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61" r:id="rId4"/>
    <p:sldId id="260" r:id="rId5"/>
    <p:sldId id="271" r:id="rId6"/>
    <p:sldId id="273" r:id="rId7"/>
    <p:sldId id="272" r:id="rId8"/>
  </p:sldIdLst>
  <p:sldSz cx="9906000" cy="6858000" type="A4"/>
  <p:notesSz cx="6858000" cy="9144000"/>
  <p:defaultTextStyle>
    <a:defPPr>
      <a:defRPr lang="en-US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a" initials="V" lastIdx="1" clrIdx="0"/>
  <p:cmAuthor id="1" name="Alexander van Leersum" initials="Av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73"/>
  </p:normalViewPr>
  <p:slideViewPr>
    <p:cSldViewPr>
      <p:cViewPr>
        <p:scale>
          <a:sx n="76" d="100"/>
          <a:sy n="76" d="100"/>
        </p:scale>
        <p:origin x="3368" y="17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CA6A-65C9-48C0-92F7-A7E91007E96A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46709-9CD0-4CC8-B7D0-5E76454E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46709-9CD0-4CC8-B7D0-5E76454ED0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46709-9CD0-4CC8-B7D0-5E76454ED0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4D2A-329F-46D0-96E7-9325FEA7AAD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2862-3A23-4E86-A038-FE60B6A5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jpe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8.png"/><Relationship Id="rId13" Type="http://schemas.openxmlformats.org/officeDocument/2006/relationships/image" Target="../media/image15.png"/><Relationship Id="rId14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jpeg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eg"/><Relationship Id="rId14" Type="http://schemas.openxmlformats.org/officeDocument/2006/relationships/image" Target="../media/image53.jpeg"/><Relationship Id="rId15" Type="http://schemas.openxmlformats.org/officeDocument/2006/relationships/image" Target="../media/image54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8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era\Dropbox\CRS Shelter and settlements\03 Shelter responses\2014 Bangladesh Monpura\Techniques\vegetation plinth prote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2667000"/>
            <a:ext cx="2066821" cy="18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91" y="28153"/>
            <a:ext cx="9487807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Build </a:t>
            </a:r>
            <a:r>
              <a:rPr lang="en-US" sz="3200" b="1" dirty="0"/>
              <a:t>a </a:t>
            </a:r>
            <a:r>
              <a:rPr lang="en-US" sz="3200" b="1" dirty="0" smtClean="0"/>
              <a:t>Stronger </a:t>
            </a:r>
            <a:r>
              <a:rPr lang="en-US" sz="3200" b="1" dirty="0"/>
              <a:t>P</a:t>
            </a:r>
            <a:r>
              <a:rPr lang="en-US" sz="3200" b="1" dirty="0" smtClean="0"/>
              <a:t>linth</a:t>
            </a:r>
            <a:endParaRPr lang="en-US" sz="3200" b="1" dirty="0"/>
          </a:p>
        </p:txBody>
      </p:sp>
      <p:pic>
        <p:nvPicPr>
          <p:cNvPr id="1026" name="Picture 2" descr="C:\Users\Vera\Dropbox\CRS Shelter and settlements\03 Shelter responses\2014 CAR\Shelter design\Key messages\apr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239" y="2692525"/>
            <a:ext cx="1510672" cy="124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1783" y="3587320"/>
            <a:ext cx="430017" cy="253750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1200" dirty="0"/>
              <a:t>&gt;1ft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93" y="831972"/>
            <a:ext cx="9487807" cy="15302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89131" y="1290797"/>
            <a:ext cx="1479179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451" y="894162"/>
            <a:ext cx="3281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Without a strong plinth your house can be washed away in a flood 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Without </a:t>
            </a:r>
            <a:r>
              <a:rPr lang="en-US" sz="1200" dirty="0"/>
              <a:t>a strong plinth, your house can flood in an emergency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Without a strong plinth your house can erode away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592" y="2514600"/>
            <a:ext cx="9487807" cy="403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50911" y="3657600"/>
            <a:ext cx="139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50911" y="3770791"/>
            <a:ext cx="139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1"/>
            <a:endCxn id="3" idx="1"/>
          </p:cNvCxnSpPr>
          <p:nvPr/>
        </p:nvCxnSpPr>
        <p:spPr>
          <a:xfrm>
            <a:off x="2541783" y="37141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657600"/>
            <a:ext cx="0" cy="113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64039" y="3937624"/>
            <a:ext cx="1968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Plinth height should be at least 1ft above annual flood level</a:t>
            </a:r>
          </a:p>
        </p:txBody>
      </p:sp>
      <p:pic>
        <p:nvPicPr>
          <p:cNvPr id="1027" name="Picture 3" descr="C:\Users\Vera\Dropbox\CRS Shelter Study\Countries\Bangladesh\Background docs\Cyclone Aila\Techniques\CRS Brochure story 2 &amp;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7943" y="4713038"/>
            <a:ext cx="3268719" cy="16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27713" y="2667000"/>
            <a:ext cx="2067888" cy="19169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1106" y="4753717"/>
            <a:ext cx="921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Plinth should be well compacted: compact every 6 inch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713" y="4648201"/>
            <a:ext cx="4354552" cy="18139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50603" y="2666999"/>
            <a:ext cx="6421806" cy="19169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67221" y="2918935"/>
            <a:ext cx="904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Grow vegetation (e.g. grass) on the sides of the plinth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94169" y="2748661"/>
            <a:ext cx="678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Build a brick wall around the plinth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38465" y="4931921"/>
            <a:ext cx="1033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Dig a drainage channel around the plinth to prevent erosion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72200" y="4174660"/>
            <a:ext cx="412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98882" y="4648201"/>
            <a:ext cx="2873527" cy="18139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096000" y="2743200"/>
            <a:ext cx="2732224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Vera\Dropbox\CRS Shelter and settlements\03 Shelter responses\2014 Bangladesh Monpura\Techniques\drain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22" y="4713037"/>
            <a:ext cx="1756665" cy="16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6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4957" y="789801"/>
            <a:ext cx="2314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Check the composition of the </a:t>
            </a:r>
            <a:r>
              <a:rPr lang="en-US" sz="1200" b="1" dirty="0" smtClean="0"/>
              <a:t>soil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8233320" y="736937"/>
            <a:ext cx="1311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Crush and sieve the soil through a screen. Remove debris and organic matter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2538782" y="2327072"/>
            <a:ext cx="5742835" cy="24383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xmlns="" id="{9DD8A22F-E9B5-40F5-A845-131F0F49F45A}"/>
              </a:ext>
            </a:extLst>
          </p:cNvPr>
          <p:cNvSpPr/>
          <p:nvPr/>
        </p:nvSpPr>
        <p:spPr>
          <a:xfrm>
            <a:off x="8233320" y="1828800"/>
            <a:ext cx="1444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Mix 5% cement by volume with earth in dry state. After thorough mixing, add water to make a past-like mixture.</a:t>
            </a:r>
          </a:p>
        </p:txBody>
      </p:sp>
      <p:sp>
        <p:nvSpPr>
          <p:cNvPr id="52" name="Rectangle 28">
            <a:extLst>
              <a:ext uri="{FF2B5EF4-FFF2-40B4-BE49-F238E27FC236}">
                <a16:creationId xmlns:a16="http://schemas.microsoft.com/office/drawing/2014/main" xmlns="" id="{D195B4DE-D8B0-45E9-9EC7-5DA270E98A68}"/>
              </a:ext>
            </a:extLst>
          </p:cNvPr>
          <p:cNvSpPr/>
          <p:nvPr/>
        </p:nvSpPr>
        <p:spPr>
          <a:xfrm>
            <a:off x="8233320" y="3048000"/>
            <a:ext cx="1390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soil-cement mix can be placed by hand and compacted.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xmlns="" id="{890615C8-43E4-4D43-9208-7DE5BC42EEA6}"/>
              </a:ext>
            </a:extLst>
          </p:cNvPr>
          <p:cNvSpPr/>
          <p:nvPr/>
        </p:nvSpPr>
        <p:spPr>
          <a:xfrm>
            <a:off x="8258366" y="4114800"/>
            <a:ext cx="141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Compact the finished plinth with a hand-rammer.</a:t>
            </a:r>
          </a:p>
        </p:txBody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xmlns="" id="{9E0E1B54-D9C9-42E4-AD57-B37A29A9E33F}"/>
              </a:ext>
            </a:extLst>
          </p:cNvPr>
          <p:cNvSpPr/>
          <p:nvPr/>
        </p:nvSpPr>
        <p:spPr>
          <a:xfrm>
            <a:off x="8233320" y="5105400"/>
            <a:ext cx="1444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Curing should be done for 2-3 weeks by wetting at frequent intervals. Can be covered by jute sacks to keep wet.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76D2A46-007C-430F-9B0C-DD2F426FF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" r="48009" b="480"/>
          <a:stretch/>
        </p:blipFill>
        <p:spPr>
          <a:xfrm>
            <a:off x="6744340" y="752933"/>
            <a:ext cx="1565180" cy="56478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4620FD-9056-411D-B3E3-890B2AFCD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" t="5251" r="4562" b="6129"/>
          <a:stretch/>
        </p:blipFill>
        <p:spPr>
          <a:xfrm>
            <a:off x="685800" y="762000"/>
            <a:ext cx="3129843" cy="2826748"/>
          </a:xfrm>
          <a:prstGeom prst="rect">
            <a:avLst/>
          </a:prstGeom>
        </p:spPr>
      </p:pic>
      <p:sp>
        <p:nvSpPr>
          <p:cNvPr id="55" name="Rectangle 20">
            <a:extLst>
              <a:ext uri="{FF2B5EF4-FFF2-40B4-BE49-F238E27FC236}">
                <a16:creationId xmlns:a16="http://schemas.microsoft.com/office/drawing/2014/main" xmlns="" id="{C2FD4586-B4BB-44DF-BBA8-6CF26FCB780C}"/>
              </a:ext>
            </a:extLst>
          </p:cNvPr>
          <p:cNvSpPr/>
          <p:nvPr/>
        </p:nvSpPr>
        <p:spPr>
          <a:xfrm>
            <a:off x="727737" y="728514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Design aspects for earthen house</a:t>
            </a:r>
          </a:p>
        </p:txBody>
      </p:sp>
      <p:pic>
        <p:nvPicPr>
          <p:cNvPr id="41" name="Picture 3" descr="C:\Users\Vera\Desktop\1417431903_Che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40" y="962115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34">
            <a:extLst>
              <a:ext uri="{FF2B5EF4-FFF2-40B4-BE49-F238E27FC236}">
                <a16:creationId xmlns:a16="http://schemas.microsoft.com/office/drawing/2014/main" xmlns="" id="{79DC341A-DC7B-4987-AA53-1821DB42FB74}"/>
              </a:ext>
            </a:extLst>
          </p:cNvPr>
          <p:cNvSpPr/>
          <p:nvPr/>
        </p:nvSpPr>
        <p:spPr>
          <a:xfrm rot="5400000">
            <a:off x="999407" y="3302294"/>
            <a:ext cx="2760087" cy="34706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xmlns="" id="{E9672E7E-4735-46CB-8D9B-264E51726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2" t="5096"/>
          <a:stretch/>
        </p:blipFill>
        <p:spPr>
          <a:xfrm>
            <a:off x="682531" y="4208156"/>
            <a:ext cx="3341767" cy="2072044"/>
          </a:xfrm>
          <a:prstGeom prst="rect">
            <a:avLst/>
          </a:prstGeom>
        </p:spPr>
      </p:pic>
      <p:sp>
        <p:nvSpPr>
          <p:cNvPr id="61" name="Rectangle 20">
            <a:extLst>
              <a:ext uri="{FF2B5EF4-FFF2-40B4-BE49-F238E27FC236}">
                <a16:creationId xmlns:a16="http://schemas.microsoft.com/office/drawing/2014/main" xmlns="" id="{49C2D3C4-E122-49E0-8F59-A6B4FCA9BF5A}"/>
              </a:ext>
            </a:extLst>
          </p:cNvPr>
          <p:cNvSpPr/>
          <p:nvPr/>
        </p:nvSpPr>
        <p:spPr>
          <a:xfrm>
            <a:off x="686038" y="3717201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Plinth with soil-cement stabilization</a:t>
            </a:r>
          </a:p>
        </p:txBody>
      </p:sp>
      <p:pic>
        <p:nvPicPr>
          <p:cNvPr id="62" name="Picture 3" descr="C:\Users\Vera\Desktop\1417431903_Check.png">
            <a:extLst>
              <a:ext uri="{FF2B5EF4-FFF2-40B4-BE49-F238E27FC236}">
                <a16:creationId xmlns:a16="http://schemas.microsoft.com/office/drawing/2014/main" xmlns="" id="{D0BCB3A2-FF71-4880-BA27-5FEAA202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9" y="6051283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 rot="5400000">
            <a:off x="923207" y="389807"/>
            <a:ext cx="2912487" cy="34706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>
            <a:extLst>
              <a:ext uri="{FF2B5EF4-FFF2-40B4-BE49-F238E27FC236}">
                <a16:creationId xmlns:a16="http://schemas.microsoft.com/office/drawing/2014/main" xmlns="" id="{0ED8D235-DEA1-4DFE-8460-8B724BD415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32" t="36098" r="4402" b="4430"/>
          <a:stretch/>
        </p:blipFill>
        <p:spPr>
          <a:xfrm>
            <a:off x="4351642" y="4038600"/>
            <a:ext cx="2049158" cy="1684731"/>
          </a:xfrm>
          <a:prstGeom prst="rect">
            <a:avLst/>
          </a:prstGeom>
        </p:spPr>
      </p:pic>
      <p:sp>
        <p:nvSpPr>
          <p:cNvPr id="65" name="Rectangle 28">
            <a:extLst>
              <a:ext uri="{FF2B5EF4-FFF2-40B4-BE49-F238E27FC236}">
                <a16:creationId xmlns:a16="http://schemas.microsoft.com/office/drawing/2014/main" xmlns="" id="{6F648022-D271-48EE-B0E7-7A3D4700E13A}"/>
              </a:ext>
            </a:extLst>
          </p:cNvPr>
          <p:cNvSpPr/>
          <p:nvPr/>
        </p:nvSpPr>
        <p:spPr>
          <a:xfrm>
            <a:off x="4267200" y="5562600"/>
            <a:ext cx="205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Sand/gravel must be 40% tot 60% of the mix.</a:t>
            </a:r>
          </a:p>
          <a:p>
            <a:r>
              <a:rPr lang="en-US" sz="1200" dirty="0"/>
              <a:t>Add sand if needed to get to this percentage.</a:t>
            </a:r>
          </a:p>
        </p:txBody>
      </p:sp>
      <p:pic>
        <p:nvPicPr>
          <p:cNvPr id="66" name="Afbeelding 65">
            <a:extLst>
              <a:ext uri="{FF2B5EF4-FFF2-40B4-BE49-F238E27FC236}">
                <a16:creationId xmlns:a16="http://schemas.microsoft.com/office/drawing/2014/main" xmlns="" id="{02097EA8-5904-4C1F-AF04-B3FF9D9B3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0" t="3218" r="54326" b="20968"/>
          <a:stretch/>
        </p:blipFill>
        <p:spPr>
          <a:xfrm>
            <a:off x="4244959" y="1049803"/>
            <a:ext cx="2062935" cy="2147673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 rot="5400000">
            <a:off x="5295225" y="2111141"/>
            <a:ext cx="5770439" cy="288599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22E04458-6058-43CC-8CA8-BB19A55D806D}"/>
              </a:ext>
            </a:extLst>
          </p:cNvPr>
          <p:cNvSpPr/>
          <p:nvPr/>
        </p:nvSpPr>
        <p:spPr>
          <a:xfrm>
            <a:off x="5085926" y="2331556"/>
            <a:ext cx="1221968" cy="865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xmlns="" id="{3962DB32-E487-45DB-95BD-34B10B4DBD21}"/>
              </a:ext>
            </a:extLst>
          </p:cNvPr>
          <p:cNvSpPr/>
          <p:nvPr/>
        </p:nvSpPr>
        <p:spPr>
          <a:xfrm>
            <a:off x="4953315" y="2381286"/>
            <a:ext cx="1673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 Fill the jar 1/4 with soil, then top of with water.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 Shake well and let it stand min. 8 hours.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 Soil elements will settle into measurable bands.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72D610DF-534F-4620-9104-10CA73CEA8CD}"/>
              </a:ext>
            </a:extLst>
          </p:cNvPr>
          <p:cNvSpPr txBox="1"/>
          <p:nvPr/>
        </p:nvSpPr>
        <p:spPr>
          <a:xfrm>
            <a:off x="189592" y="28153"/>
            <a:ext cx="9433848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Build a Stronger Plinth (2)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600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C:\Users\Vera\Dropbox\IEC Materials\Bangladesh\CRS Brochure story 4 &amp;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4404" y="4626179"/>
            <a:ext cx="1085740" cy="13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Vera\Dropbox\CRS Shelter and settlements\03 Shelter responses\2014 Bangladesh Monpura\Techniques\wooden katlaa found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0499" y="4636536"/>
            <a:ext cx="1218197" cy="13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era\Dropbox\Photos\20141127 Bangladesh Monpura\DSC093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71" y="4636536"/>
            <a:ext cx="1442093" cy="13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Vera\Dropbox\CRS Shelter Study\Countries\Bangladesh\Background docs\Cyclone Aila\Techniques\CRS Brochure story 2 &amp; 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545" y="2738796"/>
            <a:ext cx="856460" cy="167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ight Triangle 35"/>
          <p:cNvSpPr/>
          <p:nvPr/>
        </p:nvSpPr>
        <p:spPr>
          <a:xfrm rot="10602003">
            <a:off x="882361" y="2702751"/>
            <a:ext cx="900583" cy="56546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9592" y="28153"/>
            <a:ext cx="7075714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Build </a:t>
            </a:r>
            <a:r>
              <a:rPr lang="en-US" sz="3200" b="1" dirty="0"/>
              <a:t>on Strong Foundations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593" y="831972"/>
            <a:ext cx="9487807" cy="15302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89131" y="1290797"/>
            <a:ext cx="1479179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451" y="870262"/>
            <a:ext cx="24400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Foundations are very important. They anchor your house to the ground. Ensuring foundations are suitable to your building’s location and ground conditions protect your house </a:t>
            </a:r>
            <a:r>
              <a:rPr lang="en-US" sz="1200" dirty="0" smtClean="0"/>
              <a:t>from flooding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89592" y="2514600"/>
            <a:ext cx="9487807" cy="403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4" y="60168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71601" y="3276600"/>
            <a:ext cx="398464" cy="570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09920" y="3284449"/>
            <a:ext cx="362577" cy="61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45422" y="3900702"/>
            <a:ext cx="193583" cy="6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12129" y="2761492"/>
            <a:ext cx="911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Foundation should be dug at least 2 feet into </a:t>
            </a:r>
            <a:r>
              <a:rPr lang="en-US" sz="1200" b="1" dirty="0"/>
              <a:t>solid ground</a:t>
            </a:r>
          </a:p>
          <a:p>
            <a:r>
              <a:rPr lang="en-US" sz="1200" dirty="0"/>
              <a:t>So below the plinth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7714" y="4533900"/>
            <a:ext cx="8697286" cy="19431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02513" y="4750836"/>
            <a:ext cx="779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Hard wood </a:t>
            </a:r>
            <a:r>
              <a:rPr lang="en-US" sz="1200" dirty="0" smtClean="0"/>
              <a:t>post with </a:t>
            </a:r>
            <a:r>
              <a:rPr lang="en-US" sz="1200" dirty="0"/>
              <a:t>wooden column</a:t>
            </a:r>
            <a:endParaRPr lang="en-US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6518771" y="4869390"/>
            <a:ext cx="796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Concrete </a:t>
            </a:r>
            <a:r>
              <a:rPr lang="en-US" sz="1200" dirty="0" smtClean="0"/>
              <a:t>post with </a:t>
            </a:r>
            <a:r>
              <a:rPr lang="en-US" sz="1200" dirty="0"/>
              <a:t>wooden column</a:t>
            </a:r>
            <a:endParaRPr lang="en-US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8763000" y="5791200"/>
            <a:ext cx="911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RCC pillar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3371276" y="6076156"/>
            <a:ext cx="911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03361" y="6039864"/>
            <a:ext cx="911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stronger</a:t>
            </a:r>
          </a:p>
        </p:txBody>
      </p:sp>
      <p:pic>
        <p:nvPicPr>
          <p:cNvPr id="47" name="Picture 3" descr="C:\Users\Vera\Desktop\1417431903_Ch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94" y="6042868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Vera\Desktop\1417431903_Ch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51" y="6023025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286000" y="4869390"/>
            <a:ext cx="91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Column not connected to foundation</a:t>
            </a:r>
            <a:endParaRPr lang="en-US" sz="1200" b="1" dirty="0"/>
          </a:p>
        </p:txBody>
      </p:sp>
      <p:sp>
        <p:nvSpPr>
          <p:cNvPr id="50" name="Rectangle 49"/>
          <p:cNvSpPr/>
          <p:nvPr/>
        </p:nvSpPr>
        <p:spPr>
          <a:xfrm>
            <a:off x="2667000" y="2833914"/>
            <a:ext cx="2000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Prevent wood and bamboo from touching the ground to avoid rotting – protect with plastic sheet or preservative (used engine oil / bitumen)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8771" y="2738795"/>
            <a:ext cx="1524245" cy="80774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1200" dirty="0"/>
              <a:t>All force should go into ground, column should </a:t>
            </a:r>
            <a:r>
              <a:rPr lang="en-US" sz="1200" dirty="0" smtClean="0"/>
              <a:t>be attached to a foundation post.</a:t>
            </a:r>
            <a:endParaRPr lang="en-US" sz="1200" dirty="0"/>
          </a:p>
        </p:txBody>
      </p:sp>
      <p:pic>
        <p:nvPicPr>
          <p:cNvPr id="39" name="Picture 3" descr="C:\Users\Vera\Dropbox\CRS Shelter and settlements\03 Shelter responses\2014 Bangladesh Monpura\Techniques\wooden katlaa foundati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3016" y="2730965"/>
            <a:ext cx="1408200" cy="16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736982" y="3201132"/>
            <a:ext cx="0" cy="1089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845078" y="2730965"/>
            <a:ext cx="1514990" cy="1635632"/>
            <a:chOff x="5800210" y="2707768"/>
            <a:chExt cx="1514990" cy="1635632"/>
          </a:xfrm>
        </p:grpSpPr>
        <p:pic>
          <p:nvPicPr>
            <p:cNvPr id="51" name="Picture 2" descr="C:\Users\Vera\Dropbox\Photos\20141127 Bangladesh Monpura\DSC09363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00210" y="2707768"/>
              <a:ext cx="1514990" cy="163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:\Users\Vera\Desktop\1417431929_Dele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149" y="2707768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943600" y="3556325"/>
              <a:ext cx="0" cy="4339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082636" y="3899277"/>
              <a:ext cx="0" cy="4339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3600" y="3383079"/>
              <a:ext cx="723607" cy="173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667207" y="2789921"/>
              <a:ext cx="0" cy="59315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67207" y="3392870"/>
              <a:ext cx="415429" cy="5078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9" name="Picture 3" descr="C:\Users\Vera\Desktop\1417431903_Ch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94" y="3993512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24400" y="2666143"/>
            <a:ext cx="4800600" cy="175345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27713" y="2660453"/>
            <a:ext cx="1686887" cy="175345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3" descr="C:\Users\Vera\Desktop\1417431903_Ch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64" y="6122327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Vera\Dropbox\IEC Materials\Bangladesh\CRS Brochure story 4 &amp; 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9109" y="4591496"/>
            <a:ext cx="451450" cy="15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815944" y="6062246"/>
            <a:ext cx="136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strongest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54371" y="6062246"/>
            <a:ext cx="1712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too weak</a:t>
            </a:r>
          </a:p>
        </p:txBody>
      </p:sp>
      <p:pic>
        <p:nvPicPr>
          <p:cNvPr id="19" name="Picture 2" descr="C:\Users\Vera\Dropbox\CRS Shelter and settlements\03 Shelter responses\2014 Bangladesh Monpura\Techniques\concrete katlaa foundat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49" y="4574399"/>
            <a:ext cx="1294270" cy="14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124200" y="4636536"/>
            <a:ext cx="0" cy="174188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51065" y="4636536"/>
            <a:ext cx="0" cy="174188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91400" y="4626179"/>
            <a:ext cx="0" cy="174188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" name="Picture 4" descr="C:\Users\Redcross\Dropbox\2013 Haiyan Typhoon\06 TWiGs and Tech Guidance\07 Training Resources\DRR Training Shelter Cluster\Options for Solutions\Foundations\11 post with wire and iron rods.jpg">
            <a:extLst>
              <a:ext uri="{FF2B5EF4-FFF2-40B4-BE49-F238E27FC236}">
                <a16:creationId xmlns:a16="http://schemas.microsoft.com/office/drawing/2014/main" xmlns="" id="{FF265835-EC4F-43D6-8D99-BB67C541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9214"/>
            <a:ext cx="1450592" cy="13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Redcross\Dropbox\2013 Haiyan Typhoon\06 TWiGs and Tech Guidance\07 Training Resources\DRR Training Shelter Cluster\Options for Solutions\Foundations\11 post with wood.jpg">
            <a:extLst>
              <a:ext uri="{FF2B5EF4-FFF2-40B4-BE49-F238E27FC236}">
                <a16:creationId xmlns:a16="http://schemas.microsoft.com/office/drawing/2014/main" xmlns="" id="{FA851445-11CB-4196-B5CC-8BF409F86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r="12020" b="10265"/>
          <a:stretch/>
        </p:blipFill>
        <p:spPr bwMode="auto">
          <a:xfrm>
            <a:off x="4724400" y="870262"/>
            <a:ext cx="1469434" cy="1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Redcross\Dropbox\2013 Haiyan Typhoon\06 TWiGs and Tech Guidance\07 Training Resources\DRR Training Shelter Cluster\Options for Solutions\Foundations\11 post  with stone.jpg">
            <a:extLst>
              <a:ext uri="{FF2B5EF4-FFF2-40B4-BE49-F238E27FC236}">
                <a16:creationId xmlns:a16="http://schemas.microsoft.com/office/drawing/2014/main" xmlns="" id="{402882CB-565D-463E-8C72-8DE1BBB6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66" y="899040"/>
            <a:ext cx="1498834" cy="13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Redcross\Dropbox\2013 Haiyan Typhoon\06 TWiGs and Tech Guidance\07 Training Resources\DRR Training Shelter Cluster\Options for Solutions\Foundations\11 post with bolt.jpg">
            <a:extLst>
              <a:ext uri="{FF2B5EF4-FFF2-40B4-BE49-F238E27FC236}">
                <a16:creationId xmlns:a16="http://schemas.microsoft.com/office/drawing/2014/main" xmlns="" id="{0217B90A-667F-4FEB-B6B6-56A27CD4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64" y="854623"/>
            <a:ext cx="1405236" cy="14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933FF66-ADDB-4448-8270-2AF7103FD82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3032"/>
          <a:stretch/>
        </p:blipFill>
        <p:spPr>
          <a:xfrm>
            <a:off x="8596654" y="112967"/>
            <a:ext cx="1092066" cy="6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 rot="5400000">
            <a:off x="6228579" y="-900803"/>
            <a:ext cx="1708855" cy="51744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8062" y="1157456"/>
            <a:ext cx="1132764" cy="10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202" y="2705100"/>
            <a:ext cx="1437227" cy="13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8145272" y="2636295"/>
            <a:ext cx="256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601862" y="2590800"/>
            <a:ext cx="256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6996" y="2674368"/>
            <a:ext cx="1374751" cy="13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058292" y="260786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6921" y="2679231"/>
            <a:ext cx="1374751" cy="13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575049" y="2578929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8741" y="2705102"/>
            <a:ext cx="1374751" cy="13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118210" y="2643258"/>
            <a:ext cx="304800" cy="328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2705100"/>
            <a:ext cx="1437227" cy="13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25908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195" y="4438798"/>
            <a:ext cx="8745073" cy="20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7429500" y="4517201"/>
            <a:ext cx="381000" cy="203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4438798"/>
            <a:ext cx="381000" cy="203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592" y="28153"/>
            <a:ext cx="7075714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Brace your House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89593" y="831972"/>
            <a:ext cx="4077607" cy="15302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89131" y="1290797"/>
            <a:ext cx="1479179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694" y="2531732"/>
            <a:ext cx="9487807" cy="405331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31221" y="1063728"/>
            <a:ext cx="3383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Strong bracing stops your house being pushed over or pulled apart by the </a:t>
            </a:r>
            <a:r>
              <a:rPr lang="en-US" sz="1200" dirty="0" smtClean="0"/>
              <a:t>wind and flood. </a:t>
            </a:r>
            <a:r>
              <a:rPr lang="en-US" sz="1200" dirty="0"/>
              <a:t>Bracing needs to be strong against being crushed along its length or pulled apart. Brace between the strong points of your house.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672866" y="2631556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5400000">
            <a:off x="8216666" y="2631563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5400000">
            <a:off x="2169221" y="2631558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6685491" y="2631562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3690943" y="2631560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5215296" y="2625868"/>
            <a:ext cx="1335962" cy="1418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3958486" y="834295"/>
            <a:ext cx="2293822" cy="89915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13928" y="4183179"/>
            <a:ext cx="8887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What materials can I use to brace my house?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267200" y="4490956"/>
            <a:ext cx="0" cy="198604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0" y="4490956"/>
            <a:ext cx="0" cy="198604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5400000">
            <a:off x="6979062" y="-38512"/>
            <a:ext cx="204857" cy="515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76243" y="1157456"/>
            <a:ext cx="1123951" cy="10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9238" y="1148411"/>
            <a:ext cx="1142665" cy="10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376281" y="1460996"/>
            <a:ext cx="375446" cy="51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914713" y="1460996"/>
            <a:ext cx="375446" cy="51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60763" y="901942"/>
            <a:ext cx="5029864" cy="16297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481939" y="2176753"/>
            <a:ext cx="11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strong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953000" y="2186551"/>
            <a:ext cx="1112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Too weak</a:t>
            </a:r>
          </a:p>
        </p:txBody>
      </p:sp>
      <p:pic>
        <p:nvPicPr>
          <p:cNvPr id="79" name="Picture 3" descr="C:\Users\Vera\Desktop\1417431903_Che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06" y="2162981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C:\Users\Vera\Desktop\1417431903_Che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72" y="2133600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8191394" y="2181993"/>
            <a:ext cx="1361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Strongest</a:t>
            </a:r>
          </a:p>
        </p:txBody>
      </p:sp>
      <p:pic>
        <p:nvPicPr>
          <p:cNvPr id="83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91" y="201695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4560762" y="920135"/>
            <a:ext cx="4991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What type of bracing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13BB9D0-73AA-4E47-A291-EC0A2D12A9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5763" y="146546"/>
            <a:ext cx="902957" cy="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592" y="2514600"/>
            <a:ext cx="9487807" cy="403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6207185" y="-955612"/>
            <a:ext cx="1682627" cy="52577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6964645" y="-105384"/>
            <a:ext cx="174147" cy="521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0653" y="1511497"/>
            <a:ext cx="1226516" cy="98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4516" y="2868436"/>
            <a:ext cx="1854403" cy="117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 rot="5400000">
            <a:off x="6040989" y="2803823"/>
            <a:ext cx="253490" cy="23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2847274"/>
            <a:ext cx="1219200" cy="11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 rot="5400000">
            <a:off x="4511136" y="2750171"/>
            <a:ext cx="360794" cy="23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125" y="2788296"/>
            <a:ext cx="3546475" cy="12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 rot="5400000">
            <a:off x="746380" y="2752513"/>
            <a:ext cx="253490" cy="23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592" y="28153"/>
            <a:ext cx="7075714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Flood/Storm: Build </a:t>
            </a:r>
            <a:r>
              <a:rPr lang="en-US" sz="3200" b="1" dirty="0"/>
              <a:t>a strong </a:t>
            </a:r>
            <a:r>
              <a:rPr lang="en-US" sz="3200" b="1" dirty="0" smtClean="0"/>
              <a:t>roof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89593" y="831972"/>
            <a:ext cx="4077607" cy="15302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89131" y="1290797"/>
            <a:ext cx="1479179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WHY?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>
            <a:off x="1862357" y="1632355"/>
            <a:ext cx="1522598" cy="35918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4497707" y="2756421"/>
            <a:ext cx="1522598" cy="13465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6303291" y="2464774"/>
            <a:ext cx="1522598" cy="19298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8096270" y="2739267"/>
            <a:ext cx="1522598" cy="137525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4147657" y="1099656"/>
            <a:ext cx="2057400" cy="86972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502" y="4572000"/>
            <a:ext cx="8565668" cy="17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10519" y="914400"/>
            <a:ext cx="2185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way you design and build your roof is critical to protect you against strong winds and rain. Build your roof the right shape and pitch, and well </a:t>
            </a:r>
            <a:r>
              <a:rPr lang="en-US" sz="1200" dirty="0" smtClean="0"/>
              <a:t>nailed </a:t>
            </a:r>
            <a:r>
              <a:rPr lang="en-US" sz="1200" dirty="0"/>
              <a:t>down to protect against a storm.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2482" y="2840562"/>
            <a:ext cx="1226516" cy="1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rot="5400000">
            <a:off x="8100958" y="1072188"/>
            <a:ext cx="1509564" cy="137525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Vera\Dropbox\IEC Materials\Bangladesh\CRS Brochure story 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2915" y="1065711"/>
            <a:ext cx="3142669" cy="133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5400000">
            <a:off x="5569818" y="83417"/>
            <a:ext cx="1509564" cy="3352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8201254" y="2860628"/>
            <a:ext cx="253490" cy="17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24289" y="1052707"/>
            <a:ext cx="128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Overlap roof sheets at least 2 corrugations to strengthen joints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A6D56BE2-25CF-4D77-B0EF-B5A6F3C22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4826" y="98285"/>
            <a:ext cx="1052571" cy="6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Vera\Dropbox\CRS Shelter and settlements\03 Shelter responses\2014 Bangladesh Monpura\Techniques\rebar_goo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3926" y="945911"/>
            <a:ext cx="1133560" cy="12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era\Dropbox\CRS Shelter and settlements\03 Shelter responses\2014 Bangladesh Monpura\Techniques\rebar_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9750" y="945798"/>
            <a:ext cx="1155476" cy="12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Vera\Dropbox\CRS Shelter and settlements\03 Shelter responses\2014 Bangladesh Monpura\Techniques\Dirty-Water-to-Clean-Water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6819" y="783476"/>
            <a:ext cx="1258466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era\Dropbox\CRS Shelter and settlements\03 Shelter responses\2014 Bangladesh Monpura\Techniques\Dirty-Water-to-Clean-Water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5948" y="761371"/>
            <a:ext cx="1258466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Vera\Dropbox\IEC Materials\Bangladesh\CRS Brochure story 4 &amp; 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141" y="1447800"/>
            <a:ext cx="1420875" cy="48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592" y="28153"/>
            <a:ext cx="9394820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Use Good Materials for a Strong Foundation</a:t>
            </a:r>
            <a:endParaRPr lang="en-US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13929" y="721018"/>
            <a:ext cx="1724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Use a </a:t>
            </a:r>
            <a:r>
              <a:rPr lang="en-US" sz="1200" b="1" dirty="0"/>
              <a:t>reinforced concrete pillar, reinforced with at least 4 iron bars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8949" y="4422443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Use good quality sand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6188" y="4716186"/>
            <a:ext cx="1222876" cy="145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7764" y="4716185"/>
            <a:ext cx="1114394" cy="14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7142839" y="4006878"/>
            <a:ext cx="2026008" cy="2857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83" y="6021911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6" y="591273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69617" y="6175794"/>
            <a:ext cx="807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sea sand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33926" y="6175794"/>
            <a:ext cx="807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river sand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3926" y="2751826"/>
            <a:ext cx="1155476" cy="12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7764" y="2751826"/>
            <a:ext cx="1127069" cy="12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38949" y="2514599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Use coarse gravel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7265257" y="1976615"/>
            <a:ext cx="1781171" cy="2857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83" y="3869230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6" y="37600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838949" y="674852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Use </a:t>
            </a:r>
            <a:r>
              <a:rPr lang="en-US" sz="1200" b="1" dirty="0" err="1"/>
              <a:t>unrusted</a:t>
            </a:r>
            <a:r>
              <a:rPr lang="en-US" sz="1200" b="1" dirty="0"/>
              <a:t> iron bars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7262867" y="139259"/>
            <a:ext cx="1785952" cy="2857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83" y="2034264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6" y="192508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849436" y="668913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Use clean, non-saline, water</a:t>
            </a:r>
          </a:p>
        </p:txBody>
      </p:sp>
      <p:sp>
        <p:nvSpPr>
          <p:cNvPr id="35" name="Rectangle 34"/>
          <p:cNvSpPr/>
          <p:nvPr/>
        </p:nvSpPr>
        <p:spPr>
          <a:xfrm rot="5400000">
            <a:off x="4273354" y="133320"/>
            <a:ext cx="1785952" cy="2857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70" y="2028325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Vera\Desktop\1417431929_Dele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3" y="19191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3849436" y="2548851"/>
            <a:ext cx="2666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Store cement dry on </a:t>
            </a:r>
            <a:r>
              <a:rPr lang="en-US" sz="1200" b="1" dirty="0" err="1"/>
              <a:t>palets</a:t>
            </a: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 rot="5400000">
            <a:off x="4273354" y="2013258"/>
            <a:ext cx="1785952" cy="2857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70" y="3908263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 rot="5400000">
            <a:off x="3585490" y="3439042"/>
            <a:ext cx="2014719" cy="40040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42799" y="4470173"/>
            <a:ext cx="3873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Use concrete mixture 1:2:4</a:t>
            </a:r>
          </a:p>
        </p:txBody>
      </p:sp>
      <p:sp>
        <p:nvSpPr>
          <p:cNvPr id="49" name="Rectangle 48"/>
          <p:cNvSpPr/>
          <p:nvPr/>
        </p:nvSpPr>
        <p:spPr>
          <a:xfrm rot="5400000">
            <a:off x="-1309055" y="2691898"/>
            <a:ext cx="5770439" cy="17244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 descr="C:\Users\Vera\Dropbox\CRS Shelter and settlements\03 Shelter responses\2014 Bangladesh Monpura\Techniques\cement-bags-250x25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2825850"/>
            <a:ext cx="1950857" cy="1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Vera\Dropbox\CRS Shelter and settlements\03 Shelter responses\2014 Bangladesh Monpura\Techniques\pumppadconcretemix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6079" y="4764105"/>
            <a:ext cx="3855726" cy="8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C:\Users\Vera\Dropbox\CRS Shelter and settlements\03 Shelter responses\2014 Bangladesh Monpura\Techniques\pumppadconcretemi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682" y="5666095"/>
            <a:ext cx="837271" cy="4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800600" y="5638800"/>
            <a:ext cx="1617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To mix concrete, use:</a:t>
            </a:r>
          </a:p>
          <a:p>
            <a:r>
              <a:rPr lang="en-US" sz="1200" dirty="0"/>
              <a:t>- 1 part cement</a:t>
            </a:r>
          </a:p>
          <a:p>
            <a:r>
              <a:rPr lang="en-US" sz="1200" dirty="0"/>
              <a:t>- 2 parts sand</a:t>
            </a:r>
          </a:p>
          <a:p>
            <a:r>
              <a:rPr lang="en-US" sz="1200" dirty="0"/>
              <a:t>- 4 parts coarse gravel</a:t>
            </a:r>
          </a:p>
        </p:txBody>
      </p:sp>
      <p:sp>
        <p:nvSpPr>
          <p:cNvPr id="59" name="Rectangle 58"/>
          <p:cNvSpPr/>
          <p:nvPr/>
        </p:nvSpPr>
        <p:spPr>
          <a:xfrm rot="5400000">
            <a:off x="2217872" y="1047780"/>
            <a:ext cx="1780014" cy="103415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642799" y="714616"/>
            <a:ext cx="93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Bend stirrups correctly</a:t>
            </a:r>
          </a:p>
        </p:txBody>
      </p:sp>
      <p:pic>
        <p:nvPicPr>
          <p:cNvPr id="2064" name="Picture 16" descr="C:\Users\Vera\Dropbox\CRS Shelter and settlements\03 Shelter responses\2014 Bangladesh Monpura\Techniques\stirrup_goo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66" y="1344159"/>
            <a:ext cx="986081" cy="9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Vera\Desktop\1417431903_Chec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07" y="2057400"/>
            <a:ext cx="307766" cy="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6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9593" y="589680"/>
            <a:ext cx="9487806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624235" y="4291237"/>
            <a:ext cx="4114802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sz="3200" b="1" dirty="0"/>
              <a:t>RECOMMENDATIONS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xmlns="" id="{C2FD4586-B4BB-44DF-BBA8-6CF26FCB780C}"/>
              </a:ext>
            </a:extLst>
          </p:cNvPr>
          <p:cNvSpPr/>
          <p:nvPr/>
        </p:nvSpPr>
        <p:spPr>
          <a:xfrm>
            <a:off x="727737" y="728514"/>
            <a:ext cx="109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Design options for </a:t>
            </a:r>
            <a:r>
              <a:rPr lang="en-US" sz="1200" b="1" dirty="0" smtClean="0"/>
              <a:t>a mud </a:t>
            </a:r>
            <a:r>
              <a:rPr lang="en-US" sz="1200" b="1" dirty="0"/>
              <a:t>house</a:t>
            </a:r>
          </a:p>
        </p:txBody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xmlns="" id="{79DC341A-DC7B-4987-AA53-1821DB42FB74}"/>
              </a:ext>
            </a:extLst>
          </p:cNvPr>
          <p:cNvSpPr/>
          <p:nvPr/>
        </p:nvSpPr>
        <p:spPr>
          <a:xfrm rot="5400000">
            <a:off x="1418505" y="2806994"/>
            <a:ext cx="2836288" cy="43851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1417950" y="-104936"/>
            <a:ext cx="2836288" cy="43839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4517300" y="1333217"/>
            <a:ext cx="5770439" cy="44418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72D610DF-534F-4620-9104-10CA73CEA8CD}"/>
              </a:ext>
            </a:extLst>
          </p:cNvPr>
          <p:cNvSpPr txBox="1"/>
          <p:nvPr/>
        </p:nvSpPr>
        <p:spPr>
          <a:xfrm>
            <a:off x="189592" y="28153"/>
            <a:ext cx="7075714" cy="56152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3200" b="1" dirty="0" smtClean="0"/>
              <a:t>Flood: Build a Stronger Mud House </a:t>
            </a:r>
            <a:endParaRPr lang="en-US" sz="3200" b="1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xmlns="" id="{1027E8D4-7562-413D-AF39-D499B6597860}"/>
              </a:ext>
            </a:extLst>
          </p:cNvPr>
          <p:cNvGrpSpPr/>
          <p:nvPr/>
        </p:nvGrpSpPr>
        <p:grpSpPr>
          <a:xfrm>
            <a:off x="5335111" y="776138"/>
            <a:ext cx="4134816" cy="5212620"/>
            <a:chOff x="5335111" y="776138"/>
            <a:chExt cx="4134816" cy="521262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xmlns="" id="{1EB3D2AB-746E-42CF-934E-65C410D7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5111" y="776138"/>
              <a:ext cx="4134816" cy="5105400"/>
            </a:xfrm>
            <a:prstGeom prst="rect">
              <a:avLst/>
            </a:prstGeom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xmlns="" id="{22E04458-6058-43CC-8CA8-BB19A55D806D}"/>
                </a:ext>
              </a:extLst>
            </p:cNvPr>
            <p:cNvSpPr/>
            <p:nvPr/>
          </p:nvSpPr>
          <p:spPr>
            <a:xfrm>
              <a:off x="7360500" y="5034667"/>
              <a:ext cx="2012099" cy="954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1" name="Afbeelding 30">
            <a:extLst>
              <a:ext uri="{FF2B5EF4-FFF2-40B4-BE49-F238E27FC236}">
                <a16:creationId xmlns:a16="http://schemas.microsoft.com/office/drawing/2014/main" xmlns="" id="{10400914-2DE5-434F-84A2-1D599563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77" y="3681394"/>
            <a:ext cx="2776451" cy="27194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C2F036-38F9-4485-BF33-14C8037A8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922" y="728514"/>
            <a:ext cx="2838602" cy="26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11556</TotalTime>
  <Words>592</Words>
  <Application>Microsoft Macintosh PowerPoint</Application>
  <PresentationFormat>A4 Paper (210x297 mm)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</dc:creator>
  <cp:lastModifiedBy>Victoria Bannon</cp:lastModifiedBy>
  <cp:revision>106</cp:revision>
  <dcterms:created xsi:type="dcterms:W3CDTF">2014-11-27T14:34:35Z</dcterms:created>
  <dcterms:modified xsi:type="dcterms:W3CDTF">2017-09-27T09:03:42Z</dcterms:modified>
</cp:coreProperties>
</file>