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0" r:id="rId2"/>
    <p:sldId id="352" r:id="rId3"/>
    <p:sldId id="288" r:id="rId4"/>
    <p:sldId id="290" r:id="rId5"/>
    <p:sldId id="291" r:id="rId6"/>
    <p:sldId id="323" r:id="rId7"/>
    <p:sldId id="367" r:id="rId8"/>
    <p:sldId id="363" r:id="rId9"/>
    <p:sldId id="327" r:id="rId10"/>
    <p:sldId id="368" r:id="rId11"/>
    <p:sldId id="369"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4" autoAdjust="0"/>
    <p:restoredTop sz="99801" autoAdjust="0"/>
  </p:normalViewPr>
  <p:slideViewPr>
    <p:cSldViewPr snapToGrid="0">
      <p:cViewPr varScale="1">
        <p:scale>
          <a:sx n="71" d="100"/>
          <a:sy n="71" d="100"/>
        </p:scale>
        <p:origin x="60" y="11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4"/>
          <c:dPt>
            <c:idx val="0"/>
            <c:bubble3D val="0"/>
            <c:spPr>
              <a:solidFill>
                <a:srgbClr val="002060"/>
              </a:solidFill>
              <a:ln w="19050">
                <a:solidFill>
                  <a:schemeClr val="lt1"/>
                </a:solidFill>
              </a:ln>
              <a:effectLst/>
            </c:spPr>
            <c:extLst>
              <c:ext xmlns:c16="http://schemas.microsoft.com/office/drawing/2014/chart" uri="{C3380CC4-5D6E-409C-BE32-E72D297353CC}">
                <c16:uniqueId val="{00000001-3652-4DFC-948E-357D09DB57AB}"/>
              </c:ext>
            </c:extLst>
          </c:dPt>
          <c:dPt>
            <c:idx val="1"/>
            <c:bubble3D val="0"/>
            <c:spPr>
              <a:solidFill>
                <a:srgbClr val="FF7415"/>
              </a:solidFill>
              <a:ln w="19050">
                <a:solidFill>
                  <a:schemeClr val="lt1"/>
                </a:solidFill>
              </a:ln>
              <a:effectLst/>
            </c:spPr>
            <c:extLst>
              <c:ext xmlns:c16="http://schemas.microsoft.com/office/drawing/2014/chart" uri="{C3380CC4-5D6E-409C-BE32-E72D297353CC}">
                <c16:uniqueId val="{00000001-126E-47D9-9C1C-D6A22AFD7F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52-4DFC-948E-357D09DB57A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52-4DFC-948E-357D09DB57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0-126E-47D9-9C1C-D6A22AFD7F8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svg"/><Relationship Id="rId1" Type="http://schemas.openxmlformats.org/officeDocument/2006/relationships/image" Target="../media/image17.png"/><Relationship Id="rId6" Type="http://schemas.openxmlformats.org/officeDocument/2006/relationships/image" Target="../media/image16.svg"/><Relationship Id="rId5" Type="http://schemas.openxmlformats.org/officeDocument/2006/relationships/image" Target="../media/image19.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5C19A3F-D764-47BF-9A96-BB2B437244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F2D62BC-9D2D-4E44-BFEA-DE17E0F6E0B7}">
      <dgm:prSet/>
      <dgm:spPr/>
      <dgm:t>
        <a:bodyPr/>
        <a:lstStyle/>
        <a:p>
          <a:r>
            <a:rPr lang="en-US"/>
            <a:t>Develop SOPs for diaspora organizations (DOs), ensuring improved </a:t>
          </a:r>
          <a:r>
            <a:rPr lang="en-US" b="1"/>
            <a:t>coordination</a:t>
          </a:r>
          <a:r>
            <a:rPr lang="en-US"/>
            <a:t>, and a </a:t>
          </a:r>
          <a:r>
            <a:rPr lang="en-US" b="1"/>
            <a:t>more effective on the ground engagement</a:t>
          </a:r>
          <a:r>
            <a:rPr lang="en-US"/>
            <a:t> for DOs in disaster contexts. </a:t>
          </a:r>
        </a:p>
      </dgm:t>
    </dgm:pt>
    <dgm:pt modelId="{419F97D1-08FF-4511-9DC9-7532EA186B93}" type="parTrans" cxnId="{E353728D-5B1F-44BE-8B0C-AA3246B2E8B1}">
      <dgm:prSet/>
      <dgm:spPr/>
      <dgm:t>
        <a:bodyPr/>
        <a:lstStyle/>
        <a:p>
          <a:endParaRPr lang="en-US"/>
        </a:p>
      </dgm:t>
    </dgm:pt>
    <dgm:pt modelId="{A3635178-521A-4924-9FD4-D809076A4779}" type="sibTrans" cxnId="{E353728D-5B1F-44BE-8B0C-AA3246B2E8B1}">
      <dgm:prSet/>
      <dgm:spPr/>
      <dgm:t>
        <a:bodyPr/>
        <a:lstStyle/>
        <a:p>
          <a:endParaRPr lang="en-US"/>
        </a:p>
      </dgm:t>
    </dgm:pt>
    <dgm:pt modelId="{EC394FF2-9EA7-417F-B7BE-BCC6D748A184}">
      <dgm:prSet/>
      <dgm:spPr/>
      <dgm:t>
        <a:bodyPr/>
        <a:lstStyle/>
        <a:p>
          <a:r>
            <a:rPr lang="en-US"/>
            <a:t>These SOPs will seek to help clarify how these diaspora organizations can link with the shelter cluster and international shelter organizations, as well as </a:t>
          </a:r>
          <a:r>
            <a:rPr lang="en-US" b="1"/>
            <a:t>how diaspora groups can better use their skills and capacities in response</a:t>
          </a:r>
          <a:r>
            <a:rPr lang="en-US"/>
            <a:t>. </a:t>
          </a:r>
        </a:p>
      </dgm:t>
    </dgm:pt>
    <dgm:pt modelId="{1F081DE6-4A79-4427-9DA9-4C373DA86161}" type="parTrans" cxnId="{EC23BEDB-50DF-4D44-A70C-A9BB787C63F3}">
      <dgm:prSet/>
      <dgm:spPr/>
      <dgm:t>
        <a:bodyPr/>
        <a:lstStyle/>
        <a:p>
          <a:endParaRPr lang="en-US"/>
        </a:p>
      </dgm:t>
    </dgm:pt>
    <dgm:pt modelId="{710F4594-0622-4D77-8443-64C33A5E5767}" type="sibTrans" cxnId="{EC23BEDB-50DF-4D44-A70C-A9BB787C63F3}">
      <dgm:prSet/>
      <dgm:spPr/>
      <dgm:t>
        <a:bodyPr/>
        <a:lstStyle/>
        <a:p>
          <a:endParaRPr lang="en-US"/>
        </a:p>
      </dgm:t>
    </dgm:pt>
    <dgm:pt modelId="{2A52E3AD-7458-4B53-A694-E635A1271BB8}">
      <dgm:prSet/>
      <dgm:spPr/>
      <dgm:t>
        <a:bodyPr/>
        <a:lstStyle/>
        <a:p>
          <a:r>
            <a:rPr lang="en-US"/>
            <a:t>The focus will primarily be on natural disasters with a focus on the Diaspora groups for Haiti, Bangladesh and the Philippines.</a:t>
          </a:r>
        </a:p>
      </dgm:t>
    </dgm:pt>
    <dgm:pt modelId="{0E5D82B2-151C-40C6-B0DE-01D03A6D0DCE}" type="parTrans" cxnId="{44927FDF-F13F-4FFB-8144-14A6907FA3C5}">
      <dgm:prSet/>
      <dgm:spPr/>
      <dgm:t>
        <a:bodyPr/>
        <a:lstStyle/>
        <a:p>
          <a:endParaRPr lang="en-US"/>
        </a:p>
      </dgm:t>
    </dgm:pt>
    <dgm:pt modelId="{FA56AD03-CDEF-476F-904F-EE14A35D02C5}" type="sibTrans" cxnId="{44927FDF-F13F-4FFB-8144-14A6907FA3C5}">
      <dgm:prSet/>
      <dgm:spPr/>
      <dgm:t>
        <a:bodyPr/>
        <a:lstStyle/>
        <a:p>
          <a:endParaRPr lang="en-US"/>
        </a:p>
      </dgm:t>
    </dgm:pt>
    <dgm:pt modelId="{027D798F-931F-4D77-9138-94D8E1E2BAFD}" type="pres">
      <dgm:prSet presAssocID="{D5C19A3F-D764-47BF-9A96-BB2B437244B4}" presName="root" presStyleCnt="0">
        <dgm:presLayoutVars>
          <dgm:dir/>
          <dgm:resizeHandles val="exact"/>
        </dgm:presLayoutVars>
      </dgm:prSet>
      <dgm:spPr/>
    </dgm:pt>
    <dgm:pt modelId="{CE844658-AFE0-4748-BDA8-400636DA452D}" type="pres">
      <dgm:prSet presAssocID="{4F2D62BC-9D2D-4E44-BFEA-DE17E0F6E0B7}" presName="compNode" presStyleCnt="0"/>
      <dgm:spPr/>
    </dgm:pt>
    <dgm:pt modelId="{B4092C86-1C1D-4953-9D3D-F32815591FD2}" type="pres">
      <dgm:prSet presAssocID="{4F2D62BC-9D2D-4E44-BFEA-DE17E0F6E0B7}" presName="bgRect" presStyleLbl="bgShp" presStyleIdx="0" presStyleCnt="3"/>
      <dgm:spPr/>
    </dgm:pt>
    <dgm:pt modelId="{5B80E1E7-9370-4622-861F-ADA1F72382DE}" type="pres">
      <dgm:prSet presAssocID="{4F2D62BC-9D2D-4E44-BFEA-DE17E0F6E0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87B5656A-1528-423A-8606-31192E2F7F25}" type="pres">
      <dgm:prSet presAssocID="{4F2D62BC-9D2D-4E44-BFEA-DE17E0F6E0B7}" presName="spaceRect" presStyleCnt="0"/>
      <dgm:spPr/>
    </dgm:pt>
    <dgm:pt modelId="{85852D02-F04E-48E7-894C-4003399CCB24}" type="pres">
      <dgm:prSet presAssocID="{4F2D62BC-9D2D-4E44-BFEA-DE17E0F6E0B7}" presName="parTx" presStyleLbl="revTx" presStyleIdx="0" presStyleCnt="3">
        <dgm:presLayoutVars>
          <dgm:chMax val="0"/>
          <dgm:chPref val="0"/>
        </dgm:presLayoutVars>
      </dgm:prSet>
      <dgm:spPr/>
    </dgm:pt>
    <dgm:pt modelId="{027D8EF3-4D4A-4687-8C93-119F7EEC87AD}" type="pres">
      <dgm:prSet presAssocID="{A3635178-521A-4924-9FD4-D809076A4779}" presName="sibTrans" presStyleCnt="0"/>
      <dgm:spPr/>
    </dgm:pt>
    <dgm:pt modelId="{E4725828-0ABB-47D4-BC7F-4162C41CB74E}" type="pres">
      <dgm:prSet presAssocID="{EC394FF2-9EA7-417F-B7BE-BCC6D748A184}" presName="compNode" presStyleCnt="0"/>
      <dgm:spPr/>
    </dgm:pt>
    <dgm:pt modelId="{9A69C2BA-9330-4D96-B3E6-BB904675F257}" type="pres">
      <dgm:prSet presAssocID="{EC394FF2-9EA7-417F-B7BE-BCC6D748A184}" presName="bgRect" presStyleLbl="bgShp" presStyleIdx="1" presStyleCnt="3"/>
      <dgm:spPr/>
    </dgm:pt>
    <dgm:pt modelId="{8A789E6B-538F-45F7-900C-4A20ED611A2E}" type="pres">
      <dgm:prSet presAssocID="{EC394FF2-9EA7-417F-B7BE-BCC6D748A1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9F824C54-0346-40C1-AB08-293C47FDD500}" type="pres">
      <dgm:prSet presAssocID="{EC394FF2-9EA7-417F-B7BE-BCC6D748A184}" presName="spaceRect" presStyleCnt="0"/>
      <dgm:spPr/>
    </dgm:pt>
    <dgm:pt modelId="{4D2DE75D-151E-4D02-BC0D-22C4A9546B91}" type="pres">
      <dgm:prSet presAssocID="{EC394FF2-9EA7-417F-B7BE-BCC6D748A184}" presName="parTx" presStyleLbl="revTx" presStyleIdx="1" presStyleCnt="3">
        <dgm:presLayoutVars>
          <dgm:chMax val="0"/>
          <dgm:chPref val="0"/>
        </dgm:presLayoutVars>
      </dgm:prSet>
      <dgm:spPr/>
    </dgm:pt>
    <dgm:pt modelId="{F8A9E0A1-9F4C-4E92-A3CC-9428EEBF9CF0}" type="pres">
      <dgm:prSet presAssocID="{710F4594-0622-4D77-8443-64C33A5E5767}" presName="sibTrans" presStyleCnt="0"/>
      <dgm:spPr/>
    </dgm:pt>
    <dgm:pt modelId="{73ED4A9C-6F74-4AE5-B9AE-628C621410AF}" type="pres">
      <dgm:prSet presAssocID="{2A52E3AD-7458-4B53-A694-E635A1271BB8}" presName="compNode" presStyleCnt="0"/>
      <dgm:spPr/>
    </dgm:pt>
    <dgm:pt modelId="{33C8D796-F8E9-4E29-8C65-13A29B71BD6E}" type="pres">
      <dgm:prSet presAssocID="{2A52E3AD-7458-4B53-A694-E635A1271BB8}" presName="bgRect" presStyleLbl="bgShp" presStyleIdx="2" presStyleCnt="3"/>
      <dgm:spPr/>
    </dgm:pt>
    <dgm:pt modelId="{78269DC0-81CE-4BD3-BD66-0B031A1CC8A3}" type="pres">
      <dgm:prSet presAssocID="{2A52E3AD-7458-4B53-A694-E635A1271B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sia"/>
        </a:ext>
      </dgm:extLst>
    </dgm:pt>
    <dgm:pt modelId="{B3540372-8178-40A2-AB48-0B56B857B658}" type="pres">
      <dgm:prSet presAssocID="{2A52E3AD-7458-4B53-A694-E635A1271BB8}" presName="spaceRect" presStyleCnt="0"/>
      <dgm:spPr/>
    </dgm:pt>
    <dgm:pt modelId="{40ABD6BE-5E4F-4DB4-8FD4-73167641BA0D}" type="pres">
      <dgm:prSet presAssocID="{2A52E3AD-7458-4B53-A694-E635A1271BB8}" presName="parTx" presStyleLbl="revTx" presStyleIdx="2" presStyleCnt="3">
        <dgm:presLayoutVars>
          <dgm:chMax val="0"/>
          <dgm:chPref val="0"/>
        </dgm:presLayoutVars>
      </dgm:prSet>
      <dgm:spPr/>
    </dgm:pt>
  </dgm:ptLst>
  <dgm:cxnLst>
    <dgm:cxn modelId="{3DE48E5B-4F3F-455D-9520-847AA97175E3}" type="presOf" srcId="{4F2D62BC-9D2D-4E44-BFEA-DE17E0F6E0B7}" destId="{85852D02-F04E-48E7-894C-4003399CCB24}" srcOrd="0" destOrd="0" presId="urn:microsoft.com/office/officeart/2018/2/layout/IconVerticalSolidList"/>
    <dgm:cxn modelId="{4FA76F46-F946-43DF-B658-06237D51BF23}" type="presOf" srcId="{D5C19A3F-D764-47BF-9A96-BB2B437244B4}" destId="{027D798F-931F-4D77-9138-94D8E1E2BAFD}" srcOrd="0" destOrd="0" presId="urn:microsoft.com/office/officeart/2018/2/layout/IconVerticalSolidList"/>
    <dgm:cxn modelId="{F76DE556-2731-4042-9A75-6F54987B6688}" type="presOf" srcId="{EC394FF2-9EA7-417F-B7BE-BCC6D748A184}" destId="{4D2DE75D-151E-4D02-BC0D-22C4A9546B91}" srcOrd="0" destOrd="0" presId="urn:microsoft.com/office/officeart/2018/2/layout/IconVerticalSolidList"/>
    <dgm:cxn modelId="{E353728D-5B1F-44BE-8B0C-AA3246B2E8B1}" srcId="{D5C19A3F-D764-47BF-9A96-BB2B437244B4}" destId="{4F2D62BC-9D2D-4E44-BFEA-DE17E0F6E0B7}" srcOrd="0" destOrd="0" parTransId="{419F97D1-08FF-4511-9DC9-7532EA186B93}" sibTransId="{A3635178-521A-4924-9FD4-D809076A4779}"/>
    <dgm:cxn modelId="{F1B61FB6-7BC0-4159-9E40-9765BB0D14D5}" type="presOf" srcId="{2A52E3AD-7458-4B53-A694-E635A1271BB8}" destId="{40ABD6BE-5E4F-4DB4-8FD4-73167641BA0D}" srcOrd="0" destOrd="0" presId="urn:microsoft.com/office/officeart/2018/2/layout/IconVerticalSolidList"/>
    <dgm:cxn modelId="{EC23BEDB-50DF-4D44-A70C-A9BB787C63F3}" srcId="{D5C19A3F-D764-47BF-9A96-BB2B437244B4}" destId="{EC394FF2-9EA7-417F-B7BE-BCC6D748A184}" srcOrd="1" destOrd="0" parTransId="{1F081DE6-4A79-4427-9DA9-4C373DA86161}" sibTransId="{710F4594-0622-4D77-8443-64C33A5E5767}"/>
    <dgm:cxn modelId="{44927FDF-F13F-4FFB-8144-14A6907FA3C5}" srcId="{D5C19A3F-D764-47BF-9A96-BB2B437244B4}" destId="{2A52E3AD-7458-4B53-A694-E635A1271BB8}" srcOrd="2" destOrd="0" parTransId="{0E5D82B2-151C-40C6-B0DE-01D03A6D0DCE}" sibTransId="{FA56AD03-CDEF-476F-904F-EE14A35D02C5}"/>
    <dgm:cxn modelId="{F83E071E-C27D-486B-91E1-C94D17AD08B0}" type="presParOf" srcId="{027D798F-931F-4D77-9138-94D8E1E2BAFD}" destId="{CE844658-AFE0-4748-BDA8-400636DA452D}" srcOrd="0" destOrd="0" presId="urn:microsoft.com/office/officeart/2018/2/layout/IconVerticalSolidList"/>
    <dgm:cxn modelId="{BE7B4962-945A-47C1-8EE4-49F8C18C1F9F}" type="presParOf" srcId="{CE844658-AFE0-4748-BDA8-400636DA452D}" destId="{B4092C86-1C1D-4953-9D3D-F32815591FD2}" srcOrd="0" destOrd="0" presId="urn:microsoft.com/office/officeart/2018/2/layout/IconVerticalSolidList"/>
    <dgm:cxn modelId="{00527F86-3BFB-4089-82AB-2A3E022B6AB4}" type="presParOf" srcId="{CE844658-AFE0-4748-BDA8-400636DA452D}" destId="{5B80E1E7-9370-4622-861F-ADA1F72382DE}" srcOrd="1" destOrd="0" presId="urn:microsoft.com/office/officeart/2018/2/layout/IconVerticalSolidList"/>
    <dgm:cxn modelId="{EE7FDFBA-BB7F-46C3-9003-FE263B213A0D}" type="presParOf" srcId="{CE844658-AFE0-4748-BDA8-400636DA452D}" destId="{87B5656A-1528-423A-8606-31192E2F7F25}" srcOrd="2" destOrd="0" presId="urn:microsoft.com/office/officeart/2018/2/layout/IconVerticalSolidList"/>
    <dgm:cxn modelId="{04CC3CAA-44A4-48FE-B2C6-3DFFAFC21E2D}" type="presParOf" srcId="{CE844658-AFE0-4748-BDA8-400636DA452D}" destId="{85852D02-F04E-48E7-894C-4003399CCB24}" srcOrd="3" destOrd="0" presId="urn:microsoft.com/office/officeart/2018/2/layout/IconVerticalSolidList"/>
    <dgm:cxn modelId="{091EAE90-4DB7-4D5E-A6C6-0625D09C5844}" type="presParOf" srcId="{027D798F-931F-4D77-9138-94D8E1E2BAFD}" destId="{027D8EF3-4D4A-4687-8C93-119F7EEC87AD}" srcOrd="1" destOrd="0" presId="urn:microsoft.com/office/officeart/2018/2/layout/IconVerticalSolidList"/>
    <dgm:cxn modelId="{12D6736E-F7DB-480C-A28D-E021F4CE7987}" type="presParOf" srcId="{027D798F-931F-4D77-9138-94D8E1E2BAFD}" destId="{E4725828-0ABB-47D4-BC7F-4162C41CB74E}" srcOrd="2" destOrd="0" presId="urn:microsoft.com/office/officeart/2018/2/layout/IconVerticalSolidList"/>
    <dgm:cxn modelId="{A42EDA14-8970-437B-B99F-5F95B5B8A177}" type="presParOf" srcId="{E4725828-0ABB-47D4-BC7F-4162C41CB74E}" destId="{9A69C2BA-9330-4D96-B3E6-BB904675F257}" srcOrd="0" destOrd="0" presId="urn:microsoft.com/office/officeart/2018/2/layout/IconVerticalSolidList"/>
    <dgm:cxn modelId="{897566FE-5271-4955-985A-59B6D5D8E709}" type="presParOf" srcId="{E4725828-0ABB-47D4-BC7F-4162C41CB74E}" destId="{8A789E6B-538F-45F7-900C-4A20ED611A2E}" srcOrd="1" destOrd="0" presId="urn:microsoft.com/office/officeart/2018/2/layout/IconVerticalSolidList"/>
    <dgm:cxn modelId="{373860BF-7A35-4D50-A3FC-413BFEB09513}" type="presParOf" srcId="{E4725828-0ABB-47D4-BC7F-4162C41CB74E}" destId="{9F824C54-0346-40C1-AB08-293C47FDD500}" srcOrd="2" destOrd="0" presId="urn:microsoft.com/office/officeart/2018/2/layout/IconVerticalSolidList"/>
    <dgm:cxn modelId="{BCFAF76E-C1FC-4433-9743-D175100D4AC0}" type="presParOf" srcId="{E4725828-0ABB-47D4-BC7F-4162C41CB74E}" destId="{4D2DE75D-151E-4D02-BC0D-22C4A9546B91}" srcOrd="3" destOrd="0" presId="urn:microsoft.com/office/officeart/2018/2/layout/IconVerticalSolidList"/>
    <dgm:cxn modelId="{01D89453-1751-43CE-8D07-E9A516C70019}" type="presParOf" srcId="{027D798F-931F-4D77-9138-94D8E1E2BAFD}" destId="{F8A9E0A1-9F4C-4E92-A3CC-9428EEBF9CF0}" srcOrd="3" destOrd="0" presId="urn:microsoft.com/office/officeart/2018/2/layout/IconVerticalSolidList"/>
    <dgm:cxn modelId="{AC5A5DF2-A64B-4FCA-9DF8-5FB17E7F6E2A}" type="presParOf" srcId="{027D798F-931F-4D77-9138-94D8E1E2BAFD}" destId="{73ED4A9C-6F74-4AE5-B9AE-628C621410AF}" srcOrd="4" destOrd="0" presId="urn:microsoft.com/office/officeart/2018/2/layout/IconVerticalSolidList"/>
    <dgm:cxn modelId="{FC6493DC-2355-4D4F-B4AF-E361E4B1FD60}" type="presParOf" srcId="{73ED4A9C-6F74-4AE5-B9AE-628C621410AF}" destId="{33C8D796-F8E9-4E29-8C65-13A29B71BD6E}" srcOrd="0" destOrd="0" presId="urn:microsoft.com/office/officeart/2018/2/layout/IconVerticalSolidList"/>
    <dgm:cxn modelId="{B1BEC8F5-8E37-4AA1-9D70-8B6ECD0102F2}" type="presParOf" srcId="{73ED4A9C-6F74-4AE5-B9AE-628C621410AF}" destId="{78269DC0-81CE-4BD3-BD66-0B031A1CC8A3}" srcOrd="1" destOrd="0" presId="urn:microsoft.com/office/officeart/2018/2/layout/IconVerticalSolidList"/>
    <dgm:cxn modelId="{16A55C13-7F0B-4763-8889-7BCC77BFB0C7}" type="presParOf" srcId="{73ED4A9C-6F74-4AE5-B9AE-628C621410AF}" destId="{B3540372-8178-40A2-AB48-0B56B857B658}" srcOrd="2" destOrd="0" presId="urn:microsoft.com/office/officeart/2018/2/layout/IconVerticalSolidList"/>
    <dgm:cxn modelId="{5B5E51DC-0766-4D55-81EE-AC82BC867E49}" type="presParOf" srcId="{73ED4A9C-6F74-4AE5-B9AE-628C621410AF}" destId="{40ABD6BE-5E4F-4DB4-8FD4-73167641BA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92C86-1C1D-4953-9D3D-F32815591FD2}">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0E1E7-9370-4622-861F-ADA1F72382DE}">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852D02-F04E-48E7-894C-4003399CCB2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90000"/>
            </a:lnSpc>
            <a:spcBef>
              <a:spcPct val="0"/>
            </a:spcBef>
            <a:spcAft>
              <a:spcPct val="35000"/>
            </a:spcAft>
            <a:buNone/>
          </a:pPr>
          <a:r>
            <a:rPr lang="en-US" sz="1600" kern="1200"/>
            <a:t>Develop SOPs for diaspora organizations (DOs), ensuring improved </a:t>
          </a:r>
          <a:r>
            <a:rPr lang="en-US" sz="1600" b="1" kern="1200"/>
            <a:t>coordination</a:t>
          </a:r>
          <a:r>
            <a:rPr lang="en-US" sz="1600" kern="1200"/>
            <a:t>, and a </a:t>
          </a:r>
          <a:r>
            <a:rPr lang="en-US" sz="1600" b="1" kern="1200"/>
            <a:t>more effective on the ground engagement</a:t>
          </a:r>
          <a:r>
            <a:rPr lang="en-US" sz="1600" kern="1200"/>
            <a:t> for DOs in disaster contexts. </a:t>
          </a:r>
        </a:p>
      </dsp:txBody>
      <dsp:txXfrm>
        <a:off x="1941716" y="718"/>
        <a:ext cx="4571887" cy="1681139"/>
      </dsp:txXfrm>
    </dsp:sp>
    <dsp:sp modelId="{9A69C2BA-9330-4D96-B3E6-BB904675F257}">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89E6B-538F-45F7-900C-4A20ED611A2E}">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2DE75D-151E-4D02-BC0D-22C4A9546B9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90000"/>
            </a:lnSpc>
            <a:spcBef>
              <a:spcPct val="0"/>
            </a:spcBef>
            <a:spcAft>
              <a:spcPct val="35000"/>
            </a:spcAft>
            <a:buNone/>
          </a:pPr>
          <a:r>
            <a:rPr lang="en-US" sz="1600" kern="1200"/>
            <a:t>These SOPs will seek to help clarify how these diaspora organizations can link with the shelter cluster and international shelter organizations, as well as </a:t>
          </a:r>
          <a:r>
            <a:rPr lang="en-US" sz="1600" b="1" kern="1200"/>
            <a:t>how diaspora groups can better use their skills and capacities in response</a:t>
          </a:r>
          <a:r>
            <a:rPr lang="en-US" sz="1600" kern="1200"/>
            <a:t>. </a:t>
          </a:r>
        </a:p>
      </dsp:txBody>
      <dsp:txXfrm>
        <a:off x="1941716" y="2102143"/>
        <a:ext cx="4571887" cy="1681139"/>
      </dsp:txXfrm>
    </dsp:sp>
    <dsp:sp modelId="{33C8D796-F8E9-4E29-8C65-13A29B71BD6E}">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69DC0-81CE-4BD3-BD66-0B031A1CC8A3}">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BD6BE-5E4F-4DB4-8FD4-73167641BA0D}">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90000"/>
            </a:lnSpc>
            <a:spcBef>
              <a:spcPct val="0"/>
            </a:spcBef>
            <a:spcAft>
              <a:spcPct val="35000"/>
            </a:spcAft>
            <a:buNone/>
          </a:pPr>
          <a:r>
            <a:rPr lang="en-US" sz="1600" kern="1200"/>
            <a:t>The focus will primarily be on natural disasters with a focus on the Diaspora groups for Haiti, Bangladesh and the Philippines.</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67658B-D29D-4761-AD61-61E38CE4BE83}" type="datetimeFigureOut">
              <a:rPr lang="en-US" smtClean="0"/>
              <a:t>12/18/2019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A95A66-CC89-496F-B1A2-FCA022F5583C}" type="slidenum">
              <a:rPr lang="en-US" smtClean="0"/>
              <a:t>‹#›</a:t>
            </a:fld>
            <a:endParaRPr lang="en-US"/>
          </a:p>
        </p:txBody>
      </p:sp>
    </p:spTree>
    <p:extLst>
      <p:ext uri="{BB962C8B-B14F-4D97-AF65-F5344CB8AC3E}">
        <p14:creationId xmlns:p14="http://schemas.microsoft.com/office/powerpoint/2010/main" val="420039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logos and training title – and project name </a:t>
            </a:r>
          </a:p>
        </p:txBody>
      </p:sp>
      <p:sp>
        <p:nvSpPr>
          <p:cNvPr id="4" name="Slide Number Placeholder 3"/>
          <p:cNvSpPr>
            <a:spLocks noGrp="1"/>
          </p:cNvSpPr>
          <p:nvPr>
            <p:ph type="sldNum" sz="quarter" idx="10"/>
          </p:nvPr>
        </p:nvSpPr>
        <p:spPr/>
        <p:txBody>
          <a:bodyPr/>
          <a:lstStyle/>
          <a:p>
            <a:fld id="{CC7A7BB2-0986-42BC-A177-2A284E26D37F}" type="slidenum">
              <a:rPr lang="en-US" smtClean="0"/>
              <a:t>1</a:t>
            </a:fld>
            <a:endParaRPr lang="en-US"/>
          </a:p>
        </p:txBody>
      </p:sp>
    </p:spTree>
    <p:extLst>
      <p:ext uri="{BB962C8B-B14F-4D97-AF65-F5344CB8AC3E}">
        <p14:creationId xmlns:p14="http://schemas.microsoft.com/office/powerpoint/2010/main" val="41445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unprecedented number and scale of humanitarian crises keep challenging national and international actors to meet the demand for assistance and services in increasingly complex situations. </a:t>
            </a:r>
          </a:p>
          <a:p>
            <a:r>
              <a:rPr lang="en-US" dirty="0"/>
              <a:t>. Since 1970, the number of disasters worldwide has more than quadrupled to around 400 a year. Another dataset of less serious types of weather- and climate-related events, defined as causing at least one death or a set amount of monetary damage, shows an increase, too. By this measure, compiled by Munich Re, there are six times more hydrological events now than in 1980. Last year’s total was the highest ever seen.</a:t>
            </a:r>
            <a:endParaRPr lang="en-GB" dirty="0"/>
          </a:p>
          <a:p>
            <a:r>
              <a:rPr lang="en-GB" dirty="0"/>
              <a:t>Shelter Sector: This is particularly true in the shelter sector where n</a:t>
            </a:r>
            <a:r>
              <a:rPr lang="en-US" dirty="0" err="1"/>
              <a:t>ormally</a:t>
            </a:r>
            <a:r>
              <a:rPr lang="en-US" dirty="0"/>
              <a:t>, only 10-20% of housing needs are met</a:t>
            </a:r>
            <a:r>
              <a:rPr lang="en-GB" dirty="0"/>
              <a:t>. Diasporas play often a key role in disaster response in their countries of origin, directly or through resources sent to their communities.</a:t>
            </a:r>
            <a:endParaRPr lang="en-US" dirty="0"/>
          </a:p>
          <a:p>
            <a:r>
              <a:rPr lang="en-US" b="1" dirty="0"/>
              <a:t> </a:t>
            </a:r>
            <a:endParaRPr lang="en-US" dirty="0"/>
          </a:p>
          <a:p>
            <a:r>
              <a:rPr lang="en-US" dirty="0"/>
              <a:t>Migrants from developing countries send home billions of dollars in remittances every year – more than official aid and foreign direct investment. These remittances spike following natural disasters in the migrants’ home countries, with remittances having a significant impact on disaster response. Diasporas are also involved in many other aspects of disaster response, including fundraising and medical missions to their home countries.</a:t>
            </a:r>
          </a:p>
          <a:p>
            <a:r>
              <a:rPr lang="en-US" b="1" dirty="0"/>
              <a:t> </a:t>
            </a:r>
            <a:endParaRPr lang="en-US" dirty="0"/>
          </a:p>
          <a:p>
            <a:r>
              <a:rPr lang="en-US" dirty="0"/>
              <a:t>Increasing diaspora engagement in disaster response is key to adapting to a shifting humanitarian context where humanitarian actors are looking to involve a multitude of stakeholders for a more coordinated, effective, comprehensive response. </a:t>
            </a:r>
            <a:r>
              <a:rPr lang="en-US" b="1" dirty="0"/>
              <a:t>Diaspora are key actors in this field and it is time to work more closely.</a:t>
            </a:r>
            <a:endParaRPr lang="en-US" dirty="0"/>
          </a:p>
          <a:p>
            <a:endParaRPr lang="en-US" dirty="0"/>
          </a:p>
        </p:txBody>
      </p:sp>
      <p:sp>
        <p:nvSpPr>
          <p:cNvPr id="4" name="Slide Number Placeholder 3"/>
          <p:cNvSpPr>
            <a:spLocks noGrp="1"/>
          </p:cNvSpPr>
          <p:nvPr>
            <p:ph type="sldNum" sz="quarter" idx="10"/>
          </p:nvPr>
        </p:nvSpPr>
        <p:spPr/>
        <p:txBody>
          <a:bodyPr/>
          <a:lstStyle/>
          <a:p>
            <a:fld id="{20578941-6EFA-41F2-BB11-DE3BF3289709}" type="slidenum">
              <a:rPr lang="en-US" smtClean="0"/>
              <a:t>2</a:t>
            </a:fld>
            <a:endParaRPr lang="en-US"/>
          </a:p>
        </p:txBody>
      </p:sp>
    </p:spTree>
    <p:extLst>
      <p:ext uri="{BB962C8B-B14F-4D97-AF65-F5344CB8AC3E}">
        <p14:creationId xmlns:p14="http://schemas.microsoft.com/office/powerpoint/2010/main" val="163316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available literature on the role that diaspora communities play in their countries of origin, particularly with regard to remittances, is vast. </a:t>
            </a:r>
          </a:p>
          <a:p>
            <a:r>
              <a:rPr lang="en-US" dirty="0"/>
              <a:t>Diasporas are certainly not new actors within the field of disaster response. Due to their high degree of access, local knowledge, and ability to respond and mobilize quickly in disaster situations in their countries of origin, the international community has been exploring and developing a unique relationship with diaspora members and their networks. The increased visibility and reach of diaspora engagement in humanitarian response has attracted growing attention from the international community over the last few decades, which has resulted in new research, studies, events and publications covering this issue. Although we have reached a better understanding of “why” diaspora engagement in disaster response and preparedness matters, we are now faced with the need to ensure that this engagement takes place in an inclusive, effective and systematic manner. The Diaspora Emergency Aid &amp; Coordination (DEMAC) Project implemented by the EU’s Humanitarian Aid and Civil Protection department (ECHO) seeks to address “an understanding to enhance mutual understanding between diaspora-led and conventional actors of emergency response, and effect better coordination”. As diaspora communities become more influential in disaster response, particularly within the ability to:</a:t>
            </a:r>
          </a:p>
          <a:p>
            <a:pPr lvl="0"/>
            <a:r>
              <a:rPr lang="en-US" dirty="0"/>
              <a:t>Provide assistance in non-conventional humanitarian ways</a:t>
            </a:r>
            <a:endParaRPr lang="en-US" dirty="0">
              <a:effectLst/>
            </a:endParaRPr>
          </a:p>
          <a:p>
            <a:pPr lvl="0"/>
            <a:r>
              <a:rPr lang="en-US" dirty="0"/>
              <a:t>In emergency settings, have access to first-hand information</a:t>
            </a:r>
            <a:endParaRPr lang="en-US" dirty="0">
              <a:effectLst/>
            </a:endParaRPr>
          </a:p>
          <a:p>
            <a:pPr lvl="0"/>
            <a:r>
              <a:rPr lang="en-US" dirty="0"/>
              <a:t>Insert large amounts of cash support</a:t>
            </a:r>
            <a:endParaRPr lang="en-US" dirty="0">
              <a:effectLst/>
            </a:endParaRPr>
          </a:p>
          <a:p>
            <a:pPr lvl="0"/>
            <a:r>
              <a:rPr lang="en-US" dirty="0"/>
              <a:t>Deploy skilled volunteers to their country of origin</a:t>
            </a:r>
            <a:endParaRPr lang="en-US" dirty="0">
              <a:effectLst/>
            </a:endParaRPr>
          </a:p>
          <a:p>
            <a:pPr lvl="0"/>
            <a:r>
              <a:rPr lang="en-US" dirty="0"/>
              <a:t>Access areas/communities conventional actors struggle to serve</a:t>
            </a:r>
            <a:endParaRPr lang="en-US" dirty="0">
              <a:effectLst/>
            </a:endParaRPr>
          </a:p>
          <a:p>
            <a:r>
              <a:rPr lang="en-US" dirty="0"/>
              <a:t>Further, the World Bank estimates that remittances up to a total of USD 436 billion are sent to their countries of origin in 2014 three times the amount of traditional development aid, it is crucial to explore the link of how diaspora community disaster response can be incorporated into the humanitarian system.  </a:t>
            </a:r>
          </a:p>
          <a:p>
            <a:r>
              <a:rPr lang="en-US" dirty="0"/>
              <a:t>Within the scope of preparedness, disaster risk mitigation and reduction within the humanitarian field has historically been focused on internal mechanisms of support created at all levels of a society to implement policies. Yet not much research or assessment have been conducted in regard to diaspora community engagement in the preparedness again natural disasters, though a joint World Bank-UN Assessment of the Economics of Disaster Risk Reduction used evidence-based and anecdotal case studies to determine that households receiving remittances from diaspora communities are better equipped </a:t>
            </a:r>
            <a:r>
              <a:rPr lang="en-US" i="1" dirty="0"/>
              <a:t>ex ante </a:t>
            </a:r>
            <a:r>
              <a:rPr lang="en-US" dirty="0"/>
              <a:t>to mitigate the shocks of a natural disaster, in the form of infrastructural development or financial reserves.</a:t>
            </a:r>
          </a:p>
        </p:txBody>
      </p:sp>
      <p:sp>
        <p:nvSpPr>
          <p:cNvPr id="4" name="Slide Number Placeholder 3"/>
          <p:cNvSpPr>
            <a:spLocks noGrp="1"/>
          </p:cNvSpPr>
          <p:nvPr>
            <p:ph type="sldNum" sz="quarter" idx="10"/>
          </p:nvPr>
        </p:nvSpPr>
        <p:spPr/>
        <p:txBody>
          <a:bodyPr/>
          <a:lstStyle/>
          <a:p>
            <a:fld id="{CB9BC140-D13F-EF4F-B1A1-B756543BA1BE}" type="slidenum">
              <a:rPr lang="en-US" smtClean="0"/>
              <a:t>3</a:t>
            </a:fld>
            <a:endParaRPr lang="en-US"/>
          </a:p>
        </p:txBody>
      </p:sp>
    </p:spTree>
    <p:extLst>
      <p:ext uri="{BB962C8B-B14F-4D97-AF65-F5344CB8AC3E}">
        <p14:creationId xmlns:p14="http://schemas.microsoft.com/office/powerpoint/2010/main" val="62121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Efforts to engage the Diaspora in humanitarian action are grounded in this shifting humanitarian context, wherein humanitarians are looking to involve a multitude of stakeholders for a more sustainable and effective response. IOM acknowledges the need for and the value of this engagement, and the World Humanitarian Summit (WHS) held in Istanbul in May 2016 reiterated with more vigor that Diasporas are key partners for more effective engagement. However, despite widespread interest in diaspora’s increased role as humanitarian actors, their engagement in disaster response has yet to be systematically explored and coordinated with other actors for maximum impact. This project, “Engaging Diaspora for Alternative Approach to Safe Shelters in Disaster Response and Preparedness” implemented with funds from the U.S. Office for Foreign Disaster Assistance (OFDA), aims to engage diaspora groups to foster increased awareness on disaster preparedness and response, with a focus on safer shelters. </a:t>
            </a:r>
          </a:p>
          <a:p>
            <a:endParaRPr lang="en-US" dirty="0"/>
          </a:p>
        </p:txBody>
      </p:sp>
      <p:sp>
        <p:nvSpPr>
          <p:cNvPr id="4" name="Slide Number Placeholder 3"/>
          <p:cNvSpPr>
            <a:spLocks noGrp="1"/>
          </p:cNvSpPr>
          <p:nvPr>
            <p:ph type="sldNum" sz="quarter" idx="10"/>
          </p:nvPr>
        </p:nvSpPr>
        <p:spPr/>
        <p:txBody>
          <a:bodyPr/>
          <a:lstStyle/>
          <a:p>
            <a:fld id="{CB9BC140-D13F-EF4F-B1A1-B756543BA1BE}" type="slidenum">
              <a:rPr lang="en-US" smtClean="0"/>
              <a:t>4</a:t>
            </a:fld>
            <a:endParaRPr lang="en-US"/>
          </a:p>
        </p:txBody>
      </p:sp>
    </p:spTree>
    <p:extLst>
      <p:ext uri="{BB962C8B-B14F-4D97-AF65-F5344CB8AC3E}">
        <p14:creationId xmlns:p14="http://schemas.microsoft.com/office/powerpoint/2010/main" val="30510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95A66-CC89-496F-B1A2-FCA022F5583C}" type="slidenum">
              <a:rPr lang="en-US" smtClean="0"/>
              <a:t>6</a:t>
            </a:fld>
            <a:endParaRPr lang="en-US"/>
          </a:p>
        </p:txBody>
      </p:sp>
    </p:spTree>
    <p:extLst>
      <p:ext uri="{BB962C8B-B14F-4D97-AF65-F5344CB8AC3E}">
        <p14:creationId xmlns:p14="http://schemas.microsoft.com/office/powerpoint/2010/main" val="246337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from the Bahamas</a:t>
            </a:r>
            <a:r>
              <a:rPr lang="en-US" baseline="0" dirty="0"/>
              <a:t> </a:t>
            </a:r>
            <a:endParaRPr lang="en-US" dirty="0"/>
          </a:p>
        </p:txBody>
      </p:sp>
      <p:sp>
        <p:nvSpPr>
          <p:cNvPr id="4" name="Slide Number Placeholder 3"/>
          <p:cNvSpPr>
            <a:spLocks noGrp="1"/>
          </p:cNvSpPr>
          <p:nvPr>
            <p:ph type="sldNum" sz="quarter" idx="10"/>
          </p:nvPr>
        </p:nvSpPr>
        <p:spPr/>
        <p:txBody>
          <a:bodyPr/>
          <a:lstStyle/>
          <a:p>
            <a:fld id="{46A95A66-CC89-496F-B1A2-FCA022F5583C}" type="slidenum">
              <a:rPr lang="en-US" smtClean="0"/>
              <a:t>7</a:t>
            </a:fld>
            <a:endParaRPr lang="en-US"/>
          </a:p>
        </p:txBody>
      </p:sp>
    </p:spTree>
    <p:extLst>
      <p:ext uri="{BB962C8B-B14F-4D97-AF65-F5344CB8AC3E}">
        <p14:creationId xmlns:p14="http://schemas.microsoft.com/office/powerpoint/2010/main" val="49276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95A66-CC89-496F-B1A2-FCA022F5583C}" type="slidenum">
              <a:rPr lang="en-US" smtClean="0"/>
              <a:t>8</a:t>
            </a:fld>
            <a:endParaRPr lang="en-US"/>
          </a:p>
        </p:txBody>
      </p:sp>
    </p:spTree>
    <p:extLst>
      <p:ext uri="{BB962C8B-B14F-4D97-AF65-F5344CB8AC3E}">
        <p14:creationId xmlns:p14="http://schemas.microsoft.com/office/powerpoint/2010/main" val="261508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FBEF-168A-4F33-828A-37859A288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117ECB-6327-4877-8686-202FA8405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8F0BD-8B1C-4DE2-A7B3-A1C3E568CB88}"/>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5" name="Footer Placeholder 4">
            <a:extLst>
              <a:ext uri="{FF2B5EF4-FFF2-40B4-BE49-F238E27FC236}">
                <a16:creationId xmlns:a16="http://schemas.microsoft.com/office/drawing/2014/main" id="{E65057E8-6FFE-4F2A-BAB5-094E90EB7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1203D-D8EE-4E13-9D69-CE3224C5E518}"/>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64417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6175-AB5A-4D36-AB87-F1C1820F1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C9D3F2-349E-4314-9DFA-03FAA9EAD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006E0-14AD-42CF-AC56-57595D5CB704}"/>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5" name="Footer Placeholder 4">
            <a:extLst>
              <a:ext uri="{FF2B5EF4-FFF2-40B4-BE49-F238E27FC236}">
                <a16:creationId xmlns:a16="http://schemas.microsoft.com/office/drawing/2014/main" id="{968DD849-480A-47AB-8FB1-6E2DAED96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38B78-57FE-418C-ACE0-09013B9EA084}"/>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20123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10C3C-1C6F-49C0-9FAB-D41537E45B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2A4432-A053-405E-A373-94A601985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2FCB1-C3B2-4D8F-A2A9-F25597241793}"/>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5" name="Footer Placeholder 4">
            <a:extLst>
              <a:ext uri="{FF2B5EF4-FFF2-40B4-BE49-F238E27FC236}">
                <a16:creationId xmlns:a16="http://schemas.microsoft.com/office/drawing/2014/main" id="{B7B7AE42-BB8C-492B-A03C-5566BF03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8BA58-49C2-4906-859F-6091AF8E3A1F}"/>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206282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A2E3-2E83-4CC6-808E-B630AE3F88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12C03-CDA2-430B-BBD7-7E78F0C177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F33A1-0266-4752-99C8-07E139BD9067}"/>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5" name="Footer Placeholder 4">
            <a:extLst>
              <a:ext uri="{FF2B5EF4-FFF2-40B4-BE49-F238E27FC236}">
                <a16:creationId xmlns:a16="http://schemas.microsoft.com/office/drawing/2014/main" id="{6C711506-5492-475B-9B32-F0411791E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F488F-B798-46C3-8593-1A819905DFF6}"/>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385971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4AFD-6C41-46F2-B833-31E87A897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9E827C-2DDE-47BF-9933-9BB4E5A35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BAF68-A866-4869-95DD-80C7352B689C}"/>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5" name="Footer Placeholder 4">
            <a:extLst>
              <a:ext uri="{FF2B5EF4-FFF2-40B4-BE49-F238E27FC236}">
                <a16:creationId xmlns:a16="http://schemas.microsoft.com/office/drawing/2014/main" id="{B9F98247-66F6-4A2A-9156-86EA0B839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F90FD-7482-400C-B730-9FD39B860BC6}"/>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112483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63E-965F-437F-94A5-1CCC5FE03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C487B-89E6-4950-A214-14AAA513FE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EE97A-C24E-4FB7-811E-8843EE4F35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5455D5-D326-4B56-8933-3768A221457E}"/>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6" name="Footer Placeholder 5">
            <a:extLst>
              <a:ext uri="{FF2B5EF4-FFF2-40B4-BE49-F238E27FC236}">
                <a16:creationId xmlns:a16="http://schemas.microsoft.com/office/drawing/2014/main" id="{4ABEDA6E-75E3-4B4E-BA70-9367062AB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77F55-BACA-4340-9805-F15AF1F679C4}"/>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123799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D96B-3425-450A-9B8A-180C44B625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EA386E-F736-4C98-85F8-B88F4BAC76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0477FF-66D4-4D1A-B296-87B6B8A915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7701C-976F-48DD-97AC-BD20744E6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1C5B41-5187-498F-9313-8E4A184908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A9E1E8-1D5B-4324-9B6A-D225DD93A4F9}"/>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8" name="Footer Placeholder 7">
            <a:extLst>
              <a:ext uri="{FF2B5EF4-FFF2-40B4-BE49-F238E27FC236}">
                <a16:creationId xmlns:a16="http://schemas.microsoft.com/office/drawing/2014/main" id="{D02EE037-92CF-4982-873F-22B382BE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A52FB-5703-4591-9334-4DB6F9812652}"/>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285381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4D11-B98D-4C84-9934-34EFB9E0B4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650E2-52C9-4B84-B4EE-B722BA56A198}"/>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4" name="Footer Placeholder 3">
            <a:extLst>
              <a:ext uri="{FF2B5EF4-FFF2-40B4-BE49-F238E27FC236}">
                <a16:creationId xmlns:a16="http://schemas.microsoft.com/office/drawing/2014/main" id="{C817DD74-89CA-4ECD-928D-FB21785D34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10AB2-A580-48B2-8652-DE2907BF00C8}"/>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149297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55009-8673-4112-BB42-57CB6B0D6E2A}"/>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3" name="Footer Placeholder 2">
            <a:extLst>
              <a:ext uri="{FF2B5EF4-FFF2-40B4-BE49-F238E27FC236}">
                <a16:creationId xmlns:a16="http://schemas.microsoft.com/office/drawing/2014/main" id="{06F15AC5-61DA-41BA-8F6E-7FE74BDCD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4E6157-29E8-4054-B1B1-3B966E0ADDED}"/>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308291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974C-4AD0-4C7D-A7A6-E7DF8695E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FBE4FE-5764-4F5D-8BA7-9C00B033F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50E98-8EC5-4D38-A193-9CC70ADA5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AE9-5E2A-4A07-A577-37253682326D}"/>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6" name="Footer Placeholder 5">
            <a:extLst>
              <a:ext uri="{FF2B5EF4-FFF2-40B4-BE49-F238E27FC236}">
                <a16:creationId xmlns:a16="http://schemas.microsoft.com/office/drawing/2014/main" id="{40B70A30-02FF-44B1-A338-787B4480E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B7C15-9E48-4F9A-BC41-EDC5DCA6D525}"/>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388074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45A2-5FA8-4FD8-A8E7-44F3B2A59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71ED9-6ACA-4480-9475-7D8E9A917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05F92-A87C-4928-B1C6-622B29E75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8D43E-4EA9-46F5-983A-D902018164A1}"/>
              </a:ext>
            </a:extLst>
          </p:cNvPr>
          <p:cNvSpPr>
            <a:spLocks noGrp="1"/>
          </p:cNvSpPr>
          <p:nvPr>
            <p:ph type="dt" sz="half" idx="10"/>
          </p:nvPr>
        </p:nvSpPr>
        <p:spPr/>
        <p:txBody>
          <a:bodyPr/>
          <a:lstStyle/>
          <a:p>
            <a:fld id="{C29D05DE-9B45-4BAD-92BC-4E75CF60CB22}" type="datetimeFigureOut">
              <a:rPr lang="en-US" smtClean="0"/>
              <a:t>12/18/2019</a:t>
            </a:fld>
            <a:endParaRPr lang="en-US"/>
          </a:p>
        </p:txBody>
      </p:sp>
      <p:sp>
        <p:nvSpPr>
          <p:cNvPr id="6" name="Footer Placeholder 5">
            <a:extLst>
              <a:ext uri="{FF2B5EF4-FFF2-40B4-BE49-F238E27FC236}">
                <a16:creationId xmlns:a16="http://schemas.microsoft.com/office/drawing/2014/main" id="{B38F13CB-1BA1-4DBF-AEBB-95CB8DF9F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C5A21-AB39-4350-98D9-C7ACB43577F2}"/>
              </a:ext>
            </a:extLst>
          </p:cNvPr>
          <p:cNvSpPr>
            <a:spLocks noGrp="1"/>
          </p:cNvSpPr>
          <p:nvPr>
            <p:ph type="sldNum" sz="quarter" idx="12"/>
          </p:nvPr>
        </p:nvSpPr>
        <p:spPr/>
        <p:txBody>
          <a:bodyPr/>
          <a:lstStyle/>
          <a:p>
            <a:fld id="{B00C011F-3094-4238-BEBD-DB6A628DD8C7}" type="slidenum">
              <a:rPr lang="en-US" smtClean="0"/>
              <a:t>‹#›</a:t>
            </a:fld>
            <a:endParaRPr lang="en-US"/>
          </a:p>
        </p:txBody>
      </p:sp>
    </p:spTree>
    <p:extLst>
      <p:ext uri="{BB962C8B-B14F-4D97-AF65-F5344CB8AC3E}">
        <p14:creationId xmlns:p14="http://schemas.microsoft.com/office/powerpoint/2010/main" val="56625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2457E-E71E-421D-A85E-6154652AF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69FC07-EE75-4B26-95D3-AC531760F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95748-A91C-4977-BCFB-907DB4422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D05DE-9B45-4BAD-92BC-4E75CF60CB22}" type="datetimeFigureOut">
              <a:rPr lang="en-US" smtClean="0"/>
              <a:t>12/18/2019</a:t>
            </a:fld>
            <a:endParaRPr lang="en-US"/>
          </a:p>
        </p:txBody>
      </p:sp>
      <p:sp>
        <p:nvSpPr>
          <p:cNvPr id="5" name="Footer Placeholder 4">
            <a:extLst>
              <a:ext uri="{FF2B5EF4-FFF2-40B4-BE49-F238E27FC236}">
                <a16:creationId xmlns:a16="http://schemas.microsoft.com/office/drawing/2014/main" id="{96734C31-1C90-418D-B7D5-77A0A96B0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214404-438C-4E7D-8B68-98621CAB4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C011F-3094-4238-BEBD-DB6A628DD8C7}" type="slidenum">
              <a:rPr lang="en-US" smtClean="0"/>
              <a:t>‹#›</a:t>
            </a:fld>
            <a:endParaRPr lang="en-US"/>
          </a:p>
        </p:txBody>
      </p:sp>
    </p:spTree>
    <p:extLst>
      <p:ext uri="{BB962C8B-B14F-4D97-AF65-F5344CB8AC3E}">
        <p14:creationId xmlns:p14="http://schemas.microsoft.com/office/powerpoint/2010/main" val="183292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7F49-4378-4444-957F-A72B7531FB9C}"/>
              </a:ext>
            </a:extLst>
          </p:cNvPr>
          <p:cNvSpPr>
            <a:spLocks noGrp="1"/>
          </p:cNvSpPr>
          <p:nvPr>
            <p:ph type="ctrTitle"/>
          </p:nvPr>
        </p:nvSpPr>
        <p:spPr>
          <a:xfrm>
            <a:off x="199096" y="1691386"/>
            <a:ext cx="11593286" cy="1214242"/>
          </a:xfrm>
        </p:spPr>
        <p:txBody>
          <a:bodyPr>
            <a:normAutofit/>
          </a:bodyPr>
          <a:lstStyle/>
          <a:p>
            <a:r>
              <a:rPr lang="en-US" sz="4800" b="1" dirty="0">
                <a:solidFill>
                  <a:srgbClr val="072C62"/>
                </a:solidFill>
              </a:rPr>
              <a:t>Shelter Cluster WG</a:t>
            </a:r>
            <a:br>
              <a:rPr lang="en-US" sz="4800" b="1" dirty="0">
                <a:solidFill>
                  <a:srgbClr val="072C62"/>
                </a:solidFill>
              </a:rPr>
            </a:br>
            <a:r>
              <a:rPr lang="en-US" sz="3200" b="1" dirty="0">
                <a:solidFill>
                  <a:schemeClr val="bg2">
                    <a:lumMod val="25000"/>
                  </a:schemeClr>
                </a:solidFill>
              </a:rPr>
              <a:t>Strengthening Diaspora’s Engagement </a:t>
            </a:r>
            <a:r>
              <a:rPr lang="en-US" sz="3100" b="1" dirty="0">
                <a:solidFill>
                  <a:schemeClr val="bg2">
                    <a:lumMod val="25000"/>
                  </a:schemeClr>
                </a:solidFill>
              </a:rPr>
              <a:t>in Shelter responses </a:t>
            </a:r>
          </a:p>
        </p:txBody>
      </p:sp>
      <p:pic>
        <p:nvPicPr>
          <p:cNvPr id="7" name="Picture 6">
            <a:extLst>
              <a:ext uri="{FF2B5EF4-FFF2-40B4-BE49-F238E27FC236}">
                <a16:creationId xmlns:a16="http://schemas.microsoft.com/office/drawing/2014/main" id="{3DC23250-49DB-4A5F-B67A-3875FD895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309" y="5587557"/>
            <a:ext cx="3046067" cy="1184920"/>
          </a:xfrm>
          <a:prstGeom prst="rect">
            <a:avLst/>
          </a:prstGeom>
        </p:spPr>
      </p:pic>
      <p:pic>
        <p:nvPicPr>
          <p:cNvPr id="9" name="Picture 8">
            <a:extLst>
              <a:ext uri="{FF2B5EF4-FFF2-40B4-BE49-F238E27FC236}">
                <a16:creationId xmlns:a16="http://schemas.microsoft.com/office/drawing/2014/main" id="{D29596E9-379C-4CD4-8D93-ACB24FEC17A0}"/>
              </a:ext>
            </a:extLst>
          </p:cNvPr>
          <p:cNvPicPr>
            <a:picLocks noChangeAspect="1"/>
          </p:cNvPicPr>
          <p:nvPr/>
        </p:nvPicPr>
        <p:blipFill rotWithShape="1">
          <a:blip r:embed="rId4">
            <a:extLst>
              <a:ext uri="{28A0092B-C50C-407E-A947-70E740481C1C}">
                <a14:useLocalDpi xmlns:a14="http://schemas.microsoft.com/office/drawing/2010/main" val="0"/>
              </a:ext>
            </a:extLst>
          </a:blip>
          <a:srcRect l="8792" r="7309"/>
          <a:stretch/>
        </p:blipFill>
        <p:spPr>
          <a:xfrm>
            <a:off x="65315" y="5502035"/>
            <a:ext cx="2726871" cy="1355965"/>
          </a:xfrm>
          <a:prstGeom prst="rect">
            <a:avLst/>
          </a:prstGeom>
        </p:spPr>
      </p:pic>
      <p:sp>
        <p:nvSpPr>
          <p:cNvPr id="5" name="Subtitle 4">
            <a:extLst>
              <a:ext uri="{FF2B5EF4-FFF2-40B4-BE49-F238E27FC236}">
                <a16:creationId xmlns:a16="http://schemas.microsoft.com/office/drawing/2014/main" id="{C1989D2C-F5ED-4393-9F4C-DB34811C10C1}"/>
              </a:ext>
            </a:extLst>
          </p:cNvPr>
          <p:cNvSpPr>
            <a:spLocks noGrp="1"/>
          </p:cNvSpPr>
          <p:nvPr>
            <p:ph type="subTitle" idx="1"/>
          </p:nvPr>
        </p:nvSpPr>
        <p:spPr>
          <a:xfrm>
            <a:off x="1306287" y="3276150"/>
            <a:ext cx="9144000" cy="1655762"/>
          </a:xfrm>
        </p:spPr>
        <p:txBody>
          <a:bodyPr>
            <a:normAutofit/>
          </a:bodyPr>
          <a:lstStyle/>
          <a:p>
            <a:r>
              <a:rPr lang="en-US" sz="3200" dirty="0"/>
              <a:t>First WG Meeting</a:t>
            </a:r>
          </a:p>
          <a:p>
            <a:r>
              <a:rPr lang="en-US" sz="3200" dirty="0"/>
              <a:t>December 18, 2020</a:t>
            </a:r>
          </a:p>
        </p:txBody>
      </p:sp>
      <p:pic>
        <p:nvPicPr>
          <p:cNvPr id="6" name="Picture 5">
            <a:extLst>
              <a:ext uri="{FF2B5EF4-FFF2-40B4-BE49-F238E27FC236}">
                <a16:creationId xmlns:a16="http://schemas.microsoft.com/office/drawing/2014/main" id="{F20A3B4F-8B10-4017-AF15-286457DBC348}"/>
              </a:ext>
            </a:extLst>
          </p:cNvPr>
          <p:cNvPicPr>
            <a:picLocks noChangeAspect="1"/>
          </p:cNvPicPr>
          <p:nvPr/>
        </p:nvPicPr>
        <p:blipFill rotWithShape="1">
          <a:blip r:embed="rId5"/>
          <a:srcRect l="16626" t="9020" r="59967" b="83650"/>
          <a:stretch/>
        </p:blipFill>
        <p:spPr>
          <a:xfrm>
            <a:off x="3248943" y="409235"/>
            <a:ext cx="6203798" cy="1214241"/>
          </a:xfrm>
          <a:prstGeom prst="rect">
            <a:avLst/>
          </a:prstGeom>
        </p:spPr>
      </p:pic>
    </p:spTree>
    <p:extLst>
      <p:ext uri="{BB962C8B-B14F-4D97-AF65-F5344CB8AC3E}">
        <p14:creationId xmlns:p14="http://schemas.microsoft.com/office/powerpoint/2010/main" val="387806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6D8F-F623-40A6-A370-7022EE9AB32E}"/>
              </a:ext>
            </a:extLst>
          </p:cNvPr>
          <p:cNvSpPr>
            <a:spLocks noGrp="1"/>
          </p:cNvSpPr>
          <p:nvPr>
            <p:ph type="title"/>
          </p:nvPr>
        </p:nvSpPr>
        <p:spPr/>
        <p:txBody>
          <a:bodyPr/>
          <a:lstStyle/>
          <a:p>
            <a:r>
              <a:rPr lang="en-US" dirty="0">
                <a:solidFill>
                  <a:schemeClr val="bg2">
                    <a:lumMod val="25000"/>
                  </a:schemeClr>
                </a:solidFill>
              </a:rPr>
              <a:t>Proposed timetable </a:t>
            </a:r>
          </a:p>
        </p:txBody>
      </p:sp>
      <p:graphicFrame>
        <p:nvGraphicFramePr>
          <p:cNvPr id="4" name="Content Placeholder 3">
            <a:extLst>
              <a:ext uri="{FF2B5EF4-FFF2-40B4-BE49-F238E27FC236}">
                <a16:creationId xmlns:a16="http://schemas.microsoft.com/office/drawing/2014/main" id="{5ECD1736-8079-4388-A4E6-7BA806234F7D}"/>
              </a:ext>
            </a:extLst>
          </p:cNvPr>
          <p:cNvGraphicFramePr>
            <a:graphicFrameLocks noGrp="1"/>
          </p:cNvGraphicFramePr>
          <p:nvPr>
            <p:ph idx="1"/>
            <p:extLst>
              <p:ext uri="{D42A27DB-BD31-4B8C-83A1-F6EECF244321}">
                <p14:modId xmlns:p14="http://schemas.microsoft.com/office/powerpoint/2010/main" val="364323802"/>
              </p:ext>
            </p:extLst>
          </p:nvPr>
        </p:nvGraphicFramePr>
        <p:xfrm>
          <a:off x="838200" y="1690688"/>
          <a:ext cx="10515600" cy="4802184"/>
        </p:xfrm>
        <a:graphic>
          <a:graphicData uri="http://schemas.openxmlformats.org/drawingml/2006/table">
            <a:tbl>
              <a:tblPr firstRow="1" firstCol="1" bandRow="1">
                <a:tableStyleId>{5C22544A-7EE6-4342-B048-85BDC9FD1C3A}</a:tableStyleId>
              </a:tblPr>
              <a:tblGrid>
                <a:gridCol w="2018770">
                  <a:extLst>
                    <a:ext uri="{9D8B030D-6E8A-4147-A177-3AD203B41FA5}">
                      <a16:colId xmlns:a16="http://schemas.microsoft.com/office/drawing/2014/main" val="1996473291"/>
                    </a:ext>
                  </a:extLst>
                </a:gridCol>
                <a:gridCol w="4554886">
                  <a:extLst>
                    <a:ext uri="{9D8B030D-6E8A-4147-A177-3AD203B41FA5}">
                      <a16:colId xmlns:a16="http://schemas.microsoft.com/office/drawing/2014/main" val="144029151"/>
                    </a:ext>
                  </a:extLst>
                </a:gridCol>
                <a:gridCol w="1923174">
                  <a:extLst>
                    <a:ext uri="{9D8B030D-6E8A-4147-A177-3AD203B41FA5}">
                      <a16:colId xmlns:a16="http://schemas.microsoft.com/office/drawing/2014/main" val="2549196605"/>
                    </a:ext>
                  </a:extLst>
                </a:gridCol>
                <a:gridCol w="2018770">
                  <a:extLst>
                    <a:ext uri="{9D8B030D-6E8A-4147-A177-3AD203B41FA5}">
                      <a16:colId xmlns:a16="http://schemas.microsoft.com/office/drawing/2014/main" val="3168816658"/>
                    </a:ext>
                  </a:extLst>
                </a:gridCol>
              </a:tblGrid>
              <a:tr h="208791">
                <a:tc>
                  <a:txBody>
                    <a:bodyPr/>
                    <a:lstStyle/>
                    <a:p>
                      <a:pPr marL="0" marR="0">
                        <a:spcBef>
                          <a:spcPts val="0"/>
                        </a:spcBef>
                        <a:spcAft>
                          <a:spcPts val="0"/>
                        </a:spcAft>
                      </a:pPr>
                      <a:r>
                        <a:rPr lang="en-US" sz="1100">
                          <a:effectLst/>
                        </a:rPr>
                        <a:t>Timeline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Task</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Status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Actors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366703"/>
                  </a:ext>
                </a:extLst>
              </a:tr>
              <a:tr h="208791">
                <a:tc>
                  <a:txBody>
                    <a:bodyPr/>
                    <a:lstStyle/>
                    <a:p>
                      <a:pPr marL="0" marR="0">
                        <a:spcBef>
                          <a:spcPts val="0"/>
                        </a:spcBef>
                        <a:spcAft>
                          <a:spcPts val="0"/>
                        </a:spcAft>
                      </a:pPr>
                      <a:r>
                        <a:rPr lang="en-US" sz="1100">
                          <a:effectLst/>
                        </a:rPr>
                        <a:t>05 June 2019</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Submission of the project to SAG</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Completed</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IOM/HRA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4842615"/>
                  </a:ext>
                </a:extLst>
              </a:tr>
              <a:tr h="417581">
                <a:tc>
                  <a:txBody>
                    <a:bodyPr/>
                    <a:lstStyle/>
                    <a:p>
                      <a:pPr marL="0" marR="0">
                        <a:spcBef>
                          <a:spcPts val="0"/>
                        </a:spcBef>
                        <a:spcAft>
                          <a:spcPts val="0"/>
                        </a:spcAft>
                      </a:pPr>
                      <a:r>
                        <a:rPr lang="en-US" sz="1100">
                          <a:effectLst/>
                        </a:rPr>
                        <a:t>October 2019</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Presentation of the WG to the Shelter Cluster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Completed</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IOM/HRA</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5481740"/>
                  </a:ext>
                </a:extLst>
              </a:tr>
              <a:tr h="417581">
                <a:tc>
                  <a:txBody>
                    <a:bodyPr/>
                    <a:lstStyle/>
                    <a:p>
                      <a:pPr marL="0" marR="0">
                        <a:spcBef>
                          <a:spcPts val="0"/>
                        </a:spcBef>
                        <a:spcAft>
                          <a:spcPts val="0"/>
                        </a:spcAft>
                      </a:pPr>
                      <a:r>
                        <a:rPr lang="en-US" sz="1100">
                          <a:effectLst/>
                        </a:rPr>
                        <a:t>December 2019</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First call of the WG member:</a:t>
                      </a:r>
                      <a:endParaRPr lang="en-US" sz="1200">
                        <a:effectLst/>
                      </a:endParaRPr>
                    </a:p>
                    <a:p>
                      <a:pPr marL="342900" marR="0" lvl="0" indent="-342900">
                        <a:spcBef>
                          <a:spcPts val="0"/>
                        </a:spcBef>
                        <a:spcAft>
                          <a:spcPts val="0"/>
                        </a:spcAft>
                        <a:buFont typeface="Arial" panose="020B0604020202020204" pitchFamily="34" charset="0"/>
                        <a:buChar char="-"/>
                      </a:pPr>
                      <a:r>
                        <a:rPr lang="en-US" sz="1100">
                          <a:effectLst/>
                        </a:rPr>
                        <a:t>Division of roles in the SOPs drafting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Proposed date December 11</a:t>
                      </a:r>
                      <a:r>
                        <a:rPr lang="en-US" sz="1100" baseline="30000">
                          <a:effectLst/>
                        </a:rPr>
                        <a:t>th</a:t>
                      </a: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All WGs members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6933998"/>
                  </a:ext>
                </a:extLst>
              </a:tr>
              <a:tr h="626372">
                <a:tc>
                  <a:txBody>
                    <a:bodyPr/>
                    <a:lstStyle/>
                    <a:p>
                      <a:pPr marL="0" marR="0">
                        <a:spcBef>
                          <a:spcPts val="0"/>
                        </a:spcBef>
                        <a:spcAft>
                          <a:spcPts val="0"/>
                        </a:spcAft>
                      </a:pPr>
                      <a:r>
                        <a:rPr lang="en-US" sz="1100">
                          <a:effectLst/>
                        </a:rPr>
                        <a:t>January 2020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Development of the first Draft of the SoPs – exchange between WGs members by email and bilateral calls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TBD</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8402230"/>
                  </a:ext>
                </a:extLst>
              </a:tr>
              <a:tr h="626372">
                <a:tc>
                  <a:txBody>
                    <a:bodyPr/>
                    <a:lstStyle/>
                    <a:p>
                      <a:pPr marL="0" marR="0">
                        <a:spcBef>
                          <a:spcPts val="0"/>
                        </a:spcBef>
                        <a:spcAft>
                          <a:spcPts val="0"/>
                        </a:spcAft>
                      </a:pPr>
                      <a:r>
                        <a:rPr lang="en-US" sz="1100">
                          <a:effectLst/>
                        </a:rPr>
                        <a:t>February 2020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Second call of the WG member:</a:t>
                      </a:r>
                      <a:endParaRPr lang="en-US" sz="1200" dirty="0">
                        <a:effectLst/>
                      </a:endParaRPr>
                    </a:p>
                    <a:p>
                      <a:pPr marL="342900" marR="0" lvl="0" indent="-342900">
                        <a:spcBef>
                          <a:spcPts val="0"/>
                        </a:spcBef>
                        <a:spcAft>
                          <a:spcPts val="0"/>
                        </a:spcAft>
                        <a:buFont typeface="Arial" panose="020B0604020202020204" pitchFamily="34" charset="0"/>
                        <a:buChar char="-"/>
                      </a:pPr>
                      <a:r>
                        <a:rPr lang="en-US" sz="1100" dirty="0">
                          <a:effectLst/>
                        </a:rPr>
                        <a:t>Presentation of first draft and comments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All WGs members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1151410"/>
                  </a:ext>
                </a:extLst>
              </a:tr>
              <a:tr h="626372">
                <a:tc>
                  <a:txBody>
                    <a:bodyPr/>
                    <a:lstStyle/>
                    <a:p>
                      <a:pPr marL="0" marR="0">
                        <a:spcBef>
                          <a:spcPts val="0"/>
                        </a:spcBef>
                        <a:spcAft>
                          <a:spcPts val="0"/>
                        </a:spcAft>
                      </a:pPr>
                      <a:r>
                        <a:rPr lang="en-US" sz="1100">
                          <a:effectLst/>
                        </a:rPr>
                        <a:t>March 2020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Development of the second draft of the SOPs – exchange between WGs members by email and bilateral calls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TBD</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2276197"/>
                  </a:ext>
                </a:extLst>
              </a:tr>
              <a:tr h="417581">
                <a:tc>
                  <a:txBody>
                    <a:bodyPr/>
                    <a:lstStyle/>
                    <a:p>
                      <a:pPr marL="0" marR="0">
                        <a:spcBef>
                          <a:spcPts val="0"/>
                        </a:spcBef>
                        <a:spcAft>
                          <a:spcPts val="0"/>
                        </a:spcAft>
                      </a:pPr>
                      <a:r>
                        <a:rPr lang="en-US" sz="1100">
                          <a:effectLst/>
                        </a:rPr>
                        <a:t>April 2020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External revision of SoPs </a:t>
                      </a:r>
                      <a:endParaRPr lang="en-US" sz="1200">
                        <a:effectLst/>
                      </a:endParaRPr>
                    </a:p>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TBD</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5121172"/>
                  </a:ext>
                </a:extLst>
              </a:tr>
              <a:tr h="417581">
                <a:tc>
                  <a:txBody>
                    <a:bodyPr/>
                    <a:lstStyle/>
                    <a:p>
                      <a:pPr marL="0" marR="0">
                        <a:spcBef>
                          <a:spcPts val="0"/>
                        </a:spcBef>
                        <a:spcAft>
                          <a:spcPts val="0"/>
                        </a:spcAft>
                      </a:pPr>
                      <a:r>
                        <a:rPr lang="en-US" sz="1100">
                          <a:effectLst/>
                        </a:rPr>
                        <a:t>May 2020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Third call of the WG members </a:t>
                      </a:r>
                      <a:endParaRPr lang="en-US" sz="1200">
                        <a:effectLst/>
                      </a:endParaRPr>
                    </a:p>
                    <a:p>
                      <a:pPr marL="342900" marR="0" lvl="0" indent="-342900">
                        <a:spcBef>
                          <a:spcPts val="0"/>
                        </a:spcBef>
                        <a:spcAft>
                          <a:spcPts val="0"/>
                        </a:spcAft>
                        <a:buFont typeface="Arial" panose="020B0604020202020204" pitchFamily="34" charset="0"/>
                        <a:buChar char="-"/>
                      </a:pPr>
                      <a:r>
                        <a:rPr lang="en-US" sz="1100">
                          <a:effectLst/>
                        </a:rPr>
                        <a:t>Endorsement of final draft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All WGs members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473232"/>
                  </a:ext>
                </a:extLst>
              </a:tr>
              <a:tr h="417581">
                <a:tc>
                  <a:txBody>
                    <a:bodyPr/>
                    <a:lstStyle/>
                    <a:p>
                      <a:pPr marL="0" marR="0">
                        <a:spcBef>
                          <a:spcPts val="0"/>
                        </a:spcBef>
                        <a:spcAft>
                          <a:spcPts val="0"/>
                        </a:spcAft>
                      </a:pPr>
                      <a:r>
                        <a:rPr lang="en-US" sz="1100">
                          <a:effectLst/>
                        </a:rPr>
                        <a:t>May 2020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Dissemination of the SOPs framework to the broad Shelter Cluster</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IOM</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1767709"/>
                  </a:ext>
                </a:extLst>
              </a:tr>
              <a:tr h="417581">
                <a:tc>
                  <a:txBody>
                    <a:bodyPr/>
                    <a:lstStyle/>
                    <a:p>
                      <a:pPr marL="0" marR="0">
                        <a:spcBef>
                          <a:spcPts val="0"/>
                        </a:spcBef>
                        <a:spcAft>
                          <a:spcPts val="0"/>
                        </a:spcAft>
                      </a:pPr>
                      <a:r>
                        <a:rPr lang="en-US" sz="1100">
                          <a:effectLst/>
                        </a:rPr>
                        <a:t>June 2020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Finalization of the SoPs</a:t>
                      </a:r>
                      <a:endParaRPr lang="en-US" sz="1200">
                        <a:effectLst/>
                      </a:endParaRPr>
                    </a:p>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2086430"/>
                  </a:ext>
                </a:extLst>
              </a:tr>
            </a:tbl>
          </a:graphicData>
        </a:graphic>
      </p:graphicFrame>
    </p:spTree>
    <p:extLst>
      <p:ext uri="{BB962C8B-B14F-4D97-AF65-F5344CB8AC3E}">
        <p14:creationId xmlns:p14="http://schemas.microsoft.com/office/powerpoint/2010/main" val="1608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AADE-9466-4382-8BB3-F7CF924F5551}"/>
              </a:ext>
            </a:extLst>
          </p:cNvPr>
          <p:cNvSpPr>
            <a:spLocks noGrp="1"/>
          </p:cNvSpPr>
          <p:nvPr>
            <p:ph type="title"/>
          </p:nvPr>
        </p:nvSpPr>
        <p:spPr>
          <a:xfrm>
            <a:off x="1136428" y="627564"/>
            <a:ext cx="7474172" cy="1325563"/>
          </a:xfrm>
        </p:spPr>
        <p:txBody>
          <a:bodyPr>
            <a:normAutofit/>
          </a:bodyPr>
          <a:lstStyle/>
          <a:p>
            <a:r>
              <a:rPr lang="en-US" dirty="0"/>
              <a:t>Expected Outcomes </a:t>
            </a:r>
          </a:p>
        </p:txBody>
      </p:sp>
      <p:sp>
        <p:nvSpPr>
          <p:cNvPr id="3" name="Content Placeholder 2">
            <a:extLst>
              <a:ext uri="{FF2B5EF4-FFF2-40B4-BE49-F238E27FC236}">
                <a16:creationId xmlns:a16="http://schemas.microsoft.com/office/drawing/2014/main" id="{ADCB7E07-DFCA-41AD-8190-41894AD90D18}"/>
              </a:ext>
            </a:extLst>
          </p:cNvPr>
          <p:cNvSpPr>
            <a:spLocks noGrp="1"/>
          </p:cNvSpPr>
          <p:nvPr>
            <p:ph idx="1"/>
          </p:nvPr>
        </p:nvSpPr>
        <p:spPr>
          <a:xfrm>
            <a:off x="886911" y="1771097"/>
            <a:ext cx="7940336" cy="4458803"/>
          </a:xfrm>
        </p:spPr>
        <p:txBody>
          <a:bodyPr anchor="ctr">
            <a:normAutofit/>
          </a:bodyPr>
          <a:lstStyle/>
          <a:p>
            <a:pPr lvl="0"/>
            <a:r>
              <a:rPr lang="en-US" sz="2000" dirty="0"/>
              <a:t>Recommendations for strategic diaspora engagement and integration in shelter process </a:t>
            </a:r>
          </a:p>
          <a:p>
            <a:pPr lvl="0"/>
            <a:r>
              <a:rPr lang="en-US" sz="2000" dirty="0"/>
              <a:t>Diaspora-specific SOPs for disaster response and recovery, including elements of coordination, communication, operational support, etc. </a:t>
            </a:r>
          </a:p>
          <a:p>
            <a:pPr lvl="0"/>
            <a:r>
              <a:rPr lang="en-US" sz="2000" dirty="0"/>
              <a:t>Referral tools: Guidance for diaspora actors on streamlining integration and establishing referral pathway to specialized Shelter actors</a:t>
            </a:r>
          </a:p>
          <a:p>
            <a:pPr lvl="0"/>
            <a:r>
              <a:rPr lang="en-US" sz="2000" dirty="0"/>
              <a:t>Other tools might be produced as result of the consultation process </a:t>
            </a:r>
          </a:p>
          <a:p>
            <a:endParaRPr lang="en-US" sz="20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 Network">
            <a:extLst>
              <a:ext uri="{FF2B5EF4-FFF2-40B4-BE49-F238E27FC236}">
                <a16:creationId xmlns:a16="http://schemas.microsoft.com/office/drawing/2014/main" id="{718939A2-B505-45E8-BA96-7DA75D298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3531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B50B17-A056-4A11-A099-E654F7AE22FE}"/>
              </a:ext>
            </a:extLst>
          </p:cNvPr>
          <p:cNvGraphicFramePr/>
          <p:nvPr>
            <p:extLst>
              <p:ext uri="{D42A27DB-BD31-4B8C-83A1-F6EECF244321}">
                <p14:modId xmlns:p14="http://schemas.microsoft.com/office/powerpoint/2010/main" val="257257693"/>
              </p:ext>
            </p:extLst>
          </p:nvPr>
        </p:nvGraphicFramePr>
        <p:xfrm>
          <a:off x="8262695" y="1268095"/>
          <a:ext cx="3070624" cy="2188446"/>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Shape 6">
            <a:extLst>
              <a:ext uri="{FF2B5EF4-FFF2-40B4-BE49-F238E27FC236}">
                <a16:creationId xmlns:a16="http://schemas.microsoft.com/office/drawing/2014/main" id="{F161E6CF-08E4-43A6-8F00-06F9DB8755F8}"/>
              </a:ext>
            </a:extLst>
          </p:cNvPr>
          <p:cNvSpPr/>
          <p:nvPr/>
        </p:nvSpPr>
        <p:spPr>
          <a:xfrm>
            <a:off x="3903534" y="1368450"/>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22974" tIns="988653" rIns="551366" bIns="2256621" numCol="1" spcCol="1270" anchor="ctr" anchorCtr="0">
            <a:noAutofit/>
          </a:bodyPr>
          <a:lstStyle/>
          <a:p>
            <a:pPr marL="0" lvl="0" indent="0" algn="ctr" defTabSz="844550">
              <a:lnSpc>
                <a:spcPct val="90000"/>
              </a:lnSpc>
              <a:spcBef>
                <a:spcPct val="0"/>
              </a:spcBef>
              <a:spcAft>
                <a:spcPct val="35000"/>
              </a:spcAft>
              <a:buNone/>
            </a:pPr>
            <a:r>
              <a:rPr lang="en-US" sz="1900" kern="1200" dirty="0"/>
              <a:t>humanitarian needs </a:t>
            </a:r>
          </a:p>
        </p:txBody>
      </p:sp>
      <p:sp>
        <p:nvSpPr>
          <p:cNvPr id="9" name="Freeform: Shape 8">
            <a:extLst>
              <a:ext uri="{FF2B5EF4-FFF2-40B4-BE49-F238E27FC236}">
                <a16:creationId xmlns:a16="http://schemas.microsoft.com/office/drawing/2014/main" id="{E35E6F85-5472-4174-AA31-9684A340CCC0}"/>
              </a:ext>
            </a:extLst>
          </p:cNvPr>
          <p:cNvSpPr/>
          <p:nvPr/>
        </p:nvSpPr>
        <p:spPr>
          <a:xfrm>
            <a:off x="3825239" y="1509378"/>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86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7864" tIns="2977303" rIns="1053676" bIns="430531" numCol="1" spcCol="1270" anchor="ctr" anchorCtr="0">
            <a:noAutofit/>
          </a:bodyPr>
          <a:lstStyle/>
          <a:p>
            <a:pPr marL="0" lvl="0" indent="0" algn="ctr" defTabSz="844550">
              <a:lnSpc>
                <a:spcPct val="90000"/>
              </a:lnSpc>
              <a:spcBef>
                <a:spcPct val="0"/>
              </a:spcBef>
              <a:spcAft>
                <a:spcPct val="35000"/>
              </a:spcAft>
              <a:buNone/>
            </a:pPr>
            <a:r>
              <a:rPr lang="en-US" sz="1900" kern="1200" dirty="0"/>
              <a:t>Diasporas’ engagement </a:t>
            </a:r>
          </a:p>
        </p:txBody>
      </p:sp>
      <p:sp>
        <p:nvSpPr>
          <p:cNvPr id="10" name="Freeform: Shape 9">
            <a:extLst>
              <a:ext uri="{FF2B5EF4-FFF2-40B4-BE49-F238E27FC236}">
                <a16:creationId xmlns:a16="http://schemas.microsoft.com/office/drawing/2014/main" id="{704ECC45-B996-40CC-B282-DE328BD00A55}"/>
              </a:ext>
            </a:extLst>
          </p:cNvPr>
          <p:cNvSpPr/>
          <p:nvPr/>
        </p:nvSpPr>
        <p:spPr>
          <a:xfrm>
            <a:off x="3731496" y="1346818"/>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009BD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1367" tIns="988653" rIns="2422973" bIns="2256621" numCol="1" spcCol="1270" anchor="ctr" anchorCtr="0">
            <a:noAutofit/>
          </a:bodyPr>
          <a:lstStyle/>
          <a:p>
            <a:pPr marL="0" lvl="0" indent="0" algn="ctr" defTabSz="844550">
              <a:lnSpc>
                <a:spcPct val="90000"/>
              </a:lnSpc>
              <a:spcBef>
                <a:spcPct val="0"/>
              </a:spcBef>
              <a:spcAft>
                <a:spcPct val="35000"/>
              </a:spcAft>
              <a:buNone/>
            </a:pPr>
            <a:r>
              <a:rPr lang="en-US" sz="1900" kern="1200" dirty="0"/>
              <a:t>Unprecedented number of crises</a:t>
            </a:r>
          </a:p>
        </p:txBody>
      </p:sp>
      <p:sp>
        <p:nvSpPr>
          <p:cNvPr id="11" name="Arrow: Circular 10">
            <a:extLst>
              <a:ext uri="{FF2B5EF4-FFF2-40B4-BE49-F238E27FC236}">
                <a16:creationId xmlns:a16="http://schemas.microsoft.com/office/drawing/2014/main" id="{1F5F9946-B93E-4B50-A9C4-5631E5A2BB3B}"/>
              </a:ext>
            </a:extLst>
          </p:cNvPr>
          <p:cNvSpPr/>
          <p:nvPr/>
        </p:nvSpPr>
        <p:spPr>
          <a:xfrm>
            <a:off x="3637587" y="1065047"/>
            <a:ext cx="5115221" cy="5115221"/>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Arrow: Circular 11">
            <a:extLst>
              <a:ext uri="{FF2B5EF4-FFF2-40B4-BE49-F238E27FC236}">
                <a16:creationId xmlns:a16="http://schemas.microsoft.com/office/drawing/2014/main" id="{2147125B-02E9-4377-80DF-843C9CA62240}"/>
              </a:ext>
            </a:extLst>
          </p:cNvPr>
          <p:cNvSpPr/>
          <p:nvPr/>
        </p:nvSpPr>
        <p:spPr>
          <a:xfrm>
            <a:off x="3543469" y="1227319"/>
            <a:ext cx="5115221" cy="5115221"/>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Arrow: Circular 12">
            <a:extLst>
              <a:ext uri="{FF2B5EF4-FFF2-40B4-BE49-F238E27FC236}">
                <a16:creationId xmlns:a16="http://schemas.microsoft.com/office/drawing/2014/main" id="{27006707-280B-4750-8E35-EF1272702D9F}"/>
              </a:ext>
            </a:extLst>
          </p:cNvPr>
          <p:cNvSpPr/>
          <p:nvPr/>
        </p:nvSpPr>
        <p:spPr>
          <a:xfrm>
            <a:off x="3426894" y="1066070"/>
            <a:ext cx="5115221" cy="5115221"/>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pic>
        <p:nvPicPr>
          <p:cNvPr id="1026" name="Picture 2" descr="https://cdn.static-economist.com/sites/default/files/images/2017/08/blogs/graphic-detail/20170902_woc210.png">
            <a:extLst>
              <a:ext uri="{FF2B5EF4-FFF2-40B4-BE49-F238E27FC236}">
                <a16:creationId xmlns:a16="http://schemas.microsoft.com/office/drawing/2014/main" id="{34D85EF3-84E5-4022-97FE-62C49C7923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2" t="9373" r="3648" b="6583"/>
          <a:stretch/>
        </p:blipFill>
        <p:spPr bwMode="auto">
          <a:xfrm>
            <a:off x="0" y="1645106"/>
            <a:ext cx="6449009" cy="321242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a:extLst>
              <a:ext uri="{FF2B5EF4-FFF2-40B4-BE49-F238E27FC236}">
                <a16:creationId xmlns:a16="http://schemas.microsoft.com/office/drawing/2014/main" id="{78492BB2-D819-4034-B55F-1C3FD77C1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2938" y="3513850"/>
            <a:ext cx="5113435" cy="3116690"/>
          </a:xfrm>
          <a:prstGeom prst="rect">
            <a:avLst/>
          </a:prstGeom>
        </p:spPr>
      </p:pic>
      <p:sp>
        <p:nvSpPr>
          <p:cNvPr id="18" name="TextBox 17">
            <a:extLst>
              <a:ext uri="{FF2B5EF4-FFF2-40B4-BE49-F238E27FC236}">
                <a16:creationId xmlns:a16="http://schemas.microsoft.com/office/drawing/2014/main" id="{A1214EDB-4839-4607-AB28-A120E0721E83}"/>
              </a:ext>
            </a:extLst>
          </p:cNvPr>
          <p:cNvSpPr txBox="1"/>
          <p:nvPr/>
        </p:nvSpPr>
        <p:spPr>
          <a:xfrm>
            <a:off x="8859634" y="3276626"/>
            <a:ext cx="2834344" cy="2800766"/>
          </a:xfrm>
          <a:prstGeom prst="rect">
            <a:avLst/>
          </a:prstGeom>
          <a:solidFill>
            <a:srgbClr val="4663A8"/>
          </a:solidFill>
        </p:spPr>
        <p:txBody>
          <a:bodyPr wrap="square" rtlCol="0">
            <a:spAutoFit/>
          </a:bodyPr>
          <a:lstStyle/>
          <a:p>
            <a:r>
              <a:rPr lang="en-US" sz="1600" dirty="0">
                <a:solidFill>
                  <a:schemeClr val="bg1"/>
                </a:solidFill>
              </a:rPr>
              <a:t>Officially recorded annual remittance flows to low- and middle-income countries reached $529 billion in 2018, an increase of 9.6 percent over the previous record high in 2017. Global remittances, which include flows to high-income countries, reached $689 billion in 2018.</a:t>
            </a:r>
          </a:p>
          <a:p>
            <a:endParaRPr lang="en-US" sz="1600" b="1" dirty="0">
              <a:solidFill>
                <a:schemeClr val="bg1"/>
              </a:solidFill>
            </a:endParaRPr>
          </a:p>
        </p:txBody>
      </p:sp>
      <p:sp>
        <p:nvSpPr>
          <p:cNvPr id="14" name="Title 1">
            <a:extLst>
              <a:ext uri="{FF2B5EF4-FFF2-40B4-BE49-F238E27FC236}">
                <a16:creationId xmlns:a16="http://schemas.microsoft.com/office/drawing/2014/main" id="{1E039460-1387-4BE7-A4FC-C65BB61EC60F}"/>
              </a:ext>
            </a:extLst>
          </p:cNvPr>
          <p:cNvSpPr txBox="1">
            <a:spLocks/>
          </p:cNvSpPr>
          <p:nvPr/>
        </p:nvSpPr>
        <p:spPr>
          <a:xfrm>
            <a:off x="268224" y="317726"/>
            <a:ext cx="10515600" cy="70094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RATIONALE</a:t>
            </a:r>
          </a:p>
        </p:txBody>
      </p:sp>
      <p:sp>
        <p:nvSpPr>
          <p:cNvPr id="4" name="Title 3">
            <a:extLst>
              <a:ext uri="{FF2B5EF4-FFF2-40B4-BE49-F238E27FC236}">
                <a16:creationId xmlns:a16="http://schemas.microsoft.com/office/drawing/2014/main" id="{97CFCBD6-61BE-45D5-AE85-E5A3458050B9}"/>
              </a:ext>
            </a:extLst>
          </p:cNvPr>
          <p:cNvSpPr>
            <a:spLocks noGrp="1"/>
          </p:cNvSpPr>
          <p:nvPr>
            <p:ph type="title"/>
          </p:nvPr>
        </p:nvSpPr>
        <p:spPr>
          <a:xfrm>
            <a:off x="1512543" y="201230"/>
            <a:ext cx="10515600" cy="1325563"/>
          </a:xfrm>
          <a:solidFill>
            <a:srgbClr val="4663A8"/>
          </a:solidFill>
        </p:spPr>
        <p:txBody>
          <a:bodyPr/>
          <a:lstStyle/>
          <a:p>
            <a:pPr algn="ctr"/>
            <a:r>
              <a:rPr lang="en-US" dirty="0">
                <a:solidFill>
                  <a:srgbClr val="FFFFFF"/>
                </a:solidFill>
              </a:rPr>
              <a:t>RATIONALE and BACKGROUND</a:t>
            </a:r>
          </a:p>
        </p:txBody>
      </p:sp>
      <p:pic>
        <p:nvPicPr>
          <p:cNvPr id="15" name="Picture 14">
            <a:extLst>
              <a:ext uri="{FF2B5EF4-FFF2-40B4-BE49-F238E27FC236}">
                <a16:creationId xmlns:a16="http://schemas.microsoft.com/office/drawing/2014/main" id="{D29596E9-379C-4CD4-8D93-ACB24FEC17A0}"/>
              </a:ext>
            </a:extLst>
          </p:cNvPr>
          <p:cNvPicPr>
            <a:picLocks noChangeAspect="1"/>
          </p:cNvPicPr>
          <p:nvPr/>
        </p:nvPicPr>
        <p:blipFill rotWithShape="1">
          <a:blip r:embed="rId6">
            <a:extLst>
              <a:ext uri="{28A0092B-C50C-407E-A947-70E740481C1C}">
                <a14:useLocalDpi xmlns:a14="http://schemas.microsoft.com/office/drawing/2010/main" val="0"/>
              </a:ext>
            </a:extLst>
          </a:blip>
          <a:srcRect l="8792" r="7309"/>
          <a:stretch/>
        </p:blipFill>
        <p:spPr>
          <a:xfrm>
            <a:off x="65315" y="5736341"/>
            <a:ext cx="2255677" cy="1121659"/>
          </a:xfrm>
          <a:prstGeom prst="rect">
            <a:avLst/>
          </a:prstGeom>
        </p:spPr>
      </p:pic>
    </p:spTree>
    <p:extLst>
      <p:ext uri="{BB962C8B-B14F-4D97-AF65-F5344CB8AC3E}">
        <p14:creationId xmlns:p14="http://schemas.microsoft.com/office/powerpoint/2010/main" val="282840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7" grpId="0" animBg="1"/>
      <p:bldP spid="9" grpId="0" animBg="1"/>
      <p:bldP spid="10" grpId="0" animBg="1"/>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591344"/>
            <a:ext cx="3200400" cy="5585619"/>
          </a:xfrm>
        </p:spPr>
        <p:txBody>
          <a:bodyPr>
            <a:normAutofit/>
          </a:bodyPr>
          <a:lstStyle/>
          <a:p>
            <a:r>
              <a:rPr lang="en-US" b="1">
                <a:solidFill>
                  <a:schemeClr val="bg1"/>
                </a:solidFill>
              </a:rPr>
              <a:t>The role of Diaspora in Humanitarian Response</a:t>
            </a:r>
          </a:p>
        </p:txBody>
      </p:sp>
      <p:sp>
        <p:nvSpPr>
          <p:cNvPr id="3" name="Content Placeholder 2"/>
          <p:cNvSpPr>
            <a:spLocks noGrp="1"/>
          </p:cNvSpPr>
          <p:nvPr>
            <p:ph idx="1"/>
          </p:nvPr>
        </p:nvSpPr>
        <p:spPr>
          <a:xfrm>
            <a:off x="4447308" y="0"/>
            <a:ext cx="7547468" cy="7086600"/>
          </a:xfrm>
        </p:spPr>
        <p:txBody>
          <a:bodyPr anchor="ctr">
            <a:normAutofit fontScale="77500" lnSpcReduction="20000"/>
          </a:bodyPr>
          <a:lstStyle/>
          <a:p>
            <a:pPr marL="0" lvl="0" indent="0">
              <a:buNone/>
            </a:pPr>
            <a:endParaRPr lang="en-US" sz="2600" dirty="0"/>
          </a:p>
          <a:p>
            <a:r>
              <a:rPr lang="en-US" sz="2600" dirty="0"/>
              <a:t>Provide assistance in non-conventional humanitarian ways; </a:t>
            </a:r>
          </a:p>
          <a:p>
            <a:r>
              <a:rPr lang="en-US" sz="2600" dirty="0"/>
              <a:t>Have access to first-hand information; </a:t>
            </a:r>
          </a:p>
          <a:p>
            <a:r>
              <a:rPr lang="en-US" sz="2600" dirty="0"/>
              <a:t>Insert large amounts of cash support; </a:t>
            </a:r>
          </a:p>
          <a:p>
            <a:r>
              <a:rPr lang="en-US" sz="2600" dirty="0"/>
              <a:t>Deploy skilled volunteers to their country of origin; and</a:t>
            </a:r>
          </a:p>
          <a:p>
            <a:r>
              <a:rPr lang="en-US" sz="2600" dirty="0"/>
              <a:t>Access areas/communities that conventional actors struggle to serve.</a:t>
            </a:r>
          </a:p>
          <a:p>
            <a:r>
              <a:rPr lang="en-US" sz="2600" dirty="0"/>
              <a:t>Ability to connect and mobilize</a:t>
            </a:r>
          </a:p>
          <a:p>
            <a:r>
              <a:rPr lang="en-US" sz="2600" dirty="0"/>
              <a:t>Local knowledge</a:t>
            </a:r>
          </a:p>
          <a:p>
            <a:r>
              <a:rPr lang="en-US" sz="2600" dirty="0"/>
              <a:t>Strong network </a:t>
            </a:r>
          </a:p>
          <a:p>
            <a:pPr marL="457200" lvl="0" indent="-457200">
              <a:buAutoNum type="arabicPeriod"/>
            </a:pPr>
            <a:endParaRPr lang="en-US" sz="2600" dirty="0"/>
          </a:p>
          <a:p>
            <a:pPr marL="0" lvl="0" indent="0">
              <a:buNone/>
            </a:pPr>
            <a:r>
              <a:rPr lang="en-US" sz="2600" dirty="0"/>
              <a:t>Some challenges include:</a:t>
            </a:r>
          </a:p>
          <a:p>
            <a:r>
              <a:rPr lang="en-US" sz="2600" dirty="0"/>
              <a:t>Limited technical knowledge and resources</a:t>
            </a:r>
          </a:p>
          <a:p>
            <a:r>
              <a:rPr lang="en-US" sz="2600" dirty="0"/>
              <a:t>Issues of internal and external coordination</a:t>
            </a:r>
          </a:p>
          <a:p>
            <a:r>
              <a:rPr lang="en-US" sz="2600" dirty="0"/>
              <a:t>Limited preparedness – reactive attitude</a:t>
            </a:r>
          </a:p>
          <a:p>
            <a:r>
              <a:rPr lang="en-US" sz="2600" dirty="0"/>
              <a:t>Relations with home country institutions</a:t>
            </a:r>
          </a:p>
          <a:p>
            <a:r>
              <a:rPr lang="en-US" sz="2600" dirty="0"/>
              <a:t>Possible issues with adherence to humanitarian principles and standards </a:t>
            </a:r>
          </a:p>
          <a:p>
            <a:r>
              <a:rPr lang="en-US" sz="2600" dirty="0"/>
              <a:t>Lack of structured frameworks both in terms of internal and external coordination</a:t>
            </a:r>
          </a:p>
          <a:p>
            <a:pPr>
              <a:buFontTx/>
              <a:buChar char="-"/>
            </a:pPr>
            <a:endParaRPr lang="en-US" sz="1100" dirty="0"/>
          </a:p>
          <a:p>
            <a:pPr marL="0" indent="0">
              <a:buNone/>
            </a:pPr>
            <a:r>
              <a:rPr lang="en-US" sz="1100" dirty="0"/>
              <a:t>  </a:t>
            </a:r>
          </a:p>
          <a:p>
            <a:pPr marL="0" indent="0">
              <a:buNone/>
            </a:pPr>
            <a:endParaRPr lang="en-US" sz="1100" dirty="0"/>
          </a:p>
          <a:p>
            <a:pPr marL="0" indent="0">
              <a:buNone/>
            </a:pPr>
            <a:endParaRPr lang="en-US" sz="1100" dirty="0"/>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a:extLst>
              <a:ext uri="{FF2B5EF4-FFF2-40B4-BE49-F238E27FC236}">
                <a16:creationId xmlns:a16="http://schemas.microsoft.com/office/drawing/2014/main" id="{D29596E9-379C-4CD4-8D93-ACB24FEC17A0}"/>
              </a:ext>
            </a:extLst>
          </p:cNvPr>
          <p:cNvPicPr>
            <a:picLocks noChangeAspect="1"/>
          </p:cNvPicPr>
          <p:nvPr/>
        </p:nvPicPr>
        <p:blipFill rotWithShape="1">
          <a:blip r:embed="rId3">
            <a:extLst>
              <a:ext uri="{28A0092B-C50C-407E-A947-70E740481C1C}">
                <a14:useLocalDpi xmlns:a14="http://schemas.microsoft.com/office/drawing/2010/main" val="0"/>
              </a:ext>
            </a:extLst>
          </a:blip>
          <a:srcRect l="8792" r="7309"/>
          <a:stretch/>
        </p:blipFill>
        <p:spPr>
          <a:xfrm>
            <a:off x="10757647" y="6144754"/>
            <a:ext cx="1434352" cy="713246"/>
          </a:xfrm>
          <a:prstGeom prst="rect">
            <a:avLst/>
          </a:prstGeom>
        </p:spPr>
      </p:pic>
    </p:spTree>
    <p:extLst>
      <p:ext uri="{BB962C8B-B14F-4D97-AF65-F5344CB8AC3E}">
        <p14:creationId xmlns:p14="http://schemas.microsoft.com/office/powerpoint/2010/main" val="21197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sz="3700" b="1" dirty="0">
                <a:solidFill>
                  <a:schemeClr val="bg2">
                    <a:lumMod val="50000"/>
                  </a:schemeClr>
                </a:solidFill>
              </a:rPr>
              <a:t>Efforts to engage diaspora in Humanitarian Response</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803" y="2519928"/>
            <a:ext cx="6037198" cy="4467350"/>
          </a:xfrm>
        </p:spPr>
        <p:txBody>
          <a:bodyPr>
            <a:normAutofit/>
          </a:bodyPr>
          <a:lstStyle/>
          <a:p>
            <a:r>
              <a:rPr lang="en-US" sz="1600" dirty="0"/>
              <a:t>IOM has acknowledged transnational communities’ efforts to rebuild and strengthen government and civil society institutions, focusing on post-conflict reconstruction (Afghanistan, Bosnia and Herzegovina, Iraq, Serbia, Somalia and Timor-Leste, </a:t>
            </a:r>
            <a:r>
              <a:rPr lang="en-US" sz="1600" dirty="0" err="1"/>
              <a:t>etc</a:t>
            </a:r>
            <a:r>
              <a:rPr lang="en-US" sz="1600" dirty="0"/>
              <a:t>).</a:t>
            </a:r>
          </a:p>
          <a:p>
            <a:r>
              <a:rPr lang="en-US" sz="1600" b="1" dirty="0"/>
              <a:t>The World Humanitarian Summit (WHS) held in Istanbul in 2016 reiterated with more vigor that Diasporas are key partners for more effective engagement – Statement of Commitments </a:t>
            </a:r>
          </a:p>
          <a:p>
            <a:r>
              <a:rPr lang="en-US" sz="1600" dirty="0"/>
              <a:t>However, despite widespread interest in diaspora’s increased role as humanitarian actors, their engagement in disaster response has yet to be systematically explored and coordinated with other actors for maximum impact – IOM DC project and DEMAC as current examples</a:t>
            </a:r>
          </a:p>
          <a:p>
            <a:pPr lvl="0"/>
            <a:r>
              <a:rPr lang="en-US" sz="1600" dirty="0"/>
              <a:t>Some internal efforts carried out by Diaspora groups and other actors as result of major natural disasters </a:t>
            </a:r>
          </a:p>
          <a:p>
            <a:endParaRPr lang="en-US" sz="1500" dirty="0"/>
          </a:p>
        </p:txBody>
      </p:sp>
      <p:pic>
        <p:nvPicPr>
          <p:cNvPr id="5122" name="Picture 2" descr="Image result for iom diaspora i">
            <a:extLst>
              <a:ext uri="{FF2B5EF4-FFF2-40B4-BE49-F238E27FC236}">
                <a16:creationId xmlns:a16="http://schemas.microsoft.com/office/drawing/2014/main" id="{095DA273-C0BC-46AC-8D01-74E5C4FF3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71" r="16378"/>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D29596E9-379C-4CD4-8D93-ACB24FEC17A0}"/>
              </a:ext>
            </a:extLst>
          </p:cNvPr>
          <p:cNvPicPr>
            <a:picLocks noChangeAspect="1"/>
          </p:cNvPicPr>
          <p:nvPr/>
        </p:nvPicPr>
        <p:blipFill rotWithShape="1">
          <a:blip r:embed="rId4">
            <a:extLst>
              <a:ext uri="{28A0092B-C50C-407E-A947-70E740481C1C}">
                <a14:useLocalDpi xmlns:a14="http://schemas.microsoft.com/office/drawing/2010/main" val="0"/>
              </a:ext>
            </a:extLst>
          </a:blip>
          <a:srcRect l="8792" r="7309"/>
          <a:stretch/>
        </p:blipFill>
        <p:spPr>
          <a:xfrm>
            <a:off x="0" y="6063573"/>
            <a:ext cx="1597608" cy="794427"/>
          </a:xfrm>
          <a:prstGeom prst="rect">
            <a:avLst/>
          </a:prstGeom>
        </p:spPr>
      </p:pic>
    </p:spTree>
    <p:extLst>
      <p:ext uri="{BB962C8B-B14F-4D97-AF65-F5344CB8AC3E}">
        <p14:creationId xmlns:p14="http://schemas.microsoft.com/office/powerpoint/2010/main" val="384648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80126" y="791283"/>
            <a:ext cx="5725331" cy="4930246"/>
          </a:xfrm>
        </p:spPr>
        <p:txBody>
          <a:bodyPr>
            <a:normAutofit/>
          </a:bodyPr>
          <a:lstStyle/>
          <a:p>
            <a:r>
              <a:rPr lang="en-US" sz="3400" b="1" i="1" dirty="0">
                <a:solidFill>
                  <a:schemeClr val="accent1"/>
                </a:solidFill>
              </a:rPr>
              <a:t>Experiences and efforts made by the Diaspora to engage in humanitarian response and shelter response – </a:t>
            </a:r>
            <a:br>
              <a:rPr lang="en-US" sz="3400" b="1" i="1" dirty="0">
                <a:solidFill>
                  <a:schemeClr val="accent1"/>
                </a:solidFill>
              </a:rPr>
            </a:br>
            <a:br>
              <a:rPr lang="en-US" sz="3400" b="1" i="1" dirty="0">
                <a:solidFill>
                  <a:schemeClr val="accent1"/>
                </a:solidFill>
              </a:rPr>
            </a:br>
            <a:r>
              <a:rPr lang="en-US" sz="3400" b="1" i="1" dirty="0">
                <a:solidFill>
                  <a:schemeClr val="accent1"/>
                </a:solidFill>
              </a:rPr>
              <a:t>The case of HRA in Haiti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73620" y="921911"/>
            <a:ext cx="6780724" cy="6269001"/>
          </a:xfrm>
        </p:spPr>
        <p:txBody>
          <a:bodyPr anchor="ctr">
            <a:normAutofit/>
          </a:bodyPr>
          <a:lstStyle/>
          <a:p>
            <a:pPr marL="0" indent="0">
              <a:buNone/>
            </a:pPr>
            <a:endParaRPr lang="en-US" sz="1900"/>
          </a:p>
          <a:p>
            <a:endParaRPr lang="en-US" sz="1900"/>
          </a:p>
          <a:p>
            <a:endParaRPr lang="en-US" sz="1900" dirty="0"/>
          </a:p>
        </p:txBody>
      </p:sp>
      <p:pic>
        <p:nvPicPr>
          <p:cNvPr id="6" name="Picture 5">
            <a:extLst>
              <a:ext uri="{FF2B5EF4-FFF2-40B4-BE49-F238E27FC236}">
                <a16:creationId xmlns:a16="http://schemas.microsoft.com/office/drawing/2014/main" id="{D29596E9-379C-4CD4-8D93-ACB24FEC17A0}"/>
              </a:ext>
            </a:extLst>
          </p:cNvPr>
          <p:cNvPicPr>
            <a:picLocks noChangeAspect="1"/>
          </p:cNvPicPr>
          <p:nvPr/>
        </p:nvPicPr>
        <p:blipFill rotWithShape="1">
          <a:blip r:embed="rId2">
            <a:extLst>
              <a:ext uri="{28A0092B-C50C-407E-A947-70E740481C1C}">
                <a14:useLocalDpi xmlns:a14="http://schemas.microsoft.com/office/drawing/2010/main" val="0"/>
              </a:ext>
            </a:extLst>
          </a:blip>
          <a:srcRect l="8792" r="7309"/>
          <a:stretch/>
        </p:blipFill>
        <p:spPr>
          <a:xfrm>
            <a:off x="0" y="5613419"/>
            <a:ext cx="2502876" cy="1244581"/>
          </a:xfrm>
          <a:prstGeom prst="rect">
            <a:avLst/>
          </a:prstGeom>
        </p:spPr>
      </p:pic>
    </p:spTree>
    <p:extLst>
      <p:ext uri="{BB962C8B-B14F-4D97-AF65-F5344CB8AC3E}">
        <p14:creationId xmlns:p14="http://schemas.microsoft.com/office/powerpoint/2010/main" val="203011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0"/>
            <a:ext cx="3669161" cy="3367445"/>
          </a:xfrm>
        </p:spPr>
        <p:txBody>
          <a:bodyPr>
            <a:normAutofit fontScale="90000"/>
          </a:bodyPr>
          <a:lstStyle/>
          <a:p>
            <a:r>
              <a:rPr lang="en-US" b="1" dirty="0">
                <a:solidFill>
                  <a:srgbClr val="FFFFFF"/>
                </a:solidFill>
              </a:rPr>
              <a:t>IOM (OFDA funded) project to engage diaspora for an alternative approach to shelter response  </a:t>
            </a:r>
            <a:br>
              <a:rPr lang="en-US" b="1" dirty="0">
                <a:solidFill>
                  <a:srgbClr val="FFFFFF"/>
                </a:solidFill>
              </a:rPr>
            </a:br>
            <a:endParaRPr lang="en-US" b="1" dirty="0">
              <a:solidFill>
                <a:srgbClr val="FFFFFF"/>
              </a:solidFill>
            </a:endParaRPr>
          </a:p>
        </p:txBody>
      </p:sp>
      <p:sp>
        <p:nvSpPr>
          <p:cNvPr id="3" name="Content Placeholder 2"/>
          <p:cNvSpPr>
            <a:spLocks noGrp="1"/>
          </p:cNvSpPr>
          <p:nvPr>
            <p:ph idx="1"/>
          </p:nvPr>
        </p:nvSpPr>
        <p:spPr>
          <a:xfrm>
            <a:off x="5366323" y="507051"/>
            <a:ext cx="6615735" cy="6350949"/>
          </a:xfrm>
        </p:spPr>
        <p:txBody>
          <a:bodyPr anchor="ctr">
            <a:normAutofit/>
          </a:bodyPr>
          <a:lstStyle/>
          <a:p>
            <a:r>
              <a:rPr lang="en-US" sz="2000" dirty="0">
                <a:solidFill>
                  <a:srgbClr val="000000"/>
                </a:solidFill>
              </a:rPr>
              <a:t>Provide </a:t>
            </a:r>
            <a:r>
              <a:rPr lang="en-US" sz="2000" b="1" dirty="0">
                <a:solidFill>
                  <a:srgbClr val="000000"/>
                </a:solidFill>
              </a:rPr>
              <a:t>trainings</a:t>
            </a:r>
            <a:r>
              <a:rPr lang="en-US" sz="2000" dirty="0">
                <a:solidFill>
                  <a:srgbClr val="000000"/>
                </a:solidFill>
              </a:rPr>
              <a:t> of diaspora groups through online and in-person courses/workshops.</a:t>
            </a:r>
          </a:p>
          <a:p>
            <a:r>
              <a:rPr lang="en-US" sz="2000" dirty="0">
                <a:solidFill>
                  <a:srgbClr val="000000"/>
                </a:solidFill>
              </a:rPr>
              <a:t>Conduct </a:t>
            </a:r>
            <a:r>
              <a:rPr lang="en-US" sz="2000" b="1" dirty="0">
                <a:solidFill>
                  <a:srgbClr val="000000"/>
                </a:solidFill>
              </a:rPr>
              <a:t>broader outreach through media campaigns</a:t>
            </a:r>
          </a:p>
          <a:p>
            <a:endParaRPr lang="en-US" sz="2000" dirty="0">
              <a:solidFill>
                <a:srgbClr val="000000"/>
              </a:solidFill>
            </a:endParaRPr>
          </a:p>
          <a:p>
            <a:r>
              <a:rPr lang="en-US" sz="2000" dirty="0">
                <a:solidFill>
                  <a:srgbClr val="000000"/>
                </a:solidFill>
              </a:rPr>
              <a:t>Promote the creation of diaspora response cells and other tools for a more effective and coordinated response in the shelter sector will be promoted.</a:t>
            </a:r>
          </a:p>
          <a:p>
            <a:endParaRPr lang="en-US" sz="2000" dirty="0">
              <a:solidFill>
                <a:srgbClr val="000000"/>
              </a:solidFill>
            </a:endParaRPr>
          </a:p>
          <a:p>
            <a:r>
              <a:rPr lang="en-US" sz="2000" dirty="0">
                <a:solidFill>
                  <a:srgbClr val="000000"/>
                </a:solidFill>
              </a:rPr>
              <a:t>Strengthen capacity building efforts on Build Back Safer and DRR for pilot affected communities.</a:t>
            </a:r>
          </a:p>
          <a:p>
            <a:endParaRPr lang="en-US" sz="2000" dirty="0">
              <a:solidFill>
                <a:srgbClr val="000000"/>
              </a:solidFill>
            </a:endParaRPr>
          </a:p>
          <a:p>
            <a:r>
              <a:rPr lang="en-US" sz="2000" dirty="0">
                <a:solidFill>
                  <a:srgbClr val="000000"/>
                </a:solidFill>
              </a:rPr>
              <a:t>Explore partnership to leverage remittances and the use of mobile money transfer infrastructures to disseminate DRR and Build Back Safer messaging.</a:t>
            </a:r>
          </a:p>
          <a:p>
            <a:r>
              <a:rPr lang="en-US" sz="2000" b="1" dirty="0">
                <a:solidFill>
                  <a:srgbClr val="FF0000"/>
                </a:solidFill>
              </a:rPr>
              <a:t>Promote increased coordination with the Humanitarian system and actors (at Global and Country level)</a:t>
            </a:r>
          </a:p>
          <a:p>
            <a:endParaRPr lang="en-US" sz="2000" dirty="0">
              <a:solidFill>
                <a:srgbClr val="000000"/>
              </a:solidFill>
            </a:endParaRPr>
          </a:p>
          <a:p>
            <a:endParaRPr lang="en-US" sz="1500" dirty="0">
              <a:solidFill>
                <a:srgbClr val="000000"/>
              </a:solidFill>
            </a:endParaRPr>
          </a:p>
        </p:txBody>
      </p:sp>
      <p:pic>
        <p:nvPicPr>
          <p:cNvPr id="7" name="Picture 6">
            <a:extLst>
              <a:ext uri="{FF2B5EF4-FFF2-40B4-BE49-F238E27FC236}">
                <a16:creationId xmlns:a16="http://schemas.microsoft.com/office/drawing/2014/main" id="{D29596E9-379C-4CD4-8D93-ACB24FEC17A0}"/>
              </a:ext>
            </a:extLst>
          </p:cNvPr>
          <p:cNvPicPr>
            <a:picLocks noChangeAspect="1"/>
          </p:cNvPicPr>
          <p:nvPr/>
        </p:nvPicPr>
        <p:blipFill rotWithShape="1">
          <a:blip r:embed="rId4">
            <a:extLst>
              <a:ext uri="{28A0092B-C50C-407E-A947-70E740481C1C}">
                <a14:useLocalDpi xmlns:a14="http://schemas.microsoft.com/office/drawing/2010/main" val="0"/>
              </a:ext>
            </a:extLst>
          </a:blip>
          <a:srcRect l="8792" r="7309"/>
          <a:stretch/>
        </p:blipFill>
        <p:spPr>
          <a:xfrm>
            <a:off x="0" y="6033018"/>
            <a:ext cx="1659054" cy="824982"/>
          </a:xfrm>
          <a:prstGeom prst="rect">
            <a:avLst/>
          </a:prstGeom>
        </p:spPr>
      </p:pic>
    </p:spTree>
    <p:extLst>
      <p:ext uri="{BB962C8B-B14F-4D97-AF65-F5344CB8AC3E}">
        <p14:creationId xmlns:p14="http://schemas.microsoft.com/office/powerpoint/2010/main" val="340097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787" y="445592"/>
            <a:ext cx="8580713" cy="6371434"/>
          </a:xfrm>
        </p:spPr>
        <p:txBody>
          <a:bodyPr>
            <a:normAutofit fontScale="70000" lnSpcReduction="20000"/>
          </a:bodyPr>
          <a:lstStyle/>
          <a:p>
            <a:pPr marL="0" indent="0">
              <a:buNone/>
            </a:pPr>
            <a:r>
              <a:rPr lang="en-US" sz="4400" b="1" dirty="0"/>
              <a:t>Some ways in which the diaspora could contribute to the shelter sector (survey and training results)</a:t>
            </a:r>
          </a:p>
          <a:p>
            <a:pPr marL="0" indent="0">
              <a:buNone/>
            </a:pPr>
            <a:endParaRPr lang="en-US" sz="4400" b="1" dirty="0"/>
          </a:p>
          <a:p>
            <a:pPr lvl="0"/>
            <a:r>
              <a:rPr lang="en-US" dirty="0"/>
              <a:t>Provide procurement services </a:t>
            </a:r>
          </a:p>
          <a:p>
            <a:pPr lvl="0"/>
            <a:r>
              <a:rPr lang="en-US" dirty="0"/>
              <a:t>Provide capacity development of local actors on BBS</a:t>
            </a:r>
          </a:p>
          <a:p>
            <a:pPr lvl="0"/>
            <a:r>
              <a:rPr lang="en-US" dirty="0"/>
              <a:t>Work with NGOs to build housing capacity and restore the infrastructure</a:t>
            </a:r>
          </a:p>
          <a:p>
            <a:pPr lvl="0"/>
            <a:r>
              <a:rPr lang="en-US" dirty="0"/>
              <a:t>Provide technical expertise </a:t>
            </a:r>
          </a:p>
          <a:p>
            <a:pPr lvl="0"/>
            <a:r>
              <a:rPr lang="en-US" dirty="0"/>
              <a:t>Coordinate diaspora organizational efforts    </a:t>
            </a:r>
          </a:p>
          <a:p>
            <a:pPr lvl="0"/>
            <a:r>
              <a:rPr lang="en-US" dirty="0"/>
              <a:t>Contribute architecture and engineering support</a:t>
            </a:r>
          </a:p>
          <a:p>
            <a:pPr lvl="0"/>
            <a:r>
              <a:rPr lang="en-US" dirty="0"/>
              <a:t>Provide temporary shelters and emergency relief to affected populations</a:t>
            </a:r>
          </a:p>
          <a:p>
            <a:pPr lvl="0"/>
            <a:r>
              <a:rPr lang="en-US" dirty="0"/>
              <a:t>Communicate and promote awareness campaigns for local communities</a:t>
            </a:r>
          </a:p>
          <a:p>
            <a:pPr lvl="0"/>
            <a:r>
              <a:rPr lang="en-US" dirty="0"/>
              <a:t>Work with local leadership</a:t>
            </a:r>
          </a:p>
          <a:p>
            <a:pPr lvl="0"/>
            <a:r>
              <a:rPr lang="en-US" dirty="0"/>
              <a:t>Help to direct logistics on the ground </a:t>
            </a:r>
          </a:p>
          <a:p>
            <a:pPr lvl="0"/>
            <a:r>
              <a:rPr lang="en-US" dirty="0"/>
              <a:t>Organize volunteers</a:t>
            </a:r>
          </a:p>
          <a:p>
            <a:pPr lvl="0"/>
            <a:r>
              <a:rPr lang="en-US" dirty="0"/>
              <a:t>Contribute to construction management</a:t>
            </a:r>
          </a:p>
          <a:p>
            <a:r>
              <a:rPr lang="en-US" dirty="0"/>
              <a:t>Fund reconstruction and support the recovery efforts </a:t>
            </a:r>
          </a:p>
        </p:txBody>
      </p:sp>
      <p:pic>
        <p:nvPicPr>
          <p:cNvPr id="4" name="Picture 3" descr="C:\Users\jmfleurime\Desktop\CHANTIERS ECOLES PHOTOSSSSS\20171215_122049.jpg">
            <a:extLst>
              <a:ext uri="{FF2B5EF4-FFF2-40B4-BE49-F238E27FC236}">
                <a16:creationId xmlns:a16="http://schemas.microsoft.com/office/drawing/2014/main" id="{D385DBE1-FC38-49D0-B155-1F5440F33E47}"/>
              </a:ext>
            </a:extLst>
          </p:cNvPr>
          <p:cNvPicPr/>
          <p:nvPr/>
        </p:nvPicPr>
        <p:blipFill rotWithShape="1">
          <a:blip r:embed="rId3" cstate="print">
            <a:extLst>
              <a:ext uri="{28A0092B-C50C-407E-A947-70E740481C1C}">
                <a14:useLocalDpi xmlns:a14="http://schemas.microsoft.com/office/drawing/2010/main" val="0"/>
              </a:ext>
            </a:extLst>
          </a:blip>
          <a:srcRect l="3602" r="42574" b="2"/>
          <a:stretch/>
        </p:blipFill>
        <p:spPr bwMode="auto">
          <a:xfrm>
            <a:off x="8741245" y="1536530"/>
            <a:ext cx="3044952" cy="4242806"/>
          </a:xfrm>
          <a:prstGeom prst="rect">
            <a:avLst/>
          </a:prstGeom>
          <a:noFill/>
        </p:spPr>
      </p:pic>
    </p:spTree>
    <p:extLst>
      <p:ext uri="{BB962C8B-B14F-4D97-AF65-F5344CB8AC3E}">
        <p14:creationId xmlns:p14="http://schemas.microsoft.com/office/powerpoint/2010/main" val="204928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2BFE0486-0B25-4970-953D-B6C59B2674AF}"/>
              </a:ext>
            </a:extLst>
          </p:cNvPr>
          <p:cNvPicPr>
            <a:picLocks noGrp="1" noChangeAspect="1"/>
          </p:cNvPicPr>
          <p:nvPr>
            <p:ph idx="1"/>
          </p:nvPr>
        </p:nvPicPr>
        <p:blipFill>
          <a:blip r:embed="rId3"/>
          <a:srcRect l="-105988" r="-105988"/>
          <a:stretch>
            <a:fillRect/>
          </a:stretch>
        </p:blipFill>
        <p:spPr>
          <a:xfrm>
            <a:off x="286750" y="0"/>
            <a:ext cx="18188149" cy="6369147"/>
          </a:xfrm>
          <a:prstGeom prst="rect">
            <a:avLst/>
          </a:prstGeom>
        </p:spPr>
      </p:pic>
      <p:pic>
        <p:nvPicPr>
          <p:cNvPr id="5" name="Picture 4">
            <a:extLst>
              <a:ext uri="{FF2B5EF4-FFF2-40B4-BE49-F238E27FC236}">
                <a16:creationId xmlns:a16="http://schemas.microsoft.com/office/drawing/2014/main" id="{CC6E66B1-2CD2-4664-99FB-1EAB73EE0B51}"/>
              </a:ext>
            </a:extLst>
          </p:cNvPr>
          <p:cNvPicPr/>
          <p:nvPr/>
        </p:nvPicPr>
        <p:blipFill>
          <a:blip r:embed="rId4"/>
          <a:stretch>
            <a:fillRect/>
          </a:stretch>
        </p:blipFill>
        <p:spPr>
          <a:xfrm>
            <a:off x="430125" y="447340"/>
            <a:ext cx="5898859" cy="5801174"/>
          </a:xfrm>
          <a:prstGeom prst="rect">
            <a:avLst/>
          </a:prstGeom>
          <a:ln w="3175">
            <a:solidFill>
              <a:schemeClr val="tx1">
                <a:lumMod val="75000"/>
                <a:lumOff val="25000"/>
              </a:schemeClr>
            </a:solidFill>
          </a:ln>
        </p:spPr>
      </p:pic>
    </p:spTree>
    <p:extLst>
      <p:ext uri="{BB962C8B-B14F-4D97-AF65-F5344CB8AC3E}">
        <p14:creationId xmlns:p14="http://schemas.microsoft.com/office/powerpoint/2010/main" val="328199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Scope of the WG </a:t>
            </a:r>
          </a:p>
        </p:txBody>
      </p:sp>
      <p:graphicFrame>
        <p:nvGraphicFramePr>
          <p:cNvPr id="5" name="Content Placeholder 2">
            <a:extLst>
              <a:ext uri="{FF2B5EF4-FFF2-40B4-BE49-F238E27FC236}">
                <a16:creationId xmlns:a16="http://schemas.microsoft.com/office/drawing/2014/main" id="{950A684C-EAA4-487E-8308-5E2D7D74E301}"/>
              </a:ext>
            </a:extLst>
          </p:cNvPr>
          <p:cNvGraphicFramePr>
            <a:graphicFrameLocks noGrp="1"/>
          </p:cNvGraphicFramePr>
          <p:nvPr>
            <p:ph idx="1"/>
            <p:extLst>
              <p:ext uri="{D42A27DB-BD31-4B8C-83A1-F6EECF244321}">
                <p14:modId xmlns:p14="http://schemas.microsoft.com/office/powerpoint/2010/main" val="25706336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73577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1758</Words>
  <Application>Microsoft Office PowerPoint</Application>
  <PresentationFormat>Widescreen</PresentationFormat>
  <Paragraphs>146</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Shelter Cluster WG Strengthening Diaspora’s Engagement in Shelter responses </vt:lpstr>
      <vt:lpstr>RATIONALE and BACKGROUND</vt:lpstr>
      <vt:lpstr>The role of Diaspora in Humanitarian Response</vt:lpstr>
      <vt:lpstr>Efforts to engage diaspora in Humanitarian Response</vt:lpstr>
      <vt:lpstr>Experiences and efforts made by the Diaspora to engage in humanitarian response and shelter response –   The case of HRA in Haiti </vt:lpstr>
      <vt:lpstr>IOM (OFDA funded) project to engage diaspora for an alternative approach to shelter response   </vt:lpstr>
      <vt:lpstr>PowerPoint Presentation</vt:lpstr>
      <vt:lpstr>PowerPoint Presentation</vt:lpstr>
      <vt:lpstr>Scope of the WG </vt:lpstr>
      <vt:lpstr>Proposed timetable </vt:lpstr>
      <vt:lpstr>Expected Outcomes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Cluster WG Strengthening Diaspora’s Engagement in Shelter responses </dc:title>
  <dc:creator>ROMANO Roberta</dc:creator>
  <cp:lastModifiedBy>ROMANO Roberta</cp:lastModifiedBy>
  <cp:revision>2</cp:revision>
  <dcterms:created xsi:type="dcterms:W3CDTF">2019-12-18T22:26:33Z</dcterms:created>
  <dcterms:modified xsi:type="dcterms:W3CDTF">2019-12-18T22:27:14Z</dcterms:modified>
</cp:coreProperties>
</file>