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3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Lst>
  <p:notesMasterIdLst>
    <p:notesMasterId r:id="rId41"/>
  </p:notesMasterIdLst>
  <p:handoutMasterIdLst>
    <p:handoutMasterId r:id="rId42"/>
  </p:handoutMasterIdLst>
  <p:sldIdLst>
    <p:sldId id="257" r:id="rId6"/>
    <p:sldId id="295" r:id="rId7"/>
    <p:sldId id="294" r:id="rId8"/>
    <p:sldId id="401" r:id="rId9"/>
    <p:sldId id="363" r:id="rId10"/>
    <p:sldId id="378" r:id="rId11"/>
    <p:sldId id="367" r:id="rId12"/>
    <p:sldId id="402" r:id="rId13"/>
    <p:sldId id="368" r:id="rId14"/>
    <p:sldId id="369" r:id="rId15"/>
    <p:sldId id="380" r:id="rId16"/>
    <p:sldId id="370" r:id="rId17"/>
    <p:sldId id="382" r:id="rId18"/>
    <p:sldId id="381" r:id="rId19"/>
    <p:sldId id="389" r:id="rId20"/>
    <p:sldId id="403" r:id="rId21"/>
    <p:sldId id="404" r:id="rId22"/>
    <p:sldId id="405" r:id="rId23"/>
    <p:sldId id="387" r:id="rId24"/>
    <p:sldId id="406" r:id="rId25"/>
    <p:sldId id="388" r:id="rId26"/>
    <p:sldId id="396" r:id="rId27"/>
    <p:sldId id="391" r:id="rId28"/>
    <p:sldId id="407" r:id="rId29"/>
    <p:sldId id="394" r:id="rId30"/>
    <p:sldId id="392" r:id="rId31"/>
    <p:sldId id="395" r:id="rId32"/>
    <p:sldId id="408" r:id="rId33"/>
    <p:sldId id="411" r:id="rId34"/>
    <p:sldId id="412" r:id="rId35"/>
    <p:sldId id="413" r:id="rId36"/>
    <p:sldId id="414" r:id="rId37"/>
    <p:sldId id="415" r:id="rId38"/>
    <p:sldId id="416" r:id="rId39"/>
    <p:sldId id="325" r:id="rId40"/>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Barbezat" initials="II" lastIdx="0" clrIdx="0">
    <p:extLst>
      <p:ext uri="{19B8F6BF-5375-455C-9EA6-DF929625EA0E}">
        <p15:presenceInfo xmlns:p15="http://schemas.microsoft.com/office/powerpoint/2012/main" userId="Lea Barbezat" providerId="None"/>
      </p:ext>
    </p:extLst>
  </p:cmAuthor>
  <p:cmAuthor id="2" name="Renee Wynveen" initials="RW" lastIdx="1" clrIdx="1">
    <p:extLst>
      <p:ext uri="{19B8F6BF-5375-455C-9EA6-DF929625EA0E}">
        <p15:presenceInfo xmlns:p15="http://schemas.microsoft.com/office/powerpoint/2012/main" userId="S::wynveen@unhcr.org::aa63adf7-1bc0-42db-a45a-4059068a13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A70"/>
    <a:srgbClr val="7F1416"/>
    <a:srgbClr val="B27273"/>
    <a:srgbClr val="A3D383"/>
    <a:srgbClr val="65B630"/>
    <a:srgbClr val="FFB100"/>
    <a:srgbClr val="E6E6E6"/>
    <a:srgbClr val="F8F8F8"/>
    <a:srgbClr val="E8EAEB"/>
    <a:srgbClr val="D6E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B48D4-DC34-4EF2-AEA2-AFA064452501}" v="207" dt="2021-02-05T15:40:47.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7733" autoAdjust="0"/>
  </p:normalViewPr>
  <p:slideViewPr>
    <p:cSldViewPr>
      <p:cViewPr>
        <p:scale>
          <a:sx n="70" d="100"/>
          <a:sy n="70" d="100"/>
        </p:scale>
        <p:origin x="1048" y="3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910" y="6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Wynveen" userId="aa63adf7-1bc0-42db-a45a-4059068a13f5" providerId="ADAL" clId="{141B48D4-DC34-4EF2-AEA2-AFA064452501}"/>
    <pc:docChg chg="undo custSel mod delSld modSld modNotesMaster modHandout">
      <pc:chgData name="Renee Wynveen" userId="aa63adf7-1bc0-42db-a45a-4059068a13f5" providerId="ADAL" clId="{141B48D4-DC34-4EF2-AEA2-AFA064452501}" dt="2021-02-05T15:42:14.120" v="685" actId="20577"/>
      <pc:docMkLst>
        <pc:docMk/>
      </pc:docMkLst>
      <pc:sldChg chg="addSp modSp mod">
        <pc:chgData name="Renee Wynveen" userId="aa63adf7-1bc0-42db-a45a-4059068a13f5" providerId="ADAL" clId="{141B48D4-DC34-4EF2-AEA2-AFA064452501}" dt="2021-02-05T14:54:48.756" v="387" actId="20577"/>
        <pc:sldMkLst>
          <pc:docMk/>
          <pc:sldMk cId="1972453648" sldId="363"/>
        </pc:sldMkLst>
        <pc:spChg chg="add mod">
          <ac:chgData name="Renee Wynveen" userId="aa63adf7-1bc0-42db-a45a-4059068a13f5" providerId="ADAL" clId="{141B48D4-DC34-4EF2-AEA2-AFA064452501}" dt="2021-02-05T14:53:18.492" v="375" actId="1076"/>
          <ac:spMkLst>
            <pc:docMk/>
            <pc:sldMk cId="1972453648" sldId="363"/>
            <ac:spMk id="2" creationId="{87762374-CF05-4F7C-A00C-B33C8CB36037}"/>
          </ac:spMkLst>
        </pc:spChg>
        <pc:spChg chg="add mod">
          <ac:chgData name="Renee Wynveen" userId="aa63adf7-1bc0-42db-a45a-4059068a13f5" providerId="ADAL" clId="{141B48D4-DC34-4EF2-AEA2-AFA064452501}" dt="2021-02-05T14:52:49.622" v="372" actId="113"/>
          <ac:spMkLst>
            <pc:docMk/>
            <pc:sldMk cId="1972453648" sldId="363"/>
            <ac:spMk id="8" creationId="{9BEA2348-F41A-4E69-8DD9-01BB562DE985}"/>
          </ac:spMkLst>
        </pc:spChg>
        <pc:spChg chg="add mod">
          <ac:chgData name="Renee Wynveen" userId="aa63adf7-1bc0-42db-a45a-4059068a13f5" providerId="ADAL" clId="{141B48D4-DC34-4EF2-AEA2-AFA064452501}" dt="2021-02-05T14:52:46.246" v="371" actId="113"/>
          <ac:spMkLst>
            <pc:docMk/>
            <pc:sldMk cId="1972453648" sldId="363"/>
            <ac:spMk id="9" creationId="{9A614AB4-C04F-49CD-81C6-5842666D4A2D}"/>
          </ac:spMkLst>
        </pc:spChg>
        <pc:spChg chg="add mod">
          <ac:chgData name="Renee Wynveen" userId="aa63adf7-1bc0-42db-a45a-4059068a13f5" providerId="ADAL" clId="{141B48D4-DC34-4EF2-AEA2-AFA064452501}" dt="2021-02-05T14:52:42.415" v="370" actId="113"/>
          <ac:spMkLst>
            <pc:docMk/>
            <pc:sldMk cId="1972453648" sldId="363"/>
            <ac:spMk id="10" creationId="{015DFFCA-03B4-49E0-ACD8-54C29ECE4C23}"/>
          </ac:spMkLst>
        </pc:spChg>
        <pc:spChg chg="add mod">
          <ac:chgData name="Renee Wynveen" userId="aa63adf7-1bc0-42db-a45a-4059068a13f5" providerId="ADAL" clId="{141B48D4-DC34-4EF2-AEA2-AFA064452501}" dt="2021-02-05T14:54:27.319" v="381" actId="20577"/>
          <ac:spMkLst>
            <pc:docMk/>
            <pc:sldMk cId="1972453648" sldId="363"/>
            <ac:spMk id="11" creationId="{289D9A36-D731-4B6F-BBB1-179A45F020CA}"/>
          </ac:spMkLst>
        </pc:spChg>
        <pc:spChg chg="add mod">
          <ac:chgData name="Renee Wynveen" userId="aa63adf7-1bc0-42db-a45a-4059068a13f5" providerId="ADAL" clId="{141B48D4-DC34-4EF2-AEA2-AFA064452501}" dt="2021-02-05T14:54:48.756" v="387" actId="20577"/>
          <ac:spMkLst>
            <pc:docMk/>
            <pc:sldMk cId="1972453648" sldId="363"/>
            <ac:spMk id="12" creationId="{D4B4198E-558F-43D2-B64B-9260A8399EAB}"/>
          </ac:spMkLst>
        </pc:spChg>
        <pc:graphicFrameChg chg="mod">
          <ac:chgData name="Renee Wynveen" userId="aa63adf7-1bc0-42db-a45a-4059068a13f5" providerId="ADAL" clId="{141B48D4-DC34-4EF2-AEA2-AFA064452501}" dt="2021-02-05T14:54:36.587" v="383"/>
          <ac:graphicFrameMkLst>
            <pc:docMk/>
            <pc:sldMk cId="1972453648" sldId="363"/>
            <ac:graphicFrameMk id="7" creationId="{CFB02C51-CCB6-4DF6-B281-FB39E1EAF682}"/>
          </ac:graphicFrameMkLst>
        </pc:graphicFrameChg>
      </pc:sldChg>
      <pc:sldChg chg="addSp modSp mod">
        <pc:chgData name="Renee Wynveen" userId="aa63adf7-1bc0-42db-a45a-4059068a13f5" providerId="ADAL" clId="{141B48D4-DC34-4EF2-AEA2-AFA064452501}" dt="2021-02-05T14:59:27.604" v="412" actId="1076"/>
        <pc:sldMkLst>
          <pc:docMk/>
          <pc:sldMk cId="1659582312" sldId="367"/>
        </pc:sldMkLst>
        <pc:spChg chg="add mod">
          <ac:chgData name="Renee Wynveen" userId="aa63adf7-1bc0-42db-a45a-4059068a13f5" providerId="ADAL" clId="{141B48D4-DC34-4EF2-AEA2-AFA064452501}" dt="2021-02-05T14:57:26.085" v="391" actId="20577"/>
          <ac:spMkLst>
            <pc:docMk/>
            <pc:sldMk cId="1659582312" sldId="367"/>
            <ac:spMk id="8" creationId="{8410BF28-02B4-4F3C-900F-6CE3DEB7CEA4}"/>
          </ac:spMkLst>
        </pc:spChg>
        <pc:spChg chg="add mod">
          <ac:chgData name="Renee Wynveen" userId="aa63adf7-1bc0-42db-a45a-4059068a13f5" providerId="ADAL" clId="{141B48D4-DC34-4EF2-AEA2-AFA064452501}" dt="2021-02-05T14:57:43.100" v="393" actId="1076"/>
          <ac:spMkLst>
            <pc:docMk/>
            <pc:sldMk cId="1659582312" sldId="367"/>
            <ac:spMk id="9" creationId="{B535785F-5920-4AE7-A6EC-990C9AC733AA}"/>
          </ac:spMkLst>
        </pc:spChg>
        <pc:spChg chg="add mod">
          <ac:chgData name="Renee Wynveen" userId="aa63adf7-1bc0-42db-a45a-4059068a13f5" providerId="ADAL" clId="{141B48D4-DC34-4EF2-AEA2-AFA064452501}" dt="2021-02-05T14:58:07.717" v="397" actId="20577"/>
          <ac:spMkLst>
            <pc:docMk/>
            <pc:sldMk cId="1659582312" sldId="367"/>
            <ac:spMk id="10" creationId="{12B354E0-5C36-4A35-981D-848BF0DC1BA9}"/>
          </ac:spMkLst>
        </pc:spChg>
        <pc:spChg chg="add mod">
          <ac:chgData name="Renee Wynveen" userId="aa63adf7-1bc0-42db-a45a-4059068a13f5" providerId="ADAL" clId="{141B48D4-DC34-4EF2-AEA2-AFA064452501}" dt="2021-02-05T14:58:31.120" v="401" actId="20577"/>
          <ac:spMkLst>
            <pc:docMk/>
            <pc:sldMk cId="1659582312" sldId="367"/>
            <ac:spMk id="11" creationId="{0E06C58B-CE76-4BD3-A99C-FE6B8C3DCE29}"/>
          </ac:spMkLst>
        </pc:spChg>
        <pc:spChg chg="add mod">
          <ac:chgData name="Renee Wynveen" userId="aa63adf7-1bc0-42db-a45a-4059068a13f5" providerId="ADAL" clId="{141B48D4-DC34-4EF2-AEA2-AFA064452501}" dt="2021-02-05T14:59:03.534" v="404" actId="20577"/>
          <ac:spMkLst>
            <pc:docMk/>
            <pc:sldMk cId="1659582312" sldId="367"/>
            <ac:spMk id="12" creationId="{87F997A1-D046-48A0-8CEC-CCC2CBC6CB20}"/>
          </ac:spMkLst>
        </pc:spChg>
        <pc:spChg chg="add mod">
          <ac:chgData name="Renee Wynveen" userId="aa63adf7-1bc0-42db-a45a-4059068a13f5" providerId="ADAL" clId="{141B48D4-DC34-4EF2-AEA2-AFA064452501}" dt="2021-02-05T14:59:09.348" v="406" actId="1076"/>
          <ac:spMkLst>
            <pc:docMk/>
            <pc:sldMk cId="1659582312" sldId="367"/>
            <ac:spMk id="13" creationId="{1D7125F0-A6A2-4EAF-AE0C-C638FE062FE7}"/>
          </ac:spMkLst>
        </pc:spChg>
        <pc:spChg chg="add mod">
          <ac:chgData name="Renee Wynveen" userId="aa63adf7-1bc0-42db-a45a-4059068a13f5" providerId="ADAL" clId="{141B48D4-DC34-4EF2-AEA2-AFA064452501}" dt="2021-02-05T14:59:17.963" v="410" actId="20577"/>
          <ac:spMkLst>
            <pc:docMk/>
            <pc:sldMk cId="1659582312" sldId="367"/>
            <ac:spMk id="14" creationId="{39FCA0BD-91D4-428C-ADAB-6389F00885FB}"/>
          </ac:spMkLst>
        </pc:spChg>
        <pc:spChg chg="add mod">
          <ac:chgData name="Renee Wynveen" userId="aa63adf7-1bc0-42db-a45a-4059068a13f5" providerId="ADAL" clId="{141B48D4-DC34-4EF2-AEA2-AFA064452501}" dt="2021-02-05T14:59:27.604" v="412" actId="1076"/>
          <ac:spMkLst>
            <pc:docMk/>
            <pc:sldMk cId="1659582312" sldId="367"/>
            <ac:spMk id="15" creationId="{CE823F1F-1E6A-4051-8A61-960E21A6567C}"/>
          </ac:spMkLst>
        </pc:spChg>
      </pc:sldChg>
      <pc:sldChg chg="addSp delSp modSp mod">
        <pc:chgData name="Renee Wynveen" userId="aa63adf7-1bc0-42db-a45a-4059068a13f5" providerId="ADAL" clId="{141B48D4-DC34-4EF2-AEA2-AFA064452501}" dt="2021-02-05T15:42:14.120" v="685" actId="20577"/>
        <pc:sldMkLst>
          <pc:docMk/>
          <pc:sldMk cId="967778725" sldId="369"/>
        </pc:sldMkLst>
        <pc:spChg chg="mod">
          <ac:chgData name="Renee Wynveen" userId="aa63adf7-1bc0-42db-a45a-4059068a13f5" providerId="ADAL" clId="{141B48D4-DC34-4EF2-AEA2-AFA064452501}" dt="2021-02-05T15:42:14.120" v="685" actId="20577"/>
          <ac:spMkLst>
            <pc:docMk/>
            <pc:sldMk cId="967778725" sldId="369"/>
            <ac:spMk id="5" creationId="{00000000-0000-0000-0000-000000000000}"/>
          </ac:spMkLst>
        </pc:spChg>
        <pc:spChg chg="add mod">
          <ac:chgData name="Renee Wynveen" userId="aa63adf7-1bc0-42db-a45a-4059068a13f5" providerId="ADAL" clId="{141B48D4-DC34-4EF2-AEA2-AFA064452501}" dt="2021-02-05T15:01:18.484" v="416" actId="20577"/>
          <ac:spMkLst>
            <pc:docMk/>
            <pc:sldMk cId="967778725" sldId="369"/>
            <ac:spMk id="6" creationId="{25B3E7D4-A42C-4A44-AF0E-E47CFCD6A0DA}"/>
          </ac:spMkLst>
        </pc:spChg>
        <pc:spChg chg="add del mod">
          <ac:chgData name="Renee Wynveen" userId="aa63adf7-1bc0-42db-a45a-4059068a13f5" providerId="ADAL" clId="{141B48D4-DC34-4EF2-AEA2-AFA064452501}" dt="2021-02-05T15:03:02.294" v="430" actId="478"/>
          <ac:spMkLst>
            <pc:docMk/>
            <pc:sldMk cId="967778725" sldId="369"/>
            <ac:spMk id="7" creationId="{0100AB67-FCF9-4AE4-B8BC-ECC412C496B6}"/>
          </ac:spMkLst>
        </pc:spChg>
        <pc:spChg chg="add del mod">
          <ac:chgData name="Renee Wynveen" userId="aa63adf7-1bc0-42db-a45a-4059068a13f5" providerId="ADAL" clId="{141B48D4-DC34-4EF2-AEA2-AFA064452501}" dt="2021-02-05T15:02:51.050" v="428" actId="478"/>
          <ac:spMkLst>
            <pc:docMk/>
            <pc:sldMk cId="967778725" sldId="369"/>
            <ac:spMk id="8" creationId="{C6CE3090-4452-4E5E-A074-C086CC3AEF92}"/>
          </ac:spMkLst>
        </pc:spChg>
        <pc:spChg chg="add mod">
          <ac:chgData name="Renee Wynveen" userId="aa63adf7-1bc0-42db-a45a-4059068a13f5" providerId="ADAL" clId="{141B48D4-DC34-4EF2-AEA2-AFA064452501}" dt="2021-02-05T15:03:49.669" v="442" actId="1076"/>
          <ac:spMkLst>
            <pc:docMk/>
            <pc:sldMk cId="967778725" sldId="369"/>
            <ac:spMk id="9" creationId="{2475F795-7618-47A1-9179-87E17ECC348D}"/>
          </ac:spMkLst>
        </pc:spChg>
        <pc:spChg chg="add mod">
          <ac:chgData name="Renee Wynveen" userId="aa63adf7-1bc0-42db-a45a-4059068a13f5" providerId="ADAL" clId="{141B48D4-DC34-4EF2-AEA2-AFA064452501}" dt="2021-02-05T15:03:30.431" v="439" actId="20577"/>
          <ac:spMkLst>
            <pc:docMk/>
            <pc:sldMk cId="967778725" sldId="369"/>
            <ac:spMk id="10" creationId="{89CD027E-AD2A-4B56-8141-723CBA4898CF}"/>
          </ac:spMkLst>
        </pc:spChg>
        <pc:spChg chg="add mod">
          <ac:chgData name="Renee Wynveen" userId="aa63adf7-1bc0-42db-a45a-4059068a13f5" providerId="ADAL" clId="{141B48D4-DC34-4EF2-AEA2-AFA064452501}" dt="2021-02-05T15:03:40.893" v="441" actId="1076"/>
          <ac:spMkLst>
            <pc:docMk/>
            <pc:sldMk cId="967778725" sldId="369"/>
            <ac:spMk id="11" creationId="{3CB7C79F-D864-4F68-B346-8242F5A4C5E9}"/>
          </ac:spMkLst>
        </pc:spChg>
        <pc:spChg chg="add mod">
          <ac:chgData name="Renee Wynveen" userId="aa63adf7-1bc0-42db-a45a-4059068a13f5" providerId="ADAL" clId="{141B48D4-DC34-4EF2-AEA2-AFA064452501}" dt="2021-02-05T15:04:44.319" v="447" actId="20577"/>
          <ac:spMkLst>
            <pc:docMk/>
            <pc:sldMk cId="967778725" sldId="369"/>
            <ac:spMk id="12" creationId="{AAB50A49-8E20-4991-91AE-1FC8F2B6FA33}"/>
          </ac:spMkLst>
        </pc:spChg>
        <pc:spChg chg="add mod">
          <ac:chgData name="Renee Wynveen" userId="aa63adf7-1bc0-42db-a45a-4059068a13f5" providerId="ADAL" clId="{141B48D4-DC34-4EF2-AEA2-AFA064452501}" dt="2021-02-05T15:08:36.943" v="452" actId="20577"/>
          <ac:spMkLst>
            <pc:docMk/>
            <pc:sldMk cId="967778725" sldId="369"/>
            <ac:spMk id="13" creationId="{FBA27F90-8D82-47DA-8D5F-B6D29B6CE202}"/>
          </ac:spMkLst>
        </pc:spChg>
        <pc:spChg chg="add mod">
          <ac:chgData name="Renee Wynveen" userId="aa63adf7-1bc0-42db-a45a-4059068a13f5" providerId="ADAL" clId="{141B48D4-DC34-4EF2-AEA2-AFA064452501}" dt="2021-02-05T15:09:03.580" v="456" actId="20577"/>
          <ac:spMkLst>
            <pc:docMk/>
            <pc:sldMk cId="967778725" sldId="369"/>
            <ac:spMk id="14" creationId="{D7FB186F-D46A-4E2F-883C-D28CBF06733B}"/>
          </ac:spMkLst>
        </pc:spChg>
        <pc:spChg chg="add mod">
          <ac:chgData name="Renee Wynveen" userId="aa63adf7-1bc0-42db-a45a-4059068a13f5" providerId="ADAL" clId="{141B48D4-DC34-4EF2-AEA2-AFA064452501}" dt="2021-02-05T15:09:39.154" v="460" actId="20577"/>
          <ac:spMkLst>
            <pc:docMk/>
            <pc:sldMk cId="967778725" sldId="369"/>
            <ac:spMk id="15" creationId="{8ADDF153-2957-4351-842B-61F2F24C0D7F}"/>
          </ac:spMkLst>
        </pc:spChg>
        <pc:spChg chg="add mod">
          <ac:chgData name="Renee Wynveen" userId="aa63adf7-1bc0-42db-a45a-4059068a13f5" providerId="ADAL" clId="{141B48D4-DC34-4EF2-AEA2-AFA064452501}" dt="2021-02-05T15:09:58.867" v="464" actId="20577"/>
          <ac:spMkLst>
            <pc:docMk/>
            <pc:sldMk cId="967778725" sldId="369"/>
            <ac:spMk id="16" creationId="{2A488A8E-F641-4153-90DB-3EB845C3AE36}"/>
          </ac:spMkLst>
        </pc:spChg>
        <pc:spChg chg="add mod">
          <ac:chgData name="Renee Wynveen" userId="aa63adf7-1bc0-42db-a45a-4059068a13f5" providerId="ADAL" clId="{141B48D4-DC34-4EF2-AEA2-AFA064452501}" dt="2021-02-05T15:10:07.636" v="466" actId="1076"/>
          <ac:spMkLst>
            <pc:docMk/>
            <pc:sldMk cId="967778725" sldId="369"/>
            <ac:spMk id="17" creationId="{04A99C72-74EF-48F8-AA9A-28BF02F44822}"/>
          </ac:spMkLst>
        </pc:spChg>
        <pc:spChg chg="add mod">
          <ac:chgData name="Renee Wynveen" userId="aa63adf7-1bc0-42db-a45a-4059068a13f5" providerId="ADAL" clId="{141B48D4-DC34-4EF2-AEA2-AFA064452501}" dt="2021-02-05T15:10:32.905" v="471" actId="20577"/>
          <ac:spMkLst>
            <pc:docMk/>
            <pc:sldMk cId="967778725" sldId="369"/>
            <ac:spMk id="18" creationId="{B83CA562-AB7B-4B77-8298-13CFF39A14DF}"/>
          </ac:spMkLst>
        </pc:spChg>
        <pc:spChg chg="add mod">
          <ac:chgData name="Renee Wynveen" userId="aa63adf7-1bc0-42db-a45a-4059068a13f5" providerId="ADAL" clId="{141B48D4-DC34-4EF2-AEA2-AFA064452501}" dt="2021-02-05T15:10:52.238" v="476" actId="20577"/>
          <ac:spMkLst>
            <pc:docMk/>
            <pc:sldMk cId="967778725" sldId="369"/>
            <ac:spMk id="19" creationId="{BFBBC891-5858-4632-8BEF-03C8744BFCA6}"/>
          </ac:spMkLst>
        </pc:spChg>
        <pc:spChg chg="add mod">
          <ac:chgData name="Renee Wynveen" userId="aa63adf7-1bc0-42db-a45a-4059068a13f5" providerId="ADAL" clId="{141B48D4-DC34-4EF2-AEA2-AFA064452501}" dt="2021-02-05T15:11:07.123" v="479" actId="1076"/>
          <ac:spMkLst>
            <pc:docMk/>
            <pc:sldMk cId="967778725" sldId="369"/>
            <ac:spMk id="20" creationId="{5115564A-7383-4B2B-B121-98BA7C7DAC30}"/>
          </ac:spMkLst>
        </pc:spChg>
        <pc:spChg chg="add mod">
          <ac:chgData name="Renee Wynveen" userId="aa63adf7-1bc0-42db-a45a-4059068a13f5" providerId="ADAL" clId="{141B48D4-DC34-4EF2-AEA2-AFA064452501}" dt="2021-02-05T15:11:36.261" v="483" actId="20577"/>
          <ac:spMkLst>
            <pc:docMk/>
            <pc:sldMk cId="967778725" sldId="369"/>
            <ac:spMk id="21" creationId="{063B0992-6FFC-4112-B2DA-B6665234D46A}"/>
          </ac:spMkLst>
        </pc:spChg>
        <pc:spChg chg="add mod">
          <ac:chgData name="Renee Wynveen" userId="aa63adf7-1bc0-42db-a45a-4059068a13f5" providerId="ADAL" clId="{141B48D4-DC34-4EF2-AEA2-AFA064452501}" dt="2021-02-05T15:12:21.061" v="495" actId="20577"/>
          <ac:spMkLst>
            <pc:docMk/>
            <pc:sldMk cId="967778725" sldId="369"/>
            <ac:spMk id="22" creationId="{7438C3FA-803A-45FB-9382-2680777FBBA4}"/>
          </ac:spMkLst>
        </pc:spChg>
        <pc:spChg chg="add mod">
          <ac:chgData name="Renee Wynveen" userId="aa63adf7-1bc0-42db-a45a-4059068a13f5" providerId="ADAL" clId="{141B48D4-DC34-4EF2-AEA2-AFA064452501}" dt="2021-02-05T15:12:29.572" v="496" actId="113"/>
          <ac:spMkLst>
            <pc:docMk/>
            <pc:sldMk cId="967778725" sldId="369"/>
            <ac:spMk id="23" creationId="{7069AEC7-88D6-42DE-B509-EFBC2A3449D5}"/>
          </ac:spMkLst>
        </pc:spChg>
        <pc:spChg chg="add mod">
          <ac:chgData name="Renee Wynveen" userId="aa63adf7-1bc0-42db-a45a-4059068a13f5" providerId="ADAL" clId="{141B48D4-DC34-4EF2-AEA2-AFA064452501}" dt="2021-02-05T15:12:42.697" v="500" actId="20577"/>
          <ac:spMkLst>
            <pc:docMk/>
            <pc:sldMk cId="967778725" sldId="369"/>
            <ac:spMk id="24" creationId="{A9D7DEC6-8DAD-43F8-81DF-7146512FE6A8}"/>
          </ac:spMkLst>
        </pc:spChg>
        <pc:graphicFrameChg chg="mod">
          <ac:chgData name="Renee Wynveen" userId="aa63adf7-1bc0-42db-a45a-4059068a13f5" providerId="ADAL" clId="{141B48D4-DC34-4EF2-AEA2-AFA064452501}" dt="2021-02-05T15:10:57.274" v="478"/>
          <ac:graphicFrameMkLst>
            <pc:docMk/>
            <pc:sldMk cId="967778725" sldId="369"/>
            <ac:graphicFrameMk id="4" creationId="{917E81E7-1107-46A6-89A8-07CC92C8AEFC}"/>
          </ac:graphicFrameMkLst>
        </pc:graphicFrameChg>
      </pc:sldChg>
      <pc:sldChg chg="addSp delSp modSp mod">
        <pc:chgData name="Renee Wynveen" userId="aa63adf7-1bc0-42db-a45a-4059068a13f5" providerId="ADAL" clId="{141B48D4-DC34-4EF2-AEA2-AFA064452501}" dt="2021-02-05T15:14:30.058" v="502" actId="1076"/>
        <pc:sldMkLst>
          <pc:docMk/>
          <pc:sldMk cId="2825448344" sldId="370"/>
        </pc:sldMkLst>
        <pc:picChg chg="del">
          <ac:chgData name="Renee Wynveen" userId="aa63adf7-1bc0-42db-a45a-4059068a13f5" providerId="ADAL" clId="{141B48D4-DC34-4EF2-AEA2-AFA064452501}" dt="2021-02-02T18:30:49.806" v="51" actId="478"/>
          <ac:picMkLst>
            <pc:docMk/>
            <pc:sldMk cId="2825448344" sldId="370"/>
            <ac:picMk id="2" creationId="{117AA254-BC79-4E9F-967C-588622D40B98}"/>
          </ac:picMkLst>
        </pc:picChg>
        <pc:picChg chg="add">
          <ac:chgData name="Renee Wynveen" userId="aa63adf7-1bc0-42db-a45a-4059068a13f5" providerId="ADAL" clId="{141B48D4-DC34-4EF2-AEA2-AFA064452501}" dt="2021-02-04T13:38:57.246" v="218"/>
          <ac:picMkLst>
            <pc:docMk/>
            <pc:sldMk cId="2825448344" sldId="370"/>
            <ac:picMk id="2" creationId="{D4362AFA-1C7C-4D6F-A200-E158AF5F27C6}"/>
          </ac:picMkLst>
        </pc:picChg>
        <pc:picChg chg="add del mod">
          <ac:chgData name="Renee Wynveen" userId="aa63adf7-1bc0-42db-a45a-4059068a13f5" providerId="ADAL" clId="{141B48D4-DC34-4EF2-AEA2-AFA064452501}" dt="2021-02-02T18:31:24.494" v="56" actId="478"/>
          <ac:picMkLst>
            <pc:docMk/>
            <pc:sldMk cId="2825448344" sldId="370"/>
            <ac:picMk id="3" creationId="{56872498-DDD3-4F74-99A1-01E360EC23F9}"/>
          </ac:picMkLst>
        </pc:picChg>
        <pc:picChg chg="add mod">
          <ac:chgData name="Renee Wynveen" userId="aa63adf7-1bc0-42db-a45a-4059068a13f5" providerId="ADAL" clId="{141B48D4-DC34-4EF2-AEA2-AFA064452501}" dt="2021-02-05T15:14:30.058" v="502" actId="1076"/>
          <ac:picMkLst>
            <pc:docMk/>
            <pc:sldMk cId="2825448344" sldId="370"/>
            <ac:picMk id="3" creationId="{AD04FE74-81D2-4D21-9C32-A0BCE90484CE}"/>
          </ac:picMkLst>
        </pc:picChg>
        <pc:picChg chg="add del mod">
          <ac:chgData name="Renee Wynveen" userId="aa63adf7-1bc0-42db-a45a-4059068a13f5" providerId="ADAL" clId="{141B48D4-DC34-4EF2-AEA2-AFA064452501}" dt="2021-02-04T13:38:56.912" v="217" actId="478"/>
          <ac:picMkLst>
            <pc:docMk/>
            <pc:sldMk cId="2825448344" sldId="370"/>
            <ac:picMk id="4" creationId="{64C251D7-6E85-4E98-BB5E-062F351DD4EE}"/>
          </ac:picMkLst>
        </pc:picChg>
      </pc:sldChg>
      <pc:sldChg chg="addSp delSp modSp mod">
        <pc:chgData name="Renee Wynveen" userId="aa63adf7-1bc0-42db-a45a-4059068a13f5" providerId="ADAL" clId="{141B48D4-DC34-4EF2-AEA2-AFA064452501}" dt="2021-02-02T18:15:00.660" v="50" actId="207"/>
        <pc:sldMkLst>
          <pc:docMk/>
          <pc:sldMk cId="2942318876" sldId="380"/>
        </pc:sldMkLst>
        <pc:graphicFrameChg chg="del mod">
          <ac:chgData name="Renee Wynveen" userId="aa63adf7-1bc0-42db-a45a-4059068a13f5" providerId="ADAL" clId="{141B48D4-DC34-4EF2-AEA2-AFA064452501}" dt="2021-02-02T17:57:59.363" v="23" actId="478"/>
          <ac:graphicFrameMkLst>
            <pc:docMk/>
            <pc:sldMk cId="2942318876" sldId="380"/>
            <ac:graphicFrameMk id="7" creationId="{64499B6B-5DA1-4016-B4BC-20F472C2927A}"/>
          </ac:graphicFrameMkLst>
        </pc:graphicFrameChg>
        <pc:graphicFrameChg chg="add del mod">
          <ac:chgData name="Renee Wynveen" userId="aa63adf7-1bc0-42db-a45a-4059068a13f5" providerId="ADAL" clId="{141B48D4-DC34-4EF2-AEA2-AFA064452501}" dt="2021-02-02T18:03:25.575" v="39" actId="478"/>
          <ac:graphicFrameMkLst>
            <pc:docMk/>
            <pc:sldMk cId="2942318876" sldId="380"/>
            <ac:graphicFrameMk id="8" creationId="{1B934B52-2BD4-4A69-A89D-07EE0665794E}"/>
          </ac:graphicFrameMkLst>
        </pc:graphicFrameChg>
        <pc:graphicFrameChg chg="add mod">
          <ac:chgData name="Renee Wynveen" userId="aa63adf7-1bc0-42db-a45a-4059068a13f5" providerId="ADAL" clId="{141B48D4-DC34-4EF2-AEA2-AFA064452501}" dt="2021-02-02T18:15:00.660" v="50" actId="207"/>
          <ac:graphicFrameMkLst>
            <pc:docMk/>
            <pc:sldMk cId="2942318876" sldId="380"/>
            <ac:graphicFrameMk id="9" creationId="{1B934B52-2BD4-4A69-A89D-07EE0665794E}"/>
          </ac:graphicFrameMkLst>
        </pc:graphicFrameChg>
      </pc:sldChg>
      <pc:sldChg chg="addSp delSp modSp mod">
        <pc:chgData name="Renee Wynveen" userId="aa63adf7-1bc0-42db-a45a-4059068a13f5" providerId="ADAL" clId="{141B48D4-DC34-4EF2-AEA2-AFA064452501}" dt="2021-02-05T15:14:51.298" v="508" actId="1076"/>
        <pc:sldMkLst>
          <pc:docMk/>
          <pc:sldMk cId="1031754065" sldId="382"/>
        </pc:sldMkLst>
        <pc:picChg chg="add mod">
          <ac:chgData name="Renee Wynveen" userId="aa63adf7-1bc0-42db-a45a-4059068a13f5" providerId="ADAL" clId="{141B48D4-DC34-4EF2-AEA2-AFA064452501}" dt="2021-02-02T18:40:34.804" v="62" actId="1076"/>
          <ac:picMkLst>
            <pc:docMk/>
            <pc:sldMk cId="1031754065" sldId="382"/>
            <ac:picMk id="2" creationId="{EE760AAA-980A-4ADA-BDF9-F3DFFC36A853}"/>
          </ac:picMkLst>
        </pc:picChg>
        <pc:picChg chg="del">
          <ac:chgData name="Renee Wynveen" userId="aa63adf7-1bc0-42db-a45a-4059068a13f5" providerId="ADAL" clId="{141B48D4-DC34-4EF2-AEA2-AFA064452501}" dt="2021-02-02T18:40:25.640" v="59" actId="478"/>
          <ac:picMkLst>
            <pc:docMk/>
            <pc:sldMk cId="1031754065" sldId="382"/>
            <ac:picMk id="4" creationId="{87E7EB69-3BBA-4127-AE46-4BBA877A96A6}"/>
          </ac:picMkLst>
        </pc:picChg>
        <pc:picChg chg="add mod">
          <ac:chgData name="Renee Wynveen" userId="aa63adf7-1bc0-42db-a45a-4059068a13f5" providerId="ADAL" clId="{141B48D4-DC34-4EF2-AEA2-AFA064452501}" dt="2021-02-05T15:14:51.298" v="508" actId="1076"/>
          <ac:picMkLst>
            <pc:docMk/>
            <pc:sldMk cId="1031754065" sldId="382"/>
            <ac:picMk id="4" creationId="{99CD0A46-7943-4DDF-8B52-FA3EA9269F0C}"/>
          </ac:picMkLst>
        </pc:picChg>
      </pc:sldChg>
      <pc:sldChg chg="addSp modSp mod">
        <pc:chgData name="Renee Wynveen" userId="aa63adf7-1bc0-42db-a45a-4059068a13f5" providerId="ADAL" clId="{141B48D4-DC34-4EF2-AEA2-AFA064452501}" dt="2021-02-05T15:40:19.817" v="639" actId="20577"/>
        <pc:sldMkLst>
          <pc:docMk/>
          <pc:sldMk cId="131923142" sldId="387"/>
        </pc:sldMkLst>
        <pc:spChg chg="add mod">
          <ac:chgData name="Renee Wynveen" userId="aa63adf7-1bc0-42db-a45a-4059068a13f5" providerId="ADAL" clId="{141B48D4-DC34-4EF2-AEA2-AFA064452501}" dt="2021-02-05T15:40:09.921" v="618" actId="1076"/>
          <ac:spMkLst>
            <pc:docMk/>
            <pc:sldMk cId="131923142" sldId="387"/>
            <ac:spMk id="4" creationId="{62B4A854-6099-4C07-BB49-D33DF86132C8}"/>
          </ac:spMkLst>
        </pc:spChg>
        <pc:spChg chg="mod">
          <ac:chgData name="Renee Wynveen" userId="aa63adf7-1bc0-42db-a45a-4059068a13f5" providerId="ADAL" clId="{141B48D4-DC34-4EF2-AEA2-AFA064452501}" dt="2021-02-05T15:40:19.817" v="639" actId="20577"/>
          <ac:spMkLst>
            <pc:docMk/>
            <pc:sldMk cId="131923142" sldId="387"/>
            <ac:spMk id="5" creationId="{00000000-0000-0000-0000-000000000000}"/>
          </ac:spMkLst>
        </pc:spChg>
        <pc:spChg chg="add mod">
          <ac:chgData name="Renee Wynveen" userId="aa63adf7-1bc0-42db-a45a-4059068a13f5" providerId="ADAL" clId="{141B48D4-DC34-4EF2-AEA2-AFA064452501}" dt="2021-02-05T15:37:11.231" v="571" actId="20577"/>
          <ac:spMkLst>
            <pc:docMk/>
            <pc:sldMk cId="131923142" sldId="387"/>
            <ac:spMk id="7" creationId="{5C828408-0BC7-49F3-808C-EE91B1781730}"/>
          </ac:spMkLst>
        </pc:spChg>
        <pc:spChg chg="add mod">
          <ac:chgData name="Renee Wynveen" userId="aa63adf7-1bc0-42db-a45a-4059068a13f5" providerId="ADAL" clId="{141B48D4-DC34-4EF2-AEA2-AFA064452501}" dt="2021-02-05T15:37:23.228" v="575" actId="20577"/>
          <ac:spMkLst>
            <pc:docMk/>
            <pc:sldMk cId="131923142" sldId="387"/>
            <ac:spMk id="8" creationId="{497828E9-9F62-49BF-B473-1B21CE9B4A23}"/>
          </ac:spMkLst>
        </pc:spChg>
        <pc:spChg chg="add mod">
          <ac:chgData name="Renee Wynveen" userId="aa63adf7-1bc0-42db-a45a-4059068a13f5" providerId="ADAL" clId="{141B48D4-DC34-4EF2-AEA2-AFA064452501}" dt="2021-02-05T15:37:37.442" v="579" actId="20577"/>
          <ac:spMkLst>
            <pc:docMk/>
            <pc:sldMk cId="131923142" sldId="387"/>
            <ac:spMk id="9" creationId="{DAB147ED-75D6-4E40-9F2B-7D9E2927FF6B}"/>
          </ac:spMkLst>
        </pc:spChg>
        <pc:spChg chg="add mod">
          <ac:chgData name="Renee Wynveen" userId="aa63adf7-1bc0-42db-a45a-4059068a13f5" providerId="ADAL" clId="{141B48D4-DC34-4EF2-AEA2-AFA064452501}" dt="2021-02-05T15:37:52.965" v="583" actId="20577"/>
          <ac:spMkLst>
            <pc:docMk/>
            <pc:sldMk cId="131923142" sldId="387"/>
            <ac:spMk id="10" creationId="{BB808B95-80E2-4155-A4ED-3788876E55DB}"/>
          </ac:spMkLst>
        </pc:spChg>
        <pc:spChg chg="add mod">
          <ac:chgData name="Renee Wynveen" userId="aa63adf7-1bc0-42db-a45a-4059068a13f5" providerId="ADAL" clId="{141B48D4-DC34-4EF2-AEA2-AFA064452501}" dt="2021-02-05T15:38:12.515" v="588" actId="20577"/>
          <ac:spMkLst>
            <pc:docMk/>
            <pc:sldMk cId="131923142" sldId="387"/>
            <ac:spMk id="11" creationId="{F308DC6D-8892-4DF5-A0B5-B0E21DCAB33A}"/>
          </ac:spMkLst>
        </pc:spChg>
        <pc:spChg chg="add mod">
          <ac:chgData name="Renee Wynveen" userId="aa63adf7-1bc0-42db-a45a-4059068a13f5" providerId="ADAL" clId="{141B48D4-DC34-4EF2-AEA2-AFA064452501}" dt="2021-02-05T15:38:18.834" v="590" actId="1076"/>
          <ac:spMkLst>
            <pc:docMk/>
            <pc:sldMk cId="131923142" sldId="387"/>
            <ac:spMk id="12" creationId="{DE31FF85-6452-498D-A2EB-27BF433E4119}"/>
          </ac:spMkLst>
        </pc:spChg>
        <pc:spChg chg="add mod">
          <ac:chgData name="Renee Wynveen" userId="aa63adf7-1bc0-42db-a45a-4059068a13f5" providerId="ADAL" clId="{141B48D4-DC34-4EF2-AEA2-AFA064452501}" dt="2021-02-05T15:38:32.207" v="594" actId="20577"/>
          <ac:spMkLst>
            <pc:docMk/>
            <pc:sldMk cId="131923142" sldId="387"/>
            <ac:spMk id="13" creationId="{8DA5DB04-619F-41AC-B37C-74FA6E013459}"/>
          </ac:spMkLst>
        </pc:spChg>
        <pc:spChg chg="add mod">
          <ac:chgData name="Renee Wynveen" userId="aa63adf7-1bc0-42db-a45a-4059068a13f5" providerId="ADAL" clId="{141B48D4-DC34-4EF2-AEA2-AFA064452501}" dt="2021-02-05T15:38:50.564" v="598" actId="20577"/>
          <ac:spMkLst>
            <pc:docMk/>
            <pc:sldMk cId="131923142" sldId="387"/>
            <ac:spMk id="14" creationId="{381E9EDB-0E90-4759-BD39-C0D5FA4D45B3}"/>
          </ac:spMkLst>
        </pc:spChg>
        <pc:spChg chg="add mod">
          <ac:chgData name="Renee Wynveen" userId="aa63adf7-1bc0-42db-a45a-4059068a13f5" providerId="ADAL" clId="{141B48D4-DC34-4EF2-AEA2-AFA064452501}" dt="2021-02-05T15:39:05.175" v="602" actId="20577"/>
          <ac:spMkLst>
            <pc:docMk/>
            <pc:sldMk cId="131923142" sldId="387"/>
            <ac:spMk id="15" creationId="{676A9A9F-6B49-4CF3-BA5D-C5EA2E66A461}"/>
          </ac:spMkLst>
        </pc:spChg>
        <pc:spChg chg="add mod">
          <ac:chgData name="Renee Wynveen" userId="aa63adf7-1bc0-42db-a45a-4059068a13f5" providerId="ADAL" clId="{141B48D4-DC34-4EF2-AEA2-AFA064452501}" dt="2021-02-05T15:39:18.166" v="606" actId="20577"/>
          <ac:spMkLst>
            <pc:docMk/>
            <pc:sldMk cId="131923142" sldId="387"/>
            <ac:spMk id="16" creationId="{B28DAB13-CB0A-4B81-A0E9-C201344944D3}"/>
          </ac:spMkLst>
        </pc:spChg>
        <pc:spChg chg="add mod">
          <ac:chgData name="Renee Wynveen" userId="aa63adf7-1bc0-42db-a45a-4059068a13f5" providerId="ADAL" clId="{141B48D4-DC34-4EF2-AEA2-AFA064452501}" dt="2021-02-05T15:39:30.434" v="610" actId="20577"/>
          <ac:spMkLst>
            <pc:docMk/>
            <pc:sldMk cId="131923142" sldId="387"/>
            <ac:spMk id="17" creationId="{3C99ABF1-76AB-46F1-8EC1-071868D79247}"/>
          </ac:spMkLst>
        </pc:spChg>
        <pc:spChg chg="add mod">
          <ac:chgData name="Renee Wynveen" userId="aa63adf7-1bc0-42db-a45a-4059068a13f5" providerId="ADAL" clId="{141B48D4-DC34-4EF2-AEA2-AFA064452501}" dt="2021-02-05T15:39:41.586" v="613" actId="20577"/>
          <ac:spMkLst>
            <pc:docMk/>
            <pc:sldMk cId="131923142" sldId="387"/>
            <ac:spMk id="18" creationId="{A72F1403-9C59-4304-94D0-B118ADE2B6D6}"/>
          </ac:spMkLst>
        </pc:spChg>
        <pc:spChg chg="add mod">
          <ac:chgData name="Renee Wynveen" userId="aa63adf7-1bc0-42db-a45a-4059068a13f5" providerId="ADAL" clId="{141B48D4-DC34-4EF2-AEA2-AFA064452501}" dt="2021-02-05T15:39:54.954" v="617" actId="20577"/>
          <ac:spMkLst>
            <pc:docMk/>
            <pc:sldMk cId="131923142" sldId="387"/>
            <ac:spMk id="19" creationId="{B209A201-6FBC-4A4E-98E0-DF1FB875613B}"/>
          </ac:spMkLst>
        </pc:spChg>
        <pc:graphicFrameChg chg="mod">
          <ac:chgData name="Renee Wynveen" userId="aa63adf7-1bc0-42db-a45a-4059068a13f5" providerId="ADAL" clId="{141B48D4-DC34-4EF2-AEA2-AFA064452501}" dt="2021-02-05T15:37:59.027" v="585"/>
          <ac:graphicFrameMkLst>
            <pc:docMk/>
            <pc:sldMk cId="131923142" sldId="387"/>
            <ac:graphicFrameMk id="6" creationId="{3F33947D-723E-4FDD-94F0-21F7C4140448}"/>
          </ac:graphicFrameMkLst>
        </pc:graphicFrameChg>
      </pc:sldChg>
      <pc:sldChg chg="modSp">
        <pc:chgData name="Renee Wynveen" userId="aa63adf7-1bc0-42db-a45a-4059068a13f5" providerId="ADAL" clId="{141B48D4-DC34-4EF2-AEA2-AFA064452501}" dt="2021-02-04T13:55:35.249" v="266" actId="207"/>
        <pc:sldMkLst>
          <pc:docMk/>
          <pc:sldMk cId="314950663" sldId="392"/>
        </pc:sldMkLst>
        <pc:graphicFrameChg chg="mod">
          <ac:chgData name="Renee Wynveen" userId="aa63adf7-1bc0-42db-a45a-4059068a13f5" providerId="ADAL" clId="{141B48D4-DC34-4EF2-AEA2-AFA064452501}" dt="2021-02-04T13:55:35.249" v="266" actId="207"/>
          <ac:graphicFrameMkLst>
            <pc:docMk/>
            <pc:sldMk cId="314950663" sldId="392"/>
            <ac:graphicFrameMk id="8" creationId="{5C7ADC61-AE63-45E8-9391-C68D9EBE7B50}"/>
          </ac:graphicFrameMkLst>
        </pc:graphicFrameChg>
      </pc:sldChg>
      <pc:sldChg chg="addSp delSp modSp mod">
        <pc:chgData name="Renee Wynveen" userId="aa63adf7-1bc0-42db-a45a-4059068a13f5" providerId="ADAL" clId="{141B48D4-DC34-4EF2-AEA2-AFA064452501}" dt="2021-02-04T13:54:44.857" v="261" actId="1076"/>
        <pc:sldMkLst>
          <pc:docMk/>
          <pc:sldMk cId="3176175831" sldId="394"/>
        </pc:sldMkLst>
        <pc:spChg chg="mod">
          <ac:chgData name="Renee Wynveen" userId="aa63adf7-1bc0-42db-a45a-4059068a13f5" providerId="ADAL" clId="{141B48D4-DC34-4EF2-AEA2-AFA064452501}" dt="2021-02-02T19:13:39.976" v="210" actId="20577"/>
          <ac:spMkLst>
            <pc:docMk/>
            <pc:sldMk cId="3176175831" sldId="394"/>
            <ac:spMk id="5" creationId="{00000000-0000-0000-0000-000000000000}"/>
          </ac:spMkLst>
        </pc:spChg>
        <pc:picChg chg="add del mod">
          <ac:chgData name="Renee Wynveen" userId="aa63adf7-1bc0-42db-a45a-4059068a13f5" providerId="ADAL" clId="{141B48D4-DC34-4EF2-AEA2-AFA064452501}" dt="2021-02-04T13:54:37.519" v="257" actId="478"/>
          <ac:picMkLst>
            <pc:docMk/>
            <pc:sldMk cId="3176175831" sldId="394"/>
            <ac:picMk id="2" creationId="{DF6D6E00-BE31-40C5-8320-00353188B88C}"/>
          </ac:picMkLst>
        </pc:picChg>
        <pc:picChg chg="add mod">
          <ac:chgData name="Renee Wynveen" userId="aa63adf7-1bc0-42db-a45a-4059068a13f5" providerId="ADAL" clId="{141B48D4-DC34-4EF2-AEA2-AFA064452501}" dt="2021-02-04T13:54:44.857" v="261" actId="1076"/>
          <ac:picMkLst>
            <pc:docMk/>
            <pc:sldMk cId="3176175831" sldId="394"/>
            <ac:picMk id="3" creationId="{ED9B0446-98E8-4813-BA2B-513D3B15AC45}"/>
          </ac:picMkLst>
        </pc:picChg>
        <pc:picChg chg="del">
          <ac:chgData name="Renee Wynveen" userId="aa63adf7-1bc0-42db-a45a-4059068a13f5" providerId="ADAL" clId="{141B48D4-DC34-4EF2-AEA2-AFA064452501}" dt="2021-02-02T19:10:13.205" v="184" actId="478"/>
          <ac:picMkLst>
            <pc:docMk/>
            <pc:sldMk cId="3176175831" sldId="394"/>
            <ac:picMk id="4" creationId="{BA13C708-476F-4AC3-9CF9-3001F50F51FA}"/>
          </ac:picMkLst>
        </pc:picChg>
      </pc:sldChg>
      <pc:sldChg chg="addSp delSp modSp mod">
        <pc:chgData name="Renee Wynveen" userId="aa63adf7-1bc0-42db-a45a-4059068a13f5" providerId="ADAL" clId="{141B48D4-DC34-4EF2-AEA2-AFA064452501}" dt="2021-02-02T19:06:34.754" v="183" actId="1076"/>
        <pc:sldMkLst>
          <pc:docMk/>
          <pc:sldMk cId="604939023" sldId="395"/>
        </pc:sldMkLst>
        <pc:picChg chg="add mod">
          <ac:chgData name="Renee Wynveen" userId="aa63adf7-1bc0-42db-a45a-4059068a13f5" providerId="ADAL" clId="{141B48D4-DC34-4EF2-AEA2-AFA064452501}" dt="2021-02-02T19:06:34.754" v="183" actId="1076"/>
          <ac:picMkLst>
            <pc:docMk/>
            <pc:sldMk cId="604939023" sldId="395"/>
            <ac:picMk id="2" creationId="{A75F3E32-E8E6-4872-80F3-2EC0303162CD}"/>
          </ac:picMkLst>
        </pc:picChg>
        <pc:picChg chg="del">
          <ac:chgData name="Renee Wynveen" userId="aa63adf7-1bc0-42db-a45a-4059068a13f5" providerId="ADAL" clId="{141B48D4-DC34-4EF2-AEA2-AFA064452501}" dt="2021-02-02T19:06:24.944" v="179" actId="478"/>
          <ac:picMkLst>
            <pc:docMk/>
            <pc:sldMk cId="604939023" sldId="395"/>
            <ac:picMk id="3" creationId="{3EAA8E43-5103-4185-A0BD-A9CA49CDC232}"/>
          </ac:picMkLst>
        </pc:picChg>
      </pc:sldChg>
      <pc:sldChg chg="addSp delSp modSp mod">
        <pc:chgData name="Renee Wynveen" userId="aa63adf7-1bc0-42db-a45a-4059068a13f5" providerId="ADAL" clId="{141B48D4-DC34-4EF2-AEA2-AFA064452501}" dt="2021-02-02T18:46:14.220" v="65" actId="1076"/>
        <pc:sldMkLst>
          <pc:docMk/>
          <pc:sldMk cId="1042268877" sldId="396"/>
        </pc:sldMkLst>
        <pc:picChg chg="add mod">
          <ac:chgData name="Renee Wynveen" userId="aa63adf7-1bc0-42db-a45a-4059068a13f5" providerId="ADAL" clId="{141B48D4-DC34-4EF2-AEA2-AFA064452501}" dt="2021-02-02T18:46:14.220" v="65" actId="1076"/>
          <ac:picMkLst>
            <pc:docMk/>
            <pc:sldMk cId="1042268877" sldId="396"/>
            <ac:picMk id="2" creationId="{5DB287AD-CE98-4A00-B00D-B1889D2EBAED}"/>
          </ac:picMkLst>
        </pc:picChg>
        <pc:picChg chg="del">
          <ac:chgData name="Renee Wynveen" userId="aa63adf7-1bc0-42db-a45a-4059068a13f5" providerId="ADAL" clId="{141B48D4-DC34-4EF2-AEA2-AFA064452501}" dt="2021-02-02T18:46:10.526" v="63" actId="478"/>
          <ac:picMkLst>
            <pc:docMk/>
            <pc:sldMk cId="1042268877" sldId="396"/>
            <ac:picMk id="3" creationId="{AE597BB4-CC83-4A6C-B634-BC195A05F57C}"/>
          </ac:picMkLst>
        </pc:picChg>
      </pc:sldChg>
      <pc:sldChg chg="modSp del mod setBg modClrScheme chgLayout">
        <pc:chgData name="Renee Wynveen" userId="aa63adf7-1bc0-42db-a45a-4059068a13f5" providerId="ADAL" clId="{141B48D4-DC34-4EF2-AEA2-AFA064452501}" dt="2021-02-04T15:18:26.373" v="343" actId="47"/>
        <pc:sldMkLst>
          <pc:docMk/>
          <pc:sldMk cId="3633412201" sldId="397"/>
        </pc:sldMkLst>
        <pc:spChg chg="mod">
          <ac:chgData name="Renee Wynveen" userId="aa63adf7-1bc0-42db-a45a-4059068a13f5" providerId="ADAL" clId="{141B48D4-DC34-4EF2-AEA2-AFA064452501}" dt="2021-02-04T14:03:46.630" v="301" actId="207"/>
          <ac:spMkLst>
            <pc:docMk/>
            <pc:sldMk cId="3633412201" sldId="397"/>
            <ac:spMk id="2" creationId="{00000000-0000-0000-0000-000000000000}"/>
          </ac:spMkLst>
        </pc:spChg>
        <pc:spChg chg="mod">
          <ac:chgData name="Renee Wynveen" userId="aa63adf7-1bc0-42db-a45a-4059068a13f5" providerId="ADAL" clId="{141B48D4-DC34-4EF2-AEA2-AFA064452501}" dt="2021-02-04T14:03:40.610" v="300" actId="207"/>
          <ac:spMkLst>
            <pc:docMk/>
            <pc:sldMk cId="3633412201" sldId="397"/>
            <ac:spMk id="3" creationId="{00000000-0000-0000-0000-000000000000}"/>
          </ac:spMkLst>
        </pc:spChg>
        <pc:spChg chg="mod">
          <ac:chgData name="Renee Wynveen" userId="aa63adf7-1bc0-42db-a45a-4059068a13f5" providerId="ADAL" clId="{141B48D4-DC34-4EF2-AEA2-AFA064452501}" dt="2021-02-04T13:01:56.923" v="215" actId="26606"/>
          <ac:spMkLst>
            <pc:docMk/>
            <pc:sldMk cId="3633412201" sldId="397"/>
            <ac:spMk id="4" creationId="{00000000-0000-0000-0000-000000000000}"/>
          </ac:spMkLst>
        </pc:spChg>
      </pc:sldChg>
      <pc:sldChg chg="modSp del mod">
        <pc:chgData name="Renee Wynveen" userId="aa63adf7-1bc0-42db-a45a-4059068a13f5" providerId="ADAL" clId="{141B48D4-DC34-4EF2-AEA2-AFA064452501}" dt="2021-02-04T15:18:33.729" v="348" actId="47"/>
        <pc:sldMkLst>
          <pc:docMk/>
          <pc:sldMk cId="768058717" sldId="398"/>
        </pc:sldMkLst>
        <pc:spChg chg="mod">
          <ac:chgData name="Renee Wynveen" userId="aa63adf7-1bc0-42db-a45a-4059068a13f5" providerId="ADAL" clId="{141B48D4-DC34-4EF2-AEA2-AFA064452501}" dt="2021-02-02T18:48:55.901" v="177" actId="20577"/>
          <ac:spMkLst>
            <pc:docMk/>
            <pc:sldMk cId="768058717" sldId="398"/>
            <ac:spMk id="5" creationId="{00000000-0000-0000-0000-000000000000}"/>
          </ac:spMkLst>
        </pc:spChg>
      </pc:sldChg>
      <pc:sldChg chg="modSp del mod">
        <pc:chgData name="Renee Wynveen" userId="aa63adf7-1bc0-42db-a45a-4059068a13f5" providerId="ADAL" clId="{141B48D4-DC34-4EF2-AEA2-AFA064452501}" dt="2021-02-04T15:18:30.734" v="346" actId="47"/>
        <pc:sldMkLst>
          <pc:docMk/>
          <pc:sldMk cId="3558848441" sldId="399"/>
        </pc:sldMkLst>
        <pc:spChg chg="mod">
          <ac:chgData name="Renee Wynveen" userId="aa63adf7-1bc0-42db-a45a-4059068a13f5" providerId="ADAL" clId="{141B48D4-DC34-4EF2-AEA2-AFA064452501}" dt="2021-02-02T18:48:07.711" v="140" actId="120"/>
          <ac:spMkLst>
            <pc:docMk/>
            <pc:sldMk cId="3558848441" sldId="399"/>
            <ac:spMk id="5" creationId="{00000000-0000-0000-0000-000000000000}"/>
          </ac:spMkLst>
        </pc:spChg>
      </pc:sldChg>
      <pc:sldChg chg="modSp del mod">
        <pc:chgData name="Renee Wynveen" userId="aa63adf7-1bc0-42db-a45a-4059068a13f5" providerId="ADAL" clId="{141B48D4-DC34-4EF2-AEA2-AFA064452501}" dt="2021-02-04T15:18:31.446" v="347" actId="47"/>
        <pc:sldMkLst>
          <pc:docMk/>
          <pc:sldMk cId="2376142333" sldId="400"/>
        </pc:sldMkLst>
        <pc:spChg chg="mod">
          <ac:chgData name="Renee Wynveen" userId="aa63adf7-1bc0-42db-a45a-4059068a13f5" providerId="ADAL" clId="{141B48D4-DC34-4EF2-AEA2-AFA064452501}" dt="2021-02-02T18:48:41.043" v="173" actId="20577"/>
          <ac:spMkLst>
            <pc:docMk/>
            <pc:sldMk cId="2376142333" sldId="400"/>
            <ac:spMk id="5" creationId="{00000000-0000-0000-0000-000000000000}"/>
          </ac:spMkLst>
        </pc:spChg>
      </pc:sldChg>
      <pc:sldChg chg="addSp modSp mod">
        <pc:chgData name="Renee Wynveen" userId="aa63adf7-1bc0-42db-a45a-4059068a13f5" providerId="ADAL" clId="{141B48D4-DC34-4EF2-AEA2-AFA064452501}" dt="2021-02-05T15:40:47.030" v="667"/>
        <pc:sldMkLst>
          <pc:docMk/>
          <pc:sldMk cId="662835927" sldId="403"/>
        </pc:sldMkLst>
        <pc:spChg chg="add mod">
          <ac:chgData name="Renee Wynveen" userId="aa63adf7-1bc0-42db-a45a-4059068a13f5" providerId="ADAL" clId="{141B48D4-DC34-4EF2-AEA2-AFA064452501}" dt="2021-02-05T15:16:35.234" v="512" actId="20577"/>
          <ac:spMkLst>
            <pc:docMk/>
            <pc:sldMk cId="662835927" sldId="403"/>
            <ac:spMk id="6" creationId="{994B3B72-7DB0-46A4-909F-5B4E8F0ED1D4}"/>
          </ac:spMkLst>
        </pc:spChg>
        <pc:spChg chg="add mod">
          <ac:chgData name="Renee Wynveen" userId="aa63adf7-1bc0-42db-a45a-4059068a13f5" providerId="ADAL" clId="{141B48D4-DC34-4EF2-AEA2-AFA064452501}" dt="2021-02-05T15:16:46.623" v="516" actId="20577"/>
          <ac:spMkLst>
            <pc:docMk/>
            <pc:sldMk cId="662835927" sldId="403"/>
            <ac:spMk id="7" creationId="{D47FDD08-3ECF-4E28-BDAD-4509B1D0C8CB}"/>
          </ac:spMkLst>
        </pc:spChg>
        <pc:spChg chg="add mod">
          <ac:chgData name="Renee Wynveen" userId="aa63adf7-1bc0-42db-a45a-4059068a13f5" providerId="ADAL" clId="{141B48D4-DC34-4EF2-AEA2-AFA064452501}" dt="2021-02-05T15:17:17.101" v="520" actId="20577"/>
          <ac:spMkLst>
            <pc:docMk/>
            <pc:sldMk cId="662835927" sldId="403"/>
            <ac:spMk id="8" creationId="{8935A4C9-90FF-42FE-A33F-6D9F66567372}"/>
          </ac:spMkLst>
        </pc:spChg>
        <pc:spChg chg="add mod">
          <ac:chgData name="Renee Wynveen" userId="aa63adf7-1bc0-42db-a45a-4059068a13f5" providerId="ADAL" clId="{141B48D4-DC34-4EF2-AEA2-AFA064452501}" dt="2021-02-05T15:17:29.786" v="523" actId="20577"/>
          <ac:spMkLst>
            <pc:docMk/>
            <pc:sldMk cId="662835927" sldId="403"/>
            <ac:spMk id="9" creationId="{BC0D492A-0FD0-46EC-BF60-8EDB383CB506}"/>
          </ac:spMkLst>
        </pc:spChg>
        <pc:spChg chg="add mod">
          <ac:chgData name="Renee Wynveen" userId="aa63adf7-1bc0-42db-a45a-4059068a13f5" providerId="ADAL" clId="{141B48D4-DC34-4EF2-AEA2-AFA064452501}" dt="2021-02-05T15:17:39.125" v="526" actId="20577"/>
          <ac:spMkLst>
            <pc:docMk/>
            <pc:sldMk cId="662835927" sldId="403"/>
            <ac:spMk id="10" creationId="{B475ECC9-E7BC-4F29-B111-66E82F83C6B9}"/>
          </ac:spMkLst>
        </pc:spChg>
        <pc:graphicFrameChg chg="mod">
          <ac:chgData name="Renee Wynveen" userId="aa63adf7-1bc0-42db-a45a-4059068a13f5" providerId="ADAL" clId="{141B48D4-DC34-4EF2-AEA2-AFA064452501}" dt="2021-02-05T15:40:47.030" v="667"/>
          <ac:graphicFrameMkLst>
            <pc:docMk/>
            <pc:sldMk cId="662835927" sldId="403"/>
            <ac:graphicFrameMk id="5" creationId="{C3FBFC23-91B7-401D-9B82-2C78D5B4D434}"/>
          </ac:graphicFrameMkLst>
        </pc:graphicFrameChg>
      </pc:sldChg>
      <pc:sldChg chg="modSp mod">
        <pc:chgData name="Renee Wynveen" userId="aa63adf7-1bc0-42db-a45a-4059068a13f5" providerId="ADAL" clId="{141B48D4-DC34-4EF2-AEA2-AFA064452501}" dt="2021-02-04T13:42:36.454" v="255" actId="20577"/>
        <pc:sldMkLst>
          <pc:docMk/>
          <pc:sldMk cId="1286886055" sldId="404"/>
        </pc:sldMkLst>
        <pc:spChg chg="mod">
          <ac:chgData name="Renee Wynveen" userId="aa63adf7-1bc0-42db-a45a-4059068a13f5" providerId="ADAL" clId="{141B48D4-DC34-4EF2-AEA2-AFA064452501}" dt="2021-02-04T13:42:36.454" v="255" actId="20577"/>
          <ac:spMkLst>
            <pc:docMk/>
            <pc:sldMk cId="1286886055" sldId="404"/>
            <ac:spMk id="6" creationId="{0C5455D3-8586-4FB9-8F5E-C1067950B9DB}"/>
          </ac:spMkLst>
        </pc:spChg>
        <pc:graphicFrameChg chg="mod">
          <ac:chgData name="Renee Wynveen" userId="aa63adf7-1bc0-42db-a45a-4059068a13f5" providerId="ADAL" clId="{141B48D4-DC34-4EF2-AEA2-AFA064452501}" dt="2021-02-04T13:41:53.807" v="252" actId="1076"/>
          <ac:graphicFrameMkLst>
            <pc:docMk/>
            <pc:sldMk cId="1286886055" sldId="404"/>
            <ac:graphicFrameMk id="5" creationId="{66B75F4E-41E6-414A-961D-A0133D0471F9}"/>
          </ac:graphicFrameMkLst>
        </pc:graphicFrameChg>
      </pc:sldChg>
      <pc:sldChg chg="addSp modSp mod">
        <pc:chgData name="Renee Wynveen" userId="aa63adf7-1bc0-42db-a45a-4059068a13f5" providerId="ADAL" clId="{141B48D4-DC34-4EF2-AEA2-AFA064452501}" dt="2021-02-05T15:40:34.589" v="666" actId="20577"/>
        <pc:sldMkLst>
          <pc:docMk/>
          <pc:sldMk cId="2100575820" sldId="405"/>
        </pc:sldMkLst>
        <pc:spChg chg="mod">
          <ac:chgData name="Renee Wynveen" userId="aa63adf7-1bc0-42db-a45a-4059068a13f5" providerId="ADAL" clId="{141B48D4-DC34-4EF2-AEA2-AFA064452501}" dt="2021-02-05T15:40:34.589" v="666" actId="20577"/>
          <ac:spMkLst>
            <pc:docMk/>
            <pc:sldMk cId="2100575820" sldId="405"/>
            <ac:spMk id="5" creationId="{4AA953FC-56C8-4004-88FA-FB768C9F417D}"/>
          </ac:spMkLst>
        </pc:spChg>
        <pc:spChg chg="add mod">
          <ac:chgData name="Renee Wynveen" userId="aa63adf7-1bc0-42db-a45a-4059068a13f5" providerId="ADAL" clId="{141B48D4-DC34-4EF2-AEA2-AFA064452501}" dt="2021-02-05T15:21:16.881" v="531" actId="20577"/>
          <ac:spMkLst>
            <pc:docMk/>
            <pc:sldMk cId="2100575820" sldId="405"/>
            <ac:spMk id="7" creationId="{C1B71333-5807-4B4B-B349-365E9E441C53}"/>
          </ac:spMkLst>
        </pc:spChg>
        <pc:spChg chg="add mod">
          <ac:chgData name="Renee Wynveen" userId="aa63adf7-1bc0-42db-a45a-4059068a13f5" providerId="ADAL" clId="{141B48D4-DC34-4EF2-AEA2-AFA064452501}" dt="2021-02-05T15:21:36.976" v="535" actId="20577"/>
          <ac:spMkLst>
            <pc:docMk/>
            <pc:sldMk cId="2100575820" sldId="405"/>
            <ac:spMk id="8" creationId="{43F99802-FCAB-4B45-A6F1-B633E56C596D}"/>
          </ac:spMkLst>
        </pc:spChg>
        <pc:spChg chg="add mod">
          <ac:chgData name="Renee Wynveen" userId="aa63adf7-1bc0-42db-a45a-4059068a13f5" providerId="ADAL" clId="{141B48D4-DC34-4EF2-AEA2-AFA064452501}" dt="2021-02-05T15:21:51.442" v="539" actId="20577"/>
          <ac:spMkLst>
            <pc:docMk/>
            <pc:sldMk cId="2100575820" sldId="405"/>
            <ac:spMk id="9" creationId="{CD2916C6-CA6C-4BBF-8E22-E6C41E41FAFE}"/>
          </ac:spMkLst>
        </pc:spChg>
        <pc:spChg chg="add mod">
          <ac:chgData name="Renee Wynveen" userId="aa63adf7-1bc0-42db-a45a-4059068a13f5" providerId="ADAL" clId="{141B48D4-DC34-4EF2-AEA2-AFA064452501}" dt="2021-02-05T15:24:18.819" v="543" actId="20577"/>
          <ac:spMkLst>
            <pc:docMk/>
            <pc:sldMk cId="2100575820" sldId="405"/>
            <ac:spMk id="10" creationId="{D224678E-97C1-47D7-8704-2F6A58506E3B}"/>
          </ac:spMkLst>
        </pc:spChg>
        <pc:spChg chg="add mod">
          <ac:chgData name="Renee Wynveen" userId="aa63adf7-1bc0-42db-a45a-4059068a13f5" providerId="ADAL" clId="{141B48D4-DC34-4EF2-AEA2-AFA064452501}" dt="2021-02-05T15:24:26.325" v="546" actId="20577"/>
          <ac:spMkLst>
            <pc:docMk/>
            <pc:sldMk cId="2100575820" sldId="405"/>
            <ac:spMk id="11" creationId="{35F23019-4193-4E7B-B2CD-6930D2C045D0}"/>
          </ac:spMkLst>
        </pc:spChg>
        <pc:spChg chg="add mod">
          <ac:chgData name="Renee Wynveen" userId="aa63adf7-1bc0-42db-a45a-4059068a13f5" providerId="ADAL" clId="{141B48D4-DC34-4EF2-AEA2-AFA064452501}" dt="2021-02-05T15:24:34.334" v="550" actId="20577"/>
          <ac:spMkLst>
            <pc:docMk/>
            <pc:sldMk cId="2100575820" sldId="405"/>
            <ac:spMk id="12" creationId="{56D2DAB4-AE1D-4C02-AD24-E204F42FD790}"/>
          </ac:spMkLst>
        </pc:spChg>
        <pc:spChg chg="add mod">
          <ac:chgData name="Renee Wynveen" userId="aa63adf7-1bc0-42db-a45a-4059068a13f5" providerId="ADAL" clId="{141B48D4-DC34-4EF2-AEA2-AFA064452501}" dt="2021-02-05T15:24:43.890" v="552" actId="1076"/>
          <ac:spMkLst>
            <pc:docMk/>
            <pc:sldMk cId="2100575820" sldId="405"/>
            <ac:spMk id="13" creationId="{36C1B6B4-0B3C-45E9-AD42-64933B60154C}"/>
          </ac:spMkLst>
        </pc:spChg>
        <pc:spChg chg="add mod">
          <ac:chgData name="Renee Wynveen" userId="aa63adf7-1bc0-42db-a45a-4059068a13f5" providerId="ADAL" clId="{141B48D4-DC34-4EF2-AEA2-AFA064452501}" dt="2021-02-05T15:25:03.484" v="556" actId="20577"/>
          <ac:spMkLst>
            <pc:docMk/>
            <pc:sldMk cId="2100575820" sldId="405"/>
            <ac:spMk id="14" creationId="{3EC3F4DF-4C9F-4AFC-B791-1A1225D5943C}"/>
          </ac:spMkLst>
        </pc:spChg>
        <pc:spChg chg="add mod">
          <ac:chgData name="Renee Wynveen" userId="aa63adf7-1bc0-42db-a45a-4059068a13f5" providerId="ADAL" clId="{141B48D4-DC34-4EF2-AEA2-AFA064452501}" dt="2021-02-05T15:25:14.708" v="560" actId="20577"/>
          <ac:spMkLst>
            <pc:docMk/>
            <pc:sldMk cId="2100575820" sldId="405"/>
            <ac:spMk id="15" creationId="{B0F42C3D-A8EC-4678-9F3E-8E2AE80FD2C9}"/>
          </ac:spMkLst>
        </pc:spChg>
        <pc:graphicFrameChg chg="mod">
          <ac:chgData name="Renee Wynveen" userId="aa63adf7-1bc0-42db-a45a-4059068a13f5" providerId="ADAL" clId="{141B48D4-DC34-4EF2-AEA2-AFA064452501}" dt="2021-02-05T15:21:02.377" v="528"/>
          <ac:graphicFrameMkLst>
            <pc:docMk/>
            <pc:sldMk cId="2100575820" sldId="405"/>
            <ac:graphicFrameMk id="6" creationId="{ECC1EB34-A434-4F85-8196-301F95A99260}"/>
          </ac:graphicFrameMkLst>
        </pc:graphicFrameChg>
      </pc:sldChg>
      <pc:sldChg chg="modSp">
        <pc:chgData name="Renee Wynveen" userId="aa63adf7-1bc0-42db-a45a-4059068a13f5" providerId="ADAL" clId="{141B48D4-DC34-4EF2-AEA2-AFA064452501}" dt="2021-02-04T13:47:46.507" v="256" actId="207"/>
        <pc:sldMkLst>
          <pc:docMk/>
          <pc:sldMk cId="2123456873" sldId="407"/>
        </pc:sldMkLst>
        <pc:graphicFrameChg chg="mod">
          <ac:chgData name="Renee Wynveen" userId="aa63adf7-1bc0-42db-a45a-4059068a13f5" providerId="ADAL" clId="{141B48D4-DC34-4EF2-AEA2-AFA064452501}" dt="2021-02-04T13:47:46.507" v="256" actId="207"/>
          <ac:graphicFrameMkLst>
            <pc:docMk/>
            <pc:sldMk cId="2123456873" sldId="407"/>
            <ac:graphicFrameMk id="6" creationId="{1B7B89A0-F422-438A-90C0-C3DFF243BFA6}"/>
          </ac:graphicFrameMkLst>
        </pc:graphicFrameChg>
      </pc:sldChg>
      <pc:sldChg chg="addSp delSp modSp del mod">
        <pc:chgData name="Renee Wynveen" userId="aa63adf7-1bc0-42db-a45a-4059068a13f5" providerId="ADAL" clId="{141B48D4-DC34-4EF2-AEA2-AFA064452501}" dt="2021-02-04T15:18:28.221" v="344" actId="47"/>
        <pc:sldMkLst>
          <pc:docMk/>
          <pc:sldMk cId="425843242" sldId="409"/>
        </pc:sldMkLst>
        <pc:spChg chg="add del">
          <ac:chgData name="Renee Wynveen" userId="aa63adf7-1bc0-42db-a45a-4059068a13f5" providerId="ADAL" clId="{141B48D4-DC34-4EF2-AEA2-AFA064452501}" dt="2021-02-04T14:59:57.793" v="326" actId="11529"/>
          <ac:spMkLst>
            <pc:docMk/>
            <pc:sldMk cId="425843242" sldId="409"/>
            <ac:spMk id="2" creationId="{BBC5410A-4B2E-40D1-BEDD-786F1B108EBF}"/>
          </ac:spMkLst>
        </pc:spChg>
        <pc:spChg chg="add del mod">
          <ac:chgData name="Renee Wynveen" userId="aa63adf7-1bc0-42db-a45a-4059068a13f5" providerId="ADAL" clId="{141B48D4-DC34-4EF2-AEA2-AFA064452501}" dt="2021-02-04T15:03:52.968" v="341" actId="207"/>
          <ac:spMkLst>
            <pc:docMk/>
            <pc:sldMk cId="425843242" sldId="409"/>
            <ac:spMk id="5" creationId="{1BE6FE74-9F9E-4B54-9BDA-5B8974087FBC}"/>
          </ac:spMkLst>
        </pc:spChg>
        <pc:graphicFrameChg chg="mod">
          <ac:chgData name="Renee Wynveen" userId="aa63adf7-1bc0-42db-a45a-4059068a13f5" providerId="ADAL" clId="{141B48D4-DC34-4EF2-AEA2-AFA064452501}" dt="2021-02-04T15:03:54.620" v="342"/>
          <ac:graphicFrameMkLst>
            <pc:docMk/>
            <pc:sldMk cId="425843242" sldId="409"/>
            <ac:graphicFrameMk id="7" creationId="{7370A015-4197-4FAC-AFC7-3F5571F02197}"/>
          </ac:graphicFrameMkLst>
        </pc:graphicFrameChg>
      </pc:sldChg>
      <pc:sldChg chg="modSp del mod modClrScheme chgLayout">
        <pc:chgData name="Renee Wynveen" userId="aa63adf7-1bc0-42db-a45a-4059068a13f5" providerId="ADAL" clId="{141B48D4-DC34-4EF2-AEA2-AFA064452501}" dt="2021-02-04T15:18:30.011" v="345" actId="47"/>
        <pc:sldMkLst>
          <pc:docMk/>
          <pc:sldMk cId="1052028400" sldId="410"/>
        </pc:sldMkLst>
        <pc:spChg chg="mod ord">
          <ac:chgData name="Renee Wynveen" userId="aa63adf7-1bc0-42db-a45a-4059068a13f5" providerId="ADAL" clId="{141B48D4-DC34-4EF2-AEA2-AFA064452501}" dt="2021-02-04T13:02:12.387" v="216" actId="26606"/>
          <ac:spMkLst>
            <pc:docMk/>
            <pc:sldMk cId="1052028400" sldId="410"/>
            <ac:spMk id="4" creationId="{FB659343-10D9-4BB1-8B92-C0025D68D5C8}"/>
          </ac:spMkLst>
        </pc:spChg>
        <pc:spChg chg="mod">
          <ac:chgData name="Renee Wynveen" userId="aa63adf7-1bc0-42db-a45a-4059068a13f5" providerId="ADAL" clId="{141B48D4-DC34-4EF2-AEA2-AFA064452501}" dt="2021-02-04T15:03:40.003" v="339" actId="120"/>
          <ac:spMkLst>
            <pc:docMk/>
            <pc:sldMk cId="1052028400" sldId="410"/>
            <ac:spMk id="5" creationId="{AC0A3CF0-AB12-4573-BFE5-8FEB863DB792}"/>
          </ac:spMkLst>
        </pc:spChg>
        <pc:spChg chg="mod">
          <ac:chgData name="Renee Wynveen" userId="aa63adf7-1bc0-42db-a45a-4059068a13f5" providerId="ADAL" clId="{141B48D4-DC34-4EF2-AEA2-AFA064452501}" dt="2021-02-04T13:02:12.387" v="216" actId="26606"/>
          <ac:spMkLst>
            <pc:docMk/>
            <pc:sldMk cId="1052028400" sldId="410"/>
            <ac:spMk id="7" creationId="{92F17D98-DC38-486D-9AA6-814FB96355F7}"/>
          </ac:spMkLst>
        </pc:spChg>
        <pc:graphicFrameChg chg="add mod ord">
          <ac:chgData name="Renee Wynveen" userId="aa63adf7-1bc0-42db-a45a-4059068a13f5" providerId="ADAL" clId="{141B48D4-DC34-4EF2-AEA2-AFA064452501}" dt="2021-02-04T13:02:12.387" v="216" actId="26606"/>
          <ac:graphicFrameMkLst>
            <pc:docMk/>
            <pc:sldMk cId="1052028400" sldId="410"/>
            <ac:graphicFrameMk id="6" creationId="{D00E11CE-3E49-4397-B8F9-4288745A426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WYNVEEN\OneDrive%20-%20UNHCR\Documents\GIS%20DataBase\Satisfaction%20Survey%202020%20Respondents.csv"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YNVEEN\Documents\Copy%20of%20GSC%20Satisfaction%20Survey%2020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oleObject" Target="file:///C:\Users\WYNVEEN\AppData\Local\Temp\Temp1_Data_All_210127.zip\Global%20Shelter%20Cluster%202020%20Meeting%20Registr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WYNVEEN\AppData\Local\Temp\Temp1_Data_All_210127.zip\Global%20Shelter%20Cluster%202020%20Meeting%20Registr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WYNVEEN\AppData\Local\Temp\Temp1_Data_All_210127.zip\Global%20Shelter%20Cluster%202020%20Meeting%20Registr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WYNVEEN\Documents\Global%20Shelter%20Cluster%202020%20Meeting%20Registration.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YNVEEN\Documents\Copy%20of%20GSC%20Satisfaction%20Survey%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WYNVEEN\Documents\Copy%20of%20GSC%20Satisfaction%20Survey%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Chart%20in%20Microsoft%20PowerPoint"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latin typeface="Arial" panose="020B0604020202020204" pitchFamily="34" charset="0"/>
                <a:cs typeface="Arial" panose="020B0604020202020204" pitchFamily="34" charset="0"/>
              </a:rPr>
              <a:t>Responses to GSC Satisfaction Survey per region</a:t>
            </a:r>
          </a:p>
        </c:rich>
      </c:tx>
      <c:layout>
        <c:manualLayout>
          <c:xMode val="edge"/>
          <c:yMode val="edge"/>
          <c:x val="0.33477642630122267"/>
          <c:y val="4.28548277989637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Sheet3!$F$18</c:f>
              <c:strCache>
                <c:ptCount val="1"/>
                <c:pt idx="0">
                  <c:v>Sum of Count of Respondent ID</c:v>
                </c:pt>
              </c:strCache>
            </c:strRef>
          </c:tx>
          <c:spPr>
            <a:solidFill>
              <a:srgbClr val="7F1416"/>
            </a:solidFill>
            <a:ln>
              <a:noFill/>
            </a:ln>
            <a:effectLst/>
          </c:spPr>
          <c:invertIfNegative val="0"/>
          <c:dPt>
            <c:idx val="0"/>
            <c:invertIfNegative val="0"/>
            <c:bubble3D val="0"/>
            <c:spPr>
              <a:solidFill>
                <a:srgbClr val="7F1416">
                  <a:alpha val="10000"/>
                </a:srgbClr>
              </a:solidFill>
              <a:ln>
                <a:noFill/>
              </a:ln>
              <a:effectLst/>
            </c:spPr>
            <c:extLst>
              <c:ext xmlns:c16="http://schemas.microsoft.com/office/drawing/2014/chart" uri="{C3380CC4-5D6E-409C-BE32-E72D297353CC}">
                <c16:uniqueId val="{00000001-FB93-4556-A3DC-28763674BF8B}"/>
              </c:ext>
            </c:extLst>
          </c:dPt>
          <c:dPt>
            <c:idx val="1"/>
            <c:invertIfNegative val="0"/>
            <c:bubble3D val="0"/>
            <c:spPr>
              <a:solidFill>
                <a:srgbClr val="7F1416">
                  <a:alpha val="20000"/>
                </a:srgbClr>
              </a:solidFill>
              <a:ln>
                <a:noFill/>
              </a:ln>
              <a:effectLst/>
            </c:spPr>
            <c:extLst>
              <c:ext xmlns:c16="http://schemas.microsoft.com/office/drawing/2014/chart" uri="{C3380CC4-5D6E-409C-BE32-E72D297353CC}">
                <c16:uniqueId val="{00000003-FB93-4556-A3DC-28763674BF8B}"/>
              </c:ext>
            </c:extLst>
          </c:dPt>
          <c:dPt>
            <c:idx val="2"/>
            <c:invertIfNegative val="0"/>
            <c:bubble3D val="0"/>
            <c:spPr>
              <a:solidFill>
                <a:srgbClr val="7F1416">
                  <a:alpha val="40000"/>
                </a:srgbClr>
              </a:solidFill>
              <a:ln>
                <a:noFill/>
              </a:ln>
              <a:effectLst/>
            </c:spPr>
            <c:extLst>
              <c:ext xmlns:c16="http://schemas.microsoft.com/office/drawing/2014/chart" uri="{C3380CC4-5D6E-409C-BE32-E72D297353CC}">
                <c16:uniqueId val="{00000005-FB93-4556-A3DC-28763674BF8B}"/>
              </c:ext>
            </c:extLst>
          </c:dPt>
          <c:dPt>
            <c:idx val="3"/>
            <c:invertIfNegative val="0"/>
            <c:bubble3D val="0"/>
            <c:spPr>
              <a:solidFill>
                <a:srgbClr val="7F1416">
                  <a:alpha val="60000"/>
                </a:srgbClr>
              </a:solidFill>
              <a:ln>
                <a:noFill/>
              </a:ln>
              <a:effectLst/>
            </c:spPr>
            <c:extLst>
              <c:ext xmlns:c16="http://schemas.microsoft.com/office/drawing/2014/chart" uri="{C3380CC4-5D6E-409C-BE32-E72D297353CC}">
                <c16:uniqueId val="{00000007-FB93-4556-A3DC-28763674BF8B}"/>
              </c:ext>
            </c:extLst>
          </c:dPt>
          <c:dPt>
            <c:idx val="4"/>
            <c:invertIfNegative val="0"/>
            <c:bubble3D val="0"/>
            <c:spPr>
              <a:solidFill>
                <a:srgbClr val="7F1416">
                  <a:alpha val="80000"/>
                </a:srgbClr>
              </a:solidFill>
              <a:ln>
                <a:noFill/>
              </a:ln>
              <a:effectLst/>
            </c:spPr>
            <c:extLst>
              <c:ext xmlns:c16="http://schemas.microsoft.com/office/drawing/2014/chart" uri="{C3380CC4-5D6E-409C-BE32-E72D297353CC}">
                <c16:uniqueId val="{00000009-FB93-4556-A3DC-28763674BF8B}"/>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Sheet3!$E$19:$E$24</c:f>
              <c:strCache>
                <c:ptCount val="6"/>
                <c:pt idx="0">
                  <c:v>North America</c:v>
                </c:pt>
                <c:pt idx="1">
                  <c:v>Americas</c:v>
                </c:pt>
                <c:pt idx="2">
                  <c:v>Europe</c:v>
                </c:pt>
                <c:pt idx="3">
                  <c:v>Africa</c:v>
                </c:pt>
                <c:pt idx="4">
                  <c:v>Asia &amp; Pacific</c:v>
                </c:pt>
                <c:pt idx="5">
                  <c:v>Middle East and North Africa</c:v>
                </c:pt>
              </c:strCache>
            </c:strRef>
          </c:cat>
          <c:val>
            <c:numRef>
              <c:f>Sheet3!$F$19:$F$24</c:f>
              <c:numCache>
                <c:formatCode>General</c:formatCode>
                <c:ptCount val="6"/>
                <c:pt idx="0">
                  <c:v>1</c:v>
                </c:pt>
                <c:pt idx="1">
                  <c:v>10</c:v>
                </c:pt>
                <c:pt idx="2">
                  <c:v>15</c:v>
                </c:pt>
                <c:pt idx="3">
                  <c:v>26</c:v>
                </c:pt>
                <c:pt idx="4">
                  <c:v>33</c:v>
                </c:pt>
                <c:pt idx="5">
                  <c:v>44</c:v>
                </c:pt>
              </c:numCache>
            </c:numRef>
          </c:val>
          <c:extLst>
            <c:ext xmlns:c16="http://schemas.microsoft.com/office/drawing/2014/chart" uri="{C3380CC4-5D6E-409C-BE32-E72D297353CC}">
              <c16:uniqueId val="{0000000A-FB93-4556-A3DC-28763674BF8B}"/>
            </c:ext>
          </c:extLst>
        </c:ser>
        <c:dLbls>
          <c:showLegendKey val="0"/>
          <c:showVal val="0"/>
          <c:showCatName val="0"/>
          <c:showSerName val="0"/>
          <c:showPercent val="0"/>
          <c:showBubbleSize val="0"/>
        </c:dLbls>
        <c:gapWidth val="182"/>
        <c:axId val="592907000"/>
        <c:axId val="592907328"/>
      </c:barChart>
      <c:catAx>
        <c:axId val="592907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2907328"/>
        <c:crosses val="autoZero"/>
        <c:auto val="1"/>
        <c:lblAlgn val="ctr"/>
        <c:lblOffset val="100"/>
        <c:noMultiLvlLbl val="0"/>
      </c:catAx>
      <c:valAx>
        <c:axId val="592907328"/>
        <c:scaling>
          <c:orientation val="minMax"/>
        </c:scaling>
        <c:delete val="1"/>
        <c:axPos val="b"/>
        <c:numFmt formatCode="General" sourceLinked="1"/>
        <c:majorTickMark val="none"/>
        <c:minorTickMark val="none"/>
        <c:tickLblPos val="nextTo"/>
        <c:crossAx val="592907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Sheet2!$E$581</c:f>
              <c:strCache>
                <c:ptCount val="1"/>
                <c:pt idx="0">
                  <c:v>Number of Respondents</c:v>
                </c:pt>
              </c:strCache>
            </c:strRef>
          </c:tx>
          <c:dPt>
            <c:idx val="0"/>
            <c:bubble3D val="0"/>
            <c:spPr>
              <a:solidFill>
                <a:srgbClr val="A3D38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0E8-460C-85B4-0E194BF22177}"/>
              </c:ext>
            </c:extLst>
          </c:dPt>
          <c:dPt>
            <c:idx val="1"/>
            <c:bubble3D val="0"/>
            <c:spPr>
              <a:solidFill>
                <a:srgbClr val="7F141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0E8-460C-85B4-0E194BF22177}"/>
              </c:ext>
            </c:extLst>
          </c:dPt>
          <c:dPt>
            <c:idx val="2"/>
            <c:bubble3D val="0"/>
            <c:spPr>
              <a:solidFill>
                <a:srgbClr val="65B63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0E8-460C-85B4-0E194BF2217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Sheet2!$D$582:$D$584</c:f>
              <c:strCache>
                <c:ptCount val="3"/>
                <c:pt idx="0">
                  <c:v>Somewhat agree</c:v>
                </c:pt>
                <c:pt idx="1">
                  <c:v>Somewhat disagree</c:v>
                </c:pt>
                <c:pt idx="2">
                  <c:v>Strongly agree</c:v>
                </c:pt>
              </c:strCache>
            </c:strRef>
          </c:cat>
          <c:val>
            <c:numRef>
              <c:f>Sheet2!$E$582:$E$584</c:f>
              <c:numCache>
                <c:formatCode>General</c:formatCode>
                <c:ptCount val="3"/>
                <c:pt idx="0">
                  <c:v>37</c:v>
                </c:pt>
                <c:pt idx="1">
                  <c:v>2</c:v>
                </c:pt>
                <c:pt idx="2">
                  <c:v>18</c:v>
                </c:pt>
              </c:numCache>
            </c:numRef>
          </c:val>
          <c:extLst>
            <c:ext xmlns:c16="http://schemas.microsoft.com/office/drawing/2014/chart" uri="{C3380CC4-5D6E-409C-BE32-E72D297353CC}">
              <c16:uniqueId val="{00000006-60E8-460C-85B4-0E194BF2217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Sheet2!$H$486</c:f>
              <c:strCache>
                <c:ptCount val="1"/>
                <c:pt idx="0">
                  <c:v>Count of Respondent ID</c:v>
                </c:pt>
              </c:strCache>
            </c:strRef>
          </c:tx>
          <c:spPr>
            <a:solidFill>
              <a:srgbClr val="7F1416"/>
            </a:solidFill>
            <a:ln>
              <a:noFill/>
            </a:ln>
            <a:effectLst/>
          </c:spPr>
          <c:invertIfNegative val="0"/>
          <c:dPt>
            <c:idx val="0"/>
            <c:invertIfNegative val="0"/>
            <c:bubble3D val="0"/>
            <c:spPr>
              <a:solidFill>
                <a:srgbClr val="B27273"/>
              </a:solidFill>
              <a:ln>
                <a:noFill/>
              </a:ln>
              <a:effectLst/>
            </c:spPr>
            <c:extLst>
              <c:ext xmlns:c16="http://schemas.microsoft.com/office/drawing/2014/chart" uri="{C3380CC4-5D6E-409C-BE32-E72D297353CC}">
                <c16:uniqueId val="{00000003-13E2-4CB6-80F2-0B7ADF1116B8}"/>
              </c:ext>
            </c:extLst>
          </c:dPt>
          <c:dPt>
            <c:idx val="2"/>
            <c:invertIfNegative val="0"/>
            <c:bubble3D val="0"/>
            <c:spPr>
              <a:solidFill>
                <a:srgbClr val="A3D383"/>
              </a:solidFill>
              <a:ln>
                <a:noFill/>
              </a:ln>
              <a:effectLst/>
            </c:spPr>
            <c:extLst>
              <c:ext xmlns:c16="http://schemas.microsoft.com/office/drawing/2014/chart" uri="{C3380CC4-5D6E-409C-BE32-E72D297353CC}">
                <c16:uniqueId val="{00000001-13E2-4CB6-80F2-0B7ADF1116B8}"/>
              </c:ext>
            </c:extLst>
          </c:dPt>
          <c:dPt>
            <c:idx val="3"/>
            <c:invertIfNegative val="0"/>
            <c:bubble3D val="0"/>
            <c:spPr>
              <a:solidFill>
                <a:srgbClr val="65B630"/>
              </a:solidFill>
              <a:ln>
                <a:noFill/>
              </a:ln>
              <a:effectLst/>
            </c:spPr>
            <c:extLst>
              <c:ext xmlns:c16="http://schemas.microsoft.com/office/drawing/2014/chart" uri="{C3380CC4-5D6E-409C-BE32-E72D297353CC}">
                <c16:uniqueId val="{00000000-13E2-4CB6-80F2-0B7ADF1116B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Sheet2!$G$487:$G$490</c:f>
              <c:strCache>
                <c:ptCount val="4"/>
                <c:pt idx="0">
                  <c:v>It is NOT appropriate BUT based on existing evidence</c:v>
                </c:pt>
                <c:pt idx="1">
                  <c:v>It is NOT appropriate AND NOT based on existing evidence</c:v>
                </c:pt>
                <c:pt idx="2">
                  <c:v>It is appropriate BUT NOT based on existing evidence</c:v>
                </c:pt>
                <c:pt idx="3">
                  <c:v>It is appropriate AND based on existing evidence</c:v>
                </c:pt>
              </c:strCache>
            </c:strRef>
          </c:cat>
          <c:val>
            <c:numRef>
              <c:f>Sheet2!$H$487:$H$490</c:f>
              <c:numCache>
                <c:formatCode>0%</c:formatCode>
                <c:ptCount val="4"/>
                <c:pt idx="0">
                  <c:v>1.7543859649122806E-2</c:v>
                </c:pt>
                <c:pt idx="1">
                  <c:v>7.0175438596491224E-2</c:v>
                </c:pt>
                <c:pt idx="2">
                  <c:v>0.15789473684210525</c:v>
                </c:pt>
                <c:pt idx="3">
                  <c:v>0.75438596491228072</c:v>
                </c:pt>
              </c:numCache>
            </c:numRef>
          </c:val>
          <c:extLst>
            <c:ext xmlns:c16="http://schemas.microsoft.com/office/drawing/2014/chart" uri="{C3380CC4-5D6E-409C-BE32-E72D297353CC}">
              <c16:uniqueId val="{00000000-0A35-428E-B202-B163A4462671}"/>
            </c:ext>
          </c:extLst>
        </c:ser>
        <c:dLbls>
          <c:showLegendKey val="0"/>
          <c:showVal val="0"/>
          <c:showCatName val="0"/>
          <c:showSerName val="0"/>
          <c:showPercent val="0"/>
          <c:showBubbleSize val="0"/>
        </c:dLbls>
        <c:gapWidth val="182"/>
        <c:axId val="742249304"/>
        <c:axId val="742247992"/>
      </c:barChart>
      <c:catAx>
        <c:axId val="742249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2247992"/>
        <c:crosses val="autoZero"/>
        <c:auto val="1"/>
        <c:lblAlgn val="ctr"/>
        <c:lblOffset val="100"/>
        <c:noMultiLvlLbl val="0"/>
      </c:catAx>
      <c:valAx>
        <c:axId val="742247992"/>
        <c:scaling>
          <c:orientation val="minMax"/>
        </c:scaling>
        <c:delete val="1"/>
        <c:axPos val="b"/>
        <c:numFmt formatCode="0%" sourceLinked="1"/>
        <c:majorTickMark val="none"/>
        <c:minorTickMark val="none"/>
        <c:tickLblPos val="nextTo"/>
        <c:crossAx val="74224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Sheet1!$B$58</c:f>
              <c:strCache>
                <c:ptCount val="1"/>
                <c:pt idx="0">
                  <c:v>Number of responses</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Sheet1!$A$59:$A$65</c:f>
              <c:strCache>
                <c:ptCount val="7"/>
                <c:pt idx="0">
                  <c:v>Afghanistan</c:v>
                </c:pt>
                <c:pt idx="1">
                  <c:v>Democratic Republic of the Congo</c:v>
                </c:pt>
                <c:pt idx="2">
                  <c:v>Madagascar</c:v>
                </c:pt>
                <c:pt idx="3">
                  <c:v>Nigeria</c:v>
                </c:pt>
                <c:pt idx="4">
                  <c:v>South ‎Sudan</c:v>
                </c:pt>
                <c:pt idx="5">
                  <c:v>Iraq</c:v>
                </c:pt>
                <c:pt idx="6">
                  <c:v>Headquarters</c:v>
                </c:pt>
              </c:strCache>
            </c:strRef>
          </c:cat>
          <c:val>
            <c:numRef>
              <c:f>Sheet1!$B$59:$B$65</c:f>
              <c:numCache>
                <c:formatCode>General</c:formatCode>
                <c:ptCount val="7"/>
                <c:pt idx="0">
                  <c:v>1</c:v>
                </c:pt>
                <c:pt idx="1">
                  <c:v>1</c:v>
                </c:pt>
                <c:pt idx="2">
                  <c:v>1</c:v>
                </c:pt>
                <c:pt idx="3">
                  <c:v>1</c:v>
                </c:pt>
                <c:pt idx="4">
                  <c:v>1</c:v>
                </c:pt>
                <c:pt idx="5">
                  <c:v>3</c:v>
                </c:pt>
                <c:pt idx="6">
                  <c:v>12</c:v>
                </c:pt>
              </c:numCache>
            </c:numRef>
          </c:val>
          <c:extLst>
            <c:ext xmlns:c16="http://schemas.microsoft.com/office/drawing/2014/chart" uri="{C3380CC4-5D6E-409C-BE32-E72D297353CC}">
              <c16:uniqueId val="{00000000-EB2C-4B7E-A7A7-37E500309DB1}"/>
            </c:ext>
          </c:extLst>
        </c:ser>
        <c:dLbls>
          <c:dLblPos val="outEnd"/>
          <c:showLegendKey val="0"/>
          <c:showVal val="1"/>
          <c:showCatName val="0"/>
          <c:showSerName val="0"/>
          <c:showPercent val="0"/>
          <c:showBubbleSize val="0"/>
        </c:dLbls>
        <c:gapWidth val="182"/>
        <c:axId val="602967792"/>
        <c:axId val="602964512"/>
      </c:barChart>
      <c:catAx>
        <c:axId val="60296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2964512"/>
        <c:crosses val="autoZero"/>
        <c:auto val="1"/>
        <c:lblAlgn val="ctr"/>
        <c:lblOffset val="100"/>
        <c:noMultiLvlLbl val="0"/>
      </c:catAx>
      <c:valAx>
        <c:axId val="602964512"/>
        <c:scaling>
          <c:orientation val="minMax"/>
        </c:scaling>
        <c:delete val="1"/>
        <c:axPos val="b"/>
        <c:numFmt formatCode="General" sourceLinked="1"/>
        <c:majorTickMark val="none"/>
        <c:minorTickMark val="none"/>
        <c:tickLblPos val="nextTo"/>
        <c:crossAx val="60296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36242344706907"/>
          <c:y val="5.5555555555555552E-2"/>
          <c:w val="0.52419313210848639"/>
          <c:h val="0.89814814814814814"/>
        </c:manualLayout>
      </c:layout>
      <c:barChart>
        <c:barDir val="bar"/>
        <c:grouping val="clustered"/>
        <c:varyColors val="0"/>
        <c:ser>
          <c:idx val="0"/>
          <c:order val="0"/>
          <c:tx>
            <c:strRef>
              <c:f>Sheet1!$B$88</c:f>
              <c:strCache>
                <c:ptCount val="1"/>
                <c:pt idx="0">
                  <c:v>Number of respondents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Sheet1!$A$89:$A$95</c:f>
              <c:strCache>
                <c:ptCount val="7"/>
                <c:pt idx="0">
                  <c:v>Donor</c:v>
                </c:pt>
                <c:pt idx="1">
                  <c:v>Red Cross and Red Crescent movement</c:v>
                </c:pt>
                <c:pt idx="2">
                  <c:v>Independent</c:v>
                </c:pt>
                <c:pt idx="3">
                  <c:v>Academia/research institution</c:v>
                </c:pt>
                <c:pt idx="4">
                  <c:v>Private Sector</c:v>
                </c:pt>
                <c:pt idx="5">
                  <c:v>International NGO</c:v>
                </c:pt>
                <c:pt idx="6">
                  <c:v>United Nations</c:v>
                </c:pt>
              </c:strCache>
            </c:strRef>
          </c:cat>
          <c:val>
            <c:numRef>
              <c:f>Sheet1!$B$89:$B$95</c:f>
              <c:numCache>
                <c:formatCode>General</c:formatCode>
                <c:ptCount val="7"/>
                <c:pt idx="0">
                  <c:v>1</c:v>
                </c:pt>
                <c:pt idx="1">
                  <c:v>1</c:v>
                </c:pt>
                <c:pt idx="2">
                  <c:v>1</c:v>
                </c:pt>
                <c:pt idx="3">
                  <c:v>2</c:v>
                </c:pt>
                <c:pt idx="4">
                  <c:v>2</c:v>
                </c:pt>
                <c:pt idx="5">
                  <c:v>7</c:v>
                </c:pt>
                <c:pt idx="6">
                  <c:v>7</c:v>
                </c:pt>
              </c:numCache>
            </c:numRef>
          </c:val>
          <c:extLst>
            <c:ext xmlns:c16="http://schemas.microsoft.com/office/drawing/2014/chart" uri="{C3380CC4-5D6E-409C-BE32-E72D297353CC}">
              <c16:uniqueId val="{00000000-D266-4C17-9CBB-AEE58CD1E19C}"/>
            </c:ext>
          </c:extLst>
        </c:ser>
        <c:dLbls>
          <c:dLblPos val="outEnd"/>
          <c:showLegendKey val="0"/>
          <c:showVal val="1"/>
          <c:showCatName val="0"/>
          <c:showSerName val="0"/>
          <c:showPercent val="0"/>
          <c:showBubbleSize val="0"/>
        </c:dLbls>
        <c:gapWidth val="182"/>
        <c:axId val="396516456"/>
        <c:axId val="396517112"/>
      </c:barChart>
      <c:catAx>
        <c:axId val="396516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6517112"/>
        <c:crosses val="autoZero"/>
        <c:auto val="1"/>
        <c:lblAlgn val="ctr"/>
        <c:lblOffset val="100"/>
        <c:noMultiLvlLbl val="0"/>
      </c:catAx>
      <c:valAx>
        <c:axId val="396517112"/>
        <c:scaling>
          <c:orientation val="minMax"/>
        </c:scaling>
        <c:delete val="1"/>
        <c:axPos val="b"/>
        <c:numFmt formatCode="General" sourceLinked="1"/>
        <c:majorTickMark val="none"/>
        <c:minorTickMark val="none"/>
        <c:tickLblPos val="nextTo"/>
        <c:crossAx val="396516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Sheet1!$B$185</c:f>
              <c:strCache>
                <c:ptCount val="1"/>
                <c:pt idx="0">
                  <c:v>Count of Respondent ID</c:v>
                </c:pt>
              </c:strCache>
            </c:strRef>
          </c:tx>
          <c:spPr>
            <a:solidFill>
              <a:srgbClr val="FFB1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Sheet1!$A$186:$A$194</c:f>
              <c:strCache>
                <c:ptCount val="9"/>
                <c:pt idx="0">
                  <c:v>Information Manager</c:v>
                </c:pt>
                <c:pt idx="1">
                  <c:v>Other Shelter Cluster Coordination Team member</c:v>
                </c:pt>
                <c:pt idx="2">
                  <c:v>Human Resources/Recruitment</c:v>
                </c:pt>
                <c:pt idx="3">
                  <c:v>Disaster Manager</c:v>
                </c:pt>
                <c:pt idx="4">
                  <c:v>Representative</c:v>
                </c:pt>
                <c:pt idx="5">
                  <c:v>Research</c:v>
                </c:pt>
                <c:pt idx="6">
                  <c:v>CEO or Director</c:v>
                </c:pt>
                <c:pt idx="7">
                  <c:v>Shelter Cluster Coordinator</c:v>
                </c:pt>
                <c:pt idx="8">
                  <c:v>Shelter Specialist</c:v>
                </c:pt>
              </c:strCache>
            </c:strRef>
          </c:cat>
          <c:val>
            <c:numRef>
              <c:f>Sheet1!$B$186:$B$194</c:f>
              <c:numCache>
                <c:formatCode>General</c:formatCode>
                <c:ptCount val="9"/>
                <c:pt idx="0">
                  <c:v>1</c:v>
                </c:pt>
                <c:pt idx="1">
                  <c:v>1</c:v>
                </c:pt>
                <c:pt idx="2">
                  <c:v>1</c:v>
                </c:pt>
                <c:pt idx="3">
                  <c:v>1</c:v>
                </c:pt>
                <c:pt idx="4">
                  <c:v>2</c:v>
                </c:pt>
                <c:pt idx="5">
                  <c:v>2</c:v>
                </c:pt>
                <c:pt idx="6">
                  <c:v>2</c:v>
                </c:pt>
                <c:pt idx="7">
                  <c:v>3</c:v>
                </c:pt>
                <c:pt idx="8">
                  <c:v>5</c:v>
                </c:pt>
              </c:numCache>
            </c:numRef>
          </c:val>
          <c:extLst>
            <c:ext xmlns:c16="http://schemas.microsoft.com/office/drawing/2014/chart" uri="{C3380CC4-5D6E-409C-BE32-E72D297353CC}">
              <c16:uniqueId val="{00000000-4310-4BFB-A69D-212A1119C639}"/>
            </c:ext>
          </c:extLst>
        </c:ser>
        <c:dLbls>
          <c:showLegendKey val="0"/>
          <c:showVal val="0"/>
          <c:showCatName val="0"/>
          <c:showSerName val="0"/>
          <c:showPercent val="0"/>
          <c:showBubbleSize val="0"/>
        </c:dLbls>
        <c:gapWidth val="182"/>
        <c:axId val="387169872"/>
        <c:axId val="387166264"/>
      </c:barChart>
      <c:catAx>
        <c:axId val="387169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7166264"/>
        <c:crosses val="autoZero"/>
        <c:auto val="1"/>
        <c:lblAlgn val="ctr"/>
        <c:lblOffset val="100"/>
        <c:noMultiLvlLbl val="0"/>
      </c:catAx>
      <c:valAx>
        <c:axId val="387166264"/>
        <c:scaling>
          <c:orientation val="minMax"/>
        </c:scaling>
        <c:delete val="1"/>
        <c:axPos val="b"/>
        <c:numFmt formatCode="General" sourceLinked="1"/>
        <c:majorTickMark val="none"/>
        <c:minorTickMark val="none"/>
        <c:tickLblPos val="nextTo"/>
        <c:crossAx val="38716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Sheet1!$G$205</c:f>
              <c:strCache>
                <c:ptCount val="1"/>
                <c:pt idx="0">
                  <c:v>Count of Respondent ID</c:v>
                </c:pt>
              </c:strCache>
            </c:strRef>
          </c:tx>
          <c:dPt>
            <c:idx val="0"/>
            <c:bubble3D val="0"/>
            <c:spPr>
              <a:solidFill>
                <a:srgbClr val="7F141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B0B-474C-8674-DA42A3BFA6BA}"/>
              </c:ext>
            </c:extLst>
          </c:dPt>
          <c:dPt>
            <c:idx val="1"/>
            <c:bubble3D val="0"/>
            <c:spPr>
              <a:solidFill>
                <a:srgbClr val="04314C"/>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B0B-474C-8674-DA42A3BFA6B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Sheet1!$F$206:$F$207</c:f>
              <c:strCache>
                <c:ptCount val="2"/>
                <c:pt idx="0">
                  <c:v>Global</c:v>
                </c:pt>
                <c:pt idx="1">
                  <c:v>National</c:v>
                </c:pt>
              </c:strCache>
            </c:strRef>
          </c:cat>
          <c:val>
            <c:numRef>
              <c:f>Sheet1!$G$206:$G$207</c:f>
              <c:numCache>
                <c:formatCode>General</c:formatCode>
                <c:ptCount val="2"/>
                <c:pt idx="0">
                  <c:v>13</c:v>
                </c:pt>
                <c:pt idx="1">
                  <c:v>8</c:v>
                </c:pt>
              </c:numCache>
            </c:numRef>
          </c:val>
          <c:extLst>
            <c:ext xmlns:c16="http://schemas.microsoft.com/office/drawing/2014/chart" uri="{C3380CC4-5D6E-409C-BE32-E72D297353CC}">
              <c16:uniqueId val="{00000004-BB0B-474C-8674-DA42A3BFA6B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Sheet1!$C$263</c:f>
              <c:strCache>
                <c:ptCount val="1"/>
                <c:pt idx="0">
                  <c:v>Number of responses</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Sheet1!$B$264:$B$279</c:f>
              <c:strCache>
                <c:ptCount val="16"/>
                <c:pt idx="0">
                  <c:v>Inadequate sub-national cluster coordination</c:v>
                </c:pt>
                <c:pt idx="1">
                  <c:v>Poor quality inter-cluster coordination and planning</c:v>
                </c:pt>
                <c:pt idx="2">
                  <c:v>Poor use of cash and local market systems</c:v>
                </c:pt>
                <c:pt idx="3">
                  <c:v>Inadequate handover processes and limited exit strategies</c:v>
                </c:pt>
                <c:pt idx="4">
                  <c:v>Limited engagement with Housing, Land and Property issues</c:v>
                </c:pt>
                <c:pt idx="5">
                  <c:v>Insufficient funding for shelter coordination</c:v>
                </c:pt>
                <c:pt idx="6">
                  <c:v>High turnover of staff in operational agencies</c:v>
                </c:pt>
                <c:pt idx="7">
                  <c:v>High turnover of staff in coordination teams</c:v>
                </c:pt>
                <c:pt idx="8">
                  <c:v>Inadequate data collection from operational agencies</c:v>
                </c:pt>
                <c:pt idx="9">
                  <c:v>Insufficient capacity of local partners</c:v>
                </c:pt>
                <c:pt idx="10">
                  <c:v>Low engagement with non-traditional actors</c:v>
                </c:pt>
                <c:pt idx="11">
                  <c:v>Limited national-level preparedness activities and contingency planning</c:v>
                </c:pt>
                <c:pt idx="12">
                  <c:v>Security and poor humanitarian access to affected populations</c:v>
                </c:pt>
                <c:pt idx="13">
                  <c:v>Poor humanitarian understanding of urban responses</c:v>
                </c:pt>
                <c:pt idx="14">
                  <c:v>Poor understanding of field realities and needs</c:v>
                </c:pt>
                <c:pt idx="15">
                  <c:v>Insufficient funding for shelter programming</c:v>
                </c:pt>
              </c:strCache>
            </c:strRef>
          </c:cat>
          <c:val>
            <c:numRef>
              <c:f>Sheet1!$C$264:$C$279</c:f>
              <c:numCache>
                <c:formatCode>General</c:formatCode>
                <c:ptCount val="16"/>
                <c:pt idx="0">
                  <c:v>1</c:v>
                </c:pt>
                <c:pt idx="1">
                  <c:v>2</c:v>
                </c:pt>
                <c:pt idx="2">
                  <c:v>2</c:v>
                </c:pt>
                <c:pt idx="3">
                  <c:v>2</c:v>
                </c:pt>
                <c:pt idx="4">
                  <c:v>2</c:v>
                </c:pt>
                <c:pt idx="5">
                  <c:v>3</c:v>
                </c:pt>
                <c:pt idx="6">
                  <c:v>3</c:v>
                </c:pt>
                <c:pt idx="7">
                  <c:v>3</c:v>
                </c:pt>
                <c:pt idx="8">
                  <c:v>3</c:v>
                </c:pt>
                <c:pt idx="9">
                  <c:v>3</c:v>
                </c:pt>
                <c:pt idx="10">
                  <c:v>3</c:v>
                </c:pt>
                <c:pt idx="11">
                  <c:v>3</c:v>
                </c:pt>
                <c:pt idx="12">
                  <c:v>5</c:v>
                </c:pt>
                <c:pt idx="13">
                  <c:v>5</c:v>
                </c:pt>
                <c:pt idx="14">
                  <c:v>6</c:v>
                </c:pt>
                <c:pt idx="15">
                  <c:v>11</c:v>
                </c:pt>
              </c:numCache>
            </c:numRef>
          </c:val>
          <c:extLst>
            <c:ext xmlns:c16="http://schemas.microsoft.com/office/drawing/2014/chart" uri="{C3380CC4-5D6E-409C-BE32-E72D297353CC}">
              <c16:uniqueId val="{00000000-DE75-4B9A-80F3-D54967F31440}"/>
            </c:ext>
          </c:extLst>
        </c:ser>
        <c:dLbls>
          <c:dLblPos val="outEnd"/>
          <c:showLegendKey val="0"/>
          <c:showVal val="1"/>
          <c:showCatName val="0"/>
          <c:showSerName val="0"/>
          <c:showPercent val="0"/>
          <c:showBubbleSize val="0"/>
        </c:dLbls>
        <c:gapWidth val="182"/>
        <c:axId val="640051208"/>
        <c:axId val="640049568"/>
      </c:barChart>
      <c:catAx>
        <c:axId val="640051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0049568"/>
        <c:crosses val="autoZero"/>
        <c:auto val="1"/>
        <c:lblAlgn val="ctr"/>
        <c:lblOffset val="100"/>
        <c:noMultiLvlLbl val="0"/>
      </c:catAx>
      <c:valAx>
        <c:axId val="640049568"/>
        <c:scaling>
          <c:orientation val="minMax"/>
        </c:scaling>
        <c:delete val="1"/>
        <c:axPos val="b"/>
        <c:numFmt formatCode="General" sourceLinked="1"/>
        <c:majorTickMark val="none"/>
        <c:minorTickMark val="none"/>
        <c:tickLblPos val="nextTo"/>
        <c:crossAx val="640051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Sheet2!$C$15</c:f>
              <c:strCache>
                <c:ptCount val="1"/>
                <c:pt idx="0">
                  <c:v>Count</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Sheet2!$B$16:$B$31</c:f>
              <c:strCache>
                <c:ptCount val="16"/>
                <c:pt idx="0">
                  <c:v> Harmonized data collection by cluster partners</c:v>
                </c:pt>
                <c:pt idx="1">
                  <c:v> Improved cluster-led field-based situation monitoring</c:v>
                </c:pt>
                <c:pt idx="2">
                  <c:v> Improved guidance on Housing, Land and Property issues at country level</c:v>
                </c:pt>
                <c:pt idx="3">
                  <c:v> More cash and shelter expertise available</c:v>
                </c:pt>
                <c:pt idx="4">
                  <c:v> Improved guidance on handover processes and exit strategy planning</c:v>
                </c:pt>
                <c:pt idx="5">
                  <c:v> Develop and deliver more regional or country-specific cluster trainings</c:v>
                </c:pt>
                <c:pt idx="6">
                  <c:v> Develop and deliver more technical trainings</c:v>
                </c:pt>
                <c:pt idx="7">
                  <c:v> Expanded, more flexible rosters</c:v>
                </c:pt>
                <c:pt idx="8">
                  <c:v> Improved cluster guidance on cash-based interventions as a modality</c:v>
                </c:pt>
                <c:pt idx="9">
                  <c:v> Improved technical guidance on urban shelter response</c:v>
                </c:pt>
                <c:pt idx="10">
                  <c:v> Improved technical support from global and regional sources</c:v>
                </c:pt>
                <c:pt idx="11">
                  <c:v> Guidance and support on inter-cluster coordination and engagement</c:v>
                </c:pt>
                <c:pt idx="12">
                  <c:v> Improve cluster engagement with non-traditional actors</c:v>
                </c:pt>
                <c:pt idx="13">
                  <c:v> Improved, more predictable funding for shelter coordination</c:v>
                </c:pt>
                <c:pt idx="14">
                  <c:v> Increased coordination capacity at the sub-national level</c:v>
                </c:pt>
                <c:pt idx="15">
                  <c:v> Improved, more predictable funding for shelter operations</c:v>
                </c:pt>
              </c:strCache>
            </c:strRef>
          </c:cat>
          <c:val>
            <c:numRef>
              <c:f>Sheet2!$C$16:$C$31</c:f>
              <c:numCache>
                <c:formatCode>General</c:formatCode>
                <c:ptCount val="16"/>
                <c:pt idx="0">
                  <c:v>1</c:v>
                </c:pt>
                <c:pt idx="1">
                  <c:v>1</c:v>
                </c:pt>
                <c:pt idx="2">
                  <c:v>1</c:v>
                </c:pt>
                <c:pt idx="3">
                  <c:v>2</c:v>
                </c:pt>
                <c:pt idx="4">
                  <c:v>2</c:v>
                </c:pt>
                <c:pt idx="5">
                  <c:v>3</c:v>
                </c:pt>
                <c:pt idx="6">
                  <c:v>3</c:v>
                </c:pt>
                <c:pt idx="7">
                  <c:v>4</c:v>
                </c:pt>
                <c:pt idx="8">
                  <c:v>4</c:v>
                </c:pt>
                <c:pt idx="9">
                  <c:v>4</c:v>
                </c:pt>
                <c:pt idx="10">
                  <c:v>4</c:v>
                </c:pt>
                <c:pt idx="11">
                  <c:v>5</c:v>
                </c:pt>
                <c:pt idx="12">
                  <c:v>5</c:v>
                </c:pt>
                <c:pt idx="13">
                  <c:v>6</c:v>
                </c:pt>
                <c:pt idx="14">
                  <c:v>6</c:v>
                </c:pt>
                <c:pt idx="15">
                  <c:v>11</c:v>
                </c:pt>
              </c:numCache>
            </c:numRef>
          </c:val>
          <c:extLst>
            <c:ext xmlns:c16="http://schemas.microsoft.com/office/drawing/2014/chart" uri="{C3380CC4-5D6E-409C-BE32-E72D297353CC}">
              <c16:uniqueId val="{00000000-6562-4628-83FD-11D8AC88A06B}"/>
            </c:ext>
          </c:extLst>
        </c:ser>
        <c:dLbls>
          <c:showLegendKey val="0"/>
          <c:showVal val="0"/>
          <c:showCatName val="0"/>
          <c:showSerName val="0"/>
          <c:showPercent val="0"/>
          <c:showBubbleSize val="0"/>
        </c:dLbls>
        <c:gapWidth val="182"/>
        <c:axId val="675840736"/>
        <c:axId val="675835488"/>
      </c:barChart>
      <c:catAx>
        <c:axId val="67584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5835488"/>
        <c:crosses val="autoZero"/>
        <c:auto val="1"/>
        <c:lblAlgn val="ctr"/>
        <c:lblOffset val="100"/>
        <c:noMultiLvlLbl val="0"/>
      </c:catAx>
      <c:valAx>
        <c:axId val="675835488"/>
        <c:scaling>
          <c:orientation val="minMax"/>
        </c:scaling>
        <c:delete val="1"/>
        <c:axPos val="b"/>
        <c:numFmt formatCode="General" sourceLinked="1"/>
        <c:majorTickMark val="none"/>
        <c:minorTickMark val="none"/>
        <c:tickLblPos val="nextTo"/>
        <c:crossAx val="67584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Sheet4!$B$160</c:f>
              <c:strCache>
                <c:ptCount val="1"/>
                <c:pt idx="0">
                  <c:v>Sum of Count of Respondent ID</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Sheet4!$A$161:$A$168</c:f>
              <c:strCache>
                <c:ptCount val="8"/>
                <c:pt idx="0">
                  <c:v>Government</c:v>
                </c:pt>
                <c:pt idx="1">
                  <c:v>Other</c:v>
                </c:pt>
                <c:pt idx="2">
                  <c:v>Donor</c:v>
                </c:pt>
                <c:pt idx="3">
                  <c:v>Private Sector</c:v>
                </c:pt>
                <c:pt idx="4">
                  <c:v>Red Cross and Red Crescent Movement</c:v>
                </c:pt>
                <c:pt idx="5">
                  <c:v>National NGO</c:v>
                </c:pt>
                <c:pt idx="6">
                  <c:v>International NGO</c:v>
                </c:pt>
                <c:pt idx="7">
                  <c:v>United Nations</c:v>
                </c:pt>
              </c:strCache>
            </c:strRef>
          </c:cat>
          <c:val>
            <c:numRef>
              <c:f>Sheet4!$B$161:$B$168</c:f>
              <c:numCache>
                <c:formatCode>General</c:formatCode>
                <c:ptCount val="8"/>
                <c:pt idx="0">
                  <c:v>1</c:v>
                </c:pt>
                <c:pt idx="1">
                  <c:v>1</c:v>
                </c:pt>
                <c:pt idx="2">
                  <c:v>2</c:v>
                </c:pt>
                <c:pt idx="3">
                  <c:v>2</c:v>
                </c:pt>
                <c:pt idx="4">
                  <c:v>14</c:v>
                </c:pt>
                <c:pt idx="5">
                  <c:v>31</c:v>
                </c:pt>
                <c:pt idx="6">
                  <c:v>39</c:v>
                </c:pt>
                <c:pt idx="7">
                  <c:v>39</c:v>
                </c:pt>
              </c:numCache>
            </c:numRef>
          </c:val>
          <c:extLst>
            <c:ext xmlns:c16="http://schemas.microsoft.com/office/drawing/2014/chart" uri="{C3380CC4-5D6E-409C-BE32-E72D297353CC}">
              <c16:uniqueId val="{00000000-F5A7-4A3B-82F1-CCE3E859A647}"/>
            </c:ext>
          </c:extLst>
        </c:ser>
        <c:dLbls>
          <c:dLblPos val="outEnd"/>
          <c:showLegendKey val="0"/>
          <c:showVal val="1"/>
          <c:showCatName val="0"/>
          <c:showSerName val="0"/>
          <c:showPercent val="0"/>
          <c:showBubbleSize val="0"/>
        </c:dLbls>
        <c:gapWidth val="182"/>
        <c:axId val="585597936"/>
        <c:axId val="625695952"/>
      </c:barChart>
      <c:catAx>
        <c:axId val="585597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5695952"/>
        <c:crosses val="autoZero"/>
        <c:auto val="1"/>
        <c:lblAlgn val="ctr"/>
        <c:lblOffset val="100"/>
        <c:noMultiLvlLbl val="0"/>
      </c:catAx>
      <c:valAx>
        <c:axId val="625695952"/>
        <c:scaling>
          <c:orientation val="minMax"/>
        </c:scaling>
        <c:delete val="1"/>
        <c:axPos val="b"/>
        <c:numFmt formatCode="General" sourceLinked="1"/>
        <c:majorTickMark val="none"/>
        <c:minorTickMark val="none"/>
        <c:tickLblPos val="nextTo"/>
        <c:crossAx val="58559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Sheet4!$B$109</c:f>
              <c:strCache>
                <c:ptCount val="1"/>
                <c:pt idx="0">
                  <c:v>Donor</c:v>
                </c:pt>
              </c:strCache>
            </c:strRef>
          </c:tx>
          <c:spPr>
            <a:solidFill>
              <a:schemeClr val="accent2">
                <a:tint val="4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Sheet4!$A$110:$A$115</c:f>
              <c:strCache>
                <c:ptCount val="6"/>
                <c:pt idx="0">
                  <c:v>North America</c:v>
                </c:pt>
                <c:pt idx="1">
                  <c:v>Americas</c:v>
                </c:pt>
                <c:pt idx="2">
                  <c:v>Europe</c:v>
                </c:pt>
                <c:pt idx="3">
                  <c:v>Africa</c:v>
                </c:pt>
                <c:pt idx="4">
                  <c:v>Asia &amp; Pacific</c:v>
                </c:pt>
                <c:pt idx="5">
                  <c:v>Middle East and North Africa</c:v>
                </c:pt>
              </c:strCache>
            </c:strRef>
          </c:cat>
          <c:val>
            <c:numRef>
              <c:f>Sheet4!$B$110:$B$115</c:f>
              <c:numCache>
                <c:formatCode>General</c:formatCode>
                <c:ptCount val="6"/>
                <c:pt idx="2">
                  <c:v>2</c:v>
                </c:pt>
              </c:numCache>
            </c:numRef>
          </c:val>
          <c:extLst>
            <c:ext xmlns:c16="http://schemas.microsoft.com/office/drawing/2014/chart" uri="{C3380CC4-5D6E-409C-BE32-E72D297353CC}">
              <c16:uniqueId val="{00000000-4219-4679-B0C4-18CEA40BE9CA}"/>
            </c:ext>
          </c:extLst>
        </c:ser>
        <c:ser>
          <c:idx val="1"/>
          <c:order val="1"/>
          <c:tx>
            <c:strRef>
              <c:f>Sheet4!$C$109</c:f>
              <c:strCache>
                <c:ptCount val="1"/>
                <c:pt idx="0">
                  <c:v>Government</c:v>
                </c:pt>
              </c:strCache>
            </c:strRef>
          </c:tx>
          <c:spPr>
            <a:solidFill>
              <a:srgbClr val="0431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Sheet4!$A$110:$A$115</c:f>
              <c:strCache>
                <c:ptCount val="6"/>
                <c:pt idx="0">
                  <c:v>North America</c:v>
                </c:pt>
                <c:pt idx="1">
                  <c:v>Americas</c:v>
                </c:pt>
                <c:pt idx="2">
                  <c:v>Europe</c:v>
                </c:pt>
                <c:pt idx="3">
                  <c:v>Africa</c:v>
                </c:pt>
                <c:pt idx="4">
                  <c:v>Asia &amp; Pacific</c:v>
                </c:pt>
                <c:pt idx="5">
                  <c:v>Middle East and North Africa</c:v>
                </c:pt>
              </c:strCache>
            </c:strRef>
          </c:cat>
          <c:val>
            <c:numRef>
              <c:f>Sheet4!$C$110:$C$115</c:f>
              <c:numCache>
                <c:formatCode>General</c:formatCode>
                <c:ptCount val="6"/>
                <c:pt idx="2">
                  <c:v>1</c:v>
                </c:pt>
              </c:numCache>
            </c:numRef>
          </c:val>
          <c:extLst>
            <c:ext xmlns:c16="http://schemas.microsoft.com/office/drawing/2014/chart" uri="{C3380CC4-5D6E-409C-BE32-E72D297353CC}">
              <c16:uniqueId val="{00000001-4219-4679-B0C4-18CEA40BE9CA}"/>
            </c:ext>
          </c:extLst>
        </c:ser>
        <c:ser>
          <c:idx val="2"/>
          <c:order val="2"/>
          <c:tx>
            <c:strRef>
              <c:f>Sheet4!$D$109</c:f>
              <c:strCache>
                <c:ptCount val="1"/>
                <c:pt idx="0">
                  <c:v>International NGO</c:v>
                </c:pt>
              </c:strCache>
            </c:strRef>
          </c:tx>
          <c:spPr>
            <a:solidFill>
              <a:srgbClr val="FFB1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Sheet4!$A$110:$A$115</c:f>
              <c:strCache>
                <c:ptCount val="6"/>
                <c:pt idx="0">
                  <c:v>North America</c:v>
                </c:pt>
                <c:pt idx="1">
                  <c:v>Americas</c:v>
                </c:pt>
                <c:pt idx="2">
                  <c:v>Europe</c:v>
                </c:pt>
                <c:pt idx="3">
                  <c:v>Africa</c:v>
                </c:pt>
                <c:pt idx="4">
                  <c:v>Asia &amp; Pacific</c:v>
                </c:pt>
                <c:pt idx="5">
                  <c:v>Middle East and North Africa</c:v>
                </c:pt>
              </c:strCache>
            </c:strRef>
          </c:cat>
          <c:val>
            <c:numRef>
              <c:f>Sheet4!$D$110:$D$115</c:f>
              <c:numCache>
                <c:formatCode>General</c:formatCode>
                <c:ptCount val="6"/>
                <c:pt idx="1">
                  <c:v>2</c:v>
                </c:pt>
                <c:pt idx="2">
                  <c:v>4</c:v>
                </c:pt>
                <c:pt idx="3">
                  <c:v>9</c:v>
                </c:pt>
                <c:pt idx="4">
                  <c:v>10</c:v>
                </c:pt>
                <c:pt idx="5">
                  <c:v>14</c:v>
                </c:pt>
              </c:numCache>
            </c:numRef>
          </c:val>
          <c:extLst>
            <c:ext xmlns:c16="http://schemas.microsoft.com/office/drawing/2014/chart" uri="{C3380CC4-5D6E-409C-BE32-E72D297353CC}">
              <c16:uniqueId val="{00000002-4219-4679-B0C4-18CEA40BE9CA}"/>
            </c:ext>
          </c:extLst>
        </c:ser>
        <c:ser>
          <c:idx val="3"/>
          <c:order val="3"/>
          <c:tx>
            <c:strRef>
              <c:f>Sheet4!$E$109</c:f>
              <c:strCache>
                <c:ptCount val="1"/>
                <c:pt idx="0">
                  <c:v>National NGO</c:v>
                </c:pt>
              </c:strCache>
            </c:strRef>
          </c:tx>
          <c:spPr>
            <a:solidFill>
              <a:srgbClr val="65B6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Sheet4!$A$110:$A$115</c:f>
              <c:strCache>
                <c:ptCount val="6"/>
                <c:pt idx="0">
                  <c:v>North America</c:v>
                </c:pt>
                <c:pt idx="1">
                  <c:v>Americas</c:v>
                </c:pt>
                <c:pt idx="2">
                  <c:v>Europe</c:v>
                </c:pt>
                <c:pt idx="3">
                  <c:v>Africa</c:v>
                </c:pt>
                <c:pt idx="4">
                  <c:v>Asia &amp; Pacific</c:v>
                </c:pt>
                <c:pt idx="5">
                  <c:v>Middle East and North Africa</c:v>
                </c:pt>
              </c:strCache>
            </c:strRef>
          </c:cat>
          <c:val>
            <c:numRef>
              <c:f>Sheet4!$E$110:$E$115</c:f>
              <c:numCache>
                <c:formatCode>General</c:formatCode>
                <c:ptCount val="6"/>
                <c:pt idx="1">
                  <c:v>2</c:v>
                </c:pt>
                <c:pt idx="3">
                  <c:v>9</c:v>
                </c:pt>
                <c:pt idx="4">
                  <c:v>4</c:v>
                </c:pt>
                <c:pt idx="5">
                  <c:v>16</c:v>
                </c:pt>
              </c:numCache>
            </c:numRef>
          </c:val>
          <c:extLst>
            <c:ext xmlns:c16="http://schemas.microsoft.com/office/drawing/2014/chart" uri="{C3380CC4-5D6E-409C-BE32-E72D297353CC}">
              <c16:uniqueId val="{00000003-4219-4679-B0C4-18CEA40BE9CA}"/>
            </c:ext>
          </c:extLst>
        </c:ser>
        <c:ser>
          <c:idx val="4"/>
          <c:order val="4"/>
          <c:tx>
            <c:strRef>
              <c:f>Sheet4!$F$109</c:f>
              <c:strCache>
                <c:ptCount val="1"/>
                <c:pt idx="0">
                  <c:v>Other (please specify)</c:v>
                </c:pt>
              </c:strCache>
            </c:strRef>
          </c:tx>
          <c:spPr>
            <a:solidFill>
              <a:schemeClr val="accent2">
                <a:shade val="9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Sheet4!$A$110:$A$115</c:f>
              <c:strCache>
                <c:ptCount val="6"/>
                <c:pt idx="0">
                  <c:v>North America</c:v>
                </c:pt>
                <c:pt idx="1">
                  <c:v>Americas</c:v>
                </c:pt>
                <c:pt idx="2">
                  <c:v>Europe</c:v>
                </c:pt>
                <c:pt idx="3">
                  <c:v>Africa</c:v>
                </c:pt>
                <c:pt idx="4">
                  <c:v>Asia &amp; Pacific</c:v>
                </c:pt>
                <c:pt idx="5">
                  <c:v>Middle East and North Africa</c:v>
                </c:pt>
              </c:strCache>
            </c:strRef>
          </c:cat>
          <c:val>
            <c:numRef>
              <c:f>Sheet4!$F$110:$F$115</c:f>
              <c:numCache>
                <c:formatCode>General</c:formatCode>
                <c:ptCount val="6"/>
                <c:pt idx="2">
                  <c:v>1</c:v>
                </c:pt>
              </c:numCache>
            </c:numRef>
          </c:val>
          <c:extLst>
            <c:ext xmlns:c16="http://schemas.microsoft.com/office/drawing/2014/chart" uri="{C3380CC4-5D6E-409C-BE32-E72D297353CC}">
              <c16:uniqueId val="{00000004-4219-4679-B0C4-18CEA40BE9CA}"/>
            </c:ext>
          </c:extLst>
        </c:ser>
        <c:ser>
          <c:idx val="5"/>
          <c:order val="5"/>
          <c:tx>
            <c:strRef>
              <c:f>Sheet4!$G$109</c:f>
              <c:strCache>
                <c:ptCount val="1"/>
                <c:pt idx="0">
                  <c:v>Private Sector</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Sheet4!$A$110:$A$115</c:f>
              <c:strCache>
                <c:ptCount val="6"/>
                <c:pt idx="0">
                  <c:v>North America</c:v>
                </c:pt>
                <c:pt idx="1">
                  <c:v>Americas</c:v>
                </c:pt>
                <c:pt idx="2">
                  <c:v>Europe</c:v>
                </c:pt>
                <c:pt idx="3">
                  <c:v>Africa</c:v>
                </c:pt>
                <c:pt idx="4">
                  <c:v>Asia &amp; Pacific</c:v>
                </c:pt>
                <c:pt idx="5">
                  <c:v>Middle East and North Africa</c:v>
                </c:pt>
              </c:strCache>
            </c:strRef>
          </c:cat>
          <c:val>
            <c:numRef>
              <c:f>Sheet4!$G$110:$G$115</c:f>
              <c:numCache>
                <c:formatCode>General</c:formatCode>
                <c:ptCount val="6"/>
                <c:pt idx="2">
                  <c:v>1</c:v>
                </c:pt>
                <c:pt idx="4">
                  <c:v>1</c:v>
                </c:pt>
              </c:numCache>
            </c:numRef>
          </c:val>
          <c:extLst>
            <c:ext xmlns:c16="http://schemas.microsoft.com/office/drawing/2014/chart" uri="{C3380CC4-5D6E-409C-BE32-E72D297353CC}">
              <c16:uniqueId val="{00000005-4219-4679-B0C4-18CEA40BE9CA}"/>
            </c:ext>
          </c:extLst>
        </c:ser>
        <c:ser>
          <c:idx val="6"/>
          <c:order val="6"/>
          <c:tx>
            <c:strRef>
              <c:f>Sheet4!$H$109</c:f>
              <c:strCache>
                <c:ptCount val="1"/>
                <c:pt idx="0">
                  <c:v>Red Cross and Red Crescent Movement</c:v>
                </c:pt>
              </c:strCache>
            </c:strRef>
          </c:tx>
          <c:spPr>
            <a:solidFill>
              <a:schemeClr val="accent2">
                <a:shade val="6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Sheet4!$A$110:$A$115</c:f>
              <c:strCache>
                <c:ptCount val="6"/>
                <c:pt idx="0">
                  <c:v>North America</c:v>
                </c:pt>
                <c:pt idx="1">
                  <c:v>Americas</c:v>
                </c:pt>
                <c:pt idx="2">
                  <c:v>Europe</c:v>
                </c:pt>
                <c:pt idx="3">
                  <c:v>Africa</c:v>
                </c:pt>
                <c:pt idx="4">
                  <c:v>Asia &amp; Pacific</c:v>
                </c:pt>
                <c:pt idx="5">
                  <c:v>Middle East and North Africa</c:v>
                </c:pt>
              </c:strCache>
            </c:strRef>
          </c:cat>
          <c:val>
            <c:numRef>
              <c:f>Sheet4!$H$110:$H$115</c:f>
              <c:numCache>
                <c:formatCode>General</c:formatCode>
                <c:ptCount val="6"/>
                <c:pt idx="0">
                  <c:v>1</c:v>
                </c:pt>
                <c:pt idx="2">
                  <c:v>3</c:v>
                </c:pt>
                <c:pt idx="3">
                  <c:v>1</c:v>
                </c:pt>
                <c:pt idx="4">
                  <c:v>8</c:v>
                </c:pt>
                <c:pt idx="5">
                  <c:v>1</c:v>
                </c:pt>
              </c:numCache>
            </c:numRef>
          </c:val>
          <c:extLst>
            <c:ext xmlns:c16="http://schemas.microsoft.com/office/drawing/2014/chart" uri="{C3380CC4-5D6E-409C-BE32-E72D297353CC}">
              <c16:uniqueId val="{00000006-4219-4679-B0C4-18CEA40BE9CA}"/>
            </c:ext>
          </c:extLst>
        </c:ser>
        <c:ser>
          <c:idx val="7"/>
          <c:order val="7"/>
          <c:tx>
            <c:strRef>
              <c:f>Sheet4!$I$109</c:f>
              <c:strCache>
                <c:ptCount val="1"/>
                <c:pt idx="0">
                  <c:v>United Nations</c:v>
                </c:pt>
              </c:strCache>
            </c:strRef>
          </c:tx>
          <c:spPr>
            <a:solidFill>
              <a:srgbClr val="1687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Sheet4!$A$110:$A$115</c:f>
              <c:strCache>
                <c:ptCount val="6"/>
                <c:pt idx="0">
                  <c:v>North America</c:v>
                </c:pt>
                <c:pt idx="1">
                  <c:v>Americas</c:v>
                </c:pt>
                <c:pt idx="2">
                  <c:v>Europe</c:v>
                </c:pt>
                <c:pt idx="3">
                  <c:v>Africa</c:v>
                </c:pt>
                <c:pt idx="4">
                  <c:v>Asia &amp; Pacific</c:v>
                </c:pt>
                <c:pt idx="5">
                  <c:v>Middle East and North Africa</c:v>
                </c:pt>
              </c:strCache>
            </c:strRef>
          </c:cat>
          <c:val>
            <c:numRef>
              <c:f>Sheet4!$I$110:$I$115</c:f>
              <c:numCache>
                <c:formatCode>General</c:formatCode>
                <c:ptCount val="6"/>
                <c:pt idx="1">
                  <c:v>6</c:v>
                </c:pt>
                <c:pt idx="2">
                  <c:v>3</c:v>
                </c:pt>
                <c:pt idx="3">
                  <c:v>7</c:v>
                </c:pt>
                <c:pt idx="4">
                  <c:v>10</c:v>
                </c:pt>
                <c:pt idx="5">
                  <c:v>13</c:v>
                </c:pt>
              </c:numCache>
            </c:numRef>
          </c:val>
          <c:extLst>
            <c:ext xmlns:c16="http://schemas.microsoft.com/office/drawing/2014/chart" uri="{C3380CC4-5D6E-409C-BE32-E72D297353CC}">
              <c16:uniqueId val="{00000007-4219-4679-B0C4-18CEA40BE9CA}"/>
            </c:ext>
          </c:extLst>
        </c:ser>
        <c:dLbls>
          <c:dLblPos val="ctr"/>
          <c:showLegendKey val="0"/>
          <c:showVal val="1"/>
          <c:showCatName val="0"/>
          <c:showSerName val="0"/>
          <c:showPercent val="0"/>
          <c:showBubbleSize val="0"/>
        </c:dLbls>
        <c:gapWidth val="79"/>
        <c:overlap val="100"/>
        <c:axId val="566407888"/>
        <c:axId val="566403952"/>
      </c:barChart>
      <c:catAx>
        <c:axId val="56640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6403952"/>
        <c:crosses val="autoZero"/>
        <c:auto val="1"/>
        <c:lblAlgn val="ctr"/>
        <c:lblOffset val="100"/>
        <c:noMultiLvlLbl val="0"/>
      </c:catAx>
      <c:valAx>
        <c:axId val="566403952"/>
        <c:scaling>
          <c:orientation val="minMax"/>
        </c:scaling>
        <c:delete val="1"/>
        <c:axPos val="b"/>
        <c:numFmt formatCode="General" sourceLinked="1"/>
        <c:majorTickMark val="none"/>
        <c:minorTickMark val="none"/>
        <c:tickLblPos val="nextTo"/>
        <c:crossAx val="566407888"/>
        <c:crosses val="autoZero"/>
        <c:crossBetween val="between"/>
      </c:valAx>
      <c:spPr>
        <a:noFill/>
        <a:ln>
          <a:noFill/>
        </a:ln>
        <a:effectLst/>
      </c:spPr>
    </c:plotArea>
    <c:legend>
      <c:legendPos val="t"/>
      <c:layout>
        <c:manualLayout>
          <c:xMode val="edge"/>
          <c:yMode val="edge"/>
          <c:x val="0.11743368983466668"/>
          <c:y val="1.4271562418990491E-2"/>
          <c:w val="0.87191051147222165"/>
          <c:h val="0.189278195531016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Sheet6!$C$12</c:f>
              <c:strCache>
                <c:ptCount val="1"/>
                <c:pt idx="0">
                  <c:v>Sum of Replies</c:v>
                </c:pt>
              </c:strCache>
            </c:strRef>
          </c:tx>
          <c:spPr>
            <a:solidFill>
              <a:srgbClr val="7F1416"/>
            </a:solidFill>
            <a:ln>
              <a:noFill/>
            </a:ln>
            <a:effectLst/>
          </c:spPr>
          <c:invertIfNegative val="0"/>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2-EDCA-4F45-86B2-BF48498D6963}"/>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1-EDCA-4F45-86B2-BF48498D6963}"/>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Sheet6!$B$13:$B$29</c:f>
              <c:strCache>
                <c:ptCount val="17"/>
                <c:pt idx="0">
                  <c:v>Roving Information Management Officer</c:v>
                </c:pt>
                <c:pt idx="1">
                  <c:v>GSC Helpdesk</c:v>
                </c:pt>
                <c:pt idx="2">
                  <c:v>GFP for Information Management (Mission or Remote Support)</c:v>
                </c:pt>
                <c:pt idx="3">
                  <c:v>Regional Focal Points for Asia, Americas (Mission or Remote Support)</c:v>
                </c:pt>
                <c:pt idx="4">
                  <c:v>Cash Champions</c:v>
                </c:pt>
                <c:pt idx="5">
                  <c:v>No, and I am NOT aware of the GSC services available</c:v>
                </c:pt>
                <c:pt idx="6">
                  <c:v>Global advocacy, resource mobilisation, strategic direction</c:v>
                </c:pt>
                <c:pt idx="7">
                  <c:v>Technical Coordinator (Mission or Remote Support)</c:v>
                </c:pt>
                <c:pt idx="8">
                  <c:v>Communities of Practice (CoP)</c:v>
                </c:pt>
                <c:pt idx="9">
                  <c:v>No, but I am aware of the GSC services available</c:v>
                </c:pt>
                <c:pt idx="10">
                  <c:v>HLP Support</c:v>
                </c:pt>
                <c:pt idx="11">
                  <c:v>Annual GSC Coordination and Workshop and Meeting</c:v>
                </c:pt>
                <c:pt idx="12">
                  <c:v>GFP for Coordination (Mission or Remote Support)</c:v>
                </c:pt>
                <c:pt idx="13">
                  <c:v>Humanitarian Shelter Coordination Course</c:v>
                </c:pt>
                <c:pt idx="14">
                  <c:v>REACH Assessment and Evaluation Support</c:v>
                </c:pt>
                <c:pt idx="15">
                  <c:v>Shelter Projects and Website</c:v>
                </c:pt>
                <c:pt idx="16">
                  <c:v>GSC Website</c:v>
                </c:pt>
              </c:strCache>
            </c:strRef>
          </c:cat>
          <c:val>
            <c:numRef>
              <c:f>Sheet6!$C$13:$C$29</c:f>
              <c:numCache>
                <c:formatCode>General</c:formatCode>
                <c:ptCount val="17"/>
                <c:pt idx="0">
                  <c:v>8</c:v>
                </c:pt>
                <c:pt idx="1">
                  <c:v>9</c:v>
                </c:pt>
                <c:pt idx="2">
                  <c:v>13</c:v>
                </c:pt>
                <c:pt idx="3">
                  <c:v>14</c:v>
                </c:pt>
                <c:pt idx="4">
                  <c:v>18</c:v>
                </c:pt>
                <c:pt idx="5">
                  <c:v>18</c:v>
                </c:pt>
                <c:pt idx="6">
                  <c:v>19</c:v>
                </c:pt>
                <c:pt idx="7">
                  <c:v>22</c:v>
                </c:pt>
                <c:pt idx="8">
                  <c:v>22</c:v>
                </c:pt>
                <c:pt idx="9">
                  <c:v>23</c:v>
                </c:pt>
                <c:pt idx="10">
                  <c:v>24</c:v>
                </c:pt>
                <c:pt idx="11">
                  <c:v>29</c:v>
                </c:pt>
                <c:pt idx="12">
                  <c:v>33</c:v>
                </c:pt>
                <c:pt idx="13">
                  <c:v>34</c:v>
                </c:pt>
                <c:pt idx="14">
                  <c:v>34</c:v>
                </c:pt>
                <c:pt idx="15">
                  <c:v>37</c:v>
                </c:pt>
                <c:pt idx="16">
                  <c:v>51</c:v>
                </c:pt>
              </c:numCache>
            </c:numRef>
          </c:val>
          <c:extLst>
            <c:ext xmlns:c16="http://schemas.microsoft.com/office/drawing/2014/chart" uri="{C3380CC4-5D6E-409C-BE32-E72D297353CC}">
              <c16:uniqueId val="{00000000-EDCA-4F45-86B2-BF48498D6963}"/>
            </c:ext>
          </c:extLst>
        </c:ser>
        <c:dLbls>
          <c:dLblPos val="outEnd"/>
          <c:showLegendKey val="0"/>
          <c:showVal val="1"/>
          <c:showCatName val="0"/>
          <c:showSerName val="0"/>
          <c:showPercent val="0"/>
          <c:showBubbleSize val="0"/>
        </c:dLbls>
        <c:gapWidth val="182"/>
        <c:axId val="572743856"/>
        <c:axId val="572745168"/>
      </c:barChart>
      <c:catAx>
        <c:axId val="572743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2745168"/>
        <c:crosses val="autoZero"/>
        <c:auto val="1"/>
        <c:lblAlgn val="ctr"/>
        <c:lblOffset val="100"/>
        <c:noMultiLvlLbl val="0"/>
      </c:catAx>
      <c:valAx>
        <c:axId val="572745168"/>
        <c:scaling>
          <c:orientation val="minMax"/>
        </c:scaling>
        <c:delete val="1"/>
        <c:axPos val="b"/>
        <c:numFmt formatCode="General" sourceLinked="1"/>
        <c:majorTickMark val="none"/>
        <c:minorTickMark val="none"/>
        <c:tickLblPos val="nextTo"/>
        <c:crossAx val="5727438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Level of Satisfaction with</a:t>
            </a:r>
            <a:r>
              <a:rPr lang="en-US" baseline="0"/>
              <a:t> Performance of Global Shelter Cluster</a:t>
            </a:r>
            <a:endParaRPr lang="en-US"/>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'[Chart in Microsoft PowerPoint]Sheet2'!$B$51</c:f>
              <c:strCache>
                <c:ptCount val="1"/>
                <c:pt idx="0">
                  <c:v>Count of Collector ID</c:v>
                </c:pt>
              </c:strCache>
            </c:strRef>
          </c:tx>
          <c:dPt>
            <c:idx val="0"/>
            <c:bubble3D val="0"/>
            <c:spPr>
              <a:solidFill>
                <a:srgbClr val="65B63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F2C-493D-9974-75E5F251433D}"/>
              </c:ext>
            </c:extLst>
          </c:dPt>
          <c:dPt>
            <c:idx val="1"/>
            <c:bubble3D val="0"/>
            <c:spPr>
              <a:solidFill>
                <a:srgbClr val="A3D38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F2C-493D-9974-75E5F251433D}"/>
              </c:ext>
            </c:extLst>
          </c:dPt>
          <c:dPt>
            <c:idx val="2"/>
            <c:bubble3D val="0"/>
            <c:spPr>
              <a:solidFill>
                <a:srgbClr val="FFB1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F2C-493D-9974-75E5F251433D}"/>
              </c:ext>
            </c:extLst>
          </c:dPt>
          <c:dPt>
            <c:idx val="3"/>
            <c:bubble3D val="0"/>
            <c:spPr>
              <a:solidFill>
                <a:srgbClr val="B2727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F2C-493D-9974-75E5F251433D}"/>
              </c:ext>
            </c:extLst>
          </c:dPt>
          <c:dPt>
            <c:idx val="4"/>
            <c:bubble3D val="0"/>
            <c:spPr>
              <a:solidFill>
                <a:srgbClr val="7F141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F2C-493D-9974-75E5F251433D}"/>
              </c:ext>
            </c:extLst>
          </c:dPt>
          <c:dLbls>
            <c:dLbl>
              <c:idx val="2"/>
              <c:layout>
                <c:manualLayout>
                  <c:x val="1.0744841200077461E-2"/>
                  <c:y val="0.1392381579460295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F2C-493D-9974-75E5F251433D}"/>
                </c:ext>
              </c:extLst>
            </c:dLbl>
            <c:dLbl>
              <c:idx val="4"/>
              <c:layout>
                <c:manualLayout>
                  <c:x val="6.5489065824666228E-3"/>
                  <c:y val="0.1562543677688517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F2C-493D-9974-75E5F25143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PowerPoint]Sheet2'!$A$52:$A$56</c:f>
              <c:strCache>
                <c:ptCount val="5"/>
                <c:pt idx="0">
                  <c:v>Very satisfied</c:v>
                </c:pt>
                <c:pt idx="1">
                  <c:v>Satisfied</c:v>
                </c:pt>
                <c:pt idx="2">
                  <c:v>I cannot say</c:v>
                </c:pt>
                <c:pt idx="3">
                  <c:v>Unsatisfied</c:v>
                </c:pt>
                <c:pt idx="4">
                  <c:v>Very unsatisfied</c:v>
                </c:pt>
              </c:strCache>
            </c:strRef>
          </c:cat>
          <c:val>
            <c:numRef>
              <c:f>'[Chart in Microsoft PowerPoint]Sheet2'!$B$52:$B$56</c:f>
              <c:numCache>
                <c:formatCode>General</c:formatCode>
                <c:ptCount val="5"/>
                <c:pt idx="0">
                  <c:v>21</c:v>
                </c:pt>
                <c:pt idx="1">
                  <c:v>69</c:v>
                </c:pt>
                <c:pt idx="2">
                  <c:v>4</c:v>
                </c:pt>
                <c:pt idx="3">
                  <c:v>1</c:v>
                </c:pt>
                <c:pt idx="4">
                  <c:v>1</c:v>
                </c:pt>
              </c:numCache>
            </c:numRef>
          </c:val>
          <c:extLst>
            <c:ext xmlns:c16="http://schemas.microsoft.com/office/drawing/2014/chart" uri="{C3380CC4-5D6E-409C-BE32-E72D297353CC}">
              <c16:uniqueId val="{0000000A-7F2C-493D-9974-75E5F251433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dirty="0">
                <a:solidFill>
                  <a:srgbClr val="365A70"/>
                </a:solidFill>
                <a:latin typeface="Arial" panose="020B0604020202020204" pitchFamily="34" charset="0"/>
                <a:cs typeface="Arial" panose="020B0604020202020204" pitchFamily="34" charset="0"/>
              </a:rPr>
              <a:t>Type of Level of Engagement in Cluster Coordination or Shelter Programming</a:t>
            </a:r>
          </a:p>
        </c:rich>
      </c:tx>
      <c:layout>
        <c:manualLayout>
          <c:xMode val="edge"/>
          <c:yMode val="edge"/>
          <c:x val="0.20580531760838833"/>
          <c:y val="1.290507016835527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Sheet2!$B$148</c:f>
              <c:strCache>
                <c:ptCount val="1"/>
                <c:pt idx="0">
                  <c:v>Count of Respondent ID</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Sheet2!$A$149:$A$153</c:f>
              <c:strCache>
                <c:ptCount val="5"/>
                <c:pt idx="0">
                  <c:v>I am not engaged in cluster coordination or shelter programming</c:v>
                </c:pt>
                <c:pt idx="1">
                  <c:v>Regional</c:v>
                </c:pt>
                <c:pt idx="2">
                  <c:v>Global</c:v>
                </c:pt>
                <c:pt idx="3">
                  <c:v>Sub-national</c:v>
                </c:pt>
                <c:pt idx="4">
                  <c:v>National</c:v>
                </c:pt>
              </c:strCache>
            </c:strRef>
          </c:cat>
          <c:val>
            <c:numRef>
              <c:f>Sheet2!$B$149:$B$153</c:f>
              <c:numCache>
                <c:formatCode>General</c:formatCode>
                <c:ptCount val="5"/>
                <c:pt idx="0">
                  <c:v>6</c:v>
                </c:pt>
                <c:pt idx="1">
                  <c:v>11</c:v>
                </c:pt>
                <c:pt idx="2">
                  <c:v>13</c:v>
                </c:pt>
                <c:pt idx="3">
                  <c:v>21</c:v>
                </c:pt>
                <c:pt idx="4">
                  <c:v>71</c:v>
                </c:pt>
              </c:numCache>
            </c:numRef>
          </c:val>
          <c:extLst>
            <c:ext xmlns:c16="http://schemas.microsoft.com/office/drawing/2014/chart" uri="{C3380CC4-5D6E-409C-BE32-E72D297353CC}">
              <c16:uniqueId val="{00000000-4FAE-47AD-94BA-BBB71E747AAC}"/>
            </c:ext>
          </c:extLst>
        </c:ser>
        <c:dLbls>
          <c:dLblPos val="outEnd"/>
          <c:showLegendKey val="0"/>
          <c:showVal val="1"/>
          <c:showCatName val="0"/>
          <c:showSerName val="0"/>
          <c:showPercent val="0"/>
          <c:showBubbleSize val="0"/>
        </c:dLbls>
        <c:gapWidth val="182"/>
        <c:axId val="684297456"/>
        <c:axId val="684294176"/>
      </c:barChart>
      <c:catAx>
        <c:axId val="684297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4294176"/>
        <c:crosses val="autoZero"/>
        <c:auto val="1"/>
        <c:lblAlgn val="ctr"/>
        <c:lblOffset val="100"/>
        <c:noMultiLvlLbl val="0"/>
      </c:catAx>
      <c:valAx>
        <c:axId val="684294176"/>
        <c:scaling>
          <c:orientation val="minMax"/>
        </c:scaling>
        <c:delete val="1"/>
        <c:axPos val="b"/>
        <c:numFmt formatCode="General" sourceLinked="1"/>
        <c:majorTickMark val="none"/>
        <c:minorTickMark val="none"/>
        <c:tickLblPos val="nextTo"/>
        <c:crossAx val="68429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Sheet2!$B$212</c:f>
              <c:strCache>
                <c:ptCount val="1"/>
                <c:pt idx="0">
                  <c:v>Count of Respondent ID</c:v>
                </c:pt>
              </c:strCache>
            </c:strRef>
          </c:tx>
          <c:dPt>
            <c:idx val="0"/>
            <c:bubble3D val="0"/>
            <c:spPr>
              <a:solidFill>
                <a:srgbClr val="FFB1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BA7-4CEB-B78C-561FF74DC926}"/>
              </c:ext>
            </c:extLst>
          </c:dPt>
          <c:dPt>
            <c:idx val="1"/>
            <c:bubble3D val="0"/>
            <c:spPr>
              <a:solidFill>
                <a:srgbClr val="B2727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BA7-4CEB-B78C-561FF74DC926}"/>
              </c:ext>
            </c:extLst>
          </c:dPt>
          <c:dPt>
            <c:idx val="2"/>
            <c:bubble3D val="0"/>
            <c:spPr>
              <a:solidFill>
                <a:srgbClr val="A3D38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BA7-4CEB-B78C-561FF74DC926}"/>
              </c:ext>
            </c:extLst>
          </c:dPt>
          <c:dPt>
            <c:idx val="3"/>
            <c:bubble3D val="0"/>
            <c:spPr>
              <a:solidFill>
                <a:srgbClr val="65B63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BA7-4CEB-B78C-561FF74DC926}"/>
              </c:ext>
            </c:extLst>
          </c:dPt>
          <c:dPt>
            <c:idx val="4"/>
            <c:bubble3D val="0"/>
            <c:spPr>
              <a:solidFill>
                <a:srgbClr val="7F141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BA7-4CEB-B78C-561FF74DC926}"/>
              </c:ext>
            </c:extLst>
          </c:dPt>
          <c:dLbls>
            <c:dLbl>
              <c:idx val="4"/>
              <c:layout>
                <c:manualLayout>
                  <c:x val="1.3156153487530495E-2"/>
                  <c:y val="0.1953823245119007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BA7-4CEB-B78C-561FF74DC92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Sheet2!$A$213:$A$217</c:f>
              <c:strCache>
                <c:ptCount val="5"/>
                <c:pt idx="0">
                  <c:v>I cannot say</c:v>
                </c:pt>
                <c:pt idx="1">
                  <c:v>Unsatisfied</c:v>
                </c:pt>
                <c:pt idx="2">
                  <c:v>Satisfied</c:v>
                </c:pt>
                <c:pt idx="3">
                  <c:v>Very satisfied</c:v>
                </c:pt>
                <c:pt idx="4">
                  <c:v>Very unsatisfied</c:v>
                </c:pt>
              </c:strCache>
            </c:strRef>
          </c:cat>
          <c:val>
            <c:numRef>
              <c:f>Sheet2!$B$213:$B$217</c:f>
              <c:numCache>
                <c:formatCode>General</c:formatCode>
                <c:ptCount val="5"/>
                <c:pt idx="0">
                  <c:v>1</c:v>
                </c:pt>
                <c:pt idx="1">
                  <c:v>14</c:v>
                </c:pt>
                <c:pt idx="2">
                  <c:v>49</c:v>
                </c:pt>
                <c:pt idx="3">
                  <c:v>25</c:v>
                </c:pt>
                <c:pt idx="4">
                  <c:v>1</c:v>
                </c:pt>
              </c:numCache>
            </c:numRef>
          </c:val>
          <c:extLst>
            <c:ext xmlns:c16="http://schemas.microsoft.com/office/drawing/2014/chart" uri="{C3380CC4-5D6E-409C-BE32-E72D297353CC}">
              <c16:uniqueId val="{0000000A-EBA7-4CEB-B78C-561FF74DC92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Sheet2!$B$357</c:f>
              <c:strCache>
                <c:ptCount val="1"/>
                <c:pt idx="0">
                  <c:v>Count of Respondent ID</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Sheet2!$A$358:$A$366</c:f>
              <c:strCache>
                <c:ptCount val="9"/>
                <c:pt idx="0">
                  <c:v>National government official</c:v>
                </c:pt>
                <c:pt idx="1">
                  <c:v>Humanitarian/Resident coordinator</c:v>
                </c:pt>
                <c:pt idx="2">
                  <c:v>Cluster/sector team member (not shelter)</c:v>
                </c:pt>
                <c:pt idx="3">
                  <c:v>Other</c:v>
                </c:pt>
                <c:pt idx="4">
                  <c:v>Humanitarian Coordination Team (HCT) member</c:v>
                </c:pt>
                <c:pt idx="5">
                  <c:v>Private Sector actor</c:v>
                </c:pt>
                <c:pt idx="6">
                  <c:v>Other shelter cluster/sector team member</c:v>
                </c:pt>
                <c:pt idx="7">
                  <c:v>Shelter cluster/sector coordinator</c:v>
                </c:pt>
                <c:pt idx="8">
                  <c:v>Shelter cluster/sector partner organisation</c:v>
                </c:pt>
              </c:strCache>
            </c:strRef>
          </c:cat>
          <c:val>
            <c:numRef>
              <c:f>Sheet2!$B$358:$B$366</c:f>
              <c:numCache>
                <c:formatCode>General</c:formatCode>
                <c:ptCount val="9"/>
                <c:pt idx="0">
                  <c:v>1</c:v>
                </c:pt>
                <c:pt idx="1">
                  <c:v>2</c:v>
                </c:pt>
                <c:pt idx="2">
                  <c:v>3</c:v>
                </c:pt>
                <c:pt idx="3">
                  <c:v>3</c:v>
                </c:pt>
                <c:pt idx="4">
                  <c:v>4</c:v>
                </c:pt>
                <c:pt idx="5">
                  <c:v>4</c:v>
                </c:pt>
                <c:pt idx="6">
                  <c:v>13</c:v>
                </c:pt>
                <c:pt idx="7">
                  <c:v>29</c:v>
                </c:pt>
                <c:pt idx="8">
                  <c:v>31</c:v>
                </c:pt>
              </c:numCache>
            </c:numRef>
          </c:val>
          <c:extLst>
            <c:ext xmlns:c16="http://schemas.microsoft.com/office/drawing/2014/chart" uri="{C3380CC4-5D6E-409C-BE32-E72D297353CC}">
              <c16:uniqueId val="{00000000-0AE3-40C3-8C1C-2EA7C0E47ABA}"/>
            </c:ext>
          </c:extLst>
        </c:ser>
        <c:dLbls>
          <c:dLblPos val="outEnd"/>
          <c:showLegendKey val="0"/>
          <c:showVal val="1"/>
          <c:showCatName val="0"/>
          <c:showSerName val="0"/>
          <c:showPercent val="0"/>
          <c:showBubbleSize val="0"/>
        </c:dLbls>
        <c:gapWidth val="182"/>
        <c:axId val="750820064"/>
        <c:axId val="750815144"/>
      </c:barChart>
      <c:catAx>
        <c:axId val="750820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0815144"/>
        <c:crosses val="autoZero"/>
        <c:auto val="1"/>
        <c:lblAlgn val="ctr"/>
        <c:lblOffset val="100"/>
        <c:noMultiLvlLbl val="0"/>
      </c:catAx>
      <c:valAx>
        <c:axId val="750815144"/>
        <c:scaling>
          <c:orientation val="minMax"/>
        </c:scaling>
        <c:delete val="1"/>
        <c:axPos val="b"/>
        <c:numFmt formatCode="General" sourceLinked="1"/>
        <c:majorTickMark val="none"/>
        <c:minorTickMark val="none"/>
        <c:tickLblPos val="nextTo"/>
        <c:crossAx val="75082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Sheet9!$C$9</c:f>
              <c:strCache>
                <c:ptCount val="1"/>
                <c:pt idx="0">
                  <c:v>Participants using the tools</c:v>
                </c:pt>
              </c:strCache>
            </c:strRef>
          </c:tx>
          <c:spPr>
            <a:solidFill>
              <a:srgbClr val="7F14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Sheet9!$B$10:$B$23</c:f>
              <c:strCache>
                <c:ptCount val="14"/>
                <c:pt idx="0">
                  <c:v>None of these tools</c:v>
                </c:pt>
                <c:pt idx="1">
                  <c:v>I use other tools</c:v>
                </c:pt>
                <c:pt idx="2">
                  <c:v>HLP support to country level clusters (remote or mission)</c:v>
                </c:pt>
                <c:pt idx="3">
                  <c:v>SGBV Tools (Constant Companion, Site Planning, and GBV)</c:v>
                </c:pt>
                <c:pt idx="4">
                  <c:v>Cash Programming (GSC position paper)</c:v>
                </c:pt>
                <c:pt idx="5">
                  <c:v>Advocacy and Communication Tools</c:v>
                </c:pt>
                <c:pt idx="6">
                  <c:v>Protection Mainstreaming Tools</c:v>
                </c:pt>
                <c:pt idx="7">
                  <c:v>Shelter Cluster evaluation tools</c:v>
                </c:pt>
                <c:pt idx="8">
                  <c:v>Assessment Tools (GSC Assessment Guidelines)</c:v>
                </c:pt>
                <c:pt idx="9">
                  <c:v>Cluster Coordination Performance Monitoring</c:v>
                </c:pt>
                <c:pt idx="10">
                  <c:v>The Coordination Toolkit</c:v>
                </c:pt>
                <c:pt idx="11">
                  <c:v>IM reporting factsheets</c:v>
                </c:pt>
                <c:pt idx="12">
                  <c:v>Selecting NFIs for Shelter</c:v>
                </c:pt>
                <c:pt idx="13">
                  <c:v>Shelter and NFI Indicators Guide</c:v>
                </c:pt>
              </c:strCache>
            </c:strRef>
          </c:cat>
          <c:val>
            <c:numRef>
              <c:f>Sheet9!$C$10:$C$23</c:f>
              <c:numCache>
                <c:formatCode>General</c:formatCode>
                <c:ptCount val="14"/>
                <c:pt idx="0">
                  <c:v>1</c:v>
                </c:pt>
                <c:pt idx="1">
                  <c:v>3</c:v>
                </c:pt>
                <c:pt idx="2">
                  <c:v>6</c:v>
                </c:pt>
                <c:pt idx="3">
                  <c:v>9</c:v>
                </c:pt>
                <c:pt idx="4">
                  <c:v>12</c:v>
                </c:pt>
                <c:pt idx="5">
                  <c:v>13</c:v>
                </c:pt>
                <c:pt idx="6">
                  <c:v>15</c:v>
                </c:pt>
                <c:pt idx="7">
                  <c:v>19</c:v>
                </c:pt>
                <c:pt idx="8">
                  <c:v>19</c:v>
                </c:pt>
                <c:pt idx="9">
                  <c:v>20</c:v>
                </c:pt>
                <c:pt idx="10">
                  <c:v>25</c:v>
                </c:pt>
                <c:pt idx="11">
                  <c:v>29</c:v>
                </c:pt>
                <c:pt idx="12">
                  <c:v>31</c:v>
                </c:pt>
                <c:pt idx="13">
                  <c:v>36</c:v>
                </c:pt>
              </c:numCache>
            </c:numRef>
          </c:val>
          <c:extLst>
            <c:ext xmlns:c16="http://schemas.microsoft.com/office/drawing/2014/chart" uri="{C3380CC4-5D6E-409C-BE32-E72D297353CC}">
              <c16:uniqueId val="{00000000-EBAD-4812-B056-B270A40475E8}"/>
            </c:ext>
          </c:extLst>
        </c:ser>
        <c:dLbls>
          <c:dLblPos val="outEnd"/>
          <c:showLegendKey val="0"/>
          <c:showVal val="1"/>
          <c:showCatName val="0"/>
          <c:showSerName val="0"/>
          <c:showPercent val="0"/>
          <c:showBubbleSize val="0"/>
        </c:dLbls>
        <c:gapWidth val="182"/>
        <c:axId val="572723520"/>
        <c:axId val="572724504"/>
      </c:barChart>
      <c:catAx>
        <c:axId val="57272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2724504"/>
        <c:crosses val="autoZero"/>
        <c:auto val="1"/>
        <c:lblAlgn val="ctr"/>
        <c:lblOffset val="100"/>
        <c:noMultiLvlLbl val="0"/>
      </c:catAx>
      <c:valAx>
        <c:axId val="572724504"/>
        <c:scaling>
          <c:orientation val="minMax"/>
        </c:scaling>
        <c:delete val="1"/>
        <c:axPos val="b"/>
        <c:numFmt formatCode="General" sourceLinked="1"/>
        <c:majorTickMark val="none"/>
        <c:minorTickMark val="none"/>
        <c:tickLblPos val="nextTo"/>
        <c:crossAx val="57272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1731"/>
          </a:xfrm>
          <a:prstGeom prst="rect">
            <a:avLst/>
          </a:prstGeom>
        </p:spPr>
        <p:txBody>
          <a:bodyPr vert="horz" lIns="99059" tIns="49529" rIns="99059" bIns="49529" rtlCol="0"/>
          <a:lstStyle>
            <a:lvl1pPr algn="l">
              <a:defRPr sz="1400"/>
            </a:lvl1pPr>
          </a:lstStyle>
          <a:p>
            <a:endParaRPr lang="en-GB" dirty="0"/>
          </a:p>
        </p:txBody>
      </p:sp>
      <p:sp>
        <p:nvSpPr>
          <p:cNvPr id="3" name="Date Placeholder 2"/>
          <p:cNvSpPr>
            <a:spLocks noGrp="1"/>
          </p:cNvSpPr>
          <p:nvPr>
            <p:ph type="dt" sz="quarter" idx="1"/>
          </p:nvPr>
        </p:nvSpPr>
        <p:spPr>
          <a:xfrm>
            <a:off x="4023991" y="0"/>
            <a:ext cx="3078428" cy="511731"/>
          </a:xfrm>
          <a:prstGeom prst="rect">
            <a:avLst/>
          </a:prstGeom>
        </p:spPr>
        <p:txBody>
          <a:bodyPr vert="horz" lIns="99059" tIns="49529" rIns="99059" bIns="49529" rtlCol="0"/>
          <a:lstStyle>
            <a:lvl1pPr algn="r">
              <a:defRPr sz="1400"/>
            </a:lvl1pPr>
          </a:lstStyle>
          <a:p>
            <a:fld id="{12381A15-447F-4DD4-BE92-B6C845C6DFBC}" type="datetimeFigureOut">
              <a:rPr lang="en-GB" smtClean="0"/>
              <a:t>05/02/2021</a:t>
            </a:fld>
            <a:endParaRPr lang="en-GB" dirty="0"/>
          </a:p>
        </p:txBody>
      </p:sp>
      <p:sp>
        <p:nvSpPr>
          <p:cNvPr id="4" name="Footer Placeholder 3"/>
          <p:cNvSpPr>
            <a:spLocks noGrp="1"/>
          </p:cNvSpPr>
          <p:nvPr>
            <p:ph type="ftr" sz="quarter" idx="2"/>
          </p:nvPr>
        </p:nvSpPr>
        <p:spPr>
          <a:xfrm>
            <a:off x="0" y="9721106"/>
            <a:ext cx="3078428" cy="511731"/>
          </a:xfrm>
          <a:prstGeom prst="rect">
            <a:avLst/>
          </a:prstGeom>
        </p:spPr>
        <p:txBody>
          <a:bodyPr vert="horz" lIns="99059" tIns="49529" rIns="99059" bIns="49529" rtlCol="0" anchor="b"/>
          <a:lstStyle>
            <a:lvl1pPr algn="l">
              <a:defRPr sz="1400"/>
            </a:lvl1pPr>
          </a:lstStyle>
          <a:p>
            <a:endParaRPr lang="en-GB" dirty="0"/>
          </a:p>
        </p:txBody>
      </p:sp>
      <p:sp>
        <p:nvSpPr>
          <p:cNvPr id="5" name="Slide Number Placeholder 4"/>
          <p:cNvSpPr>
            <a:spLocks noGrp="1"/>
          </p:cNvSpPr>
          <p:nvPr>
            <p:ph type="sldNum" sz="quarter" idx="3"/>
          </p:nvPr>
        </p:nvSpPr>
        <p:spPr>
          <a:xfrm>
            <a:off x="4023991" y="9721106"/>
            <a:ext cx="3078428" cy="511731"/>
          </a:xfrm>
          <a:prstGeom prst="rect">
            <a:avLst/>
          </a:prstGeom>
        </p:spPr>
        <p:txBody>
          <a:bodyPr vert="horz" lIns="99059" tIns="49529" rIns="99059" bIns="49529" rtlCol="0" anchor="b"/>
          <a:lstStyle>
            <a:lvl1pPr algn="r">
              <a:defRPr sz="1400"/>
            </a:lvl1pPr>
          </a:lstStyle>
          <a:p>
            <a:fld id="{6774B565-FA1E-4D79-963C-08C1D370763F}" type="slidenum">
              <a:rPr lang="en-GB" smtClean="0"/>
              <a:t>‹#›</a:t>
            </a:fld>
            <a:endParaRPr lang="en-GB" dirty="0"/>
          </a:p>
        </p:txBody>
      </p:sp>
    </p:spTree>
    <p:extLst>
      <p:ext uri="{BB962C8B-B14F-4D97-AF65-F5344CB8AC3E}">
        <p14:creationId xmlns:p14="http://schemas.microsoft.com/office/powerpoint/2010/main" val="299602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1731"/>
          </a:xfrm>
          <a:prstGeom prst="rect">
            <a:avLst/>
          </a:prstGeom>
        </p:spPr>
        <p:txBody>
          <a:bodyPr vert="horz" lIns="99059" tIns="49529" rIns="99059" bIns="49529" rtlCol="0"/>
          <a:lstStyle>
            <a:lvl1pPr algn="l">
              <a:defRPr sz="1400"/>
            </a:lvl1pPr>
          </a:lstStyle>
          <a:p>
            <a:endParaRPr lang="en-GB" dirty="0"/>
          </a:p>
        </p:txBody>
      </p:sp>
      <p:sp>
        <p:nvSpPr>
          <p:cNvPr id="3" name="Date Placeholder 2"/>
          <p:cNvSpPr>
            <a:spLocks noGrp="1"/>
          </p:cNvSpPr>
          <p:nvPr>
            <p:ph type="dt" idx="1"/>
          </p:nvPr>
        </p:nvSpPr>
        <p:spPr>
          <a:xfrm>
            <a:off x="4023991" y="0"/>
            <a:ext cx="3078428" cy="511731"/>
          </a:xfrm>
          <a:prstGeom prst="rect">
            <a:avLst/>
          </a:prstGeom>
        </p:spPr>
        <p:txBody>
          <a:bodyPr vert="horz" lIns="99059" tIns="49529" rIns="99059" bIns="49529" rtlCol="0"/>
          <a:lstStyle>
            <a:lvl1pPr algn="r">
              <a:defRPr sz="1400"/>
            </a:lvl1pPr>
          </a:lstStyle>
          <a:p>
            <a:fld id="{7642051B-1B52-401F-AE1C-323DF4C20EDD}" type="datetimeFigureOut">
              <a:rPr lang="en-GB" smtClean="0"/>
              <a:t>05/02/2021</a:t>
            </a:fld>
            <a:endParaRPr lang="en-GB" dirty="0"/>
          </a:p>
        </p:txBody>
      </p:sp>
      <p:sp>
        <p:nvSpPr>
          <p:cNvPr id="4" name="Slide Image Placeholder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9059" tIns="49529" rIns="99059" bIns="49529" rtlCol="0" anchor="ctr"/>
          <a:lstStyle/>
          <a:p>
            <a:endParaRPr lang="en-GB" dirty="0"/>
          </a:p>
        </p:txBody>
      </p:sp>
      <p:sp>
        <p:nvSpPr>
          <p:cNvPr id="5" name="Notes Placeholder 4"/>
          <p:cNvSpPr>
            <a:spLocks noGrp="1"/>
          </p:cNvSpPr>
          <p:nvPr>
            <p:ph type="body" sz="quarter" idx="3"/>
          </p:nvPr>
        </p:nvSpPr>
        <p:spPr>
          <a:xfrm>
            <a:off x="710407" y="4861443"/>
            <a:ext cx="5683250" cy="4605576"/>
          </a:xfrm>
          <a:prstGeom prst="rect">
            <a:avLst/>
          </a:prstGeom>
        </p:spPr>
        <p:txBody>
          <a:bodyPr vert="horz" lIns="99059" tIns="49529" rIns="99059" bIns="495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8" cy="511731"/>
          </a:xfrm>
          <a:prstGeom prst="rect">
            <a:avLst/>
          </a:prstGeom>
        </p:spPr>
        <p:txBody>
          <a:bodyPr vert="horz" lIns="99059" tIns="49529" rIns="99059" bIns="49529" rtlCol="0" anchor="b"/>
          <a:lstStyle>
            <a:lvl1pPr algn="l">
              <a:defRPr sz="1400"/>
            </a:lvl1pPr>
          </a:lstStyle>
          <a:p>
            <a:endParaRPr lang="en-GB" dirty="0"/>
          </a:p>
        </p:txBody>
      </p:sp>
      <p:sp>
        <p:nvSpPr>
          <p:cNvPr id="7" name="Slide Number Placeholder 6"/>
          <p:cNvSpPr>
            <a:spLocks noGrp="1"/>
          </p:cNvSpPr>
          <p:nvPr>
            <p:ph type="sldNum" sz="quarter" idx="5"/>
          </p:nvPr>
        </p:nvSpPr>
        <p:spPr>
          <a:xfrm>
            <a:off x="4023991" y="9721106"/>
            <a:ext cx="3078428" cy="511731"/>
          </a:xfrm>
          <a:prstGeom prst="rect">
            <a:avLst/>
          </a:prstGeom>
        </p:spPr>
        <p:txBody>
          <a:bodyPr vert="horz" lIns="99059" tIns="49529" rIns="99059" bIns="49529" rtlCol="0" anchor="b"/>
          <a:lstStyle>
            <a:lvl1pPr algn="r">
              <a:defRPr sz="1400"/>
            </a:lvl1pPr>
          </a:lstStyle>
          <a:p>
            <a:fld id="{712D3970-3CF0-432F-B2B8-46278E180B3C}" type="slidenum">
              <a:rPr lang="en-GB" smtClean="0"/>
              <a:t>‹#›</a:t>
            </a:fld>
            <a:endParaRPr lang="en-GB" dirty="0"/>
          </a:p>
        </p:txBody>
      </p:sp>
    </p:spTree>
    <p:extLst>
      <p:ext uri="{BB962C8B-B14F-4D97-AF65-F5344CB8AC3E}">
        <p14:creationId xmlns:p14="http://schemas.microsoft.com/office/powerpoint/2010/main" val="40133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2D3970-3CF0-432F-B2B8-46278E180B3C}" type="slidenum">
              <a:rPr lang="en-GB" smtClean="0"/>
              <a:t>1</a:t>
            </a:fld>
            <a:endParaRPr lang="en-GB" dirty="0"/>
          </a:p>
        </p:txBody>
      </p:sp>
    </p:spTree>
    <p:extLst>
      <p:ext uri="{BB962C8B-B14F-4D97-AF65-F5344CB8AC3E}">
        <p14:creationId xmlns:p14="http://schemas.microsoft.com/office/powerpoint/2010/main" val="350794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defTabSz="940107">
              <a:buFont typeface="Arial" panose="020B0604020202020204" pitchFamily="34" charset="0"/>
              <a:buChar char="•"/>
              <a:defRPr/>
            </a:pPr>
            <a:r>
              <a:rPr lang="en-GB" dirty="0"/>
              <a:t>Respondents to the survey were asked to identify which GSC services they had used or hosted – they were able to select more than one. </a:t>
            </a:r>
          </a:p>
          <a:p>
            <a:pPr marL="179045" indent="-179045" defTabSz="940107">
              <a:buFont typeface="Arial" panose="020B0604020202020204" pitchFamily="34" charset="0"/>
              <a:buChar char="•"/>
              <a:defRPr/>
            </a:pPr>
            <a:r>
              <a:rPr lang="en-GB" dirty="0"/>
              <a:t>Overall, approximately 33 people who completed the survey do not use the services of the GSC.</a:t>
            </a:r>
          </a:p>
          <a:p>
            <a:pPr marL="179045" indent="-179045" defTabSz="940107">
              <a:buFont typeface="Arial" panose="020B0604020202020204" pitchFamily="34" charset="0"/>
              <a:buChar char="•"/>
              <a:defRPr/>
            </a:pPr>
            <a:r>
              <a:rPr lang="en-GB" dirty="0"/>
              <a:t>The most commonly used service was the Global Shelter Cluster website (40%) which was up significantly from last year likely reflective of the Pandemic and the virtual nature of much of the Shelter Cluster’s work in 2020, followed by Shelter Projects and the website (28%), REACH assessment and evaluation support (26%), the Humanitarian Shelter Coordination Training (26%), which because of the Pandemic could not take place in full in 2020, followed by the Global Shelter Cluster Focal Point for Coordination (25%).</a:t>
            </a:r>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t>10</a:t>
            </a:fld>
            <a:endParaRPr lang="en-GB" dirty="0"/>
          </a:p>
        </p:txBody>
      </p:sp>
    </p:spTree>
    <p:extLst>
      <p:ext uri="{BB962C8B-B14F-4D97-AF65-F5344CB8AC3E}">
        <p14:creationId xmlns:p14="http://schemas.microsoft.com/office/powerpoint/2010/main" val="316699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8409" indent="-298409">
              <a:buFont typeface="Arial" panose="020B0604020202020204" pitchFamily="34" charset="0"/>
              <a:buChar char="•"/>
            </a:pPr>
            <a:r>
              <a:rPr lang="en-GB" dirty="0">
                <a:solidFill>
                  <a:srgbClr val="365A70"/>
                </a:solidFill>
                <a:latin typeface="Arial" panose="020B0604020202020204" pitchFamily="34" charset="0"/>
                <a:cs typeface="Arial" panose="020B0604020202020204" pitchFamily="34" charset="0"/>
              </a:rPr>
              <a:t>The majority of respondents (94%) reported being satisfied or very satisfied with services.</a:t>
            </a:r>
          </a:p>
          <a:p>
            <a:pPr marL="298409" indent="-298409">
              <a:buFont typeface="Arial" panose="020B0604020202020204" pitchFamily="34" charset="0"/>
              <a:buChar char="•"/>
            </a:pPr>
            <a:r>
              <a:rPr lang="en-GB" dirty="0">
                <a:solidFill>
                  <a:srgbClr val="365A70"/>
                </a:solidFill>
                <a:latin typeface="Arial" panose="020B0604020202020204" pitchFamily="34" charset="0"/>
                <a:cs typeface="Arial" panose="020B0604020202020204" pitchFamily="34" charset="0"/>
              </a:rPr>
              <a:t>Of those that reported not being satisfied, feedback was not very comprehensive or detailed, limited to the following comments:</a:t>
            </a:r>
          </a:p>
          <a:p>
            <a:pPr marL="656499" lvl="1" indent="-179045">
              <a:buFont typeface="Arial" panose="020B0604020202020204" pitchFamily="34" charset="0"/>
              <a:buChar char="•"/>
            </a:pPr>
            <a:r>
              <a:rPr lang="en-GB" dirty="0"/>
              <a:t>GSC became more entrenched in Geneva, particularly with COVID and it seems caught up in discussions that are not really the discussions that are ongoing in the field. Displacement continued and GSC focused on </a:t>
            </a:r>
            <a:r>
              <a:rPr lang="en-GB" dirty="0" err="1"/>
              <a:t>covid</a:t>
            </a:r>
            <a:r>
              <a:rPr lang="en-GB" dirty="0"/>
              <a:t> discussions and not so much on how to continue to stay and deliver with growing displacement numbers.</a:t>
            </a:r>
          </a:p>
          <a:p>
            <a:pPr marL="656499" lvl="1" indent="-179045">
              <a:buFont typeface="Arial" panose="020B0604020202020204" pitchFamily="34" charset="0"/>
              <a:buChar char="•"/>
            </a:pPr>
            <a:r>
              <a:rPr lang="en-GB" dirty="0"/>
              <a:t>GSC program have not reach us before at state level (Western </a:t>
            </a:r>
            <a:r>
              <a:rPr lang="en-GB" dirty="0" err="1"/>
              <a:t>Equatoria</a:t>
            </a:r>
            <a:r>
              <a:rPr lang="en-GB" dirty="0"/>
              <a:t> State) BCSO organization, therefore we recommend more training need to be done to us on all the process and tools for effective service delivery and uses of the documents of GSC </a:t>
            </a:r>
          </a:p>
          <a:p>
            <a:pPr marL="656499" lvl="1" indent="-179045">
              <a:buFont typeface="Arial" panose="020B0604020202020204" pitchFamily="34" charset="0"/>
              <a:buChar char="•"/>
            </a:pPr>
            <a:r>
              <a:rPr lang="en-GB" dirty="0"/>
              <a:t>minimum standards are low.  no where else in the world are people trying to be mediocre</a:t>
            </a:r>
          </a:p>
          <a:p>
            <a:pPr marL="656499" lvl="1" indent="-179045">
              <a:buFont typeface="Arial" panose="020B0604020202020204" pitchFamily="34" charset="0"/>
              <a:buChar char="•"/>
            </a:pPr>
            <a:r>
              <a:rPr lang="en-GB" dirty="0"/>
              <a:t>Satisfied because GSC contains all information needed for a shelter intervention in one the countries covered by the cluster </a:t>
            </a:r>
          </a:p>
          <a:p>
            <a:pPr marL="656499" lvl="1" indent="-179045">
              <a:buFont typeface="Arial" panose="020B0604020202020204" pitchFamily="34" charset="0"/>
              <a:buChar char="•"/>
            </a:pPr>
            <a:r>
              <a:rPr lang="en-GB" dirty="0"/>
              <a:t>The team is always responsive and ready to support.</a:t>
            </a:r>
          </a:p>
          <a:p>
            <a:pPr marL="656499" lvl="1" indent="-179045">
              <a:buFont typeface="Arial" panose="020B0604020202020204" pitchFamily="34" charset="0"/>
              <a:buChar char="•"/>
            </a:pPr>
            <a:r>
              <a:rPr lang="en-GB" dirty="0"/>
              <a:t>They are not regarding contextual differences. E.G you cannot come and start implementing something that works for you at Yemen just because you are an expert without following the </a:t>
            </a:r>
            <a:r>
              <a:rPr lang="en-GB" dirty="0" err="1"/>
              <a:t>indiginiuos</a:t>
            </a:r>
            <a:r>
              <a:rPr lang="en-GB" dirty="0"/>
              <a:t> advice and expecting same at Nigeria</a:t>
            </a:r>
          </a:p>
          <a:p>
            <a:pPr marL="656499" lvl="1" indent="-179045">
              <a:buFont typeface="Arial" panose="020B0604020202020204" pitchFamily="34" charset="0"/>
              <a:buChar char="•"/>
            </a:pPr>
            <a:r>
              <a:rPr lang="en-GB" dirty="0"/>
              <a:t>They </a:t>
            </a:r>
            <a:r>
              <a:rPr lang="en-GB" dirty="0" err="1"/>
              <a:t>dont</a:t>
            </a:r>
            <a:r>
              <a:rPr lang="en-GB" dirty="0"/>
              <a:t> advocate for getting funds and the shelter is more than important any other interventions, its a life saving and now displaced people exposed to every risk.</a:t>
            </a:r>
          </a:p>
          <a:p>
            <a:pPr marL="656499" lvl="1" indent="-179045">
              <a:buFont typeface="Arial" panose="020B0604020202020204" pitchFamily="34" charset="0"/>
              <a:buChar char="•"/>
            </a:pPr>
            <a:r>
              <a:rPr lang="en-GB" dirty="0"/>
              <a:t>We have not had any contact with GSC before </a:t>
            </a:r>
          </a:p>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t>11</a:t>
            </a:fld>
            <a:endParaRPr lang="en-GB" dirty="0"/>
          </a:p>
        </p:txBody>
      </p:sp>
    </p:spTree>
    <p:extLst>
      <p:ext uri="{BB962C8B-B14F-4D97-AF65-F5344CB8AC3E}">
        <p14:creationId xmlns:p14="http://schemas.microsoft.com/office/powerpoint/2010/main" val="253510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The 90% target was met in the MENA region (94% satisfied or very satisfied), the Africa Region (100% satisfied or very satisfied), Asia &amp; Pacific (92%), and the Americas (100%)</a:t>
            </a:r>
          </a:p>
          <a:p>
            <a:pPr marL="179045" indent="-179045">
              <a:buFont typeface="Arial" panose="020B0604020202020204" pitchFamily="34" charset="0"/>
              <a:buChar char="•"/>
            </a:pPr>
            <a:r>
              <a:rPr lang="en-US" dirty="0"/>
              <a:t>The specific countries where people were unsatisfied were Myanmar (1) and the United Kingdom (1). </a:t>
            </a:r>
          </a:p>
        </p:txBody>
      </p:sp>
      <p:sp>
        <p:nvSpPr>
          <p:cNvPr id="4" name="Slide Number Placeholder 3"/>
          <p:cNvSpPr>
            <a:spLocks noGrp="1"/>
          </p:cNvSpPr>
          <p:nvPr>
            <p:ph type="sldNum" sz="quarter" idx="10"/>
          </p:nvPr>
        </p:nvSpPr>
        <p:spPr/>
        <p:txBody>
          <a:bodyPr/>
          <a:lstStyle/>
          <a:p>
            <a:fld id="{712D3970-3CF0-432F-B2B8-46278E180B3C}" type="slidenum">
              <a:rPr lang="en-GB" smtClean="0"/>
              <a:t>12</a:t>
            </a:fld>
            <a:endParaRPr lang="en-GB" dirty="0"/>
          </a:p>
        </p:txBody>
      </p:sp>
    </p:spTree>
    <p:extLst>
      <p:ext uri="{BB962C8B-B14F-4D97-AF65-F5344CB8AC3E}">
        <p14:creationId xmlns:p14="http://schemas.microsoft.com/office/powerpoint/2010/main" val="200725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UN Agencies and International NGOs are generally satisfied with the performance of the GSC and its services. </a:t>
            </a:r>
          </a:p>
          <a:p>
            <a:pPr marL="179045" indent="-179045">
              <a:buFont typeface="Arial" panose="020B0604020202020204" pitchFamily="34" charset="0"/>
              <a:buChar char="•"/>
            </a:pPr>
            <a:r>
              <a:rPr lang="en-US" dirty="0"/>
              <a:t>There were only 2 donor and 1 government respondent. </a:t>
            </a:r>
          </a:p>
        </p:txBody>
      </p:sp>
      <p:sp>
        <p:nvSpPr>
          <p:cNvPr id="4" name="Slide Number Placeholder 3"/>
          <p:cNvSpPr>
            <a:spLocks noGrp="1"/>
          </p:cNvSpPr>
          <p:nvPr>
            <p:ph type="sldNum" sz="quarter" idx="10"/>
          </p:nvPr>
        </p:nvSpPr>
        <p:spPr/>
        <p:txBody>
          <a:bodyPr/>
          <a:lstStyle/>
          <a:p>
            <a:fld id="{712D3970-3CF0-432F-B2B8-46278E180B3C}" type="slidenum">
              <a:rPr lang="en-GB" smtClean="0"/>
              <a:t>13</a:t>
            </a:fld>
            <a:endParaRPr lang="en-GB" dirty="0"/>
          </a:p>
        </p:txBody>
      </p:sp>
    </p:spTree>
    <p:extLst>
      <p:ext uri="{BB962C8B-B14F-4D97-AF65-F5344CB8AC3E}">
        <p14:creationId xmlns:p14="http://schemas.microsoft.com/office/powerpoint/2010/main" val="104474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This is not a full list of all feedback provided, rather a selection of the most constructive. </a:t>
            </a:r>
          </a:p>
          <a:p>
            <a:pPr marL="179045" indent="-179045">
              <a:buFont typeface="Arial" panose="020B0604020202020204" pitchFamily="34" charset="0"/>
              <a:buChar char="•"/>
            </a:pPr>
            <a:r>
              <a:rPr lang="en-US" dirty="0"/>
              <a:t>Comments </a:t>
            </a:r>
            <a:r>
              <a:rPr lang="en-US" dirty="0" err="1"/>
              <a:t>centred</a:t>
            </a:r>
            <a:r>
              <a:rPr lang="en-US" dirty="0"/>
              <a:t> around 3 main themes: increased levels of in-country support and capacity building (particularly of national staff), comments related to specific </a:t>
            </a:r>
            <a:r>
              <a:rPr lang="en-US" dirty="0" err="1"/>
              <a:t>programme</a:t>
            </a:r>
            <a:r>
              <a:rPr lang="en-US" dirty="0"/>
              <a:t> needs (cash for shelter, assessments, private sector engagements), and sharing materials / increased interactions. </a:t>
            </a:r>
          </a:p>
        </p:txBody>
      </p:sp>
      <p:sp>
        <p:nvSpPr>
          <p:cNvPr id="4" name="Slide Number Placeholder 3"/>
          <p:cNvSpPr>
            <a:spLocks noGrp="1"/>
          </p:cNvSpPr>
          <p:nvPr>
            <p:ph type="sldNum" sz="quarter" idx="10"/>
          </p:nvPr>
        </p:nvSpPr>
        <p:spPr/>
        <p:txBody>
          <a:bodyPr/>
          <a:lstStyle/>
          <a:p>
            <a:fld id="{712D3970-3CF0-432F-B2B8-46278E180B3C}" type="slidenum">
              <a:rPr lang="en-GB" smtClean="0"/>
              <a:t>14</a:t>
            </a:fld>
            <a:endParaRPr lang="en-GB" dirty="0"/>
          </a:p>
        </p:txBody>
      </p:sp>
    </p:spTree>
    <p:extLst>
      <p:ext uri="{BB962C8B-B14F-4D97-AF65-F5344CB8AC3E}">
        <p14:creationId xmlns:p14="http://schemas.microsoft.com/office/powerpoint/2010/main" val="182160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2D3970-3CF0-432F-B2B8-46278E180B3C}" type="slidenum">
              <a:rPr lang="en-GB" smtClean="0"/>
              <a:t>15</a:t>
            </a:fld>
            <a:endParaRPr lang="en-GB" dirty="0"/>
          </a:p>
        </p:txBody>
      </p:sp>
    </p:spTree>
    <p:extLst>
      <p:ext uri="{BB962C8B-B14F-4D97-AF65-F5344CB8AC3E}">
        <p14:creationId xmlns:p14="http://schemas.microsoft.com/office/powerpoint/2010/main" val="231314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GB" dirty="0"/>
              <a:t>The majority of respondents are engaged in cluster coordination or shelter programming at national level (58%), followed by Subnational (17%). </a:t>
            </a:r>
          </a:p>
          <a:p>
            <a:pPr marL="179045" indent="-179045">
              <a:buFont typeface="Arial" panose="020B0604020202020204" pitchFamily="34" charset="0"/>
              <a:buChar char="•"/>
            </a:pPr>
            <a:r>
              <a:rPr lang="en-GB" dirty="0"/>
              <a:t>Note that 7 respondents left this question blank. </a:t>
            </a:r>
          </a:p>
        </p:txBody>
      </p:sp>
      <p:sp>
        <p:nvSpPr>
          <p:cNvPr id="4" name="Slide Number Placeholder 3"/>
          <p:cNvSpPr>
            <a:spLocks noGrp="1"/>
          </p:cNvSpPr>
          <p:nvPr>
            <p:ph type="sldNum" sz="quarter" idx="5"/>
          </p:nvPr>
        </p:nvSpPr>
        <p:spPr/>
        <p:txBody>
          <a:bodyPr/>
          <a:lstStyle/>
          <a:p>
            <a:fld id="{712D3970-3CF0-432F-B2B8-46278E180B3C}" type="slidenum">
              <a:rPr lang="en-GB" smtClean="0"/>
              <a:t>16</a:t>
            </a:fld>
            <a:endParaRPr lang="en-GB" dirty="0"/>
          </a:p>
        </p:txBody>
      </p:sp>
    </p:spTree>
    <p:extLst>
      <p:ext uri="{BB962C8B-B14F-4D97-AF65-F5344CB8AC3E}">
        <p14:creationId xmlns:p14="http://schemas.microsoft.com/office/powerpoint/2010/main" val="3061843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GB" dirty="0"/>
              <a:t>90 respondents involved in National or Subnational Clusters ranked their satisfaction with National or Subnational Shelter Cluster Mechanisms</a:t>
            </a:r>
          </a:p>
          <a:p>
            <a:pPr marL="179045" indent="-179045">
              <a:buFont typeface="Arial" panose="020B0604020202020204" pitchFamily="34" charset="0"/>
              <a:buChar char="•"/>
            </a:pPr>
            <a:r>
              <a:rPr lang="en-GB" dirty="0"/>
              <a:t>Respondents who marked lack of satisfaction include: Afghanistan, the Democratic Republic of Congo, Iraq, Libya, Philippines, South Sudan, Syria, the United Kingdom, </a:t>
            </a:r>
            <a:r>
              <a:rPr lang="en-GB" dirty="0" err="1"/>
              <a:t>Vanautu</a:t>
            </a:r>
            <a:r>
              <a:rPr lang="en-GB" dirty="0"/>
              <a:t>, Venezuela, and Yemen.</a:t>
            </a:r>
          </a:p>
          <a:p>
            <a:pPr marL="179045" indent="-179045">
              <a:buFont typeface="Arial" panose="020B0604020202020204" pitchFamily="34" charset="0"/>
              <a:buChar char="•"/>
            </a:pPr>
            <a:r>
              <a:rPr lang="en-GB" dirty="0"/>
              <a:t>For respondents who remarked that they were unsatisfied or very unsatisfied, the comments provided included unedited: </a:t>
            </a:r>
          </a:p>
          <a:p>
            <a:pPr marL="656499" lvl="1" indent="-179045">
              <a:buFont typeface="Arial" panose="020B0604020202020204" pitchFamily="34" charset="0"/>
              <a:buChar char="•"/>
            </a:pPr>
            <a:r>
              <a:rPr lang="en-GB" sz="1300" dirty="0"/>
              <a:t>cluster people are great.  minimum standards suck. </a:t>
            </a:r>
            <a:r>
              <a:rPr lang="en-GB" dirty="0"/>
              <a:t> </a:t>
            </a:r>
          </a:p>
          <a:p>
            <a:pPr marL="656499" lvl="1" indent="-179045">
              <a:buFont typeface="Arial" panose="020B0604020202020204" pitchFamily="34" charset="0"/>
              <a:buChar char="•"/>
            </a:pPr>
            <a:r>
              <a:rPr lang="en-GB" sz="1300" dirty="0" err="1"/>
              <a:t>Im</a:t>
            </a:r>
            <a:r>
              <a:rPr lang="en-GB" sz="1300" dirty="0"/>
              <a:t> working on improving it</a:t>
            </a:r>
            <a:r>
              <a:rPr lang="en-GB" dirty="0"/>
              <a:t> </a:t>
            </a:r>
          </a:p>
          <a:p>
            <a:pPr marL="656499" lvl="1" indent="-179045">
              <a:buFont typeface="Arial" panose="020B0604020202020204" pitchFamily="34" charset="0"/>
              <a:buChar char="•"/>
            </a:pPr>
            <a:r>
              <a:rPr lang="en-GB" sz="1300" dirty="0"/>
              <a:t>It is passive and </a:t>
            </a:r>
            <a:r>
              <a:rPr lang="en-GB" sz="1300" dirty="0" err="1"/>
              <a:t>centered</a:t>
            </a:r>
            <a:r>
              <a:rPr lang="en-GB" sz="1300" dirty="0"/>
              <a:t> in </a:t>
            </a:r>
            <a:r>
              <a:rPr lang="en-GB" sz="1300" dirty="0" err="1"/>
              <a:t>burocratic</a:t>
            </a:r>
            <a:r>
              <a:rPr lang="en-GB" sz="1300" dirty="0"/>
              <a:t> tasks</a:t>
            </a:r>
            <a:r>
              <a:rPr lang="en-GB" dirty="0"/>
              <a:t> </a:t>
            </a:r>
          </a:p>
          <a:p>
            <a:pPr marL="656499" lvl="1" indent="-179045">
              <a:buFont typeface="Arial" panose="020B0604020202020204" pitchFamily="34" charset="0"/>
              <a:buChar char="•"/>
            </a:pPr>
            <a:r>
              <a:rPr lang="en-GB" sz="1300" dirty="0"/>
              <a:t>Poor coordination, difficult communication, changing leadership</a:t>
            </a:r>
            <a:r>
              <a:rPr lang="en-GB" dirty="0"/>
              <a:t> </a:t>
            </a:r>
          </a:p>
          <a:p>
            <a:pPr marL="656499" lvl="1" indent="-179045">
              <a:buFont typeface="Arial" panose="020B0604020202020204" pitchFamily="34" charset="0"/>
              <a:buChar char="•"/>
            </a:pPr>
            <a:r>
              <a:rPr lang="en-GB" sz="1300" dirty="0"/>
              <a:t>The National Shelter Cluster is not a good supporter of its partner specially the National NGOs</a:t>
            </a:r>
            <a:r>
              <a:rPr lang="en-GB" dirty="0"/>
              <a:t> </a:t>
            </a:r>
          </a:p>
          <a:p>
            <a:pPr marL="656499" lvl="1" indent="-179045">
              <a:buFont typeface="Arial" panose="020B0604020202020204" pitchFamily="34" charset="0"/>
              <a:buChar char="•"/>
            </a:pPr>
            <a:r>
              <a:rPr lang="en-GB" sz="1300" dirty="0"/>
              <a:t>The performance of cluster is good regarding to organizing and activities, but the partners is to decrease participate due to the most aren't have fund or projects from donors, I claim to include more national NGOs in partnership with donors </a:t>
            </a:r>
            <a:r>
              <a:rPr lang="en-GB" dirty="0"/>
              <a:t> </a:t>
            </a:r>
          </a:p>
          <a:p>
            <a:pPr marL="656499" lvl="1" indent="-179045">
              <a:buFont typeface="Arial" panose="020B0604020202020204" pitchFamily="34" charset="0"/>
              <a:buChar char="•"/>
            </a:pPr>
            <a:r>
              <a:rPr lang="en-GB" sz="1300" dirty="0"/>
              <a:t>the team is understaffing, actually only the coordinator is 100% dedicated. IMO at 33%, co-</a:t>
            </a:r>
            <a:r>
              <a:rPr lang="en-GB" sz="1300" dirty="0" err="1"/>
              <a:t>cordinator</a:t>
            </a:r>
            <a:r>
              <a:rPr lang="en-GB" sz="1300" dirty="0"/>
              <a:t> (INGO) at 25%. Needed staff: IMO%100, Deputy 100%, Co-Coordinator 75%, </a:t>
            </a:r>
            <a:r>
              <a:rPr lang="en-GB" sz="1300" dirty="0" err="1"/>
              <a:t>eventully</a:t>
            </a:r>
            <a:r>
              <a:rPr lang="en-GB" sz="1300" dirty="0"/>
              <a:t> area coordinators (3) 50%, Cash Expert 50%</a:t>
            </a:r>
            <a:r>
              <a:rPr lang="en-GB" dirty="0"/>
              <a:t> </a:t>
            </a:r>
          </a:p>
          <a:p>
            <a:pPr marL="656499" lvl="1" indent="-179045">
              <a:buFont typeface="Arial" panose="020B0604020202020204" pitchFamily="34" charset="0"/>
              <a:buChar char="•"/>
            </a:pPr>
            <a:r>
              <a:rPr lang="en-GB" sz="1300" dirty="0"/>
              <a:t>We are unsatisfied just because we are not sharing the information.</a:t>
            </a:r>
            <a:r>
              <a:rPr lang="en-GB" dirty="0"/>
              <a:t> </a:t>
            </a:r>
          </a:p>
          <a:p>
            <a:pPr marL="179045" indent="-179045">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12D3970-3CF0-432F-B2B8-46278E180B3C}" type="slidenum">
              <a:rPr lang="en-GB" smtClean="0"/>
              <a:t>17</a:t>
            </a:fld>
            <a:endParaRPr lang="en-GB" dirty="0"/>
          </a:p>
        </p:txBody>
      </p:sp>
    </p:spTree>
    <p:extLst>
      <p:ext uri="{BB962C8B-B14F-4D97-AF65-F5344CB8AC3E}">
        <p14:creationId xmlns:p14="http://schemas.microsoft.com/office/powerpoint/2010/main" val="4257775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GB" dirty="0"/>
              <a:t>90 participants responded to this question. </a:t>
            </a:r>
          </a:p>
          <a:p>
            <a:pPr marL="179045" indent="-179045">
              <a:buFont typeface="Arial" panose="020B0604020202020204" pitchFamily="34" charset="0"/>
              <a:buChar char="•"/>
            </a:pPr>
            <a:r>
              <a:rPr lang="en-GB" dirty="0"/>
              <a:t>A majority of the respondents were partner organizations of the Shelter Cluster at country level (34%), followed by Shelter Cluster/Sector Coordinator (32%), or other cluster/sector team member (14%).</a:t>
            </a:r>
          </a:p>
          <a:p>
            <a:pPr marL="179045" indent="-179045">
              <a:buFont typeface="Arial" panose="020B0604020202020204" pitchFamily="34" charset="0"/>
              <a:buChar char="•"/>
            </a:pPr>
            <a:r>
              <a:rPr lang="en-GB" dirty="0"/>
              <a:t>Of the participants who responded to this question, it shows a high degree of familiarity with Shelter Cluster Coordination mechanisms at country level. </a:t>
            </a:r>
          </a:p>
        </p:txBody>
      </p:sp>
      <p:sp>
        <p:nvSpPr>
          <p:cNvPr id="4" name="Slide Number Placeholder 3"/>
          <p:cNvSpPr>
            <a:spLocks noGrp="1"/>
          </p:cNvSpPr>
          <p:nvPr>
            <p:ph type="sldNum" sz="quarter" idx="5"/>
          </p:nvPr>
        </p:nvSpPr>
        <p:spPr/>
        <p:txBody>
          <a:bodyPr/>
          <a:lstStyle/>
          <a:p>
            <a:fld id="{712D3970-3CF0-432F-B2B8-46278E180B3C}" type="slidenum">
              <a:rPr lang="en-GB" smtClean="0"/>
              <a:t>18</a:t>
            </a:fld>
            <a:endParaRPr lang="en-GB" dirty="0"/>
          </a:p>
        </p:txBody>
      </p:sp>
    </p:spTree>
    <p:extLst>
      <p:ext uri="{BB962C8B-B14F-4D97-AF65-F5344CB8AC3E}">
        <p14:creationId xmlns:p14="http://schemas.microsoft.com/office/powerpoint/2010/main" val="570927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The 42 respondents reporting being a permanent member of the shelter coordination team (sector/cluster coordinator or other team member, and partner organizations) were asked to report on the tools that they used to address challenges.</a:t>
            </a:r>
          </a:p>
          <a:p>
            <a:pPr marL="179045" indent="-179045">
              <a:buFont typeface="Arial" panose="020B0604020202020204" pitchFamily="34" charset="0"/>
              <a:buChar char="•"/>
            </a:pPr>
            <a:r>
              <a:rPr lang="en-US" dirty="0"/>
              <a:t>The Shelter and NFIs indicator guide was the most popular resource used, followed by guidance on selecting NFIs for shelter. </a:t>
            </a:r>
          </a:p>
        </p:txBody>
      </p:sp>
      <p:sp>
        <p:nvSpPr>
          <p:cNvPr id="4" name="Slide Number Placeholder 3"/>
          <p:cNvSpPr>
            <a:spLocks noGrp="1"/>
          </p:cNvSpPr>
          <p:nvPr>
            <p:ph type="sldNum" sz="quarter" idx="10"/>
          </p:nvPr>
        </p:nvSpPr>
        <p:spPr/>
        <p:txBody>
          <a:bodyPr/>
          <a:lstStyle/>
          <a:p>
            <a:fld id="{712D3970-3CF0-432F-B2B8-46278E180B3C}" type="slidenum">
              <a:rPr lang="en-GB" smtClean="0"/>
              <a:t>19</a:t>
            </a:fld>
            <a:endParaRPr lang="en-GB" dirty="0"/>
          </a:p>
        </p:txBody>
      </p:sp>
    </p:spTree>
    <p:extLst>
      <p:ext uri="{BB962C8B-B14F-4D97-AF65-F5344CB8AC3E}">
        <p14:creationId xmlns:p14="http://schemas.microsoft.com/office/powerpoint/2010/main" val="359763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2D3970-3CF0-432F-B2B8-46278E180B3C}" type="slidenum">
              <a:rPr lang="en-GB" smtClean="0"/>
              <a:t>2</a:t>
            </a:fld>
            <a:endParaRPr lang="en-GB" dirty="0"/>
          </a:p>
        </p:txBody>
      </p:sp>
    </p:spTree>
    <p:extLst>
      <p:ext uri="{BB962C8B-B14F-4D97-AF65-F5344CB8AC3E}">
        <p14:creationId xmlns:p14="http://schemas.microsoft.com/office/powerpoint/2010/main" val="26196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The respondents reporting to be a permanent member of the shelter coordination team (sector/cluster coordinator or other team member, and partner organizations) were asked to report whether they felt prepared to address ongoing and emerging challenges. This represented 57 respondents for 2020</a:t>
            </a:r>
          </a:p>
          <a:p>
            <a:pPr marL="179045" indent="-179045">
              <a:buFont typeface="Arial" panose="020B0604020202020204" pitchFamily="34" charset="0"/>
              <a:buChar char="•"/>
            </a:pPr>
            <a:r>
              <a:rPr lang="en-US" dirty="0"/>
              <a:t>More than half felt prepared (36 respondents), but 20 respondents felt that they would need more tools to be prepared. Of those requesting more tools to be fully prepared: 40% were in the MENA region, 25% were in the Asia and Pacific, and 20% were in Africa. The 1 respondent not feeling prepared was from Yemen. </a:t>
            </a:r>
          </a:p>
        </p:txBody>
      </p:sp>
      <p:sp>
        <p:nvSpPr>
          <p:cNvPr id="4" name="Slide Number Placeholder 3"/>
          <p:cNvSpPr>
            <a:spLocks noGrp="1"/>
          </p:cNvSpPr>
          <p:nvPr>
            <p:ph type="sldNum" sz="quarter" idx="10"/>
          </p:nvPr>
        </p:nvSpPr>
        <p:spPr/>
        <p:txBody>
          <a:bodyPr/>
          <a:lstStyle/>
          <a:p>
            <a:fld id="{712D3970-3CF0-432F-B2B8-46278E180B3C}" type="slidenum">
              <a:rPr lang="en-GB" smtClean="0"/>
              <a:t>21</a:t>
            </a:fld>
            <a:endParaRPr lang="en-GB" dirty="0"/>
          </a:p>
        </p:txBody>
      </p:sp>
    </p:spTree>
    <p:extLst>
      <p:ext uri="{BB962C8B-B14F-4D97-AF65-F5344CB8AC3E}">
        <p14:creationId xmlns:p14="http://schemas.microsoft.com/office/powerpoint/2010/main" val="152425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The respondents reporting to be a permanent member of the shelter coordination team (sector/cluster coordinator or other team member, and partner organizations) were asked to report whether they felt prepared to address ongoing and emerging challenges. </a:t>
            </a:r>
          </a:p>
          <a:p>
            <a:pPr marL="179045" indent="-179045">
              <a:buFont typeface="Arial" panose="020B0604020202020204" pitchFamily="34" charset="0"/>
              <a:buChar char="•"/>
            </a:pPr>
            <a:r>
              <a:rPr lang="en-US" dirty="0"/>
              <a:t>Although more than half felt prepared (33 respondents), half of respondents in MENA and 38% in Africa felt that more tools are needed.</a:t>
            </a:r>
          </a:p>
        </p:txBody>
      </p:sp>
      <p:sp>
        <p:nvSpPr>
          <p:cNvPr id="4" name="Slide Number Placeholder 3"/>
          <p:cNvSpPr>
            <a:spLocks noGrp="1"/>
          </p:cNvSpPr>
          <p:nvPr>
            <p:ph type="sldNum" sz="quarter" idx="10"/>
          </p:nvPr>
        </p:nvSpPr>
        <p:spPr/>
        <p:txBody>
          <a:bodyPr/>
          <a:lstStyle/>
          <a:p>
            <a:fld id="{712D3970-3CF0-432F-B2B8-46278E180B3C}" type="slidenum">
              <a:rPr lang="en-GB" smtClean="0"/>
              <a:t>22</a:t>
            </a:fld>
            <a:endParaRPr lang="en-GB" dirty="0"/>
          </a:p>
        </p:txBody>
      </p:sp>
    </p:spTree>
    <p:extLst>
      <p:ext uri="{BB962C8B-B14F-4D97-AF65-F5344CB8AC3E}">
        <p14:creationId xmlns:p14="http://schemas.microsoft.com/office/powerpoint/2010/main" val="279463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of coordination teams were asked what the GSC can do to invest in capacity building. This is not an exhaustive list but represents the main feedback from partners. The full list of feedback is listed below without editing for spelling or typos: </a:t>
            </a:r>
          </a:p>
          <a:p>
            <a:pPr marL="179045" indent="-179045">
              <a:buFont typeface="Arial" panose="020B0604020202020204" pitchFamily="34" charset="0"/>
              <a:buChar char="•"/>
            </a:pPr>
            <a:r>
              <a:rPr lang="en-GB" dirty="0"/>
              <a:t>GSC can provide online training courses for ES/NFI cluster members in Afghanistan</a:t>
            </a:r>
          </a:p>
          <a:p>
            <a:pPr marL="179045" indent="-179045">
              <a:buFont typeface="Arial" panose="020B0604020202020204" pitchFamily="34" charset="0"/>
              <a:buChar char="•"/>
            </a:pPr>
            <a:r>
              <a:rPr lang="en-GB" dirty="0"/>
              <a:t>GSC should look downward create capacity building to the shelter actors at the grassroot level</a:t>
            </a:r>
          </a:p>
          <a:p>
            <a:pPr marL="179045" indent="-179045">
              <a:buFont typeface="Arial" panose="020B0604020202020204" pitchFamily="34" charset="0"/>
              <a:buChar char="•"/>
            </a:pPr>
            <a:r>
              <a:rPr lang="en-GB" dirty="0"/>
              <a:t>I think GSC provides a good support</a:t>
            </a:r>
          </a:p>
          <a:p>
            <a:pPr marL="179045" indent="-179045">
              <a:buFont typeface="Arial" panose="020B0604020202020204" pitchFamily="34" charset="0"/>
              <a:buChar char="•"/>
            </a:pPr>
            <a:r>
              <a:rPr lang="en-GB" dirty="0"/>
              <a:t>induction training to Shelter Cluster team, from national to sub-national team members</a:t>
            </a:r>
          </a:p>
          <a:p>
            <a:pPr marL="179045" indent="-179045">
              <a:buFont typeface="Arial" panose="020B0604020202020204" pitchFamily="34" charset="0"/>
              <a:buChar char="•"/>
            </a:pPr>
            <a:r>
              <a:rPr lang="en-GB" dirty="0"/>
              <a:t>information </a:t>
            </a:r>
            <a:r>
              <a:rPr lang="en-GB" dirty="0" err="1"/>
              <a:t>hsaring</a:t>
            </a:r>
            <a:r>
              <a:rPr lang="en-GB" dirty="0"/>
              <a:t> on online trainings</a:t>
            </a:r>
          </a:p>
          <a:p>
            <a:pPr marL="179045" indent="-179045">
              <a:buFont typeface="Arial" panose="020B0604020202020204" pitchFamily="34" charset="0"/>
              <a:buChar char="•"/>
            </a:pPr>
            <a:r>
              <a:rPr lang="en-GB" dirty="0"/>
              <a:t>Meanwhile We as organization only lack funding to facilitate the activities smoothly.</a:t>
            </a:r>
          </a:p>
          <a:p>
            <a:pPr marL="179045" indent="-179045">
              <a:buFont typeface="Arial" panose="020B0604020202020204" pitchFamily="34" charset="0"/>
              <a:buChar char="•"/>
            </a:pPr>
            <a:r>
              <a:rPr lang="en-GB" dirty="0"/>
              <a:t>Most of the GSCs' guidelines supports for our organization capacity building</a:t>
            </a:r>
          </a:p>
          <a:p>
            <a:pPr marL="179045" indent="-179045">
              <a:buFont typeface="Arial" panose="020B0604020202020204" pitchFamily="34" charset="0"/>
              <a:buChar char="•"/>
            </a:pPr>
            <a:r>
              <a:rPr lang="en-GB" dirty="0"/>
              <a:t>online training programs to the members especially the national staff</a:t>
            </a:r>
          </a:p>
          <a:p>
            <a:pPr marL="179045" indent="-179045">
              <a:buFont typeface="Arial" panose="020B0604020202020204" pitchFamily="34" charset="0"/>
              <a:buChar char="•"/>
            </a:pPr>
            <a:r>
              <a:rPr lang="en-GB" dirty="0"/>
              <a:t>organize online training </a:t>
            </a:r>
          </a:p>
          <a:p>
            <a:pPr marL="179045" indent="-179045">
              <a:buFont typeface="Arial" panose="020B0604020202020204" pitchFamily="34" charset="0"/>
              <a:buChar char="•"/>
            </a:pPr>
            <a:r>
              <a:rPr lang="en-GB" dirty="0"/>
              <a:t>organize training related shelter coordination at the sub-national level. Do more for funding in order to have dedicated Shelter Cluster Coordinator at sub-national level(sometimes, many of us are double hat) </a:t>
            </a:r>
          </a:p>
          <a:p>
            <a:pPr marL="179045" indent="-179045">
              <a:buFont typeface="Arial" panose="020B0604020202020204" pitchFamily="34" charset="0"/>
              <a:buChar char="•"/>
            </a:pPr>
            <a:r>
              <a:rPr lang="en-GB" dirty="0"/>
              <a:t>Sharing lessons learned as the result of surveys and past experiences in cluster meetings and </a:t>
            </a:r>
          </a:p>
          <a:p>
            <a:pPr marL="179045" indent="-179045">
              <a:buFont typeface="Arial" panose="020B0604020202020204" pitchFamily="34" charset="0"/>
              <a:buChar char="•"/>
            </a:pPr>
            <a:r>
              <a:rPr lang="en-GB" dirty="0"/>
              <a:t>Shelter repair with different categories require more harmonization to avoid  harm to the beneficiaries.   </a:t>
            </a:r>
          </a:p>
          <a:p>
            <a:pPr marL="179045" indent="-179045">
              <a:buFont typeface="Arial" panose="020B0604020202020204" pitchFamily="34" charset="0"/>
              <a:buChar char="•"/>
            </a:pPr>
            <a:r>
              <a:rPr lang="en-GB" dirty="0"/>
              <a:t>The GSC can support with the </a:t>
            </a:r>
            <a:r>
              <a:rPr lang="en-GB" dirty="0" err="1"/>
              <a:t>minimun</a:t>
            </a:r>
            <a:r>
              <a:rPr lang="en-GB" dirty="0"/>
              <a:t> trainings related to information management as the Cluster coordination is sometimes facing to the lack of IMO. </a:t>
            </a:r>
          </a:p>
          <a:p>
            <a:pPr marL="179045" indent="-179045">
              <a:buFont typeface="Arial" panose="020B0604020202020204" pitchFamily="34" charset="0"/>
              <a:buChar char="•"/>
            </a:pPr>
            <a:r>
              <a:rPr lang="en-GB" dirty="0"/>
              <a:t>(blank)</a:t>
            </a:r>
          </a:p>
          <a:p>
            <a:pPr marL="179045" indent="-1790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t>23</a:t>
            </a:fld>
            <a:endParaRPr lang="en-GB" dirty="0"/>
          </a:p>
        </p:txBody>
      </p:sp>
    </p:spTree>
    <p:extLst>
      <p:ext uri="{BB962C8B-B14F-4D97-AF65-F5344CB8AC3E}">
        <p14:creationId xmlns:p14="http://schemas.microsoft.com/office/powerpoint/2010/main" val="403037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GB" dirty="0"/>
              <a:t>97% of the respondents (members of the coordination team or partners of a Shelter Cluster mechanism) answering this feedback (57 participants) agreed with the statement. </a:t>
            </a:r>
          </a:p>
          <a:p>
            <a:pPr marL="179045" indent="-179045">
              <a:buFont typeface="Arial" panose="020B0604020202020204" pitchFamily="34" charset="0"/>
              <a:buChar char="•"/>
            </a:pPr>
            <a:r>
              <a:rPr lang="en-GB" dirty="0"/>
              <a:t>While the majority somewhat agree (37 respondents), 18 strongly agree, and 2 somewhat disagree. </a:t>
            </a:r>
          </a:p>
          <a:p>
            <a:pPr marL="179045" indent="-179045">
              <a:buFont typeface="Arial" panose="020B0604020202020204" pitchFamily="34" charset="0"/>
              <a:buChar char="•"/>
            </a:pPr>
            <a:r>
              <a:rPr lang="en-GB" dirty="0"/>
              <a:t>People who disagreed, provided some explanations without editing of correcting typos: </a:t>
            </a:r>
          </a:p>
          <a:p>
            <a:pPr marL="656499" lvl="1" indent="-179045">
              <a:buFont typeface="Arial" panose="020B0604020202020204" pitchFamily="34" charset="0"/>
              <a:buChar char="•"/>
            </a:pPr>
            <a:r>
              <a:rPr lang="en-GB" dirty="0"/>
              <a:t>How the best practices from other countries can be share with us?</a:t>
            </a:r>
          </a:p>
          <a:p>
            <a:pPr marL="656499" lvl="1" indent="-179045">
              <a:buFont typeface="Arial" panose="020B0604020202020204" pitchFamily="34" charset="0"/>
              <a:buChar char="•"/>
            </a:pPr>
            <a:r>
              <a:rPr lang="en-GB" dirty="0"/>
              <a:t>Not enough time to dedicate to learning as I am alone in solving the daily </a:t>
            </a:r>
            <a:r>
              <a:rPr lang="en-GB" dirty="0" err="1"/>
              <a:t>coordinaiton</a:t>
            </a:r>
            <a:r>
              <a:rPr lang="en-GB" dirty="0"/>
              <a:t> and incoming issues</a:t>
            </a:r>
          </a:p>
          <a:p>
            <a:pPr marL="656499" lvl="1" indent="-179045">
              <a:buFont typeface="Arial" panose="020B0604020202020204" pitchFamily="34" charset="0"/>
              <a:buChar char="•"/>
            </a:pPr>
            <a:r>
              <a:rPr lang="en-GB" dirty="0"/>
              <a:t>Reason is that new tools and polices or ways of implementing activities are develop daily, therefore, the little knowledge we as an organization have now may not be encourage and we still need more and more training in those areas and tools/documents.</a:t>
            </a:r>
          </a:p>
          <a:p>
            <a:pPr marL="656499" lvl="1" indent="-179045">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12D3970-3CF0-432F-B2B8-46278E180B3C}" type="slidenum">
              <a:rPr lang="en-GB" smtClean="0"/>
              <a:t>24</a:t>
            </a:fld>
            <a:endParaRPr lang="en-GB" dirty="0"/>
          </a:p>
        </p:txBody>
      </p:sp>
    </p:spTree>
    <p:extLst>
      <p:ext uri="{BB962C8B-B14F-4D97-AF65-F5344CB8AC3E}">
        <p14:creationId xmlns:p14="http://schemas.microsoft.com/office/powerpoint/2010/main" val="3352681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The respondents reporting to be a permanent member of the shelter coordination team (sector/cluster coordinator or other team member, and partner organizations) (57 respondents) were asked this question.</a:t>
            </a:r>
          </a:p>
          <a:p>
            <a:pPr marL="179045" indent="-179045">
              <a:buFont typeface="Arial" panose="020B0604020202020204" pitchFamily="34" charset="0"/>
              <a:buChar char="•"/>
            </a:pPr>
            <a:r>
              <a:rPr lang="en-US" dirty="0"/>
              <a:t>The majority of respondents somewhat agreed with this statement; the Asia and Pacific had the highest number of respondents who strongly agreed with the statement but also had one respondent somewhat disagree with the statement. </a:t>
            </a:r>
          </a:p>
          <a:p>
            <a:pPr marL="179045" indent="-179045">
              <a:buFont typeface="Arial" panose="020B0604020202020204" pitchFamily="34" charset="0"/>
              <a:buChar char="•"/>
            </a:pPr>
            <a:r>
              <a:rPr lang="en-US" dirty="0"/>
              <a:t>Feedback from country-level included the following: </a:t>
            </a:r>
          </a:p>
          <a:p>
            <a:pPr marL="656499" lvl="1" indent="-179045">
              <a:buFont typeface="Arial" panose="020B0604020202020204" pitchFamily="34" charset="0"/>
              <a:buChar char="•"/>
            </a:pPr>
            <a:r>
              <a:rPr lang="en-US" b="1" dirty="0"/>
              <a:t>Afghanistan</a:t>
            </a:r>
            <a:r>
              <a:rPr lang="en-US" dirty="0"/>
              <a:t>: </a:t>
            </a:r>
            <a:r>
              <a:rPr lang="en-GB" dirty="0"/>
              <a:t>How the best practices from other countries can be share with us?</a:t>
            </a:r>
          </a:p>
          <a:p>
            <a:pPr marL="656499" lvl="1" indent="-179045">
              <a:buFont typeface="Arial" panose="020B0604020202020204" pitchFamily="34" charset="0"/>
              <a:buChar char="•"/>
            </a:pPr>
            <a:r>
              <a:rPr lang="en-GB" b="1" dirty="0"/>
              <a:t>Libya</a:t>
            </a:r>
            <a:r>
              <a:rPr lang="en-GB" dirty="0"/>
              <a:t>: Not enough time to dedicate to learning as I am alone in solving the daily coordination and incoming issues.</a:t>
            </a:r>
          </a:p>
          <a:p>
            <a:pPr marL="656499" lvl="1" indent="-179045">
              <a:buFont typeface="Arial" panose="020B0604020202020204" pitchFamily="34" charset="0"/>
              <a:buChar char="•"/>
            </a:pPr>
            <a:r>
              <a:rPr lang="en-GB" b="1" dirty="0"/>
              <a:t>South Sudan: </a:t>
            </a:r>
            <a:r>
              <a:rPr lang="en-GB" dirty="0"/>
              <a:t>Reason is that new tools and polices or ways of implementing activities are develop daily, therefore, the little knowledge we as an organization have now may not be encourage and we still need more and more training in those areas and tools/documents.</a:t>
            </a:r>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t>25</a:t>
            </a:fld>
            <a:endParaRPr lang="en-GB" dirty="0"/>
          </a:p>
        </p:txBody>
      </p:sp>
    </p:spTree>
    <p:extLst>
      <p:ext uri="{BB962C8B-B14F-4D97-AF65-F5344CB8AC3E}">
        <p14:creationId xmlns:p14="http://schemas.microsoft.com/office/powerpoint/2010/main" val="2569026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The respondents (57) reporting to be a permanent member of the shelter coordination team (sector/cluster coordinator or other team member, and partner organizations) were asked this question.</a:t>
            </a:r>
          </a:p>
          <a:p>
            <a:pPr marL="179045" indent="-179045">
              <a:buFont typeface="Arial" panose="020B0604020202020204" pitchFamily="34" charset="0"/>
              <a:buChar char="•"/>
            </a:pPr>
            <a:r>
              <a:rPr lang="en-US" dirty="0"/>
              <a:t>Most respondents (43) said that the shelter cluster strategy was appropriate based on existing evidence. 9 said the strategy was appropriate but not based on existing evidence, 4 said that it was not appropriate and not based on existing evidence, and 2 said that it was not appropriate but based on the existing evidence.</a:t>
            </a:r>
          </a:p>
          <a:p>
            <a:pPr marL="656499" lvl="1" indent="-1790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t>26</a:t>
            </a:fld>
            <a:endParaRPr lang="en-GB" dirty="0"/>
          </a:p>
        </p:txBody>
      </p:sp>
    </p:spTree>
    <p:extLst>
      <p:ext uri="{BB962C8B-B14F-4D97-AF65-F5344CB8AC3E}">
        <p14:creationId xmlns:p14="http://schemas.microsoft.com/office/powerpoint/2010/main" val="1557599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GB" dirty="0"/>
              <a:t>Most of the coordination team respondents in all regions thought that the country shelter strategy is appropriate and based on existing evidence. </a:t>
            </a:r>
          </a:p>
          <a:p>
            <a:pPr marL="179045" indent="-179045">
              <a:buFont typeface="Arial" panose="020B0604020202020204" pitchFamily="34" charset="0"/>
              <a:buChar char="•"/>
            </a:pPr>
            <a:r>
              <a:rPr lang="en-GB" dirty="0"/>
              <a:t>Some country-specific feedback:</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Myanmar</a:t>
            </a:r>
            <a:r>
              <a:rPr lang="en-GB" sz="1300" dirty="0">
                <a:solidFill>
                  <a:srgbClr val="365A70"/>
                </a:solidFill>
                <a:latin typeface="Arial" panose="020B0604020202020204" pitchFamily="34" charset="0"/>
                <a:cs typeface="Arial" panose="020B0604020202020204" pitchFamily="34" charset="0"/>
              </a:rPr>
              <a:t>: A 2 year gap in dedicated coordination means we are starting again largely from scratch.</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Afghanistan</a:t>
            </a:r>
            <a:r>
              <a:rPr lang="en-GB" sz="1300" dirty="0">
                <a:solidFill>
                  <a:srgbClr val="365A70"/>
                </a:solidFill>
                <a:latin typeface="Arial" panose="020B0604020202020204" pitchFamily="34" charset="0"/>
                <a:cs typeface="Arial" panose="020B0604020202020204" pitchFamily="34" charset="0"/>
              </a:rPr>
              <a:t>: As we have both cold and warm climate in the country. the one/two room shelter design for both climates should be there to better help the aid agencies and the affected population.</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Democratic Republic of Congo</a:t>
            </a:r>
            <a:r>
              <a:rPr lang="en-GB" sz="1300" dirty="0">
                <a:solidFill>
                  <a:srgbClr val="365A70"/>
                </a:solidFill>
                <a:latin typeface="Arial" panose="020B0604020202020204" pitchFamily="34" charset="0"/>
                <a:cs typeface="Arial" panose="020B0604020202020204" pitchFamily="34" charset="0"/>
              </a:rPr>
              <a:t>: evidence needs updating - currently based on a 2018 evaluation</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Libya: </a:t>
            </a:r>
            <a:r>
              <a:rPr lang="en-GB" sz="1300" dirty="0">
                <a:solidFill>
                  <a:srgbClr val="365A70"/>
                </a:solidFill>
                <a:latin typeface="Arial" panose="020B0604020202020204" pitchFamily="34" charset="0"/>
                <a:cs typeface="Arial" panose="020B0604020202020204" pitchFamily="34" charset="0"/>
              </a:rPr>
              <a:t>Libya has a quite complex and fluid situation, the scenarios </a:t>
            </a:r>
            <a:r>
              <a:rPr lang="en-GB" sz="1300" dirty="0" err="1">
                <a:solidFill>
                  <a:srgbClr val="365A70"/>
                </a:solidFill>
                <a:latin typeface="Arial" panose="020B0604020202020204" pitchFamily="34" charset="0"/>
                <a:cs typeface="Arial" panose="020B0604020202020204" pitchFamily="34" charset="0"/>
              </a:rPr>
              <a:t>continuionsly</a:t>
            </a:r>
            <a:r>
              <a:rPr lang="en-GB" sz="1300" dirty="0">
                <a:solidFill>
                  <a:srgbClr val="365A70"/>
                </a:solidFill>
                <a:latin typeface="Arial" panose="020B0604020202020204" pitchFamily="34" charset="0"/>
                <a:cs typeface="Arial" panose="020B0604020202020204" pitchFamily="34" charset="0"/>
              </a:rPr>
              <a:t> change thus any strategy might be inappropriate after a given time</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Burkina Faso: </a:t>
            </a:r>
            <a:r>
              <a:rPr lang="en-GB" sz="1300" dirty="0">
                <a:solidFill>
                  <a:srgbClr val="365A70"/>
                </a:solidFill>
                <a:latin typeface="Arial" panose="020B0604020202020204" pitchFamily="34" charset="0"/>
                <a:cs typeface="Arial" panose="020B0604020202020204" pitchFamily="34" charset="0"/>
              </a:rPr>
              <a:t>Scarcity of shelter needs information has been a strong issue for the shelter strategy in 2020. Availability of information has improved a strategy revision is planned</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Vanuatu: </a:t>
            </a:r>
            <a:r>
              <a:rPr lang="en-GB" sz="1300" dirty="0">
                <a:solidFill>
                  <a:srgbClr val="365A70"/>
                </a:solidFill>
                <a:latin typeface="Arial" panose="020B0604020202020204" pitchFamily="34" charset="0"/>
                <a:cs typeface="Arial" panose="020B0604020202020204" pitchFamily="34" charset="0"/>
              </a:rPr>
              <a:t>Strategy not clearly identified and leadership keeps changing</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South Sudan: </a:t>
            </a:r>
            <a:r>
              <a:rPr lang="en-GB" sz="1300" dirty="0">
                <a:solidFill>
                  <a:srgbClr val="365A70"/>
                </a:solidFill>
                <a:latin typeface="Arial" panose="020B0604020202020204" pitchFamily="34" charset="0"/>
                <a:cs typeface="Arial" panose="020B0604020202020204" pitchFamily="34" charset="0"/>
              </a:rPr>
              <a:t>The document developed by different agencies and corrective ideas </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Yemen: </a:t>
            </a:r>
            <a:r>
              <a:rPr lang="en-GB" sz="1300" dirty="0">
                <a:solidFill>
                  <a:srgbClr val="365A70"/>
                </a:solidFill>
                <a:latin typeface="Arial" panose="020B0604020202020204" pitchFamily="34" charset="0"/>
                <a:cs typeface="Arial" panose="020B0604020202020204" pitchFamily="34" charset="0"/>
              </a:rPr>
              <a:t>The focus is given to the IDPs in the camps, while the care is not given to those displaced from their homes to other homes in other areas.</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Afghanistan: </a:t>
            </a:r>
            <a:r>
              <a:rPr lang="en-GB" sz="1300" dirty="0">
                <a:solidFill>
                  <a:srgbClr val="365A70"/>
                </a:solidFill>
                <a:latin typeface="Arial" panose="020B0604020202020204" pitchFamily="34" charset="0"/>
                <a:cs typeface="Arial" panose="020B0604020202020204" pitchFamily="34" charset="0"/>
              </a:rPr>
              <a:t>the strategy has responded  based on need of vulnerable affected families.</a:t>
            </a:r>
          </a:p>
          <a:p>
            <a:pPr marL="656499" lvl="1" indent="-179045" defTabSz="954908">
              <a:buFont typeface="Arial" panose="020B0604020202020204" pitchFamily="34" charset="0"/>
              <a:buChar char="•"/>
              <a:defRPr/>
            </a:pPr>
            <a:r>
              <a:rPr lang="en-GB" sz="1300" b="1" dirty="0">
                <a:solidFill>
                  <a:srgbClr val="365A70"/>
                </a:solidFill>
                <a:latin typeface="Arial" panose="020B0604020202020204" pitchFamily="34" charset="0"/>
                <a:cs typeface="Arial" panose="020B0604020202020204" pitchFamily="34" charset="0"/>
              </a:rPr>
              <a:t>Chad: </a:t>
            </a:r>
            <a:r>
              <a:rPr lang="en-GB" sz="1300" dirty="0">
                <a:solidFill>
                  <a:srgbClr val="365A70"/>
                </a:solidFill>
                <a:latin typeface="Arial" panose="020B0604020202020204" pitchFamily="34" charset="0"/>
                <a:cs typeface="Arial" panose="020B0604020202020204" pitchFamily="34" charset="0"/>
              </a:rPr>
              <a:t>The strategy was merged with CCCM strategy and now we are still reviewing it to have for each cluster its own strategy. The CCCM strategy is completed and we are working on the shelter strategy.</a:t>
            </a:r>
          </a:p>
          <a:p>
            <a:pPr marL="656499" lvl="1" indent="-179045" defTabSz="954908">
              <a:buFont typeface="Arial" panose="020B0604020202020204" pitchFamily="34" charset="0"/>
              <a:buChar char="•"/>
              <a:defRPr/>
            </a:pPr>
            <a:endParaRPr lang="en-GB" sz="1300" dirty="0">
              <a:solidFill>
                <a:srgbClr val="365A70"/>
              </a:solidFill>
              <a:latin typeface="Arial" panose="020B0604020202020204" pitchFamily="34" charset="0"/>
              <a:cs typeface="Arial" panose="020B0604020202020204" pitchFamily="34" charset="0"/>
            </a:endParaRPr>
          </a:p>
          <a:p>
            <a:pPr marL="656499" lvl="1" indent="-179045">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27</a:t>
            </a:fld>
            <a:endParaRPr lang="en-GB" dirty="0"/>
          </a:p>
        </p:txBody>
      </p:sp>
    </p:spTree>
    <p:extLst>
      <p:ext uri="{BB962C8B-B14F-4D97-AF65-F5344CB8AC3E}">
        <p14:creationId xmlns:p14="http://schemas.microsoft.com/office/powerpoint/2010/main" val="709785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D3970-3CF0-432F-B2B8-46278E180B3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4990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GB" dirty="0"/>
              <a:t>The majority of people who registered for the event were working in Headquarters in countries such as Australia, Switzerland, Hungary, the United States of America, the United Kingdom etc. </a:t>
            </a:r>
          </a:p>
          <a:p>
            <a:pPr marL="179045" indent="-179045">
              <a:buFont typeface="Arial" panose="020B0604020202020204" pitchFamily="34" charset="0"/>
              <a:buChar char="•"/>
            </a:pPr>
            <a:r>
              <a:rPr lang="en-GB" dirty="0"/>
              <a:t>Similar to the Satisfaction Survey, respondents from UN agencies and International NGOs were predominant. </a:t>
            </a:r>
          </a:p>
          <a:p>
            <a:pPr marL="179045" indent="-179045">
              <a:buFont typeface="Arial" panose="020B0604020202020204" pitchFamily="34" charset="0"/>
              <a:buChar char="•"/>
            </a:pPr>
            <a:r>
              <a:rPr lang="en-GB" dirty="0"/>
              <a:t>Respondents from UNHCR were the highest number of people responding (4), followed by IOM (3).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D3970-3CF0-432F-B2B8-46278E180B3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81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Insufficient funding continues to remain the top issue for country-level Shelter Clusters (11), followed by poor understanding of field realities. </a:t>
            </a:r>
          </a:p>
          <a:p>
            <a:pPr marL="179045" indent="-179045">
              <a:buFont typeface="Arial" panose="020B0604020202020204" pitchFamily="34" charset="0"/>
              <a:buChar char="•"/>
            </a:pPr>
            <a:r>
              <a:rPr lang="en-US" dirty="0"/>
              <a:t>Note that due to the change in format of the Global Shelter Cluster meeting, the number of respondents is remarkably lower this year. </a:t>
            </a:r>
          </a:p>
          <a:p>
            <a:pPr marL="179045" indent="-179045">
              <a:buFont typeface="Arial" panose="020B0604020202020204" pitchFamily="34" charset="0"/>
              <a:buChar char="•"/>
            </a:pPr>
            <a:r>
              <a:rPr lang="en-US" dirty="0"/>
              <a:t>People who replied other, stated: </a:t>
            </a:r>
          </a:p>
          <a:p>
            <a:pPr marL="656499" lvl="1" indent="-179045">
              <a:buFont typeface="Arial" panose="020B0604020202020204" pitchFamily="34" charset="0"/>
              <a:buChar char="•"/>
            </a:pPr>
            <a:r>
              <a:rPr lang="en-GB" dirty="0"/>
              <a:t>Poor continuity of funding from the immediate aftermath through recovery</a:t>
            </a:r>
          </a:p>
          <a:p>
            <a:pPr marL="656499" lvl="1" indent="-179045">
              <a:buFont typeface="Arial" panose="020B0604020202020204" pitchFamily="34" charset="0"/>
              <a:buChar char="•"/>
            </a:pPr>
            <a:r>
              <a:rPr lang="en-GB" dirty="0"/>
              <a:t>Shelter Design and Durability</a:t>
            </a:r>
          </a:p>
          <a:p>
            <a:pPr marL="656499" lvl="1" indent="-179045">
              <a:buFont typeface="Arial" panose="020B0604020202020204" pitchFamily="34" charset="0"/>
              <a:buChar char="•"/>
            </a:pPr>
            <a:r>
              <a:rPr lang="en-GB" dirty="0"/>
              <a:t>Unforeseen consequences of the Covid-19 pandemic</a:t>
            </a:r>
          </a:p>
          <a:p>
            <a:pPr marL="656499" lvl="1" indent="-1790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D3970-3CF0-432F-B2B8-46278E180B3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51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2D3970-3CF0-432F-B2B8-46278E180B3C}" type="slidenum">
              <a:rPr lang="en-GB" smtClean="0"/>
              <a:t>3</a:t>
            </a:fld>
            <a:endParaRPr lang="en-GB" dirty="0"/>
          </a:p>
        </p:txBody>
      </p:sp>
    </p:spTree>
    <p:extLst>
      <p:ext uri="{BB962C8B-B14F-4D97-AF65-F5344CB8AC3E}">
        <p14:creationId xmlns:p14="http://schemas.microsoft.com/office/powerpoint/2010/main" val="576107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Improved more predictable funding for shelter operations was the most significant improvement to reduce the challenges related with the lack of funding particularly that was identified in the previous question, this was followed by increased coordination and subnational level. </a:t>
            </a:r>
          </a:p>
          <a:p>
            <a:pPr marL="179045" indent="-179045">
              <a:buFont typeface="Arial" panose="020B0604020202020204" pitchFamily="34" charset="0"/>
              <a:buChar char="•"/>
            </a:pPr>
            <a:r>
              <a:rPr lang="en-US" dirty="0"/>
              <a:t>Other replies included only one: New Innovations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D3970-3CF0-432F-B2B8-46278E180B3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7445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collection of most, but not all, of the responses to the question:</a:t>
            </a:r>
          </a:p>
          <a:p>
            <a:r>
              <a:rPr lang="en-US" dirty="0"/>
              <a:t>What would be a great meeting outcome for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D3970-3CF0-432F-B2B8-46278E180B3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1172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2D3970-3CF0-432F-B2B8-46278E180B3C}" type="slidenum">
              <a:rPr lang="en-GB" smtClean="0"/>
              <a:t>35</a:t>
            </a:fld>
            <a:endParaRPr lang="en-GB" dirty="0"/>
          </a:p>
        </p:txBody>
      </p:sp>
    </p:spTree>
    <p:extLst>
      <p:ext uri="{BB962C8B-B14F-4D97-AF65-F5344CB8AC3E}">
        <p14:creationId xmlns:p14="http://schemas.microsoft.com/office/powerpoint/2010/main" val="283725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Afghanistan, Somalia, Syria, Iraq, Somalia, and Yemen were among the countries with the highest respondents.</a:t>
            </a:r>
          </a:p>
        </p:txBody>
      </p:sp>
      <p:sp>
        <p:nvSpPr>
          <p:cNvPr id="4" name="Slide Number Placeholder 3"/>
          <p:cNvSpPr>
            <a:spLocks noGrp="1"/>
          </p:cNvSpPr>
          <p:nvPr>
            <p:ph type="sldNum" sz="quarter" idx="5"/>
          </p:nvPr>
        </p:nvSpPr>
        <p:spPr/>
        <p:txBody>
          <a:bodyPr/>
          <a:lstStyle/>
          <a:p>
            <a:fld id="{712D3970-3CF0-432F-B2B8-46278E180B3C}" type="slidenum">
              <a:rPr lang="en-GB" smtClean="0"/>
              <a:t>4</a:t>
            </a:fld>
            <a:endParaRPr lang="en-GB" dirty="0"/>
          </a:p>
        </p:txBody>
      </p:sp>
    </p:spTree>
    <p:extLst>
      <p:ext uri="{BB962C8B-B14F-4D97-AF65-F5344CB8AC3E}">
        <p14:creationId xmlns:p14="http://schemas.microsoft.com/office/powerpoint/2010/main" val="375560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sz="1100" dirty="0">
                <a:latin typeface="Arial Narrow" panose="020B0606020202030204" pitchFamily="34" charset="0"/>
                <a:cs typeface="Arial" panose="020B0604020202020204" pitchFamily="34" charset="0"/>
              </a:rPr>
              <a:t>Large proportion of respondents from the MENA region (34%) followed by Asia &amp; Pacific (26%), and then Africa (20%). This is consistent with where there are the presence of the most clusters and partners. </a:t>
            </a:r>
          </a:p>
          <a:p>
            <a:endParaRPr lang="en-US" sz="1100" dirty="0">
              <a:latin typeface="Arial Narrow" panose="020B0606020202030204" pitchFamily="34" charset="0"/>
              <a:cs typeface="Arial" panose="020B0604020202020204" pitchFamily="34" charset="0"/>
            </a:endParaRPr>
          </a:p>
          <a:p>
            <a:pPr marL="179045" indent="-179045">
              <a:buFont typeface="Arial" panose="020B0604020202020204" pitchFamily="34" charset="0"/>
              <a:buChar char="•"/>
            </a:pPr>
            <a:endParaRPr lang="en-US" sz="1100"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2D3970-3CF0-432F-B2B8-46278E180B3C}" type="slidenum">
              <a:rPr lang="en-GB" smtClean="0"/>
              <a:t>5</a:t>
            </a:fld>
            <a:endParaRPr lang="en-GB" dirty="0"/>
          </a:p>
        </p:txBody>
      </p:sp>
    </p:spTree>
    <p:extLst>
      <p:ext uri="{BB962C8B-B14F-4D97-AF65-F5344CB8AC3E}">
        <p14:creationId xmlns:p14="http://schemas.microsoft.com/office/powerpoint/2010/main" val="70296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fr-CH" sz="1300" dirty="0"/>
              <a:t>Afghanistan, </a:t>
            </a:r>
            <a:r>
              <a:rPr lang="fr-CH" sz="1300" dirty="0" err="1"/>
              <a:t>Yemen</a:t>
            </a:r>
            <a:r>
              <a:rPr lang="fr-CH" sz="1300" dirty="0"/>
              <a:t>, Iraq, and Venezuela </a:t>
            </a:r>
            <a:r>
              <a:rPr lang="fr-CH" sz="1300" dirty="0" err="1"/>
              <a:t>provided</a:t>
            </a:r>
            <a:r>
              <a:rPr lang="fr-CH" sz="1300" dirty="0"/>
              <a:t> the </a:t>
            </a:r>
            <a:r>
              <a:rPr lang="fr-CH" sz="1300" dirty="0" err="1"/>
              <a:t>most</a:t>
            </a:r>
            <a:r>
              <a:rPr lang="fr-CH" sz="1300" dirty="0"/>
              <a:t> </a:t>
            </a:r>
            <a:r>
              <a:rPr lang="fr-CH" sz="1300" dirty="0" err="1"/>
              <a:t>responses</a:t>
            </a:r>
            <a:endParaRPr lang="fr-CH" sz="1300" dirty="0"/>
          </a:p>
          <a:p>
            <a:pPr marL="179045" indent="-179045">
              <a:buFont typeface="Arial" panose="020B0604020202020204" pitchFamily="34" charset="0"/>
              <a:buChar char="•"/>
            </a:pPr>
            <a:r>
              <a:rPr lang="fr-CH" sz="1300" dirty="0" err="1"/>
              <a:t>Within</a:t>
            </a:r>
            <a:r>
              <a:rPr lang="fr-CH" sz="1300" dirty="0"/>
              <a:t> </a:t>
            </a:r>
            <a:r>
              <a:rPr lang="fr-CH" sz="1300" dirty="0" err="1"/>
              <a:t>Africa</a:t>
            </a:r>
            <a:r>
              <a:rPr lang="fr-CH" sz="1300" dirty="0"/>
              <a:t>, </a:t>
            </a:r>
            <a:r>
              <a:rPr lang="fr-CH" sz="1300" dirty="0" err="1"/>
              <a:t>Somalia</a:t>
            </a:r>
            <a:r>
              <a:rPr lang="fr-CH" sz="1300" dirty="0"/>
              <a:t>, Nigeria, and South </a:t>
            </a:r>
            <a:r>
              <a:rPr lang="fr-CH" sz="1300" dirty="0" err="1"/>
              <a:t>Sudan</a:t>
            </a:r>
            <a:r>
              <a:rPr lang="fr-CH" sz="1300" dirty="0"/>
              <a:t> </a:t>
            </a:r>
            <a:r>
              <a:rPr lang="fr-CH" sz="1300" dirty="0" err="1"/>
              <a:t>provided</a:t>
            </a:r>
            <a:r>
              <a:rPr lang="fr-CH" sz="1300" dirty="0"/>
              <a:t> the </a:t>
            </a:r>
            <a:r>
              <a:rPr lang="fr-CH" sz="1300" dirty="0" err="1"/>
              <a:t>most</a:t>
            </a:r>
            <a:r>
              <a:rPr lang="fr-CH" sz="1300" dirty="0"/>
              <a:t> </a:t>
            </a:r>
            <a:r>
              <a:rPr lang="fr-CH" sz="1300" dirty="0" err="1"/>
              <a:t>responses</a:t>
            </a:r>
            <a:endParaRPr lang="en-US" sz="1300"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2D3970-3CF0-432F-B2B8-46278E180B3C}" type="slidenum">
              <a:rPr lang="en-GB" smtClean="0"/>
              <a:t>6</a:t>
            </a:fld>
            <a:endParaRPr lang="en-GB" dirty="0"/>
          </a:p>
        </p:txBody>
      </p:sp>
    </p:spTree>
    <p:extLst>
      <p:ext uri="{BB962C8B-B14F-4D97-AF65-F5344CB8AC3E}">
        <p14:creationId xmlns:p14="http://schemas.microsoft.com/office/powerpoint/2010/main" val="77202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045" indent="-179045">
              <a:buFont typeface="Arial" panose="020B0604020202020204" pitchFamily="34" charset="0"/>
              <a:buChar char="•"/>
            </a:pPr>
            <a:r>
              <a:rPr lang="en-US" dirty="0"/>
              <a:t>Slight dip in the number of national NGOs responding 24% this year compared to 32% in the previous year); </a:t>
            </a:r>
          </a:p>
          <a:p>
            <a:pPr marL="179045" indent="-179045">
              <a:buFont typeface="Arial" panose="020B0604020202020204" pitchFamily="34" charset="0"/>
              <a:buChar char="•"/>
            </a:pPr>
            <a:r>
              <a:rPr lang="en-US" dirty="0"/>
              <a:t>Consistent with other years, many UN agencies and INGO staff members completed the survey. </a:t>
            </a:r>
          </a:p>
        </p:txBody>
      </p:sp>
      <p:sp>
        <p:nvSpPr>
          <p:cNvPr id="4" name="Slide Number Placeholder 3"/>
          <p:cNvSpPr>
            <a:spLocks noGrp="1"/>
          </p:cNvSpPr>
          <p:nvPr>
            <p:ph type="sldNum" sz="quarter" idx="10"/>
          </p:nvPr>
        </p:nvSpPr>
        <p:spPr/>
        <p:txBody>
          <a:bodyPr/>
          <a:lstStyle/>
          <a:p>
            <a:fld id="{712D3970-3CF0-432F-B2B8-46278E180B3C}" type="slidenum">
              <a:rPr lang="en-GB" smtClean="0"/>
              <a:t>7</a:t>
            </a:fld>
            <a:endParaRPr lang="en-GB" dirty="0"/>
          </a:p>
        </p:txBody>
      </p:sp>
    </p:spTree>
    <p:extLst>
      <p:ext uri="{BB962C8B-B14F-4D97-AF65-F5344CB8AC3E}">
        <p14:creationId xmlns:p14="http://schemas.microsoft.com/office/powerpoint/2010/main" val="327392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National NGOs responding are based in MENA whereas last year a majority of the National NGOs were responding from the Africa region. </a:t>
            </a:r>
          </a:p>
        </p:txBody>
      </p:sp>
      <p:sp>
        <p:nvSpPr>
          <p:cNvPr id="4" name="Slide Number Placeholder 3"/>
          <p:cNvSpPr>
            <a:spLocks noGrp="1"/>
          </p:cNvSpPr>
          <p:nvPr>
            <p:ph type="sldNum" sz="quarter" idx="5"/>
          </p:nvPr>
        </p:nvSpPr>
        <p:spPr/>
        <p:txBody>
          <a:bodyPr/>
          <a:lstStyle/>
          <a:p>
            <a:fld id="{712D3970-3CF0-432F-B2B8-46278E180B3C}" type="slidenum">
              <a:rPr lang="en-GB" smtClean="0"/>
              <a:t>8</a:t>
            </a:fld>
            <a:endParaRPr lang="en-GB" dirty="0"/>
          </a:p>
        </p:txBody>
      </p:sp>
    </p:spTree>
    <p:extLst>
      <p:ext uri="{BB962C8B-B14F-4D97-AF65-F5344CB8AC3E}">
        <p14:creationId xmlns:p14="http://schemas.microsoft.com/office/powerpoint/2010/main" val="322568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2D3970-3CF0-432F-B2B8-46278E180B3C}" type="slidenum">
              <a:rPr lang="en-GB" smtClean="0"/>
              <a:t>9</a:t>
            </a:fld>
            <a:endParaRPr lang="en-GB" dirty="0"/>
          </a:p>
        </p:txBody>
      </p:sp>
    </p:spTree>
    <p:extLst>
      <p:ext uri="{BB962C8B-B14F-4D97-AF65-F5344CB8AC3E}">
        <p14:creationId xmlns:p14="http://schemas.microsoft.com/office/powerpoint/2010/main" val="342427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670176"/>
            <a:ext cx="64008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268394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110225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155893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57" y="0"/>
            <a:ext cx="9144000" cy="792087"/>
          </a:xfrm>
          <a:solidFill>
            <a:srgbClr val="7F1416"/>
          </a:solidFill>
        </p:spPr>
        <p:txBody>
          <a:bodyPr>
            <a:normAutofit/>
          </a:bodyPr>
          <a:lstStyle>
            <a:lvl1pPr algn="l">
              <a:defRPr sz="1600">
                <a:solidFill>
                  <a:schemeClr val="bg1"/>
                </a:solidFill>
              </a:defRPr>
            </a:lvl1pPr>
          </a:lstStyle>
          <a:p>
            <a:r>
              <a:rPr lang="en-GB" dirty="0"/>
              <a:t>Results from the registration to the GSC meeting- 21 respondents</a:t>
            </a:r>
          </a:p>
        </p:txBody>
      </p:sp>
      <p:sp>
        <p:nvSpPr>
          <p:cNvPr id="3" name="Subtitle 2"/>
          <p:cNvSpPr>
            <a:spLocks noGrp="1"/>
          </p:cNvSpPr>
          <p:nvPr>
            <p:ph type="subTitle" idx="1"/>
          </p:nvPr>
        </p:nvSpPr>
        <p:spPr>
          <a:xfrm>
            <a:off x="1371600" y="3670176"/>
            <a:ext cx="64008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597556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E1A5801F-BFB1-4F48-AFA7-5C3E9E0CF3D3}"/>
              </a:ext>
            </a:extLst>
          </p:cNvPr>
          <p:cNvSpPr>
            <a:spLocks noGrp="1"/>
          </p:cNvSpPr>
          <p:nvPr>
            <p:ph type="ctrTitle" hasCustomPrompt="1"/>
          </p:nvPr>
        </p:nvSpPr>
        <p:spPr>
          <a:xfrm>
            <a:off x="-11757" y="0"/>
            <a:ext cx="9144000" cy="792087"/>
          </a:xfrm>
          <a:solidFill>
            <a:srgbClr val="7F1416"/>
          </a:solidFill>
        </p:spPr>
        <p:txBody>
          <a:bodyPr>
            <a:normAutofit/>
          </a:bodyPr>
          <a:lstStyle>
            <a:lvl1pPr algn="l">
              <a:defRPr sz="1600">
                <a:solidFill>
                  <a:schemeClr val="bg1"/>
                </a:solidFill>
              </a:defRPr>
            </a:lvl1pPr>
          </a:lstStyle>
          <a:p>
            <a:r>
              <a:rPr lang="en-GB" dirty="0"/>
              <a:t>Results from the registration to the GSC meeting- 21 respondents</a:t>
            </a:r>
          </a:p>
        </p:txBody>
      </p:sp>
    </p:spTree>
    <p:extLst>
      <p:ext uri="{BB962C8B-B14F-4D97-AF65-F5344CB8AC3E}">
        <p14:creationId xmlns:p14="http://schemas.microsoft.com/office/powerpoint/2010/main" val="65427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922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2516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5315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9510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75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933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1186064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5385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4924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9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128826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18291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165321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211658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37494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300117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t>‹#›</a:t>
            </a:fld>
            <a:endParaRPr lang="en-GB" dirty="0"/>
          </a:p>
        </p:txBody>
      </p:sp>
    </p:spTree>
    <p:extLst>
      <p:ext uri="{BB962C8B-B14F-4D97-AF65-F5344CB8AC3E}">
        <p14:creationId xmlns:p14="http://schemas.microsoft.com/office/powerpoint/2010/main" val="215202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553200" y="6324412"/>
            <a:ext cx="2133600" cy="365125"/>
          </a:xfrm>
          <a:prstGeom prst="rect">
            <a:avLst/>
          </a:prstGeom>
        </p:spPr>
        <p:txBody>
          <a:bodyPr vert="horz" lIns="91440" tIns="45720" rIns="91440" bIns="45720" rtlCol="0" anchor="ctr"/>
          <a:lstStyle>
            <a:lvl1pPr algn="r">
              <a:defRPr sz="1200">
                <a:solidFill>
                  <a:srgbClr val="7F1416"/>
                </a:solidFill>
              </a:defRPr>
            </a:lvl1pPr>
          </a:lstStyle>
          <a:p>
            <a:fld id="{1327C452-0D12-48F3-BB65-BBA3E6350F2C}" type="slidenum">
              <a:rPr lang="en-GB" smtClean="0"/>
              <a:pPr/>
              <a:t>‹#›</a:t>
            </a:fld>
            <a:endParaRPr lang="en-GB"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31" name="Group 30"/>
          <p:cNvGrpSpPr/>
          <p:nvPr/>
        </p:nvGrpSpPr>
        <p:grpSpPr>
          <a:xfrm>
            <a:off x="467544" y="6309320"/>
            <a:ext cx="1908720" cy="400110"/>
            <a:chOff x="3671392" y="6341258"/>
            <a:chExt cx="1908720" cy="400110"/>
          </a:xfrm>
        </p:grpSpPr>
        <p:pic>
          <p:nvPicPr>
            <p:cNvPr id="2049" name="Picture 3" descr="Logo-small"/>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Global Shelter Cluster</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1" name="Rectangle 10"/>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6" name="Rectangle 15"/>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Rectangle 26"/>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Rectangle 27"/>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Rectangle 28"/>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Rectangle 29"/>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4481041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1" name="Group 30"/>
          <p:cNvGrpSpPr/>
          <p:nvPr/>
        </p:nvGrpSpPr>
        <p:grpSpPr>
          <a:xfrm>
            <a:off x="107504" y="6308725"/>
            <a:ext cx="2088232" cy="400110"/>
            <a:chOff x="3671392" y="6341258"/>
            <a:chExt cx="1908720" cy="400110"/>
          </a:xfrm>
        </p:grpSpPr>
        <p:pic>
          <p:nvPicPr>
            <p:cNvPr id="2049" name="Picture 3" descr="Logo-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Global Shelter Cluster</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1" name="Rectangle 10"/>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9144000" cy="274638"/>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b="1" dirty="0">
                <a:latin typeface="Arial" panose="020B0604020202020204" pitchFamily="34" charset="0"/>
                <a:cs typeface="Arial" panose="020B0604020202020204" pitchFamily="34" charset="0"/>
              </a:rPr>
              <a:t>Results from the registration to the GSC meeting </a:t>
            </a:r>
            <a:r>
              <a:rPr lang="en-GB" dirty="0">
                <a:latin typeface="Arial" panose="020B0604020202020204" pitchFamily="34" charset="0"/>
                <a:cs typeface="Arial" panose="020B0604020202020204" pitchFamily="34" charset="0"/>
              </a:rPr>
              <a:t>-21 respondents</a:t>
            </a:r>
          </a:p>
        </p:txBody>
      </p:sp>
      <p:sp>
        <p:nvSpPr>
          <p:cNvPr id="20" name="Rectangle 1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82527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21.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813" y="404664"/>
            <a:ext cx="8568951" cy="1584176"/>
          </a:xfrm>
        </p:spPr>
        <p:txBody>
          <a:bodyPr>
            <a:normAutofit/>
          </a:bodyPr>
          <a:lstStyle/>
          <a:p>
            <a:r>
              <a:rPr lang="en-GB" dirty="0"/>
              <a:t>Global Shelter Cluster</a:t>
            </a:r>
            <a:br>
              <a:rPr lang="en-GB" dirty="0"/>
            </a:br>
            <a:r>
              <a:rPr lang="en-GB" dirty="0"/>
              <a:t>Satisfaction Survey</a:t>
            </a:r>
          </a:p>
        </p:txBody>
      </p:sp>
      <p:sp>
        <p:nvSpPr>
          <p:cNvPr id="4" name="Subtitle 3"/>
          <p:cNvSpPr>
            <a:spLocks noGrp="1"/>
          </p:cNvSpPr>
          <p:nvPr>
            <p:ph type="subTitle" idx="1"/>
          </p:nvPr>
        </p:nvSpPr>
        <p:spPr>
          <a:xfrm>
            <a:off x="398813" y="2420888"/>
            <a:ext cx="8280920" cy="2988855"/>
          </a:xfrm>
          <a:noFill/>
        </p:spPr>
        <p:txBody>
          <a:bodyPr>
            <a:normAutofit/>
          </a:bodyPr>
          <a:lstStyle/>
          <a:p>
            <a:r>
              <a:rPr lang="en-GB" b="1" dirty="0">
                <a:solidFill>
                  <a:schemeClr val="tx1"/>
                </a:solidFill>
              </a:rPr>
              <a:t>Overview of Global Shelter Cluster Survey Findings</a:t>
            </a:r>
          </a:p>
          <a:p>
            <a:r>
              <a:rPr lang="en-GB" b="1" dirty="0">
                <a:solidFill>
                  <a:schemeClr val="tx1"/>
                </a:solidFill>
              </a:rPr>
              <a:t>January 2021</a:t>
            </a:r>
          </a:p>
        </p:txBody>
      </p:sp>
    </p:spTree>
    <p:extLst>
      <p:ext uri="{BB962C8B-B14F-4D97-AF65-F5344CB8AC3E}">
        <p14:creationId xmlns:p14="http://schemas.microsoft.com/office/powerpoint/2010/main" val="6913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GB" dirty="0"/>
              <a:t>GSC services: number of respondents reporting using/hosting each</a:t>
            </a:r>
            <a:br>
              <a:rPr lang="en-GB" dirty="0"/>
            </a:br>
            <a:r>
              <a:rPr lang="en-GB" dirty="0"/>
              <a:t>(129 respondents)</a:t>
            </a:r>
          </a:p>
        </p:txBody>
      </p:sp>
      <p:graphicFrame>
        <p:nvGraphicFramePr>
          <p:cNvPr id="4" name="Chart 3">
            <a:extLst>
              <a:ext uri="{FF2B5EF4-FFF2-40B4-BE49-F238E27FC236}">
                <a16:creationId xmlns:a16="http://schemas.microsoft.com/office/drawing/2014/main" id="{917E81E7-1107-46A6-89A8-07CC92C8AEFC}"/>
              </a:ext>
            </a:extLst>
          </p:cNvPr>
          <p:cNvGraphicFramePr>
            <a:graphicFrameLocks/>
          </p:cNvGraphicFramePr>
          <p:nvPr>
            <p:extLst>
              <p:ext uri="{D42A27DB-BD31-4B8C-83A1-F6EECF244321}">
                <p14:modId xmlns:p14="http://schemas.microsoft.com/office/powerpoint/2010/main" val="4097636088"/>
              </p:ext>
            </p:extLst>
          </p:nvPr>
        </p:nvGraphicFramePr>
        <p:xfrm>
          <a:off x="107504" y="1439862"/>
          <a:ext cx="9036496" cy="49414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5B3E7D4-A42C-4A44-AF0E-E47CFCD6A0DA}"/>
              </a:ext>
            </a:extLst>
          </p:cNvPr>
          <p:cNvSpPr txBox="1"/>
          <p:nvPr/>
        </p:nvSpPr>
        <p:spPr>
          <a:xfrm>
            <a:off x="8604448" y="1556792"/>
            <a:ext cx="648072" cy="369332"/>
          </a:xfrm>
          <a:prstGeom prst="rect">
            <a:avLst/>
          </a:prstGeom>
          <a:noFill/>
        </p:spPr>
        <p:txBody>
          <a:bodyPr wrap="square" rtlCol="0">
            <a:spAutoFit/>
          </a:bodyPr>
          <a:lstStyle/>
          <a:p>
            <a:r>
              <a:rPr lang="en-GB" b="1" dirty="0"/>
              <a:t>40</a:t>
            </a:r>
            <a:r>
              <a:rPr lang="en-GB" dirty="0"/>
              <a:t>%</a:t>
            </a:r>
          </a:p>
        </p:txBody>
      </p:sp>
      <p:sp>
        <p:nvSpPr>
          <p:cNvPr id="9" name="TextBox 8">
            <a:extLst>
              <a:ext uri="{FF2B5EF4-FFF2-40B4-BE49-F238E27FC236}">
                <a16:creationId xmlns:a16="http://schemas.microsoft.com/office/drawing/2014/main" id="{2475F795-7618-47A1-9179-87E17ECC348D}"/>
              </a:ext>
            </a:extLst>
          </p:cNvPr>
          <p:cNvSpPr txBox="1"/>
          <p:nvPr/>
        </p:nvSpPr>
        <p:spPr>
          <a:xfrm>
            <a:off x="7636729" y="1839842"/>
            <a:ext cx="648072" cy="369332"/>
          </a:xfrm>
          <a:prstGeom prst="rect">
            <a:avLst/>
          </a:prstGeom>
          <a:noFill/>
        </p:spPr>
        <p:txBody>
          <a:bodyPr wrap="square" rtlCol="0">
            <a:spAutoFit/>
          </a:bodyPr>
          <a:lstStyle/>
          <a:p>
            <a:r>
              <a:rPr lang="en-GB" b="1" dirty="0"/>
              <a:t>28</a:t>
            </a:r>
            <a:r>
              <a:rPr lang="en-GB" dirty="0"/>
              <a:t>%</a:t>
            </a:r>
          </a:p>
        </p:txBody>
      </p:sp>
      <p:sp>
        <p:nvSpPr>
          <p:cNvPr id="10" name="TextBox 9">
            <a:extLst>
              <a:ext uri="{FF2B5EF4-FFF2-40B4-BE49-F238E27FC236}">
                <a16:creationId xmlns:a16="http://schemas.microsoft.com/office/drawing/2014/main" id="{89CD027E-AD2A-4B56-8141-723CBA4898CF}"/>
              </a:ext>
            </a:extLst>
          </p:cNvPr>
          <p:cNvSpPr txBox="1"/>
          <p:nvPr/>
        </p:nvSpPr>
        <p:spPr>
          <a:xfrm>
            <a:off x="7425603" y="2110790"/>
            <a:ext cx="648072" cy="369332"/>
          </a:xfrm>
          <a:prstGeom prst="rect">
            <a:avLst/>
          </a:prstGeom>
          <a:noFill/>
        </p:spPr>
        <p:txBody>
          <a:bodyPr wrap="square" rtlCol="0">
            <a:spAutoFit/>
          </a:bodyPr>
          <a:lstStyle/>
          <a:p>
            <a:r>
              <a:rPr lang="en-GB" b="1" dirty="0"/>
              <a:t>26</a:t>
            </a:r>
            <a:r>
              <a:rPr lang="en-GB" dirty="0"/>
              <a:t>%</a:t>
            </a:r>
          </a:p>
        </p:txBody>
      </p:sp>
      <p:sp>
        <p:nvSpPr>
          <p:cNvPr id="11" name="TextBox 10">
            <a:extLst>
              <a:ext uri="{FF2B5EF4-FFF2-40B4-BE49-F238E27FC236}">
                <a16:creationId xmlns:a16="http://schemas.microsoft.com/office/drawing/2014/main" id="{3CB7C79F-D864-4F68-B346-8242F5A4C5E9}"/>
              </a:ext>
            </a:extLst>
          </p:cNvPr>
          <p:cNvSpPr txBox="1"/>
          <p:nvPr/>
        </p:nvSpPr>
        <p:spPr>
          <a:xfrm>
            <a:off x="7395688" y="2404952"/>
            <a:ext cx="648072" cy="369332"/>
          </a:xfrm>
          <a:prstGeom prst="rect">
            <a:avLst/>
          </a:prstGeom>
          <a:noFill/>
        </p:spPr>
        <p:txBody>
          <a:bodyPr wrap="square" rtlCol="0">
            <a:spAutoFit/>
          </a:bodyPr>
          <a:lstStyle/>
          <a:p>
            <a:r>
              <a:rPr lang="en-GB" b="1" dirty="0"/>
              <a:t>26</a:t>
            </a:r>
            <a:r>
              <a:rPr lang="en-GB" dirty="0"/>
              <a:t>%</a:t>
            </a:r>
          </a:p>
        </p:txBody>
      </p:sp>
      <p:sp>
        <p:nvSpPr>
          <p:cNvPr id="12" name="TextBox 11">
            <a:extLst>
              <a:ext uri="{FF2B5EF4-FFF2-40B4-BE49-F238E27FC236}">
                <a16:creationId xmlns:a16="http://schemas.microsoft.com/office/drawing/2014/main" id="{AAB50A49-8E20-4991-91AE-1FC8F2B6FA33}"/>
              </a:ext>
            </a:extLst>
          </p:cNvPr>
          <p:cNvSpPr txBox="1"/>
          <p:nvPr/>
        </p:nvSpPr>
        <p:spPr>
          <a:xfrm>
            <a:off x="7312204" y="2640923"/>
            <a:ext cx="648072" cy="369332"/>
          </a:xfrm>
          <a:prstGeom prst="rect">
            <a:avLst/>
          </a:prstGeom>
          <a:noFill/>
        </p:spPr>
        <p:txBody>
          <a:bodyPr wrap="square" rtlCol="0">
            <a:spAutoFit/>
          </a:bodyPr>
          <a:lstStyle/>
          <a:p>
            <a:r>
              <a:rPr lang="en-GB" b="1" dirty="0"/>
              <a:t>25</a:t>
            </a:r>
            <a:r>
              <a:rPr lang="en-GB" dirty="0"/>
              <a:t>%</a:t>
            </a:r>
          </a:p>
        </p:txBody>
      </p:sp>
      <p:sp>
        <p:nvSpPr>
          <p:cNvPr id="13" name="TextBox 12">
            <a:extLst>
              <a:ext uri="{FF2B5EF4-FFF2-40B4-BE49-F238E27FC236}">
                <a16:creationId xmlns:a16="http://schemas.microsoft.com/office/drawing/2014/main" id="{FBA27F90-8D82-47DA-8D5F-B6D29B6CE202}"/>
              </a:ext>
            </a:extLst>
          </p:cNvPr>
          <p:cNvSpPr txBox="1"/>
          <p:nvPr/>
        </p:nvSpPr>
        <p:spPr>
          <a:xfrm>
            <a:off x="7020078" y="2918508"/>
            <a:ext cx="648072" cy="369332"/>
          </a:xfrm>
          <a:prstGeom prst="rect">
            <a:avLst/>
          </a:prstGeom>
          <a:noFill/>
        </p:spPr>
        <p:txBody>
          <a:bodyPr wrap="square" rtlCol="0">
            <a:spAutoFit/>
          </a:bodyPr>
          <a:lstStyle/>
          <a:p>
            <a:r>
              <a:rPr lang="en-GB" b="1" dirty="0"/>
              <a:t>22</a:t>
            </a:r>
            <a:r>
              <a:rPr lang="en-GB" dirty="0"/>
              <a:t>%</a:t>
            </a:r>
          </a:p>
        </p:txBody>
      </p:sp>
      <p:sp>
        <p:nvSpPr>
          <p:cNvPr id="14" name="TextBox 13">
            <a:extLst>
              <a:ext uri="{FF2B5EF4-FFF2-40B4-BE49-F238E27FC236}">
                <a16:creationId xmlns:a16="http://schemas.microsoft.com/office/drawing/2014/main" id="{D7FB186F-D46A-4E2F-883C-D28CBF06733B}"/>
              </a:ext>
            </a:extLst>
          </p:cNvPr>
          <p:cNvSpPr txBox="1"/>
          <p:nvPr/>
        </p:nvSpPr>
        <p:spPr>
          <a:xfrm>
            <a:off x="6664132" y="3196093"/>
            <a:ext cx="648072" cy="369332"/>
          </a:xfrm>
          <a:prstGeom prst="rect">
            <a:avLst/>
          </a:prstGeom>
          <a:noFill/>
        </p:spPr>
        <p:txBody>
          <a:bodyPr wrap="square" rtlCol="0">
            <a:spAutoFit/>
          </a:bodyPr>
          <a:lstStyle/>
          <a:p>
            <a:r>
              <a:rPr lang="en-GB" b="1" dirty="0"/>
              <a:t>19</a:t>
            </a:r>
            <a:r>
              <a:rPr lang="en-GB" dirty="0"/>
              <a:t>%</a:t>
            </a:r>
          </a:p>
        </p:txBody>
      </p:sp>
      <p:sp>
        <p:nvSpPr>
          <p:cNvPr id="15" name="TextBox 14">
            <a:extLst>
              <a:ext uri="{FF2B5EF4-FFF2-40B4-BE49-F238E27FC236}">
                <a16:creationId xmlns:a16="http://schemas.microsoft.com/office/drawing/2014/main" id="{8ADDF153-2957-4351-842B-61F2F24C0D7F}"/>
              </a:ext>
            </a:extLst>
          </p:cNvPr>
          <p:cNvSpPr txBox="1"/>
          <p:nvPr/>
        </p:nvSpPr>
        <p:spPr>
          <a:xfrm>
            <a:off x="6555612" y="3473678"/>
            <a:ext cx="648072" cy="369332"/>
          </a:xfrm>
          <a:prstGeom prst="rect">
            <a:avLst/>
          </a:prstGeom>
          <a:noFill/>
        </p:spPr>
        <p:txBody>
          <a:bodyPr wrap="square" rtlCol="0">
            <a:spAutoFit/>
          </a:bodyPr>
          <a:lstStyle/>
          <a:p>
            <a:r>
              <a:rPr lang="en-GB" b="1" dirty="0"/>
              <a:t>18</a:t>
            </a:r>
            <a:r>
              <a:rPr lang="en-GB" dirty="0"/>
              <a:t>%</a:t>
            </a:r>
          </a:p>
        </p:txBody>
      </p:sp>
      <p:sp>
        <p:nvSpPr>
          <p:cNvPr id="16" name="TextBox 15">
            <a:extLst>
              <a:ext uri="{FF2B5EF4-FFF2-40B4-BE49-F238E27FC236}">
                <a16:creationId xmlns:a16="http://schemas.microsoft.com/office/drawing/2014/main" id="{2A488A8E-F641-4153-90DB-3EB845C3AE36}"/>
              </a:ext>
            </a:extLst>
          </p:cNvPr>
          <p:cNvSpPr txBox="1"/>
          <p:nvPr/>
        </p:nvSpPr>
        <p:spPr>
          <a:xfrm>
            <a:off x="6530593" y="3751263"/>
            <a:ext cx="648072" cy="369332"/>
          </a:xfrm>
          <a:prstGeom prst="rect">
            <a:avLst/>
          </a:prstGeom>
          <a:noFill/>
        </p:spPr>
        <p:txBody>
          <a:bodyPr wrap="square" rtlCol="0">
            <a:spAutoFit/>
          </a:bodyPr>
          <a:lstStyle/>
          <a:p>
            <a:r>
              <a:rPr lang="en-GB" b="1" dirty="0"/>
              <a:t>17</a:t>
            </a:r>
            <a:r>
              <a:rPr lang="en-GB" dirty="0"/>
              <a:t>%</a:t>
            </a:r>
          </a:p>
        </p:txBody>
      </p:sp>
      <p:sp>
        <p:nvSpPr>
          <p:cNvPr id="17" name="TextBox 16">
            <a:extLst>
              <a:ext uri="{FF2B5EF4-FFF2-40B4-BE49-F238E27FC236}">
                <a16:creationId xmlns:a16="http://schemas.microsoft.com/office/drawing/2014/main" id="{04A99C72-74EF-48F8-AA9A-28BF02F44822}"/>
              </a:ext>
            </a:extLst>
          </p:cNvPr>
          <p:cNvSpPr txBox="1"/>
          <p:nvPr/>
        </p:nvSpPr>
        <p:spPr>
          <a:xfrm>
            <a:off x="6504963" y="4021639"/>
            <a:ext cx="648072" cy="369332"/>
          </a:xfrm>
          <a:prstGeom prst="rect">
            <a:avLst/>
          </a:prstGeom>
          <a:noFill/>
        </p:spPr>
        <p:txBody>
          <a:bodyPr wrap="square" rtlCol="0">
            <a:spAutoFit/>
          </a:bodyPr>
          <a:lstStyle/>
          <a:p>
            <a:r>
              <a:rPr lang="en-GB" b="1" dirty="0"/>
              <a:t>17</a:t>
            </a:r>
            <a:r>
              <a:rPr lang="en-GB" dirty="0"/>
              <a:t>%</a:t>
            </a:r>
          </a:p>
        </p:txBody>
      </p:sp>
      <p:sp>
        <p:nvSpPr>
          <p:cNvPr id="18" name="TextBox 17">
            <a:extLst>
              <a:ext uri="{FF2B5EF4-FFF2-40B4-BE49-F238E27FC236}">
                <a16:creationId xmlns:a16="http://schemas.microsoft.com/office/drawing/2014/main" id="{B83CA562-AB7B-4B77-8298-13CFF39A14DF}"/>
              </a:ext>
            </a:extLst>
          </p:cNvPr>
          <p:cNvSpPr txBox="1"/>
          <p:nvPr/>
        </p:nvSpPr>
        <p:spPr>
          <a:xfrm>
            <a:off x="6241642" y="4307342"/>
            <a:ext cx="648072" cy="369332"/>
          </a:xfrm>
          <a:prstGeom prst="rect">
            <a:avLst/>
          </a:prstGeom>
          <a:noFill/>
        </p:spPr>
        <p:txBody>
          <a:bodyPr wrap="square" rtlCol="0">
            <a:spAutoFit/>
          </a:bodyPr>
          <a:lstStyle/>
          <a:p>
            <a:r>
              <a:rPr lang="en-GB" b="1" dirty="0"/>
              <a:t>15 </a:t>
            </a:r>
            <a:r>
              <a:rPr lang="en-GB" dirty="0"/>
              <a:t>%</a:t>
            </a:r>
          </a:p>
        </p:txBody>
      </p:sp>
      <p:sp>
        <p:nvSpPr>
          <p:cNvPr id="19" name="TextBox 18">
            <a:extLst>
              <a:ext uri="{FF2B5EF4-FFF2-40B4-BE49-F238E27FC236}">
                <a16:creationId xmlns:a16="http://schemas.microsoft.com/office/drawing/2014/main" id="{BFBBC891-5858-4632-8BEF-03C8744BFCA6}"/>
              </a:ext>
            </a:extLst>
          </p:cNvPr>
          <p:cNvSpPr txBox="1"/>
          <p:nvPr/>
        </p:nvSpPr>
        <p:spPr>
          <a:xfrm>
            <a:off x="6199215" y="4558171"/>
            <a:ext cx="648072" cy="369332"/>
          </a:xfrm>
          <a:prstGeom prst="rect">
            <a:avLst/>
          </a:prstGeom>
          <a:noFill/>
        </p:spPr>
        <p:txBody>
          <a:bodyPr wrap="square" rtlCol="0">
            <a:spAutoFit/>
          </a:bodyPr>
          <a:lstStyle/>
          <a:p>
            <a:r>
              <a:rPr lang="en-GB" b="1" dirty="0"/>
              <a:t>14 </a:t>
            </a:r>
            <a:r>
              <a:rPr lang="en-GB" dirty="0"/>
              <a:t>%</a:t>
            </a:r>
          </a:p>
        </p:txBody>
      </p:sp>
      <p:sp>
        <p:nvSpPr>
          <p:cNvPr id="20" name="TextBox 19">
            <a:extLst>
              <a:ext uri="{FF2B5EF4-FFF2-40B4-BE49-F238E27FC236}">
                <a16:creationId xmlns:a16="http://schemas.microsoft.com/office/drawing/2014/main" id="{5115564A-7383-4B2B-B121-98BA7C7DAC30}"/>
              </a:ext>
            </a:extLst>
          </p:cNvPr>
          <p:cNvSpPr txBox="1"/>
          <p:nvPr/>
        </p:nvSpPr>
        <p:spPr>
          <a:xfrm>
            <a:off x="6180927" y="4843874"/>
            <a:ext cx="648072" cy="369332"/>
          </a:xfrm>
          <a:prstGeom prst="rect">
            <a:avLst/>
          </a:prstGeom>
          <a:noFill/>
        </p:spPr>
        <p:txBody>
          <a:bodyPr wrap="square" rtlCol="0">
            <a:spAutoFit/>
          </a:bodyPr>
          <a:lstStyle/>
          <a:p>
            <a:r>
              <a:rPr lang="en-GB" b="1" dirty="0"/>
              <a:t>14 </a:t>
            </a:r>
            <a:r>
              <a:rPr lang="en-GB" dirty="0"/>
              <a:t>%</a:t>
            </a:r>
          </a:p>
        </p:txBody>
      </p:sp>
      <p:sp>
        <p:nvSpPr>
          <p:cNvPr id="21" name="TextBox 20">
            <a:extLst>
              <a:ext uri="{FF2B5EF4-FFF2-40B4-BE49-F238E27FC236}">
                <a16:creationId xmlns:a16="http://schemas.microsoft.com/office/drawing/2014/main" id="{063B0992-6FFC-4112-B2DA-B6665234D46A}"/>
              </a:ext>
            </a:extLst>
          </p:cNvPr>
          <p:cNvSpPr txBox="1"/>
          <p:nvPr/>
        </p:nvSpPr>
        <p:spPr>
          <a:xfrm>
            <a:off x="5886461" y="5124245"/>
            <a:ext cx="648072" cy="369332"/>
          </a:xfrm>
          <a:prstGeom prst="rect">
            <a:avLst/>
          </a:prstGeom>
          <a:noFill/>
        </p:spPr>
        <p:txBody>
          <a:bodyPr wrap="square" rtlCol="0">
            <a:spAutoFit/>
          </a:bodyPr>
          <a:lstStyle/>
          <a:p>
            <a:r>
              <a:rPr lang="en-GB" b="1" dirty="0"/>
              <a:t>11 </a:t>
            </a:r>
            <a:r>
              <a:rPr lang="en-GB" dirty="0"/>
              <a:t>%</a:t>
            </a:r>
          </a:p>
        </p:txBody>
      </p:sp>
      <p:sp>
        <p:nvSpPr>
          <p:cNvPr id="22" name="TextBox 21">
            <a:extLst>
              <a:ext uri="{FF2B5EF4-FFF2-40B4-BE49-F238E27FC236}">
                <a16:creationId xmlns:a16="http://schemas.microsoft.com/office/drawing/2014/main" id="{7438C3FA-803A-45FB-9382-2680777FBBA4}"/>
              </a:ext>
            </a:extLst>
          </p:cNvPr>
          <p:cNvSpPr txBox="1"/>
          <p:nvPr/>
        </p:nvSpPr>
        <p:spPr>
          <a:xfrm>
            <a:off x="5777941" y="5386617"/>
            <a:ext cx="648072" cy="369332"/>
          </a:xfrm>
          <a:prstGeom prst="rect">
            <a:avLst/>
          </a:prstGeom>
          <a:noFill/>
        </p:spPr>
        <p:txBody>
          <a:bodyPr wrap="square" rtlCol="0">
            <a:spAutoFit/>
          </a:bodyPr>
          <a:lstStyle/>
          <a:p>
            <a:r>
              <a:rPr lang="en-GB" b="1" dirty="0"/>
              <a:t>10 </a:t>
            </a:r>
            <a:r>
              <a:rPr lang="en-GB" dirty="0"/>
              <a:t>%</a:t>
            </a:r>
          </a:p>
        </p:txBody>
      </p:sp>
      <p:sp>
        <p:nvSpPr>
          <p:cNvPr id="23" name="TextBox 22">
            <a:extLst>
              <a:ext uri="{FF2B5EF4-FFF2-40B4-BE49-F238E27FC236}">
                <a16:creationId xmlns:a16="http://schemas.microsoft.com/office/drawing/2014/main" id="{7069AEC7-88D6-42DE-B509-EFBC2A3449D5}"/>
              </a:ext>
            </a:extLst>
          </p:cNvPr>
          <p:cNvSpPr txBox="1"/>
          <p:nvPr/>
        </p:nvSpPr>
        <p:spPr>
          <a:xfrm>
            <a:off x="5451644" y="5688436"/>
            <a:ext cx="648072" cy="369332"/>
          </a:xfrm>
          <a:prstGeom prst="rect">
            <a:avLst/>
          </a:prstGeom>
          <a:noFill/>
        </p:spPr>
        <p:txBody>
          <a:bodyPr wrap="square" rtlCol="0">
            <a:spAutoFit/>
          </a:bodyPr>
          <a:lstStyle/>
          <a:p>
            <a:r>
              <a:rPr lang="en-GB" b="1" dirty="0"/>
              <a:t>7%</a:t>
            </a:r>
          </a:p>
        </p:txBody>
      </p:sp>
      <p:sp>
        <p:nvSpPr>
          <p:cNvPr id="24" name="TextBox 23">
            <a:extLst>
              <a:ext uri="{FF2B5EF4-FFF2-40B4-BE49-F238E27FC236}">
                <a16:creationId xmlns:a16="http://schemas.microsoft.com/office/drawing/2014/main" id="{A9D7DEC6-8DAD-43F8-81DF-7146512FE6A8}"/>
              </a:ext>
            </a:extLst>
          </p:cNvPr>
          <p:cNvSpPr txBox="1"/>
          <p:nvPr/>
        </p:nvSpPr>
        <p:spPr>
          <a:xfrm>
            <a:off x="5451644" y="5929360"/>
            <a:ext cx="648072" cy="369332"/>
          </a:xfrm>
          <a:prstGeom prst="rect">
            <a:avLst/>
          </a:prstGeom>
          <a:noFill/>
        </p:spPr>
        <p:txBody>
          <a:bodyPr wrap="square" rtlCol="0">
            <a:spAutoFit/>
          </a:bodyPr>
          <a:lstStyle/>
          <a:p>
            <a:r>
              <a:rPr lang="en-GB" b="1" dirty="0"/>
              <a:t>6%</a:t>
            </a:r>
          </a:p>
        </p:txBody>
      </p:sp>
    </p:spTree>
    <p:extLst>
      <p:ext uri="{BB962C8B-B14F-4D97-AF65-F5344CB8AC3E}">
        <p14:creationId xmlns:p14="http://schemas.microsoft.com/office/powerpoint/2010/main" val="96777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a:bodyPr>
          <a:lstStyle/>
          <a:p>
            <a:r>
              <a:rPr lang="en-GB" dirty="0"/>
              <a:t>GSC services: level of satisfaction</a:t>
            </a:r>
          </a:p>
        </p:txBody>
      </p:sp>
      <p:sp>
        <p:nvSpPr>
          <p:cNvPr id="6" name="Text Placeholder 2">
            <a:extLst>
              <a:ext uri="{FF2B5EF4-FFF2-40B4-BE49-F238E27FC236}">
                <a16:creationId xmlns:a16="http://schemas.microsoft.com/office/drawing/2014/main" id="{5417434E-7284-41E9-BEC0-0A50B5A06EA8}"/>
              </a:ext>
            </a:extLst>
          </p:cNvPr>
          <p:cNvSpPr txBox="1">
            <a:spLocks/>
          </p:cNvSpPr>
          <p:nvPr/>
        </p:nvSpPr>
        <p:spPr>
          <a:xfrm>
            <a:off x="395536" y="1331276"/>
            <a:ext cx="8013104" cy="5050051"/>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solidFill>
                  <a:srgbClr val="365A70"/>
                </a:solidFill>
                <a:latin typeface="Arial" panose="020B0604020202020204" pitchFamily="34" charset="0"/>
                <a:cs typeface="Arial" panose="020B0604020202020204" pitchFamily="34" charset="0"/>
              </a:rPr>
              <a:t>Coordination Indicator 1.1: </a:t>
            </a:r>
            <a:r>
              <a:rPr lang="en-GB" sz="2000" dirty="0">
                <a:solidFill>
                  <a:srgbClr val="365A70"/>
                </a:solidFill>
                <a:latin typeface="Arial" panose="020B0604020202020204" pitchFamily="34" charset="0"/>
                <a:cs typeface="Arial" panose="020B0604020202020204" pitchFamily="34" charset="0"/>
              </a:rPr>
              <a:t>% of stakeholders who are satisfied with the performance of the Shelter Cluster disaggregated by country-level and global.  </a:t>
            </a:r>
          </a:p>
          <a:p>
            <a:pPr marL="0" indent="0">
              <a:buNone/>
            </a:pPr>
            <a:r>
              <a:rPr lang="en-GB" sz="2000" b="1" dirty="0">
                <a:solidFill>
                  <a:srgbClr val="365A70"/>
                </a:solidFill>
                <a:latin typeface="Arial" panose="020B0604020202020204" pitchFamily="34" charset="0"/>
                <a:cs typeface="Arial" panose="020B0604020202020204" pitchFamily="34" charset="0"/>
              </a:rPr>
              <a:t>Target 2020:</a:t>
            </a:r>
            <a:r>
              <a:rPr lang="en-GB" sz="2000" dirty="0">
                <a:solidFill>
                  <a:srgbClr val="365A70"/>
                </a:solidFill>
                <a:latin typeface="Arial" panose="020B0604020202020204" pitchFamily="34" charset="0"/>
                <a:cs typeface="Arial" panose="020B0604020202020204" pitchFamily="34" charset="0"/>
              </a:rPr>
              <a:t> 90%</a:t>
            </a:r>
          </a:p>
          <a:p>
            <a:pPr marL="0" indent="0">
              <a:buNone/>
            </a:pPr>
            <a:r>
              <a:rPr lang="en-GB" sz="2000" b="1" dirty="0">
                <a:solidFill>
                  <a:srgbClr val="365A70"/>
                </a:solidFill>
                <a:latin typeface="Arial" panose="020B0604020202020204" pitchFamily="34" charset="0"/>
                <a:cs typeface="Arial" panose="020B0604020202020204" pitchFamily="34" charset="0"/>
              </a:rPr>
              <a:t>Survey result: </a:t>
            </a:r>
            <a:r>
              <a:rPr lang="en-GB" sz="2000" dirty="0">
                <a:solidFill>
                  <a:srgbClr val="365A70"/>
                </a:solidFill>
                <a:latin typeface="Arial" panose="020B0604020202020204" pitchFamily="34" charset="0"/>
                <a:cs typeface="Arial" panose="020B0604020202020204" pitchFamily="34" charset="0"/>
              </a:rPr>
              <a:t>94%</a:t>
            </a:r>
            <a:endParaRPr lang="en-GB" sz="2000" b="1" dirty="0">
              <a:solidFill>
                <a:srgbClr val="365A70"/>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1B934B52-2BD4-4A69-A89D-07EE0665794E}"/>
              </a:ext>
            </a:extLst>
          </p:cNvPr>
          <p:cNvGraphicFramePr>
            <a:graphicFrameLocks/>
          </p:cNvGraphicFramePr>
          <p:nvPr>
            <p:extLst>
              <p:ext uri="{D42A27DB-BD31-4B8C-83A1-F6EECF244321}">
                <p14:modId xmlns:p14="http://schemas.microsoft.com/office/powerpoint/2010/main" val="2480055952"/>
              </p:ext>
            </p:extLst>
          </p:nvPr>
        </p:nvGraphicFramePr>
        <p:xfrm>
          <a:off x="-1" y="3068961"/>
          <a:ext cx="9143999" cy="3514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231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208" y="116632"/>
            <a:ext cx="8229600" cy="1143000"/>
          </a:xfrm>
        </p:spPr>
        <p:txBody>
          <a:bodyPr>
            <a:normAutofit fontScale="90000"/>
          </a:bodyPr>
          <a:lstStyle/>
          <a:p>
            <a:r>
              <a:rPr lang="en-GB" dirty="0"/>
              <a:t>Satisfaction with GSC services by region and country levels</a:t>
            </a:r>
          </a:p>
        </p:txBody>
      </p:sp>
      <p:pic>
        <p:nvPicPr>
          <p:cNvPr id="2" name="Picture 1">
            <a:extLst>
              <a:ext uri="{FF2B5EF4-FFF2-40B4-BE49-F238E27FC236}">
                <a16:creationId xmlns:a16="http://schemas.microsoft.com/office/drawing/2014/main" id="{D4362AFA-1C7C-4D6F-A200-E158AF5F27C6}"/>
              </a:ext>
            </a:extLst>
          </p:cNvPr>
          <p:cNvPicPr>
            <a:picLocks noChangeAspect="1"/>
          </p:cNvPicPr>
          <p:nvPr/>
        </p:nvPicPr>
        <p:blipFill>
          <a:blip r:embed="rId3"/>
          <a:stretch>
            <a:fillRect/>
          </a:stretch>
        </p:blipFill>
        <p:spPr>
          <a:xfrm>
            <a:off x="0" y="1358172"/>
            <a:ext cx="9144000" cy="4141656"/>
          </a:xfrm>
          <a:prstGeom prst="rect">
            <a:avLst/>
          </a:prstGeom>
        </p:spPr>
      </p:pic>
      <p:pic>
        <p:nvPicPr>
          <p:cNvPr id="3" name="Picture 2">
            <a:extLst>
              <a:ext uri="{FF2B5EF4-FFF2-40B4-BE49-F238E27FC236}">
                <a16:creationId xmlns:a16="http://schemas.microsoft.com/office/drawing/2014/main" id="{AD04FE74-81D2-4D21-9C32-A0BCE90484CE}"/>
              </a:ext>
            </a:extLst>
          </p:cNvPr>
          <p:cNvPicPr>
            <a:picLocks noChangeAspect="1"/>
          </p:cNvPicPr>
          <p:nvPr/>
        </p:nvPicPr>
        <p:blipFill>
          <a:blip r:embed="rId4"/>
          <a:stretch>
            <a:fillRect/>
          </a:stretch>
        </p:blipFill>
        <p:spPr>
          <a:xfrm>
            <a:off x="0" y="5733256"/>
            <a:ext cx="9144000" cy="544711"/>
          </a:xfrm>
          <a:prstGeom prst="rect">
            <a:avLst/>
          </a:prstGeom>
        </p:spPr>
      </p:pic>
    </p:spTree>
    <p:extLst>
      <p:ext uri="{BB962C8B-B14F-4D97-AF65-F5344CB8AC3E}">
        <p14:creationId xmlns:p14="http://schemas.microsoft.com/office/powerpoint/2010/main" val="282544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208" y="116632"/>
            <a:ext cx="8229600" cy="1143000"/>
          </a:xfrm>
        </p:spPr>
        <p:txBody>
          <a:bodyPr>
            <a:normAutofit fontScale="90000"/>
          </a:bodyPr>
          <a:lstStyle/>
          <a:p>
            <a:r>
              <a:rPr lang="en-GB" dirty="0"/>
              <a:t>Satisfaction with GSC services by organisation type</a:t>
            </a:r>
          </a:p>
        </p:txBody>
      </p:sp>
      <p:pic>
        <p:nvPicPr>
          <p:cNvPr id="2" name="Picture 1">
            <a:extLst>
              <a:ext uri="{FF2B5EF4-FFF2-40B4-BE49-F238E27FC236}">
                <a16:creationId xmlns:a16="http://schemas.microsoft.com/office/drawing/2014/main" id="{EE760AAA-980A-4ADA-BDF9-F3DFFC36A853}"/>
              </a:ext>
            </a:extLst>
          </p:cNvPr>
          <p:cNvPicPr>
            <a:picLocks noChangeAspect="1"/>
          </p:cNvPicPr>
          <p:nvPr/>
        </p:nvPicPr>
        <p:blipFill>
          <a:blip r:embed="rId3"/>
          <a:stretch>
            <a:fillRect/>
          </a:stretch>
        </p:blipFill>
        <p:spPr>
          <a:xfrm>
            <a:off x="264604" y="1259632"/>
            <a:ext cx="8614792" cy="4859433"/>
          </a:xfrm>
          <a:prstGeom prst="rect">
            <a:avLst/>
          </a:prstGeom>
        </p:spPr>
      </p:pic>
      <p:pic>
        <p:nvPicPr>
          <p:cNvPr id="4" name="Picture 3">
            <a:extLst>
              <a:ext uri="{FF2B5EF4-FFF2-40B4-BE49-F238E27FC236}">
                <a16:creationId xmlns:a16="http://schemas.microsoft.com/office/drawing/2014/main" id="{99CD0A46-7943-4DDF-8B52-FA3EA9269F0C}"/>
              </a:ext>
            </a:extLst>
          </p:cNvPr>
          <p:cNvPicPr>
            <a:picLocks noChangeAspect="1"/>
          </p:cNvPicPr>
          <p:nvPr/>
        </p:nvPicPr>
        <p:blipFill>
          <a:blip r:embed="rId4"/>
          <a:stretch>
            <a:fillRect/>
          </a:stretch>
        </p:blipFill>
        <p:spPr>
          <a:xfrm>
            <a:off x="2291036" y="6237312"/>
            <a:ext cx="6840760" cy="407506"/>
          </a:xfrm>
          <a:prstGeom prst="rect">
            <a:avLst/>
          </a:prstGeom>
        </p:spPr>
      </p:pic>
    </p:spTree>
    <p:extLst>
      <p:ext uri="{BB962C8B-B14F-4D97-AF65-F5344CB8AC3E}">
        <p14:creationId xmlns:p14="http://schemas.microsoft.com/office/powerpoint/2010/main" val="103175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BF82100C-A343-43AC-B790-46C65DC2789D}"/>
              </a:ext>
            </a:extLst>
          </p:cNvPr>
          <p:cNvSpPr/>
          <p:nvPr/>
        </p:nvSpPr>
        <p:spPr>
          <a:xfrm>
            <a:off x="758789" y="983872"/>
            <a:ext cx="1148916" cy="897937"/>
          </a:xfrm>
          <a:prstGeom prst="wedgeRectCallout">
            <a:avLst>
              <a:gd name="adj1" fmla="val 32955"/>
              <a:gd name="adj2" fmla="val 24456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Arrange training and meetings for regional cluster focal points even on provincial level.</a:t>
            </a:r>
          </a:p>
        </p:txBody>
      </p:sp>
      <p:sp>
        <p:nvSpPr>
          <p:cNvPr id="5" name="Title 4"/>
          <p:cNvSpPr>
            <a:spLocks noGrp="1"/>
          </p:cNvSpPr>
          <p:nvPr>
            <p:ph type="title"/>
          </p:nvPr>
        </p:nvSpPr>
        <p:spPr>
          <a:xfrm>
            <a:off x="0" y="274638"/>
            <a:ext cx="9144000" cy="1143000"/>
          </a:xfrm>
        </p:spPr>
        <p:txBody>
          <a:bodyPr>
            <a:normAutofit fontScale="90000"/>
          </a:bodyPr>
          <a:lstStyle/>
          <a:p>
            <a:r>
              <a:rPr lang="en-GB" dirty="0"/>
              <a:t>Qualitative feedback on preferences to improve GSC services</a:t>
            </a:r>
          </a:p>
        </p:txBody>
      </p:sp>
      <p:sp>
        <p:nvSpPr>
          <p:cNvPr id="9" name="Speech Bubble: Oval 8">
            <a:extLst>
              <a:ext uri="{FF2B5EF4-FFF2-40B4-BE49-F238E27FC236}">
                <a16:creationId xmlns:a16="http://schemas.microsoft.com/office/drawing/2014/main" id="{7F84FAC2-36D0-4890-8BD5-1E013F8E36FE}"/>
              </a:ext>
            </a:extLst>
          </p:cNvPr>
          <p:cNvSpPr/>
          <p:nvPr/>
        </p:nvSpPr>
        <p:spPr>
          <a:xfrm>
            <a:off x="-66542" y="1881809"/>
            <a:ext cx="1378426" cy="897937"/>
          </a:xfrm>
          <a:prstGeom prst="wedgeEllipseCallout">
            <a:avLst>
              <a:gd name="adj1" fmla="val 30101"/>
              <a:gd name="adj2" fmla="val 7246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Need for funding of coordination staff particularly nationals.</a:t>
            </a:r>
          </a:p>
        </p:txBody>
      </p:sp>
      <p:sp>
        <p:nvSpPr>
          <p:cNvPr id="10" name="Speech Bubble: Oval 9">
            <a:extLst>
              <a:ext uri="{FF2B5EF4-FFF2-40B4-BE49-F238E27FC236}">
                <a16:creationId xmlns:a16="http://schemas.microsoft.com/office/drawing/2014/main" id="{F012E358-4CA0-47FF-BB8E-4D7C9A6C8107}"/>
              </a:ext>
            </a:extLst>
          </p:cNvPr>
          <p:cNvSpPr/>
          <p:nvPr/>
        </p:nvSpPr>
        <p:spPr>
          <a:xfrm>
            <a:off x="1590666" y="4397990"/>
            <a:ext cx="1182486" cy="1341544"/>
          </a:xfrm>
          <a:prstGeom prst="wedgeEllipseCallout">
            <a:avLst>
              <a:gd name="adj1" fmla="val -39357"/>
              <a:gd name="adj2" fmla="val -8253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GSC team should be made more available to the field.</a:t>
            </a:r>
          </a:p>
        </p:txBody>
      </p:sp>
      <p:sp>
        <p:nvSpPr>
          <p:cNvPr id="15" name="Speech Bubble: Oval 14">
            <a:extLst>
              <a:ext uri="{FF2B5EF4-FFF2-40B4-BE49-F238E27FC236}">
                <a16:creationId xmlns:a16="http://schemas.microsoft.com/office/drawing/2014/main" id="{1DA3FFA4-7EC3-4192-B0DA-6E7AEA8CC77F}"/>
              </a:ext>
            </a:extLst>
          </p:cNvPr>
          <p:cNvSpPr/>
          <p:nvPr/>
        </p:nvSpPr>
        <p:spPr>
          <a:xfrm>
            <a:off x="7236295" y="4238026"/>
            <a:ext cx="1800201" cy="1465946"/>
          </a:xfrm>
          <a:prstGeom prst="wedgeEllipseCallout">
            <a:avLst>
              <a:gd name="adj1" fmla="val -6933"/>
              <a:gd name="adj2" fmla="val -5843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There are good resources on the GSC website but mostly in English- would be useful to translate the most useful ones into French.</a:t>
            </a:r>
          </a:p>
        </p:txBody>
      </p:sp>
      <p:sp>
        <p:nvSpPr>
          <p:cNvPr id="21" name="Speech Bubble: Rectangle with Corners Rounded 20">
            <a:extLst>
              <a:ext uri="{FF2B5EF4-FFF2-40B4-BE49-F238E27FC236}">
                <a16:creationId xmlns:a16="http://schemas.microsoft.com/office/drawing/2014/main" id="{E710E170-2CD4-4991-BEE6-7F9EF9B40260}"/>
              </a:ext>
            </a:extLst>
          </p:cNvPr>
          <p:cNvSpPr/>
          <p:nvPr/>
        </p:nvSpPr>
        <p:spPr>
          <a:xfrm>
            <a:off x="7956376" y="1901536"/>
            <a:ext cx="1063244" cy="851560"/>
          </a:xfrm>
          <a:prstGeom prst="wedgeRoundRectCallout">
            <a:avLst>
              <a:gd name="adj1" fmla="val -24657"/>
              <a:gd name="adj2" fmla="val 75511"/>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Sharing the results of workshops and reports.</a:t>
            </a:r>
          </a:p>
        </p:txBody>
      </p:sp>
      <p:sp>
        <p:nvSpPr>
          <p:cNvPr id="23" name="Speech Bubble: Rectangle with Corners Rounded 22">
            <a:extLst>
              <a:ext uri="{FF2B5EF4-FFF2-40B4-BE49-F238E27FC236}">
                <a16:creationId xmlns:a16="http://schemas.microsoft.com/office/drawing/2014/main" id="{ED87A8DE-1C6C-4F78-8628-5093997D91BC}"/>
              </a:ext>
            </a:extLst>
          </p:cNvPr>
          <p:cNvSpPr/>
          <p:nvPr/>
        </p:nvSpPr>
        <p:spPr>
          <a:xfrm>
            <a:off x="3347864" y="1617533"/>
            <a:ext cx="1423616" cy="1143000"/>
          </a:xfrm>
          <a:prstGeom prst="wedgeRoundRectCallout">
            <a:avLst>
              <a:gd name="adj1" fmla="val -22363"/>
              <a:gd name="adj2" fmla="val 70607"/>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Need to invest in solutions that go beyond emergency shelter and plastic sheeting. </a:t>
            </a:r>
          </a:p>
        </p:txBody>
      </p:sp>
      <p:sp>
        <p:nvSpPr>
          <p:cNvPr id="24" name="Speech Bubble: Rectangle with Corners Rounded 23">
            <a:extLst>
              <a:ext uri="{FF2B5EF4-FFF2-40B4-BE49-F238E27FC236}">
                <a16:creationId xmlns:a16="http://schemas.microsoft.com/office/drawing/2014/main" id="{79921C1E-69C7-4569-A2DD-739430A646B3}"/>
              </a:ext>
            </a:extLst>
          </p:cNvPr>
          <p:cNvSpPr/>
          <p:nvPr/>
        </p:nvSpPr>
        <p:spPr>
          <a:xfrm>
            <a:off x="-47114" y="4367636"/>
            <a:ext cx="1564900" cy="1519369"/>
          </a:xfrm>
          <a:prstGeom prst="wedgeRoundRectCallout">
            <a:avLst>
              <a:gd name="adj1" fmla="val 19719"/>
              <a:gd name="adj2" fmla="val -68842"/>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For my experience the GSC FPs are very supporting: more effort might be spent in roving experts for short mission to support at country level on specific topic.</a:t>
            </a:r>
          </a:p>
        </p:txBody>
      </p:sp>
      <p:sp>
        <p:nvSpPr>
          <p:cNvPr id="28" name="Speech Bubble: Rectangle with Corners Rounded 27">
            <a:extLst>
              <a:ext uri="{FF2B5EF4-FFF2-40B4-BE49-F238E27FC236}">
                <a16:creationId xmlns:a16="http://schemas.microsoft.com/office/drawing/2014/main" id="{A0EF85DD-FEF7-4C3B-A499-784D94B2902E}"/>
              </a:ext>
            </a:extLst>
          </p:cNvPr>
          <p:cNvSpPr/>
          <p:nvPr/>
        </p:nvSpPr>
        <p:spPr>
          <a:xfrm>
            <a:off x="3582922" y="4771624"/>
            <a:ext cx="1335124" cy="916006"/>
          </a:xfrm>
          <a:prstGeom prst="wedgeRoundRectCallout">
            <a:avLst>
              <a:gd name="adj1" fmla="val -12025"/>
              <a:gd name="adj2" fmla="val -14176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Cash for Shelter</a:t>
            </a:r>
          </a:p>
        </p:txBody>
      </p:sp>
      <p:sp>
        <p:nvSpPr>
          <p:cNvPr id="29" name="Flowchart: Process 28">
            <a:extLst>
              <a:ext uri="{FF2B5EF4-FFF2-40B4-BE49-F238E27FC236}">
                <a16:creationId xmlns:a16="http://schemas.microsoft.com/office/drawing/2014/main" id="{5210B744-0210-4AC3-9703-42096C44145B}"/>
              </a:ext>
            </a:extLst>
          </p:cNvPr>
          <p:cNvSpPr/>
          <p:nvPr/>
        </p:nvSpPr>
        <p:spPr>
          <a:xfrm>
            <a:off x="467544" y="3056747"/>
            <a:ext cx="2461123" cy="948317"/>
          </a:xfrm>
          <a:prstGeom prst="flowChartProcess">
            <a:avLst/>
          </a:prstGeom>
          <a:solidFill>
            <a:srgbClr val="7F1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Comments related to in-country support and capacity building</a:t>
            </a:r>
          </a:p>
        </p:txBody>
      </p:sp>
      <p:sp>
        <p:nvSpPr>
          <p:cNvPr id="30" name="Flowchart: Process 29">
            <a:extLst>
              <a:ext uri="{FF2B5EF4-FFF2-40B4-BE49-F238E27FC236}">
                <a16:creationId xmlns:a16="http://schemas.microsoft.com/office/drawing/2014/main" id="{ECCC2291-B030-4B3F-A602-383D484D6E2B}"/>
              </a:ext>
            </a:extLst>
          </p:cNvPr>
          <p:cNvSpPr/>
          <p:nvPr/>
        </p:nvSpPr>
        <p:spPr>
          <a:xfrm>
            <a:off x="3419872" y="3086647"/>
            <a:ext cx="2461123" cy="948317"/>
          </a:xfrm>
          <a:prstGeom prst="flowChartProcess">
            <a:avLst/>
          </a:prstGeom>
          <a:solidFill>
            <a:srgbClr val="7F1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Comments related to specific or thematic programme needs</a:t>
            </a:r>
          </a:p>
        </p:txBody>
      </p:sp>
      <p:sp>
        <p:nvSpPr>
          <p:cNvPr id="31" name="Speech Bubble: Rectangle with Corners Rounded 30">
            <a:extLst>
              <a:ext uri="{FF2B5EF4-FFF2-40B4-BE49-F238E27FC236}">
                <a16:creationId xmlns:a16="http://schemas.microsoft.com/office/drawing/2014/main" id="{3D530CBC-F532-4DC9-967C-F563F328051C}"/>
              </a:ext>
            </a:extLst>
          </p:cNvPr>
          <p:cNvSpPr/>
          <p:nvPr/>
        </p:nvSpPr>
        <p:spPr>
          <a:xfrm>
            <a:off x="1753414" y="1564427"/>
            <a:ext cx="1378426" cy="1143000"/>
          </a:xfrm>
          <a:prstGeom prst="wedgeRoundRectCallout">
            <a:avLst>
              <a:gd name="adj1" fmla="val 12072"/>
              <a:gd name="adj2" fmla="val 81117"/>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I suggest to increase the courses related to shelter and NFI , and focus on partners capacity building</a:t>
            </a:r>
          </a:p>
        </p:txBody>
      </p:sp>
      <p:sp>
        <p:nvSpPr>
          <p:cNvPr id="32" name="Speech Bubble: Oval 31">
            <a:extLst>
              <a:ext uri="{FF2B5EF4-FFF2-40B4-BE49-F238E27FC236}">
                <a16:creationId xmlns:a16="http://schemas.microsoft.com/office/drawing/2014/main" id="{C2A91394-FB94-405F-8ED3-0868A7199D27}"/>
              </a:ext>
            </a:extLst>
          </p:cNvPr>
          <p:cNvSpPr/>
          <p:nvPr/>
        </p:nvSpPr>
        <p:spPr>
          <a:xfrm>
            <a:off x="4860032" y="1754420"/>
            <a:ext cx="2016224" cy="1006113"/>
          </a:xfrm>
          <a:prstGeom prst="wedgeEllipseCallout">
            <a:avLst>
              <a:gd name="adj1" fmla="val -22325"/>
              <a:gd name="adj2" fmla="val 7705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There are a lot of services, but more donor advocacy is needed to fund and implement them</a:t>
            </a:r>
          </a:p>
        </p:txBody>
      </p:sp>
      <p:sp>
        <p:nvSpPr>
          <p:cNvPr id="33" name="Speech Bubble: Oval 32">
            <a:extLst>
              <a:ext uri="{FF2B5EF4-FFF2-40B4-BE49-F238E27FC236}">
                <a16:creationId xmlns:a16="http://schemas.microsoft.com/office/drawing/2014/main" id="{95B3DCBA-FB4A-431F-8AC4-B03A6046BD16}"/>
              </a:ext>
            </a:extLst>
          </p:cNvPr>
          <p:cNvSpPr/>
          <p:nvPr/>
        </p:nvSpPr>
        <p:spPr>
          <a:xfrm>
            <a:off x="2442627" y="5541199"/>
            <a:ext cx="1512168" cy="1042163"/>
          </a:xfrm>
          <a:prstGeom prst="wedgeEllipseCallout">
            <a:avLst>
              <a:gd name="adj1" fmla="val -19677"/>
              <a:gd name="adj2" fmla="val -21150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Create opportunities for local NGOs to implement Shelter projects.</a:t>
            </a:r>
          </a:p>
        </p:txBody>
      </p:sp>
      <p:sp>
        <p:nvSpPr>
          <p:cNvPr id="34" name="Flowchart: Process 33">
            <a:extLst>
              <a:ext uri="{FF2B5EF4-FFF2-40B4-BE49-F238E27FC236}">
                <a16:creationId xmlns:a16="http://schemas.microsoft.com/office/drawing/2014/main" id="{C38ED622-7EE4-4429-A913-C64D425F79F7}"/>
              </a:ext>
            </a:extLst>
          </p:cNvPr>
          <p:cNvSpPr/>
          <p:nvPr/>
        </p:nvSpPr>
        <p:spPr>
          <a:xfrm>
            <a:off x="6359349" y="3075979"/>
            <a:ext cx="2461123" cy="948317"/>
          </a:xfrm>
          <a:prstGeom prst="flowChartProcess">
            <a:avLst/>
          </a:prstGeom>
          <a:solidFill>
            <a:srgbClr val="7F1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Comments related to sharing materials and increased interactions</a:t>
            </a:r>
          </a:p>
        </p:txBody>
      </p:sp>
      <p:sp>
        <p:nvSpPr>
          <p:cNvPr id="18" name="Speech Bubble: Rectangle with Corners Rounded 17">
            <a:extLst>
              <a:ext uri="{FF2B5EF4-FFF2-40B4-BE49-F238E27FC236}">
                <a16:creationId xmlns:a16="http://schemas.microsoft.com/office/drawing/2014/main" id="{660B6B69-9286-4B3E-8FE7-D71533F5B9B8}"/>
              </a:ext>
            </a:extLst>
          </p:cNvPr>
          <p:cNvSpPr/>
          <p:nvPr/>
        </p:nvSpPr>
        <p:spPr>
          <a:xfrm>
            <a:off x="5024225" y="4970999"/>
            <a:ext cx="1335124" cy="916006"/>
          </a:xfrm>
          <a:prstGeom prst="wedgeRoundRectCallout">
            <a:avLst>
              <a:gd name="adj1" fmla="val -41802"/>
              <a:gd name="adj2" fmla="val -159125"/>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Standards for beneficiary targeting and selection criteria should be looked into.</a:t>
            </a:r>
          </a:p>
        </p:txBody>
      </p:sp>
      <p:sp>
        <p:nvSpPr>
          <p:cNvPr id="20" name="Speech Bubble: Oval 19">
            <a:extLst>
              <a:ext uri="{FF2B5EF4-FFF2-40B4-BE49-F238E27FC236}">
                <a16:creationId xmlns:a16="http://schemas.microsoft.com/office/drawing/2014/main" id="{0CDAAA15-5B4F-477B-B64F-A33217BDE048}"/>
              </a:ext>
            </a:extLst>
          </p:cNvPr>
          <p:cNvSpPr/>
          <p:nvPr/>
        </p:nvSpPr>
        <p:spPr>
          <a:xfrm>
            <a:off x="6807460" y="1297307"/>
            <a:ext cx="1148916" cy="1162213"/>
          </a:xfrm>
          <a:prstGeom prst="wedgeEllipseCallout">
            <a:avLst>
              <a:gd name="adj1" fmla="val -34258"/>
              <a:gd name="adj2" fmla="val 9869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Website could become more user friendly.</a:t>
            </a:r>
          </a:p>
        </p:txBody>
      </p:sp>
      <p:sp>
        <p:nvSpPr>
          <p:cNvPr id="25" name="Speech Bubble: Rectangle with Corners Rounded 24">
            <a:extLst>
              <a:ext uri="{FF2B5EF4-FFF2-40B4-BE49-F238E27FC236}">
                <a16:creationId xmlns:a16="http://schemas.microsoft.com/office/drawing/2014/main" id="{55DC0DE5-7F46-44B9-BBD2-07E27727C4D7}"/>
              </a:ext>
            </a:extLst>
          </p:cNvPr>
          <p:cNvSpPr/>
          <p:nvPr/>
        </p:nvSpPr>
        <p:spPr>
          <a:xfrm>
            <a:off x="6465528" y="5739534"/>
            <a:ext cx="1512168" cy="916006"/>
          </a:xfrm>
          <a:prstGeom prst="wedgeRoundRectCallout">
            <a:avLst>
              <a:gd name="adj1" fmla="val -10040"/>
              <a:gd name="adj2" fmla="val -238695"/>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More guidance/advocacy on changes in the HRP process.</a:t>
            </a:r>
          </a:p>
        </p:txBody>
      </p:sp>
    </p:spTree>
    <p:extLst>
      <p:ext uri="{BB962C8B-B14F-4D97-AF65-F5344CB8AC3E}">
        <p14:creationId xmlns:p14="http://schemas.microsoft.com/office/powerpoint/2010/main" val="8581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chemeClr val="tx2"/>
                </a:solidFill>
              </a:rPr>
              <a:t>Feedback from national shelter coordination teams</a:t>
            </a:r>
            <a:endParaRPr lang="en-GB" sz="3200" dirty="0"/>
          </a:p>
        </p:txBody>
      </p:sp>
      <p:sp>
        <p:nvSpPr>
          <p:cNvPr id="3" name="Text Placeholder 2"/>
          <p:cNvSpPr>
            <a:spLocks noGrp="1"/>
          </p:cNvSpPr>
          <p:nvPr>
            <p:ph type="body" idx="1"/>
          </p:nvPr>
        </p:nvSpPr>
        <p:spPr/>
        <p:txBody>
          <a:bodyPr/>
          <a:lstStyle/>
          <a:p>
            <a:r>
              <a:rPr lang="en-GB" dirty="0"/>
              <a:t>What tools do partners/members of in-country coordination team most commonly use, and do they feel prepared to address challenges?</a:t>
            </a:r>
          </a:p>
        </p:txBody>
      </p:sp>
      <p:sp>
        <p:nvSpPr>
          <p:cNvPr id="4" name="Slide Number Placeholder 3"/>
          <p:cNvSpPr>
            <a:spLocks noGrp="1"/>
          </p:cNvSpPr>
          <p:nvPr>
            <p:ph type="sldNum" sz="quarter" idx="12"/>
          </p:nvPr>
        </p:nvSpPr>
        <p:spPr/>
        <p:txBody>
          <a:bodyPr/>
          <a:lstStyle/>
          <a:p>
            <a:fld id="{1327C452-0D12-48F3-BB65-BBA3E6350F2C}" type="slidenum">
              <a:rPr lang="en-GB" smtClean="0"/>
              <a:t>15</a:t>
            </a:fld>
            <a:endParaRPr lang="en-GB" dirty="0"/>
          </a:p>
        </p:txBody>
      </p:sp>
    </p:spTree>
    <p:extLst>
      <p:ext uri="{BB962C8B-B14F-4D97-AF65-F5344CB8AC3E}">
        <p14:creationId xmlns:p14="http://schemas.microsoft.com/office/powerpoint/2010/main" val="254747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AA2636-C8A4-47B3-BBA7-6E9834A9A1DD}"/>
              </a:ext>
            </a:extLst>
          </p:cNvPr>
          <p:cNvSpPr>
            <a:spLocks noGrp="1"/>
          </p:cNvSpPr>
          <p:nvPr>
            <p:ph type="sldNum" sz="quarter" idx="12"/>
          </p:nvPr>
        </p:nvSpPr>
        <p:spPr/>
        <p:txBody>
          <a:bodyPr/>
          <a:lstStyle/>
          <a:p>
            <a:fld id="{1327C452-0D12-48F3-BB65-BBA3E6350F2C}" type="slidenum">
              <a:rPr lang="en-GB" smtClean="0"/>
              <a:t>16</a:t>
            </a:fld>
            <a:endParaRPr lang="en-GB" dirty="0"/>
          </a:p>
        </p:txBody>
      </p:sp>
      <p:graphicFrame>
        <p:nvGraphicFramePr>
          <p:cNvPr id="5" name="Chart 4">
            <a:extLst>
              <a:ext uri="{FF2B5EF4-FFF2-40B4-BE49-F238E27FC236}">
                <a16:creationId xmlns:a16="http://schemas.microsoft.com/office/drawing/2014/main" id="{C3FBFC23-91B7-401D-9B82-2C78D5B4D434}"/>
              </a:ext>
            </a:extLst>
          </p:cNvPr>
          <p:cNvGraphicFramePr>
            <a:graphicFrameLocks/>
          </p:cNvGraphicFramePr>
          <p:nvPr>
            <p:extLst>
              <p:ext uri="{D42A27DB-BD31-4B8C-83A1-F6EECF244321}">
                <p14:modId xmlns:p14="http://schemas.microsoft.com/office/powerpoint/2010/main" val="389104878"/>
              </p:ext>
            </p:extLst>
          </p:nvPr>
        </p:nvGraphicFramePr>
        <p:xfrm>
          <a:off x="251520" y="332656"/>
          <a:ext cx="8352928" cy="590465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94B3B72-7DB0-46A4-909F-5B4E8F0ED1D4}"/>
              </a:ext>
            </a:extLst>
          </p:cNvPr>
          <p:cNvSpPr txBox="1"/>
          <p:nvPr/>
        </p:nvSpPr>
        <p:spPr>
          <a:xfrm>
            <a:off x="8362764" y="1628800"/>
            <a:ext cx="648072" cy="369332"/>
          </a:xfrm>
          <a:prstGeom prst="rect">
            <a:avLst/>
          </a:prstGeom>
          <a:noFill/>
        </p:spPr>
        <p:txBody>
          <a:bodyPr wrap="square" rtlCol="0">
            <a:spAutoFit/>
          </a:bodyPr>
          <a:lstStyle/>
          <a:p>
            <a:r>
              <a:rPr lang="en-GB" b="1" dirty="0"/>
              <a:t>58</a:t>
            </a:r>
            <a:r>
              <a:rPr lang="en-GB" dirty="0"/>
              <a:t>%</a:t>
            </a:r>
          </a:p>
        </p:txBody>
      </p:sp>
      <p:sp>
        <p:nvSpPr>
          <p:cNvPr id="7" name="TextBox 6">
            <a:extLst>
              <a:ext uri="{FF2B5EF4-FFF2-40B4-BE49-F238E27FC236}">
                <a16:creationId xmlns:a16="http://schemas.microsoft.com/office/drawing/2014/main" id="{D47FDD08-3ECF-4E28-BDAD-4509B1D0C8CB}"/>
              </a:ext>
            </a:extLst>
          </p:cNvPr>
          <p:cNvSpPr txBox="1"/>
          <p:nvPr/>
        </p:nvSpPr>
        <p:spPr>
          <a:xfrm>
            <a:off x="5724128" y="2564904"/>
            <a:ext cx="648072" cy="369332"/>
          </a:xfrm>
          <a:prstGeom prst="rect">
            <a:avLst/>
          </a:prstGeom>
          <a:noFill/>
        </p:spPr>
        <p:txBody>
          <a:bodyPr wrap="square" rtlCol="0">
            <a:spAutoFit/>
          </a:bodyPr>
          <a:lstStyle/>
          <a:p>
            <a:r>
              <a:rPr lang="en-GB" b="1" dirty="0"/>
              <a:t>17</a:t>
            </a:r>
            <a:r>
              <a:rPr lang="en-GB" dirty="0"/>
              <a:t>%</a:t>
            </a:r>
          </a:p>
        </p:txBody>
      </p:sp>
      <p:sp>
        <p:nvSpPr>
          <p:cNvPr id="8" name="TextBox 7">
            <a:extLst>
              <a:ext uri="{FF2B5EF4-FFF2-40B4-BE49-F238E27FC236}">
                <a16:creationId xmlns:a16="http://schemas.microsoft.com/office/drawing/2014/main" id="{8935A4C9-90FF-42FE-A33F-6D9F66567372}"/>
              </a:ext>
            </a:extLst>
          </p:cNvPr>
          <p:cNvSpPr txBox="1"/>
          <p:nvPr/>
        </p:nvSpPr>
        <p:spPr>
          <a:xfrm>
            <a:off x="5371492" y="3541865"/>
            <a:ext cx="648072" cy="369332"/>
          </a:xfrm>
          <a:prstGeom prst="rect">
            <a:avLst/>
          </a:prstGeom>
          <a:noFill/>
        </p:spPr>
        <p:txBody>
          <a:bodyPr wrap="square" rtlCol="0">
            <a:spAutoFit/>
          </a:bodyPr>
          <a:lstStyle/>
          <a:p>
            <a:r>
              <a:rPr lang="en-GB" b="1" dirty="0"/>
              <a:t>11</a:t>
            </a:r>
            <a:r>
              <a:rPr lang="en-GB" dirty="0"/>
              <a:t>%</a:t>
            </a:r>
          </a:p>
        </p:txBody>
      </p:sp>
      <p:sp>
        <p:nvSpPr>
          <p:cNvPr id="9" name="TextBox 8">
            <a:extLst>
              <a:ext uri="{FF2B5EF4-FFF2-40B4-BE49-F238E27FC236}">
                <a16:creationId xmlns:a16="http://schemas.microsoft.com/office/drawing/2014/main" id="{BC0D492A-0FD0-46EC-BF60-8EDB383CB506}"/>
              </a:ext>
            </a:extLst>
          </p:cNvPr>
          <p:cNvSpPr txBox="1"/>
          <p:nvPr/>
        </p:nvSpPr>
        <p:spPr>
          <a:xfrm>
            <a:off x="5220072" y="4436532"/>
            <a:ext cx="648072" cy="369332"/>
          </a:xfrm>
          <a:prstGeom prst="rect">
            <a:avLst/>
          </a:prstGeom>
          <a:noFill/>
        </p:spPr>
        <p:txBody>
          <a:bodyPr wrap="square" rtlCol="0">
            <a:spAutoFit/>
          </a:bodyPr>
          <a:lstStyle/>
          <a:p>
            <a:r>
              <a:rPr lang="en-GB" b="1" dirty="0"/>
              <a:t>9</a:t>
            </a:r>
            <a:r>
              <a:rPr lang="en-GB" dirty="0"/>
              <a:t>%</a:t>
            </a:r>
          </a:p>
        </p:txBody>
      </p:sp>
      <p:sp>
        <p:nvSpPr>
          <p:cNvPr id="10" name="TextBox 9">
            <a:extLst>
              <a:ext uri="{FF2B5EF4-FFF2-40B4-BE49-F238E27FC236}">
                <a16:creationId xmlns:a16="http://schemas.microsoft.com/office/drawing/2014/main" id="{B475ECC9-E7BC-4F29-B111-66E82F83C6B9}"/>
              </a:ext>
            </a:extLst>
          </p:cNvPr>
          <p:cNvSpPr txBox="1"/>
          <p:nvPr/>
        </p:nvSpPr>
        <p:spPr>
          <a:xfrm>
            <a:off x="4853160" y="5445224"/>
            <a:ext cx="648072" cy="369332"/>
          </a:xfrm>
          <a:prstGeom prst="rect">
            <a:avLst/>
          </a:prstGeom>
          <a:noFill/>
        </p:spPr>
        <p:txBody>
          <a:bodyPr wrap="square" rtlCol="0">
            <a:spAutoFit/>
          </a:bodyPr>
          <a:lstStyle/>
          <a:p>
            <a:r>
              <a:rPr lang="en-GB" b="1" dirty="0"/>
              <a:t>5</a:t>
            </a:r>
            <a:r>
              <a:rPr lang="en-GB" dirty="0"/>
              <a:t>%</a:t>
            </a:r>
          </a:p>
        </p:txBody>
      </p:sp>
    </p:spTree>
    <p:extLst>
      <p:ext uri="{BB962C8B-B14F-4D97-AF65-F5344CB8AC3E}">
        <p14:creationId xmlns:p14="http://schemas.microsoft.com/office/powerpoint/2010/main" val="66283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62CCDD-43C7-4E46-AE4D-A7EA7726E3AC}"/>
              </a:ext>
            </a:extLst>
          </p:cNvPr>
          <p:cNvSpPr>
            <a:spLocks noGrp="1"/>
          </p:cNvSpPr>
          <p:nvPr>
            <p:ph type="sldNum" sz="quarter" idx="12"/>
          </p:nvPr>
        </p:nvSpPr>
        <p:spPr/>
        <p:txBody>
          <a:bodyPr/>
          <a:lstStyle/>
          <a:p>
            <a:fld id="{1327C452-0D12-48F3-BB65-BBA3E6350F2C}" type="slidenum">
              <a:rPr lang="en-GB" smtClean="0"/>
              <a:t>17</a:t>
            </a:fld>
            <a:endParaRPr lang="en-GB" dirty="0"/>
          </a:p>
        </p:txBody>
      </p:sp>
      <p:graphicFrame>
        <p:nvGraphicFramePr>
          <p:cNvPr id="5" name="Chart 4">
            <a:extLst>
              <a:ext uri="{FF2B5EF4-FFF2-40B4-BE49-F238E27FC236}">
                <a16:creationId xmlns:a16="http://schemas.microsoft.com/office/drawing/2014/main" id="{66B75F4E-41E6-414A-961D-A0133D0471F9}"/>
              </a:ext>
            </a:extLst>
          </p:cNvPr>
          <p:cNvGraphicFramePr>
            <a:graphicFrameLocks/>
          </p:cNvGraphicFramePr>
          <p:nvPr>
            <p:extLst>
              <p:ext uri="{D42A27DB-BD31-4B8C-83A1-F6EECF244321}">
                <p14:modId xmlns:p14="http://schemas.microsoft.com/office/powerpoint/2010/main" val="1832490556"/>
              </p:ext>
            </p:extLst>
          </p:nvPr>
        </p:nvGraphicFramePr>
        <p:xfrm>
          <a:off x="201234" y="2524031"/>
          <a:ext cx="8686800" cy="42484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C5455D3-8586-4FB9-8F5E-C1067950B9DB}"/>
              </a:ext>
            </a:extLst>
          </p:cNvPr>
          <p:cNvSpPr/>
          <p:nvPr/>
        </p:nvSpPr>
        <p:spPr>
          <a:xfrm>
            <a:off x="200000" y="1255620"/>
            <a:ext cx="8915400" cy="1200329"/>
          </a:xfrm>
          <a:prstGeom prst="rect">
            <a:avLst/>
          </a:prstGeom>
        </p:spPr>
        <p:txBody>
          <a:bodyPr wrap="square">
            <a:spAutoFit/>
          </a:bodyPr>
          <a:lstStyle/>
          <a:p>
            <a:r>
              <a:rPr lang="en-GB" b="1" dirty="0">
                <a:solidFill>
                  <a:srgbClr val="365A70"/>
                </a:solidFill>
                <a:latin typeface="Arial" panose="020B0604020202020204" pitchFamily="34" charset="0"/>
                <a:cs typeface="Arial" panose="020B0604020202020204" pitchFamily="34" charset="0"/>
              </a:rPr>
              <a:t>Coordination Indicator 1.1: </a:t>
            </a:r>
            <a:r>
              <a:rPr lang="en-GB" dirty="0">
                <a:solidFill>
                  <a:srgbClr val="365A70"/>
                </a:solidFill>
                <a:latin typeface="Arial" panose="020B0604020202020204" pitchFamily="34" charset="0"/>
                <a:cs typeface="Arial" panose="020B0604020202020204" pitchFamily="34" charset="0"/>
              </a:rPr>
              <a:t>% of stakeholders who are satisfied with the performance of the Shelter Cluster </a:t>
            </a:r>
            <a:r>
              <a:rPr lang="en-GB" b="1" dirty="0">
                <a:solidFill>
                  <a:srgbClr val="365A70"/>
                </a:solidFill>
                <a:latin typeface="Arial" panose="020B0604020202020204" pitchFamily="34" charset="0"/>
                <a:cs typeface="Arial" panose="020B0604020202020204" pitchFamily="34" charset="0"/>
              </a:rPr>
              <a:t>disaggregated by country-level </a:t>
            </a:r>
            <a:r>
              <a:rPr lang="en-GB" dirty="0">
                <a:solidFill>
                  <a:srgbClr val="365A70"/>
                </a:solidFill>
                <a:latin typeface="Arial" panose="020B0604020202020204" pitchFamily="34" charset="0"/>
                <a:cs typeface="Arial" panose="020B0604020202020204" pitchFamily="34" charset="0"/>
              </a:rPr>
              <a:t>and global.</a:t>
            </a:r>
          </a:p>
          <a:p>
            <a:r>
              <a:rPr lang="en-GB" dirty="0">
                <a:solidFill>
                  <a:srgbClr val="365A70"/>
                </a:solidFill>
                <a:latin typeface="Arial" panose="020B0604020202020204" pitchFamily="34" charset="0"/>
                <a:cs typeface="Arial" panose="020B0604020202020204" pitchFamily="34" charset="0"/>
              </a:rPr>
              <a:t>Target 200: 90%</a:t>
            </a:r>
          </a:p>
          <a:p>
            <a:r>
              <a:rPr lang="en-GB" dirty="0">
                <a:solidFill>
                  <a:srgbClr val="365A70"/>
                </a:solidFill>
                <a:latin typeface="Arial" panose="020B0604020202020204" pitchFamily="34" charset="0"/>
                <a:cs typeface="Arial" panose="020B0604020202020204" pitchFamily="34" charset="0"/>
              </a:rPr>
              <a:t>Achieved: 82%  </a:t>
            </a:r>
          </a:p>
        </p:txBody>
      </p:sp>
      <p:sp>
        <p:nvSpPr>
          <p:cNvPr id="7" name="Title 4">
            <a:extLst>
              <a:ext uri="{FF2B5EF4-FFF2-40B4-BE49-F238E27FC236}">
                <a16:creationId xmlns:a16="http://schemas.microsoft.com/office/drawing/2014/main" id="{B4A18EC6-935E-4C31-9FA5-211A72C79412}"/>
              </a:ext>
            </a:extLst>
          </p:cNvPr>
          <p:cNvSpPr>
            <a:spLocks noGrp="1"/>
          </p:cNvSpPr>
          <p:nvPr>
            <p:ph type="title"/>
          </p:nvPr>
        </p:nvSpPr>
        <p:spPr>
          <a:xfrm>
            <a:off x="220284" y="168463"/>
            <a:ext cx="8915400" cy="1022523"/>
          </a:xfrm>
        </p:spPr>
        <p:txBody>
          <a:bodyPr>
            <a:normAutofit fontScale="90000"/>
          </a:bodyPr>
          <a:lstStyle/>
          <a:p>
            <a:r>
              <a:rPr lang="en-GB" sz="3200" dirty="0"/>
              <a:t>Country Shelter Cluster services: level of satisfaction</a:t>
            </a:r>
          </a:p>
        </p:txBody>
      </p:sp>
    </p:spTree>
    <p:extLst>
      <p:ext uri="{BB962C8B-B14F-4D97-AF65-F5344CB8AC3E}">
        <p14:creationId xmlns:p14="http://schemas.microsoft.com/office/powerpoint/2010/main" val="128688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51CBB-62C3-4021-BBFF-296736195622}"/>
              </a:ext>
            </a:extLst>
          </p:cNvPr>
          <p:cNvSpPr>
            <a:spLocks noGrp="1"/>
          </p:cNvSpPr>
          <p:nvPr>
            <p:ph type="sldNum" sz="quarter" idx="12"/>
          </p:nvPr>
        </p:nvSpPr>
        <p:spPr/>
        <p:txBody>
          <a:bodyPr/>
          <a:lstStyle/>
          <a:p>
            <a:fld id="{1327C452-0D12-48F3-BB65-BBA3E6350F2C}" type="slidenum">
              <a:rPr lang="en-GB" smtClean="0"/>
              <a:t>18</a:t>
            </a:fld>
            <a:endParaRPr lang="en-GB" dirty="0"/>
          </a:p>
        </p:txBody>
      </p:sp>
      <p:sp>
        <p:nvSpPr>
          <p:cNvPr id="5" name="Title 4">
            <a:extLst>
              <a:ext uri="{FF2B5EF4-FFF2-40B4-BE49-F238E27FC236}">
                <a16:creationId xmlns:a16="http://schemas.microsoft.com/office/drawing/2014/main" id="{4AA953FC-56C8-4004-88FA-FB768C9F417D}"/>
              </a:ext>
            </a:extLst>
          </p:cNvPr>
          <p:cNvSpPr>
            <a:spLocks noGrp="1"/>
          </p:cNvSpPr>
          <p:nvPr>
            <p:ph type="title"/>
          </p:nvPr>
        </p:nvSpPr>
        <p:spPr>
          <a:xfrm>
            <a:off x="457200" y="170729"/>
            <a:ext cx="8363272" cy="665983"/>
          </a:xfrm>
        </p:spPr>
        <p:txBody>
          <a:bodyPr>
            <a:normAutofit fontScale="90000"/>
          </a:bodyPr>
          <a:lstStyle/>
          <a:p>
            <a:r>
              <a:rPr lang="en-GB" dirty="0"/>
              <a:t>Most recent Job position</a:t>
            </a:r>
            <a:br>
              <a:rPr lang="en-GB" dirty="0"/>
            </a:br>
            <a:r>
              <a:rPr lang="en-GB" dirty="0"/>
              <a:t>(90 Respondents) </a:t>
            </a:r>
          </a:p>
        </p:txBody>
      </p:sp>
      <p:graphicFrame>
        <p:nvGraphicFramePr>
          <p:cNvPr id="6" name="Chart 5">
            <a:extLst>
              <a:ext uri="{FF2B5EF4-FFF2-40B4-BE49-F238E27FC236}">
                <a16:creationId xmlns:a16="http://schemas.microsoft.com/office/drawing/2014/main" id="{ECC1EB34-A434-4F85-8196-301F95A99260}"/>
              </a:ext>
            </a:extLst>
          </p:cNvPr>
          <p:cNvGraphicFramePr>
            <a:graphicFrameLocks/>
          </p:cNvGraphicFramePr>
          <p:nvPr>
            <p:extLst>
              <p:ext uri="{D42A27DB-BD31-4B8C-83A1-F6EECF244321}">
                <p14:modId xmlns:p14="http://schemas.microsoft.com/office/powerpoint/2010/main" val="2067809526"/>
              </p:ext>
            </p:extLst>
          </p:nvPr>
        </p:nvGraphicFramePr>
        <p:xfrm>
          <a:off x="179512" y="1196752"/>
          <a:ext cx="8784976"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1B71333-5807-4B4B-B349-365E9E441C53}"/>
              </a:ext>
            </a:extLst>
          </p:cNvPr>
          <p:cNvSpPr txBox="1"/>
          <p:nvPr/>
        </p:nvSpPr>
        <p:spPr>
          <a:xfrm>
            <a:off x="8640452" y="1412776"/>
            <a:ext cx="648072" cy="369332"/>
          </a:xfrm>
          <a:prstGeom prst="rect">
            <a:avLst/>
          </a:prstGeom>
          <a:noFill/>
        </p:spPr>
        <p:txBody>
          <a:bodyPr wrap="square" rtlCol="0">
            <a:spAutoFit/>
          </a:bodyPr>
          <a:lstStyle/>
          <a:p>
            <a:r>
              <a:rPr lang="en-GB" b="1" dirty="0"/>
              <a:t>34</a:t>
            </a:r>
            <a:r>
              <a:rPr lang="en-GB" dirty="0"/>
              <a:t>%</a:t>
            </a:r>
          </a:p>
        </p:txBody>
      </p:sp>
      <p:sp>
        <p:nvSpPr>
          <p:cNvPr id="8" name="TextBox 7">
            <a:extLst>
              <a:ext uri="{FF2B5EF4-FFF2-40B4-BE49-F238E27FC236}">
                <a16:creationId xmlns:a16="http://schemas.microsoft.com/office/drawing/2014/main" id="{43F99802-FCAB-4B45-A6F1-B633E56C596D}"/>
              </a:ext>
            </a:extLst>
          </p:cNvPr>
          <p:cNvSpPr txBox="1"/>
          <p:nvPr/>
        </p:nvSpPr>
        <p:spPr>
          <a:xfrm>
            <a:off x="8362764" y="1813466"/>
            <a:ext cx="648072" cy="369332"/>
          </a:xfrm>
          <a:prstGeom prst="rect">
            <a:avLst/>
          </a:prstGeom>
          <a:noFill/>
        </p:spPr>
        <p:txBody>
          <a:bodyPr wrap="square" rtlCol="0">
            <a:spAutoFit/>
          </a:bodyPr>
          <a:lstStyle/>
          <a:p>
            <a:r>
              <a:rPr lang="en-GB" b="1" dirty="0"/>
              <a:t>32</a:t>
            </a:r>
            <a:r>
              <a:rPr lang="en-GB" dirty="0"/>
              <a:t>%</a:t>
            </a:r>
          </a:p>
        </p:txBody>
      </p:sp>
      <p:sp>
        <p:nvSpPr>
          <p:cNvPr id="9" name="TextBox 8">
            <a:extLst>
              <a:ext uri="{FF2B5EF4-FFF2-40B4-BE49-F238E27FC236}">
                <a16:creationId xmlns:a16="http://schemas.microsoft.com/office/drawing/2014/main" id="{CD2916C6-CA6C-4BBF-8E22-E6C41E41FAFE}"/>
              </a:ext>
            </a:extLst>
          </p:cNvPr>
          <p:cNvSpPr txBox="1"/>
          <p:nvPr/>
        </p:nvSpPr>
        <p:spPr>
          <a:xfrm>
            <a:off x="6229164" y="2348880"/>
            <a:ext cx="648072" cy="369332"/>
          </a:xfrm>
          <a:prstGeom prst="rect">
            <a:avLst/>
          </a:prstGeom>
          <a:noFill/>
        </p:spPr>
        <p:txBody>
          <a:bodyPr wrap="square" rtlCol="0">
            <a:spAutoFit/>
          </a:bodyPr>
          <a:lstStyle/>
          <a:p>
            <a:r>
              <a:rPr lang="en-GB" b="1" dirty="0"/>
              <a:t>14</a:t>
            </a:r>
            <a:r>
              <a:rPr lang="en-GB" dirty="0"/>
              <a:t>%</a:t>
            </a:r>
          </a:p>
        </p:txBody>
      </p:sp>
      <p:sp>
        <p:nvSpPr>
          <p:cNvPr id="10" name="TextBox 9">
            <a:extLst>
              <a:ext uri="{FF2B5EF4-FFF2-40B4-BE49-F238E27FC236}">
                <a16:creationId xmlns:a16="http://schemas.microsoft.com/office/drawing/2014/main" id="{D224678E-97C1-47D7-8704-2F6A58506E3B}"/>
              </a:ext>
            </a:extLst>
          </p:cNvPr>
          <p:cNvSpPr txBox="1"/>
          <p:nvPr/>
        </p:nvSpPr>
        <p:spPr>
          <a:xfrm>
            <a:off x="4932040" y="2780928"/>
            <a:ext cx="648072" cy="369332"/>
          </a:xfrm>
          <a:prstGeom prst="rect">
            <a:avLst/>
          </a:prstGeom>
          <a:noFill/>
        </p:spPr>
        <p:txBody>
          <a:bodyPr wrap="square" rtlCol="0">
            <a:spAutoFit/>
          </a:bodyPr>
          <a:lstStyle/>
          <a:p>
            <a:r>
              <a:rPr lang="en-GB" b="1" dirty="0"/>
              <a:t>4</a:t>
            </a:r>
            <a:r>
              <a:rPr lang="en-GB" dirty="0"/>
              <a:t>%c</a:t>
            </a:r>
          </a:p>
        </p:txBody>
      </p:sp>
      <p:sp>
        <p:nvSpPr>
          <p:cNvPr id="11" name="TextBox 10">
            <a:extLst>
              <a:ext uri="{FF2B5EF4-FFF2-40B4-BE49-F238E27FC236}">
                <a16:creationId xmlns:a16="http://schemas.microsoft.com/office/drawing/2014/main" id="{35F23019-4193-4E7B-B2CD-6930D2C045D0}"/>
              </a:ext>
            </a:extLst>
          </p:cNvPr>
          <p:cNvSpPr txBox="1"/>
          <p:nvPr/>
        </p:nvSpPr>
        <p:spPr>
          <a:xfrm>
            <a:off x="4932040" y="3244334"/>
            <a:ext cx="648072" cy="369332"/>
          </a:xfrm>
          <a:prstGeom prst="rect">
            <a:avLst/>
          </a:prstGeom>
          <a:noFill/>
        </p:spPr>
        <p:txBody>
          <a:bodyPr wrap="square" rtlCol="0">
            <a:spAutoFit/>
          </a:bodyPr>
          <a:lstStyle/>
          <a:p>
            <a:r>
              <a:rPr lang="en-GB" b="1" dirty="0"/>
              <a:t>4</a:t>
            </a:r>
            <a:r>
              <a:rPr lang="en-GB" dirty="0"/>
              <a:t>%</a:t>
            </a:r>
          </a:p>
        </p:txBody>
      </p:sp>
      <p:sp>
        <p:nvSpPr>
          <p:cNvPr id="12" name="TextBox 11">
            <a:extLst>
              <a:ext uri="{FF2B5EF4-FFF2-40B4-BE49-F238E27FC236}">
                <a16:creationId xmlns:a16="http://schemas.microsoft.com/office/drawing/2014/main" id="{56D2DAB4-AE1D-4C02-AD24-E204F42FD790}"/>
              </a:ext>
            </a:extLst>
          </p:cNvPr>
          <p:cNvSpPr txBox="1"/>
          <p:nvPr/>
        </p:nvSpPr>
        <p:spPr>
          <a:xfrm>
            <a:off x="4926058" y="3707740"/>
            <a:ext cx="648072" cy="369332"/>
          </a:xfrm>
          <a:prstGeom prst="rect">
            <a:avLst/>
          </a:prstGeom>
          <a:noFill/>
        </p:spPr>
        <p:txBody>
          <a:bodyPr wrap="square" rtlCol="0">
            <a:spAutoFit/>
          </a:bodyPr>
          <a:lstStyle/>
          <a:p>
            <a:r>
              <a:rPr lang="en-GB" b="1" dirty="0"/>
              <a:t>3</a:t>
            </a:r>
            <a:r>
              <a:rPr lang="en-GB" dirty="0"/>
              <a:t>%</a:t>
            </a:r>
          </a:p>
        </p:txBody>
      </p:sp>
      <p:sp>
        <p:nvSpPr>
          <p:cNvPr id="13" name="TextBox 12">
            <a:extLst>
              <a:ext uri="{FF2B5EF4-FFF2-40B4-BE49-F238E27FC236}">
                <a16:creationId xmlns:a16="http://schemas.microsoft.com/office/drawing/2014/main" id="{36C1B6B4-0B3C-45E9-AD42-64933B60154C}"/>
              </a:ext>
            </a:extLst>
          </p:cNvPr>
          <p:cNvSpPr txBox="1"/>
          <p:nvPr/>
        </p:nvSpPr>
        <p:spPr>
          <a:xfrm>
            <a:off x="4926058" y="4083459"/>
            <a:ext cx="648072" cy="369332"/>
          </a:xfrm>
          <a:prstGeom prst="rect">
            <a:avLst/>
          </a:prstGeom>
          <a:noFill/>
        </p:spPr>
        <p:txBody>
          <a:bodyPr wrap="square" rtlCol="0">
            <a:spAutoFit/>
          </a:bodyPr>
          <a:lstStyle/>
          <a:p>
            <a:r>
              <a:rPr lang="en-GB" b="1" dirty="0"/>
              <a:t>3</a:t>
            </a:r>
            <a:r>
              <a:rPr lang="en-GB" dirty="0"/>
              <a:t>%</a:t>
            </a:r>
          </a:p>
        </p:txBody>
      </p:sp>
      <p:sp>
        <p:nvSpPr>
          <p:cNvPr id="14" name="TextBox 13">
            <a:extLst>
              <a:ext uri="{FF2B5EF4-FFF2-40B4-BE49-F238E27FC236}">
                <a16:creationId xmlns:a16="http://schemas.microsoft.com/office/drawing/2014/main" id="{3EC3F4DF-4C9F-4AFC-B791-1A1225D5943C}"/>
              </a:ext>
            </a:extLst>
          </p:cNvPr>
          <p:cNvSpPr txBox="1"/>
          <p:nvPr/>
        </p:nvSpPr>
        <p:spPr>
          <a:xfrm>
            <a:off x="4914094" y="4634552"/>
            <a:ext cx="648072" cy="369332"/>
          </a:xfrm>
          <a:prstGeom prst="rect">
            <a:avLst/>
          </a:prstGeom>
          <a:noFill/>
        </p:spPr>
        <p:txBody>
          <a:bodyPr wrap="square" rtlCol="0">
            <a:spAutoFit/>
          </a:bodyPr>
          <a:lstStyle/>
          <a:p>
            <a:r>
              <a:rPr lang="en-GB" b="1" dirty="0"/>
              <a:t>2</a:t>
            </a:r>
            <a:r>
              <a:rPr lang="en-GB" dirty="0"/>
              <a:t>%</a:t>
            </a:r>
          </a:p>
        </p:txBody>
      </p:sp>
      <p:sp>
        <p:nvSpPr>
          <p:cNvPr id="15" name="TextBox 14">
            <a:extLst>
              <a:ext uri="{FF2B5EF4-FFF2-40B4-BE49-F238E27FC236}">
                <a16:creationId xmlns:a16="http://schemas.microsoft.com/office/drawing/2014/main" id="{B0F42C3D-A8EC-4678-9F3E-8E2AE80FD2C9}"/>
              </a:ext>
            </a:extLst>
          </p:cNvPr>
          <p:cNvSpPr txBox="1"/>
          <p:nvPr/>
        </p:nvSpPr>
        <p:spPr>
          <a:xfrm>
            <a:off x="4860032" y="5085885"/>
            <a:ext cx="648072" cy="369332"/>
          </a:xfrm>
          <a:prstGeom prst="rect">
            <a:avLst/>
          </a:prstGeom>
          <a:noFill/>
        </p:spPr>
        <p:txBody>
          <a:bodyPr wrap="square" rtlCol="0">
            <a:spAutoFit/>
          </a:bodyPr>
          <a:lstStyle/>
          <a:p>
            <a:r>
              <a:rPr lang="en-GB" b="1" dirty="0"/>
              <a:t>1</a:t>
            </a:r>
            <a:r>
              <a:rPr lang="en-GB" dirty="0"/>
              <a:t>%</a:t>
            </a:r>
          </a:p>
        </p:txBody>
      </p:sp>
    </p:spTree>
    <p:extLst>
      <p:ext uri="{BB962C8B-B14F-4D97-AF65-F5344CB8AC3E}">
        <p14:creationId xmlns:p14="http://schemas.microsoft.com/office/powerpoint/2010/main" val="210057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GB" dirty="0"/>
              <a:t>Tools used by shelter coordination teams (42 respondents)</a:t>
            </a:r>
          </a:p>
        </p:txBody>
      </p:sp>
      <p:graphicFrame>
        <p:nvGraphicFramePr>
          <p:cNvPr id="6" name="Chart 5">
            <a:extLst>
              <a:ext uri="{FF2B5EF4-FFF2-40B4-BE49-F238E27FC236}">
                <a16:creationId xmlns:a16="http://schemas.microsoft.com/office/drawing/2014/main" id="{3F33947D-723E-4FDD-94F0-21F7C4140448}"/>
              </a:ext>
            </a:extLst>
          </p:cNvPr>
          <p:cNvGraphicFramePr>
            <a:graphicFrameLocks/>
          </p:cNvGraphicFramePr>
          <p:nvPr>
            <p:extLst>
              <p:ext uri="{D42A27DB-BD31-4B8C-83A1-F6EECF244321}">
                <p14:modId xmlns:p14="http://schemas.microsoft.com/office/powerpoint/2010/main" val="3700587057"/>
              </p:ext>
            </p:extLst>
          </p:nvPr>
        </p:nvGraphicFramePr>
        <p:xfrm>
          <a:off x="323528" y="1377536"/>
          <a:ext cx="8640960" cy="500379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2B4A854-6099-4C07-BB49-D33DF86132C8}"/>
              </a:ext>
            </a:extLst>
          </p:cNvPr>
          <p:cNvSpPr txBox="1"/>
          <p:nvPr/>
        </p:nvSpPr>
        <p:spPr>
          <a:xfrm>
            <a:off x="8680444" y="1464459"/>
            <a:ext cx="738336" cy="369332"/>
          </a:xfrm>
          <a:prstGeom prst="rect">
            <a:avLst/>
          </a:prstGeom>
          <a:noFill/>
        </p:spPr>
        <p:txBody>
          <a:bodyPr wrap="square" rtlCol="0">
            <a:spAutoFit/>
          </a:bodyPr>
          <a:lstStyle/>
          <a:p>
            <a:r>
              <a:rPr lang="en-GB" b="1" dirty="0"/>
              <a:t>86</a:t>
            </a:r>
            <a:r>
              <a:rPr lang="en-GB" dirty="0"/>
              <a:t>%</a:t>
            </a:r>
          </a:p>
        </p:txBody>
      </p:sp>
      <p:sp>
        <p:nvSpPr>
          <p:cNvPr id="7" name="TextBox 6">
            <a:extLst>
              <a:ext uri="{FF2B5EF4-FFF2-40B4-BE49-F238E27FC236}">
                <a16:creationId xmlns:a16="http://schemas.microsoft.com/office/drawing/2014/main" id="{5C828408-0BC7-49F3-808C-EE91B1781730}"/>
              </a:ext>
            </a:extLst>
          </p:cNvPr>
          <p:cNvSpPr txBox="1"/>
          <p:nvPr/>
        </p:nvSpPr>
        <p:spPr>
          <a:xfrm>
            <a:off x="8226152" y="1880612"/>
            <a:ext cx="738336" cy="369332"/>
          </a:xfrm>
          <a:prstGeom prst="rect">
            <a:avLst/>
          </a:prstGeom>
          <a:noFill/>
        </p:spPr>
        <p:txBody>
          <a:bodyPr wrap="square" rtlCol="0">
            <a:spAutoFit/>
          </a:bodyPr>
          <a:lstStyle/>
          <a:p>
            <a:r>
              <a:rPr lang="en-GB" b="1" dirty="0"/>
              <a:t>74</a:t>
            </a:r>
            <a:r>
              <a:rPr lang="en-GB" dirty="0"/>
              <a:t>%</a:t>
            </a:r>
          </a:p>
        </p:txBody>
      </p:sp>
      <p:sp>
        <p:nvSpPr>
          <p:cNvPr id="8" name="TextBox 7">
            <a:extLst>
              <a:ext uri="{FF2B5EF4-FFF2-40B4-BE49-F238E27FC236}">
                <a16:creationId xmlns:a16="http://schemas.microsoft.com/office/drawing/2014/main" id="{497828E9-9F62-49BF-B473-1B21CE9B4A23}"/>
              </a:ext>
            </a:extLst>
          </p:cNvPr>
          <p:cNvSpPr txBox="1"/>
          <p:nvPr/>
        </p:nvSpPr>
        <p:spPr>
          <a:xfrm>
            <a:off x="7964988" y="2204432"/>
            <a:ext cx="738336" cy="369332"/>
          </a:xfrm>
          <a:prstGeom prst="rect">
            <a:avLst/>
          </a:prstGeom>
          <a:noFill/>
        </p:spPr>
        <p:txBody>
          <a:bodyPr wrap="square" rtlCol="0">
            <a:spAutoFit/>
          </a:bodyPr>
          <a:lstStyle/>
          <a:p>
            <a:r>
              <a:rPr lang="en-GB" b="1" dirty="0"/>
              <a:t>69</a:t>
            </a:r>
            <a:r>
              <a:rPr lang="en-GB" dirty="0"/>
              <a:t>%</a:t>
            </a:r>
          </a:p>
        </p:txBody>
      </p:sp>
      <p:sp>
        <p:nvSpPr>
          <p:cNvPr id="9" name="TextBox 8">
            <a:extLst>
              <a:ext uri="{FF2B5EF4-FFF2-40B4-BE49-F238E27FC236}">
                <a16:creationId xmlns:a16="http://schemas.microsoft.com/office/drawing/2014/main" id="{DAB147ED-75D6-4E40-9F2B-7D9E2927FF6B}"/>
              </a:ext>
            </a:extLst>
          </p:cNvPr>
          <p:cNvSpPr txBox="1"/>
          <p:nvPr/>
        </p:nvSpPr>
        <p:spPr>
          <a:xfrm>
            <a:off x="7564940" y="2520536"/>
            <a:ext cx="738336" cy="369332"/>
          </a:xfrm>
          <a:prstGeom prst="rect">
            <a:avLst/>
          </a:prstGeom>
          <a:noFill/>
        </p:spPr>
        <p:txBody>
          <a:bodyPr wrap="square" rtlCol="0">
            <a:spAutoFit/>
          </a:bodyPr>
          <a:lstStyle/>
          <a:p>
            <a:r>
              <a:rPr lang="en-GB" b="1" dirty="0"/>
              <a:t>60</a:t>
            </a:r>
            <a:r>
              <a:rPr lang="en-GB" dirty="0"/>
              <a:t>%</a:t>
            </a:r>
          </a:p>
        </p:txBody>
      </p:sp>
      <p:sp>
        <p:nvSpPr>
          <p:cNvPr id="10" name="TextBox 9">
            <a:extLst>
              <a:ext uri="{FF2B5EF4-FFF2-40B4-BE49-F238E27FC236}">
                <a16:creationId xmlns:a16="http://schemas.microsoft.com/office/drawing/2014/main" id="{BB808B95-80E2-4155-A4ED-3788876E55DB}"/>
              </a:ext>
            </a:extLst>
          </p:cNvPr>
          <p:cNvSpPr txBox="1"/>
          <p:nvPr/>
        </p:nvSpPr>
        <p:spPr>
          <a:xfrm>
            <a:off x="7016260" y="2865002"/>
            <a:ext cx="738336" cy="369332"/>
          </a:xfrm>
          <a:prstGeom prst="rect">
            <a:avLst/>
          </a:prstGeom>
          <a:noFill/>
        </p:spPr>
        <p:txBody>
          <a:bodyPr wrap="square" rtlCol="0">
            <a:spAutoFit/>
          </a:bodyPr>
          <a:lstStyle/>
          <a:p>
            <a:r>
              <a:rPr lang="en-GB" b="1" dirty="0"/>
              <a:t>48</a:t>
            </a:r>
            <a:r>
              <a:rPr lang="en-GB" dirty="0"/>
              <a:t>%</a:t>
            </a:r>
          </a:p>
        </p:txBody>
      </p:sp>
      <p:sp>
        <p:nvSpPr>
          <p:cNvPr id="11" name="TextBox 10">
            <a:extLst>
              <a:ext uri="{FF2B5EF4-FFF2-40B4-BE49-F238E27FC236}">
                <a16:creationId xmlns:a16="http://schemas.microsoft.com/office/drawing/2014/main" id="{F308DC6D-8892-4DF5-A0B5-B0E21DCAB33A}"/>
              </a:ext>
            </a:extLst>
          </p:cNvPr>
          <p:cNvSpPr txBox="1"/>
          <p:nvPr/>
        </p:nvSpPr>
        <p:spPr>
          <a:xfrm>
            <a:off x="6921432" y="3213803"/>
            <a:ext cx="738336" cy="369332"/>
          </a:xfrm>
          <a:prstGeom prst="rect">
            <a:avLst/>
          </a:prstGeom>
          <a:noFill/>
        </p:spPr>
        <p:txBody>
          <a:bodyPr wrap="square" rtlCol="0">
            <a:spAutoFit/>
          </a:bodyPr>
          <a:lstStyle/>
          <a:p>
            <a:r>
              <a:rPr lang="en-GB" b="1" dirty="0"/>
              <a:t>45</a:t>
            </a:r>
            <a:r>
              <a:rPr lang="en-GB" dirty="0"/>
              <a:t>%</a:t>
            </a:r>
          </a:p>
        </p:txBody>
      </p:sp>
      <p:sp>
        <p:nvSpPr>
          <p:cNvPr id="12" name="TextBox 11">
            <a:extLst>
              <a:ext uri="{FF2B5EF4-FFF2-40B4-BE49-F238E27FC236}">
                <a16:creationId xmlns:a16="http://schemas.microsoft.com/office/drawing/2014/main" id="{DE31FF85-6452-498D-A2EB-27BF433E4119}"/>
              </a:ext>
            </a:extLst>
          </p:cNvPr>
          <p:cNvSpPr txBox="1"/>
          <p:nvPr/>
        </p:nvSpPr>
        <p:spPr>
          <a:xfrm>
            <a:off x="6921432" y="3519236"/>
            <a:ext cx="738336" cy="369332"/>
          </a:xfrm>
          <a:prstGeom prst="rect">
            <a:avLst/>
          </a:prstGeom>
          <a:noFill/>
        </p:spPr>
        <p:txBody>
          <a:bodyPr wrap="square" rtlCol="0">
            <a:spAutoFit/>
          </a:bodyPr>
          <a:lstStyle/>
          <a:p>
            <a:r>
              <a:rPr lang="en-GB" b="1" dirty="0"/>
              <a:t>45</a:t>
            </a:r>
            <a:r>
              <a:rPr lang="en-GB" dirty="0"/>
              <a:t>%</a:t>
            </a:r>
          </a:p>
        </p:txBody>
      </p:sp>
      <p:sp>
        <p:nvSpPr>
          <p:cNvPr id="13" name="TextBox 12">
            <a:extLst>
              <a:ext uri="{FF2B5EF4-FFF2-40B4-BE49-F238E27FC236}">
                <a16:creationId xmlns:a16="http://schemas.microsoft.com/office/drawing/2014/main" id="{8DA5DB04-619F-41AC-B37C-74FA6E013459}"/>
              </a:ext>
            </a:extLst>
          </p:cNvPr>
          <p:cNvSpPr txBox="1"/>
          <p:nvPr/>
        </p:nvSpPr>
        <p:spPr>
          <a:xfrm>
            <a:off x="6509376" y="3892198"/>
            <a:ext cx="738336" cy="369332"/>
          </a:xfrm>
          <a:prstGeom prst="rect">
            <a:avLst/>
          </a:prstGeom>
          <a:noFill/>
        </p:spPr>
        <p:txBody>
          <a:bodyPr wrap="square" rtlCol="0">
            <a:spAutoFit/>
          </a:bodyPr>
          <a:lstStyle/>
          <a:p>
            <a:r>
              <a:rPr lang="en-GB" b="1" dirty="0"/>
              <a:t>36</a:t>
            </a:r>
            <a:r>
              <a:rPr lang="en-GB" dirty="0"/>
              <a:t>%</a:t>
            </a:r>
          </a:p>
        </p:txBody>
      </p:sp>
      <p:sp>
        <p:nvSpPr>
          <p:cNvPr id="14" name="TextBox 13">
            <a:extLst>
              <a:ext uri="{FF2B5EF4-FFF2-40B4-BE49-F238E27FC236}">
                <a16:creationId xmlns:a16="http://schemas.microsoft.com/office/drawing/2014/main" id="{381E9EDB-0E90-4759-BD39-C0D5FA4D45B3}"/>
              </a:ext>
            </a:extLst>
          </p:cNvPr>
          <p:cNvSpPr txBox="1"/>
          <p:nvPr/>
        </p:nvSpPr>
        <p:spPr>
          <a:xfrm>
            <a:off x="6268796" y="4244960"/>
            <a:ext cx="738336" cy="369332"/>
          </a:xfrm>
          <a:prstGeom prst="rect">
            <a:avLst/>
          </a:prstGeom>
          <a:noFill/>
        </p:spPr>
        <p:txBody>
          <a:bodyPr wrap="square" rtlCol="0">
            <a:spAutoFit/>
          </a:bodyPr>
          <a:lstStyle/>
          <a:p>
            <a:r>
              <a:rPr lang="en-GB" b="1" dirty="0"/>
              <a:t>31</a:t>
            </a:r>
            <a:r>
              <a:rPr lang="en-GB" dirty="0"/>
              <a:t>%</a:t>
            </a:r>
          </a:p>
        </p:txBody>
      </p:sp>
      <p:sp>
        <p:nvSpPr>
          <p:cNvPr id="15" name="TextBox 14">
            <a:extLst>
              <a:ext uri="{FF2B5EF4-FFF2-40B4-BE49-F238E27FC236}">
                <a16:creationId xmlns:a16="http://schemas.microsoft.com/office/drawing/2014/main" id="{676A9A9F-6B49-4CF3-BA5D-C5EA2E66A461}"/>
              </a:ext>
            </a:extLst>
          </p:cNvPr>
          <p:cNvSpPr txBox="1"/>
          <p:nvPr/>
        </p:nvSpPr>
        <p:spPr>
          <a:xfrm>
            <a:off x="6154512" y="4570593"/>
            <a:ext cx="738336" cy="369332"/>
          </a:xfrm>
          <a:prstGeom prst="rect">
            <a:avLst/>
          </a:prstGeom>
          <a:noFill/>
        </p:spPr>
        <p:txBody>
          <a:bodyPr wrap="square" rtlCol="0">
            <a:spAutoFit/>
          </a:bodyPr>
          <a:lstStyle/>
          <a:p>
            <a:r>
              <a:rPr lang="en-GB" b="1" dirty="0"/>
              <a:t>29</a:t>
            </a:r>
            <a:r>
              <a:rPr lang="en-GB" dirty="0"/>
              <a:t>%</a:t>
            </a:r>
          </a:p>
        </p:txBody>
      </p:sp>
      <p:sp>
        <p:nvSpPr>
          <p:cNvPr id="16" name="TextBox 15">
            <a:extLst>
              <a:ext uri="{FF2B5EF4-FFF2-40B4-BE49-F238E27FC236}">
                <a16:creationId xmlns:a16="http://schemas.microsoft.com/office/drawing/2014/main" id="{B28DAB13-CB0A-4B81-A0E9-C201344944D3}"/>
              </a:ext>
            </a:extLst>
          </p:cNvPr>
          <p:cNvSpPr txBox="1"/>
          <p:nvPr/>
        </p:nvSpPr>
        <p:spPr>
          <a:xfrm>
            <a:off x="5702420" y="4896226"/>
            <a:ext cx="738336" cy="369332"/>
          </a:xfrm>
          <a:prstGeom prst="rect">
            <a:avLst/>
          </a:prstGeom>
          <a:noFill/>
        </p:spPr>
        <p:txBody>
          <a:bodyPr wrap="square" rtlCol="0">
            <a:spAutoFit/>
          </a:bodyPr>
          <a:lstStyle/>
          <a:p>
            <a:r>
              <a:rPr lang="en-GB" b="1" dirty="0"/>
              <a:t>21</a:t>
            </a:r>
            <a:r>
              <a:rPr lang="en-GB" dirty="0"/>
              <a:t>%</a:t>
            </a:r>
          </a:p>
        </p:txBody>
      </p:sp>
      <p:sp>
        <p:nvSpPr>
          <p:cNvPr id="17" name="TextBox 16">
            <a:extLst>
              <a:ext uri="{FF2B5EF4-FFF2-40B4-BE49-F238E27FC236}">
                <a16:creationId xmlns:a16="http://schemas.microsoft.com/office/drawing/2014/main" id="{3C99ABF1-76AB-46F1-8EC1-071868D79247}"/>
              </a:ext>
            </a:extLst>
          </p:cNvPr>
          <p:cNvSpPr txBox="1"/>
          <p:nvPr/>
        </p:nvSpPr>
        <p:spPr>
          <a:xfrm>
            <a:off x="5423008" y="5248988"/>
            <a:ext cx="738336" cy="369332"/>
          </a:xfrm>
          <a:prstGeom prst="rect">
            <a:avLst/>
          </a:prstGeom>
          <a:noFill/>
        </p:spPr>
        <p:txBody>
          <a:bodyPr wrap="square" rtlCol="0">
            <a:spAutoFit/>
          </a:bodyPr>
          <a:lstStyle/>
          <a:p>
            <a:r>
              <a:rPr lang="en-GB" b="1" dirty="0"/>
              <a:t>14</a:t>
            </a:r>
            <a:r>
              <a:rPr lang="en-GB" dirty="0"/>
              <a:t>%</a:t>
            </a:r>
          </a:p>
        </p:txBody>
      </p:sp>
      <p:sp>
        <p:nvSpPr>
          <p:cNvPr id="18" name="TextBox 17">
            <a:extLst>
              <a:ext uri="{FF2B5EF4-FFF2-40B4-BE49-F238E27FC236}">
                <a16:creationId xmlns:a16="http://schemas.microsoft.com/office/drawing/2014/main" id="{A72F1403-9C59-4304-94D0-B118ADE2B6D6}"/>
              </a:ext>
            </a:extLst>
          </p:cNvPr>
          <p:cNvSpPr txBox="1"/>
          <p:nvPr/>
        </p:nvSpPr>
        <p:spPr>
          <a:xfrm>
            <a:off x="5112728" y="5574621"/>
            <a:ext cx="738336" cy="369332"/>
          </a:xfrm>
          <a:prstGeom prst="rect">
            <a:avLst/>
          </a:prstGeom>
          <a:noFill/>
        </p:spPr>
        <p:txBody>
          <a:bodyPr wrap="square" rtlCol="0">
            <a:spAutoFit/>
          </a:bodyPr>
          <a:lstStyle/>
          <a:p>
            <a:r>
              <a:rPr lang="en-GB" b="1" dirty="0"/>
              <a:t>7</a:t>
            </a:r>
            <a:r>
              <a:rPr lang="en-GB" dirty="0"/>
              <a:t>%</a:t>
            </a:r>
          </a:p>
        </p:txBody>
      </p:sp>
      <p:sp>
        <p:nvSpPr>
          <p:cNvPr id="19" name="TextBox 18">
            <a:extLst>
              <a:ext uri="{FF2B5EF4-FFF2-40B4-BE49-F238E27FC236}">
                <a16:creationId xmlns:a16="http://schemas.microsoft.com/office/drawing/2014/main" id="{B209A201-6FBC-4A4E-98E0-DF1FB875613B}"/>
              </a:ext>
            </a:extLst>
          </p:cNvPr>
          <p:cNvSpPr txBox="1"/>
          <p:nvPr/>
        </p:nvSpPr>
        <p:spPr>
          <a:xfrm>
            <a:off x="4933216" y="5883684"/>
            <a:ext cx="738336" cy="369332"/>
          </a:xfrm>
          <a:prstGeom prst="rect">
            <a:avLst/>
          </a:prstGeom>
          <a:noFill/>
        </p:spPr>
        <p:txBody>
          <a:bodyPr wrap="square" rtlCol="0">
            <a:spAutoFit/>
          </a:bodyPr>
          <a:lstStyle/>
          <a:p>
            <a:r>
              <a:rPr lang="en-GB" b="1" dirty="0"/>
              <a:t>2</a:t>
            </a:r>
            <a:r>
              <a:rPr lang="en-GB" dirty="0"/>
              <a:t>%</a:t>
            </a:r>
          </a:p>
        </p:txBody>
      </p:sp>
    </p:spTree>
    <p:extLst>
      <p:ext uri="{BB962C8B-B14F-4D97-AF65-F5344CB8AC3E}">
        <p14:creationId xmlns:p14="http://schemas.microsoft.com/office/powerpoint/2010/main" val="13192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Summary</a:t>
            </a:r>
          </a:p>
        </p:txBody>
      </p:sp>
      <p:sp>
        <p:nvSpPr>
          <p:cNvPr id="3" name="Content Placeholder 2"/>
          <p:cNvSpPr>
            <a:spLocks noGrp="1"/>
          </p:cNvSpPr>
          <p:nvPr>
            <p:ph idx="1"/>
          </p:nvPr>
        </p:nvSpPr>
        <p:spPr>
          <a:xfrm>
            <a:off x="606388" y="1700808"/>
            <a:ext cx="7931224" cy="4741987"/>
          </a:xfrm>
        </p:spPr>
        <p:txBody>
          <a:bodyPr>
            <a:normAutofit/>
          </a:bodyPr>
          <a:lstStyle/>
          <a:p>
            <a:r>
              <a:rPr lang="en-GB" b="1" dirty="0">
                <a:solidFill>
                  <a:schemeClr val="tx2"/>
                </a:solidFill>
              </a:rPr>
              <a:t>Participant profile</a:t>
            </a:r>
          </a:p>
          <a:p>
            <a:r>
              <a:rPr lang="en-GB" b="1" dirty="0">
                <a:solidFill>
                  <a:schemeClr val="tx2"/>
                </a:solidFill>
              </a:rPr>
              <a:t>GSC service usage and feedback</a:t>
            </a:r>
          </a:p>
          <a:p>
            <a:r>
              <a:rPr lang="en-GB" b="1" dirty="0">
                <a:solidFill>
                  <a:schemeClr val="tx2"/>
                </a:solidFill>
              </a:rPr>
              <a:t>Feedback from national shelter coordination teams</a:t>
            </a:r>
          </a:p>
          <a:p>
            <a:r>
              <a:rPr lang="en-GB" b="1" dirty="0">
                <a:solidFill>
                  <a:schemeClr val="tx2"/>
                </a:solidFill>
              </a:rPr>
              <a:t>Feedback on GSC meeting outcomes and impediments to shelter response</a:t>
            </a:r>
          </a:p>
        </p:txBody>
      </p:sp>
      <p:sp>
        <p:nvSpPr>
          <p:cNvPr id="4" name="Slide Number Placeholder 3"/>
          <p:cNvSpPr>
            <a:spLocks noGrp="1"/>
          </p:cNvSpPr>
          <p:nvPr>
            <p:ph type="sldNum" sz="quarter" idx="12"/>
          </p:nvPr>
        </p:nvSpPr>
        <p:spPr/>
        <p:txBody>
          <a:bodyPr/>
          <a:lstStyle/>
          <a:p>
            <a:fld id="{1327C452-0D12-48F3-BB65-BBA3E6350F2C}" type="slidenum">
              <a:rPr lang="en-GB" smtClean="0"/>
              <a:t>2</a:t>
            </a:fld>
            <a:endParaRPr lang="en-GB" dirty="0"/>
          </a:p>
        </p:txBody>
      </p:sp>
    </p:spTree>
    <p:extLst>
      <p:ext uri="{BB962C8B-B14F-4D97-AF65-F5344CB8AC3E}">
        <p14:creationId xmlns:p14="http://schemas.microsoft.com/office/powerpoint/2010/main" val="384309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10">
            <a:extLst>
              <a:ext uri="{FF2B5EF4-FFF2-40B4-BE49-F238E27FC236}">
                <a16:creationId xmlns:a16="http://schemas.microsoft.com/office/drawing/2014/main" id="{A50AA851-B2DD-441E-9D42-38E111B8CF65}"/>
              </a:ext>
            </a:extLst>
          </p:cNvPr>
          <p:cNvSpPr/>
          <p:nvPr/>
        </p:nvSpPr>
        <p:spPr>
          <a:xfrm>
            <a:off x="312160" y="1370369"/>
            <a:ext cx="3024336" cy="1187862"/>
          </a:xfrm>
          <a:prstGeom prst="wedgeRectCallout">
            <a:avLst>
              <a:gd name="adj1" fmla="val 78847"/>
              <a:gd name="adj2" fmla="val 15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Recommendations/guidelines on infrastructures (electrical plans, water systems, roads and bridges, etc.)</a:t>
            </a:r>
          </a:p>
        </p:txBody>
      </p:sp>
      <p:sp>
        <p:nvSpPr>
          <p:cNvPr id="2" name="Title 1">
            <a:extLst>
              <a:ext uri="{FF2B5EF4-FFF2-40B4-BE49-F238E27FC236}">
                <a16:creationId xmlns:a16="http://schemas.microsoft.com/office/drawing/2014/main" id="{9BCC22D0-3A18-490B-AFD6-8AAE903A988E}"/>
              </a:ext>
            </a:extLst>
          </p:cNvPr>
          <p:cNvSpPr>
            <a:spLocks noGrp="1"/>
          </p:cNvSpPr>
          <p:nvPr>
            <p:ph type="title"/>
          </p:nvPr>
        </p:nvSpPr>
        <p:spPr/>
        <p:txBody>
          <a:bodyPr>
            <a:normAutofit fontScale="90000"/>
          </a:bodyPr>
          <a:lstStyle/>
          <a:p>
            <a:r>
              <a:rPr lang="en-GB" dirty="0"/>
              <a:t>Tools that are missing from the list?</a:t>
            </a:r>
          </a:p>
        </p:txBody>
      </p:sp>
      <p:sp>
        <p:nvSpPr>
          <p:cNvPr id="3" name="Slide Number Placeholder 2">
            <a:extLst>
              <a:ext uri="{FF2B5EF4-FFF2-40B4-BE49-F238E27FC236}">
                <a16:creationId xmlns:a16="http://schemas.microsoft.com/office/drawing/2014/main" id="{AACD834F-4BB1-470D-B052-A4D1743B78FE}"/>
              </a:ext>
            </a:extLst>
          </p:cNvPr>
          <p:cNvSpPr>
            <a:spLocks noGrp="1"/>
          </p:cNvSpPr>
          <p:nvPr>
            <p:ph type="sldNum" sz="quarter" idx="12"/>
          </p:nvPr>
        </p:nvSpPr>
        <p:spPr/>
        <p:txBody>
          <a:bodyPr/>
          <a:lstStyle/>
          <a:p>
            <a:fld id="{1327C452-0D12-48F3-BB65-BBA3E6350F2C}" type="slidenum">
              <a:rPr lang="en-GB" smtClean="0"/>
              <a:t>20</a:t>
            </a:fld>
            <a:endParaRPr lang="en-GB" dirty="0"/>
          </a:p>
        </p:txBody>
      </p:sp>
      <p:pic>
        <p:nvPicPr>
          <p:cNvPr id="5" name="Graphic 4" descr="Mining tools">
            <a:extLst>
              <a:ext uri="{FF2B5EF4-FFF2-40B4-BE49-F238E27FC236}">
                <a16:creationId xmlns:a16="http://schemas.microsoft.com/office/drawing/2014/main" id="{01227A17-2F65-44DE-BF5E-AF8233780B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91880" y="2708920"/>
            <a:ext cx="914400" cy="914400"/>
          </a:xfrm>
          <a:prstGeom prst="rect">
            <a:avLst/>
          </a:prstGeom>
        </p:spPr>
      </p:pic>
      <p:pic>
        <p:nvPicPr>
          <p:cNvPr id="7" name="Graphic 6" descr="House">
            <a:extLst>
              <a:ext uri="{FF2B5EF4-FFF2-40B4-BE49-F238E27FC236}">
                <a16:creationId xmlns:a16="http://schemas.microsoft.com/office/drawing/2014/main" id="{F420F81F-5433-4D15-9DFC-EEF5E21D63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9984" y="2684920"/>
            <a:ext cx="914400" cy="914400"/>
          </a:xfrm>
          <a:prstGeom prst="rect">
            <a:avLst/>
          </a:prstGeom>
        </p:spPr>
      </p:pic>
      <p:pic>
        <p:nvPicPr>
          <p:cNvPr id="9" name="Graphic 8" descr="Head with gears">
            <a:extLst>
              <a:ext uri="{FF2B5EF4-FFF2-40B4-BE49-F238E27FC236}">
                <a16:creationId xmlns:a16="http://schemas.microsoft.com/office/drawing/2014/main" id="{695BFD38-D641-46E6-B970-37450164F3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14800" y="3501008"/>
            <a:ext cx="914400" cy="914400"/>
          </a:xfrm>
          <a:prstGeom prst="rect">
            <a:avLst/>
          </a:prstGeom>
        </p:spPr>
      </p:pic>
      <p:sp>
        <p:nvSpPr>
          <p:cNvPr id="10" name="Speech Bubble: Rectangle 9">
            <a:extLst>
              <a:ext uri="{FF2B5EF4-FFF2-40B4-BE49-F238E27FC236}">
                <a16:creationId xmlns:a16="http://schemas.microsoft.com/office/drawing/2014/main" id="{7F5F9C18-23EF-4578-BD9F-4E90D2212BFF}"/>
              </a:ext>
            </a:extLst>
          </p:cNvPr>
          <p:cNvSpPr/>
          <p:nvPr/>
        </p:nvSpPr>
        <p:spPr>
          <a:xfrm>
            <a:off x="5940152" y="1479779"/>
            <a:ext cx="2880320" cy="1143000"/>
          </a:xfrm>
          <a:prstGeom prst="wedgeRectCallout">
            <a:avLst>
              <a:gd name="adj1" fmla="val -86900"/>
              <a:gd name="adj2" fmla="val 148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Inter-sectorial guidelines for joint interventions i.e. with WASH, Education, Health</a:t>
            </a:r>
          </a:p>
        </p:txBody>
      </p:sp>
      <p:sp>
        <p:nvSpPr>
          <p:cNvPr id="12" name="Speech Bubble: Rectangle 11">
            <a:extLst>
              <a:ext uri="{FF2B5EF4-FFF2-40B4-BE49-F238E27FC236}">
                <a16:creationId xmlns:a16="http://schemas.microsoft.com/office/drawing/2014/main" id="{7B23AA13-0812-4368-A246-BCD688E3FA92}"/>
              </a:ext>
            </a:extLst>
          </p:cNvPr>
          <p:cNvSpPr/>
          <p:nvPr/>
        </p:nvSpPr>
        <p:spPr>
          <a:xfrm>
            <a:off x="5940152" y="4547771"/>
            <a:ext cx="2880320" cy="1143000"/>
          </a:xfrm>
          <a:prstGeom prst="wedgeRectCallout">
            <a:avLst>
              <a:gd name="adj1" fmla="val -89440"/>
              <a:gd name="adj2" fmla="val -73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Guidance/toolkit for utilization of Cash vouchers for purchase of shelter items/kits</a:t>
            </a:r>
          </a:p>
        </p:txBody>
      </p:sp>
      <p:sp>
        <p:nvSpPr>
          <p:cNvPr id="13" name="Speech Bubble: Rectangle 12">
            <a:extLst>
              <a:ext uri="{FF2B5EF4-FFF2-40B4-BE49-F238E27FC236}">
                <a16:creationId xmlns:a16="http://schemas.microsoft.com/office/drawing/2014/main" id="{7829CC11-51EA-4277-A848-297A19FB94DE}"/>
              </a:ext>
            </a:extLst>
          </p:cNvPr>
          <p:cNvSpPr/>
          <p:nvPr/>
        </p:nvSpPr>
        <p:spPr>
          <a:xfrm>
            <a:off x="179512" y="4547771"/>
            <a:ext cx="3024336" cy="1545525"/>
          </a:xfrm>
          <a:prstGeom prst="wedgeRectCallout">
            <a:avLst>
              <a:gd name="adj1" fmla="val 82611"/>
              <a:gd name="adj2" fmla="val -87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tools are okay but need more training for agencies at subnational level for effective implementation and knowledge/skill sharing</a:t>
            </a:r>
          </a:p>
        </p:txBody>
      </p:sp>
    </p:spTree>
    <p:extLst>
      <p:ext uri="{BB962C8B-B14F-4D97-AF65-F5344CB8AC3E}">
        <p14:creationId xmlns:p14="http://schemas.microsoft.com/office/powerpoint/2010/main" val="361746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GB" dirty="0"/>
              <a:t>Coordination team preparedness to address challenges</a:t>
            </a:r>
          </a:p>
        </p:txBody>
      </p:sp>
      <p:sp>
        <p:nvSpPr>
          <p:cNvPr id="4" name="Text Placeholder 2">
            <a:extLst>
              <a:ext uri="{FF2B5EF4-FFF2-40B4-BE49-F238E27FC236}">
                <a16:creationId xmlns:a16="http://schemas.microsoft.com/office/drawing/2014/main" id="{3A2A04DA-1FE2-4B8C-BB89-0D6114AF29BA}"/>
              </a:ext>
            </a:extLst>
          </p:cNvPr>
          <p:cNvSpPr txBox="1">
            <a:spLocks/>
          </p:cNvSpPr>
          <p:nvPr/>
        </p:nvSpPr>
        <p:spPr>
          <a:xfrm>
            <a:off x="2123728" y="5085184"/>
            <a:ext cx="7772400" cy="1143000"/>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000" dirty="0">
              <a:solidFill>
                <a:srgbClr val="365A70"/>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6778DB57-9E8C-446D-8EBB-D79DCA2FEEB9}"/>
              </a:ext>
            </a:extLst>
          </p:cNvPr>
          <p:cNvSpPr txBox="1">
            <a:spLocks/>
          </p:cNvSpPr>
          <p:nvPr/>
        </p:nvSpPr>
        <p:spPr>
          <a:xfrm>
            <a:off x="467544" y="1628800"/>
            <a:ext cx="7920880" cy="5050051"/>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solidFill>
                  <a:srgbClr val="365A70"/>
                </a:solidFill>
                <a:latin typeface="Arial" panose="020B0604020202020204" pitchFamily="34" charset="0"/>
                <a:cs typeface="Arial" panose="020B0604020202020204" pitchFamily="34" charset="0"/>
              </a:rPr>
              <a:t>Evidence-Based Response Indicator 4.1: </a:t>
            </a:r>
            <a:r>
              <a:rPr lang="en-GB" sz="2000" dirty="0">
                <a:solidFill>
                  <a:srgbClr val="365A70"/>
                </a:solidFill>
                <a:latin typeface="Arial" panose="020B0604020202020204" pitchFamily="34" charset="0"/>
                <a:cs typeface="Arial" panose="020B0604020202020204" pitchFamily="34" charset="0"/>
              </a:rPr>
              <a:t>% of shelter cluster coordination team members who feel prepared / have access to tools to address ongoing and emerging challenges</a:t>
            </a:r>
          </a:p>
          <a:p>
            <a:pPr marL="0" indent="0">
              <a:buNone/>
            </a:pPr>
            <a:r>
              <a:rPr lang="en-GB" sz="2000" b="1" dirty="0">
                <a:solidFill>
                  <a:srgbClr val="365A70"/>
                </a:solidFill>
                <a:latin typeface="Arial" panose="020B0604020202020204" pitchFamily="34" charset="0"/>
                <a:cs typeface="Arial" panose="020B0604020202020204" pitchFamily="34" charset="0"/>
              </a:rPr>
              <a:t>Target 2020:</a:t>
            </a:r>
            <a:r>
              <a:rPr lang="en-GB" sz="2000" dirty="0">
                <a:solidFill>
                  <a:srgbClr val="365A70"/>
                </a:solidFill>
                <a:latin typeface="Arial" panose="020B0604020202020204" pitchFamily="34" charset="0"/>
                <a:cs typeface="Arial" panose="020B0604020202020204" pitchFamily="34" charset="0"/>
              </a:rPr>
              <a:t> 70%</a:t>
            </a:r>
          </a:p>
          <a:p>
            <a:pPr marL="0" indent="0">
              <a:buNone/>
            </a:pPr>
            <a:r>
              <a:rPr lang="en-GB" sz="2000" b="1" dirty="0">
                <a:solidFill>
                  <a:srgbClr val="365A70"/>
                </a:solidFill>
                <a:latin typeface="Arial" panose="020B0604020202020204" pitchFamily="34" charset="0"/>
                <a:cs typeface="Arial" panose="020B0604020202020204" pitchFamily="34" charset="0"/>
              </a:rPr>
              <a:t>Survey result: </a:t>
            </a:r>
            <a:r>
              <a:rPr lang="en-GB" sz="2000" dirty="0">
                <a:solidFill>
                  <a:srgbClr val="365A70"/>
                </a:solidFill>
                <a:latin typeface="Arial" panose="020B0604020202020204" pitchFamily="34" charset="0"/>
                <a:cs typeface="Arial" panose="020B0604020202020204" pitchFamily="34" charset="0"/>
              </a:rPr>
              <a:t>63% feel fully prepared; 35% feel somewhat prepared but need more tools, 2% do not feel prepared</a:t>
            </a:r>
          </a:p>
          <a:p>
            <a:pPr marL="0" indent="0">
              <a:buNone/>
            </a:pPr>
            <a:endParaRPr lang="en-GB" sz="2000" b="1" dirty="0">
              <a:solidFill>
                <a:srgbClr val="365A70"/>
              </a:solidFill>
              <a:latin typeface="Arial" panose="020B0604020202020204" pitchFamily="34" charset="0"/>
              <a:cs typeface="Arial" panose="020B0604020202020204" pitchFamily="34" charset="0"/>
            </a:endParaRPr>
          </a:p>
          <a:p>
            <a:pPr marL="0" indent="0">
              <a:buNone/>
            </a:pPr>
            <a:r>
              <a:rPr lang="en-GB" sz="2000" dirty="0">
                <a:solidFill>
                  <a:srgbClr val="365A70"/>
                </a:solidFill>
                <a:latin typeface="Arial" panose="020B0604020202020204" pitchFamily="34" charset="0"/>
                <a:cs typeface="Arial" panose="020B0604020202020204" pitchFamily="34" charset="0"/>
              </a:rPr>
              <a:t>Coordination team members were asked if they felt sufficiently prepared to address challenges, and whether they needed more tools. </a:t>
            </a:r>
          </a:p>
        </p:txBody>
      </p:sp>
    </p:spTree>
    <p:extLst>
      <p:ext uri="{BB962C8B-B14F-4D97-AF65-F5344CB8AC3E}">
        <p14:creationId xmlns:p14="http://schemas.microsoft.com/office/powerpoint/2010/main" val="1629888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GB" dirty="0"/>
              <a:t>Coordination team preparedness to address challenges by region</a:t>
            </a:r>
          </a:p>
        </p:txBody>
      </p:sp>
      <p:pic>
        <p:nvPicPr>
          <p:cNvPr id="2" name="Picture 1">
            <a:extLst>
              <a:ext uri="{FF2B5EF4-FFF2-40B4-BE49-F238E27FC236}">
                <a16:creationId xmlns:a16="http://schemas.microsoft.com/office/drawing/2014/main" id="{5DB287AD-CE98-4A00-B00D-B1889D2EBAED}"/>
              </a:ext>
            </a:extLst>
          </p:cNvPr>
          <p:cNvPicPr>
            <a:picLocks noChangeAspect="1"/>
          </p:cNvPicPr>
          <p:nvPr/>
        </p:nvPicPr>
        <p:blipFill>
          <a:blip r:embed="rId3"/>
          <a:stretch>
            <a:fillRect/>
          </a:stretch>
        </p:blipFill>
        <p:spPr>
          <a:xfrm>
            <a:off x="0" y="1700808"/>
            <a:ext cx="9144000" cy="4177131"/>
          </a:xfrm>
          <a:prstGeom prst="rect">
            <a:avLst/>
          </a:prstGeom>
        </p:spPr>
      </p:pic>
    </p:spTree>
    <p:extLst>
      <p:ext uri="{BB962C8B-B14F-4D97-AF65-F5344CB8AC3E}">
        <p14:creationId xmlns:p14="http://schemas.microsoft.com/office/powerpoint/2010/main" val="104226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GB" dirty="0"/>
              <a:t>Coordination team qualitative feedback on how GSC can support capacity building</a:t>
            </a:r>
          </a:p>
        </p:txBody>
      </p:sp>
      <p:sp>
        <p:nvSpPr>
          <p:cNvPr id="23" name="Speech Bubble: Rectangle with Corners Rounded 22">
            <a:extLst>
              <a:ext uri="{FF2B5EF4-FFF2-40B4-BE49-F238E27FC236}">
                <a16:creationId xmlns:a16="http://schemas.microsoft.com/office/drawing/2014/main" id="{ED87A8DE-1C6C-4F78-8628-5093997D91BC}"/>
              </a:ext>
            </a:extLst>
          </p:cNvPr>
          <p:cNvSpPr/>
          <p:nvPr/>
        </p:nvSpPr>
        <p:spPr>
          <a:xfrm>
            <a:off x="2699792" y="5260941"/>
            <a:ext cx="1423616" cy="1143000"/>
          </a:xfrm>
          <a:prstGeom prst="wedgeRoundRectCallout">
            <a:avLst>
              <a:gd name="adj1" fmla="val 25810"/>
              <a:gd name="adj2" fmla="val -83678"/>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Shelter repair with different categories require more harmonization to avoid  harm to the beneficiaries. </a:t>
            </a:r>
          </a:p>
        </p:txBody>
      </p:sp>
      <p:sp>
        <p:nvSpPr>
          <p:cNvPr id="31" name="Speech Bubble: Rectangle with Corners Rounded 30">
            <a:extLst>
              <a:ext uri="{FF2B5EF4-FFF2-40B4-BE49-F238E27FC236}">
                <a16:creationId xmlns:a16="http://schemas.microsoft.com/office/drawing/2014/main" id="{3D530CBC-F532-4DC9-967C-F563F328051C}"/>
              </a:ext>
            </a:extLst>
          </p:cNvPr>
          <p:cNvSpPr/>
          <p:nvPr/>
        </p:nvSpPr>
        <p:spPr>
          <a:xfrm>
            <a:off x="1907705" y="1779171"/>
            <a:ext cx="1677234" cy="1289789"/>
          </a:xfrm>
          <a:prstGeom prst="wedgeRoundRectCallout">
            <a:avLst>
              <a:gd name="adj1" fmla="val 50305"/>
              <a:gd name="adj2" fmla="val 76897"/>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The GSC can support with the minimum trainings related to information management as the Cluster coordination is sometimes facing to the lack of IMO. </a:t>
            </a:r>
          </a:p>
        </p:txBody>
      </p:sp>
      <p:sp>
        <p:nvSpPr>
          <p:cNvPr id="18" name="Speech Bubble: Rectangle with Corners Rounded 17">
            <a:extLst>
              <a:ext uri="{FF2B5EF4-FFF2-40B4-BE49-F238E27FC236}">
                <a16:creationId xmlns:a16="http://schemas.microsoft.com/office/drawing/2014/main" id="{5C7C9CC8-03EC-4989-A784-AD01CF32D0D2}"/>
              </a:ext>
            </a:extLst>
          </p:cNvPr>
          <p:cNvSpPr/>
          <p:nvPr/>
        </p:nvSpPr>
        <p:spPr>
          <a:xfrm>
            <a:off x="5325782" y="4879452"/>
            <a:ext cx="1851241" cy="952989"/>
          </a:xfrm>
          <a:prstGeom prst="wedgeRoundRectCallout">
            <a:avLst>
              <a:gd name="adj1" fmla="val -74859"/>
              <a:gd name="adj2" fmla="val -79348"/>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Provide online trainings especially for national staff. </a:t>
            </a:r>
          </a:p>
        </p:txBody>
      </p:sp>
      <p:pic>
        <p:nvPicPr>
          <p:cNvPr id="3" name="Picture 2" descr="A close up of a logo&#10;&#10;Description automatically generated">
            <a:extLst>
              <a:ext uri="{FF2B5EF4-FFF2-40B4-BE49-F238E27FC236}">
                <a16:creationId xmlns:a16="http://schemas.microsoft.com/office/drawing/2014/main" id="{BE3994EE-2CEB-4BE9-A81D-7E95E6C59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401" y="2227800"/>
            <a:ext cx="2959002" cy="2959002"/>
          </a:xfrm>
          <a:prstGeom prst="rect">
            <a:avLst/>
          </a:prstGeom>
        </p:spPr>
      </p:pic>
      <p:sp>
        <p:nvSpPr>
          <p:cNvPr id="25" name="Speech Bubble: Rectangle with Corners Rounded 24">
            <a:extLst>
              <a:ext uri="{FF2B5EF4-FFF2-40B4-BE49-F238E27FC236}">
                <a16:creationId xmlns:a16="http://schemas.microsoft.com/office/drawing/2014/main" id="{A194A007-B766-4D1A-9E58-449B4422116F}"/>
              </a:ext>
            </a:extLst>
          </p:cNvPr>
          <p:cNvSpPr/>
          <p:nvPr/>
        </p:nvSpPr>
        <p:spPr>
          <a:xfrm>
            <a:off x="827584" y="3583611"/>
            <a:ext cx="1423616" cy="1143000"/>
          </a:xfrm>
          <a:prstGeom prst="wedgeRoundRectCallout">
            <a:avLst>
              <a:gd name="adj1" fmla="val 93099"/>
              <a:gd name="adj2" fmla="val -27488"/>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GSC should look downward create capacity building to the shelter actors at the grassroot level.</a:t>
            </a:r>
          </a:p>
        </p:txBody>
      </p:sp>
      <p:sp>
        <p:nvSpPr>
          <p:cNvPr id="26" name="Speech Bubble: Rectangle with Corners Rounded 25">
            <a:extLst>
              <a:ext uri="{FF2B5EF4-FFF2-40B4-BE49-F238E27FC236}">
                <a16:creationId xmlns:a16="http://schemas.microsoft.com/office/drawing/2014/main" id="{C45FFA8C-050D-4207-AC82-880C59C05188}"/>
              </a:ext>
            </a:extLst>
          </p:cNvPr>
          <p:cNvSpPr/>
          <p:nvPr/>
        </p:nvSpPr>
        <p:spPr>
          <a:xfrm>
            <a:off x="6275474" y="1929124"/>
            <a:ext cx="2328974" cy="1211844"/>
          </a:xfrm>
          <a:prstGeom prst="wedgeRoundRectCallout">
            <a:avLst>
              <a:gd name="adj1" fmla="val -76654"/>
              <a:gd name="adj2" fmla="val 38226"/>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Organize training related to shelter coordination at the sub-national level. Do more for funding in order to have dedicated Shelter Cluster Coordinator at sub-national level(sometimes, many of us are double hatting) </a:t>
            </a:r>
          </a:p>
        </p:txBody>
      </p:sp>
      <p:sp>
        <p:nvSpPr>
          <p:cNvPr id="9" name="Speech Bubble: Rectangle with Corners Rounded 8">
            <a:extLst>
              <a:ext uri="{FF2B5EF4-FFF2-40B4-BE49-F238E27FC236}">
                <a16:creationId xmlns:a16="http://schemas.microsoft.com/office/drawing/2014/main" id="{5BBF57BB-6F1F-4778-A98F-DEDC898B968A}"/>
              </a:ext>
            </a:extLst>
          </p:cNvPr>
          <p:cNvSpPr/>
          <p:nvPr/>
        </p:nvSpPr>
        <p:spPr>
          <a:xfrm>
            <a:off x="6514340" y="3600613"/>
            <a:ext cx="1851241" cy="937353"/>
          </a:xfrm>
          <a:prstGeom prst="wedgeRoundRectCallout">
            <a:avLst>
              <a:gd name="adj1" fmla="val -88195"/>
              <a:gd name="adj2" fmla="val 1620"/>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365A70"/>
                </a:solidFill>
                <a:latin typeface="Arial" panose="020B0604020202020204" pitchFamily="34" charset="0"/>
                <a:cs typeface="Arial" panose="020B0604020202020204" pitchFamily="34" charset="0"/>
              </a:rPr>
              <a:t>Provide induction trainings for all coordination team members joining a cluster team at country-level. </a:t>
            </a:r>
          </a:p>
        </p:txBody>
      </p:sp>
    </p:spTree>
    <p:extLst>
      <p:ext uri="{BB962C8B-B14F-4D97-AF65-F5344CB8AC3E}">
        <p14:creationId xmlns:p14="http://schemas.microsoft.com/office/powerpoint/2010/main" val="147989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B40D10-4523-47BC-936E-A34658EAFF02}"/>
              </a:ext>
            </a:extLst>
          </p:cNvPr>
          <p:cNvSpPr>
            <a:spLocks noGrp="1"/>
          </p:cNvSpPr>
          <p:nvPr>
            <p:ph type="sldNum" sz="quarter" idx="12"/>
          </p:nvPr>
        </p:nvSpPr>
        <p:spPr/>
        <p:txBody>
          <a:bodyPr/>
          <a:lstStyle/>
          <a:p>
            <a:fld id="{1327C452-0D12-48F3-BB65-BBA3E6350F2C}" type="slidenum">
              <a:rPr lang="en-GB" smtClean="0"/>
              <a:t>24</a:t>
            </a:fld>
            <a:endParaRPr lang="en-GB" dirty="0"/>
          </a:p>
        </p:txBody>
      </p:sp>
      <p:sp>
        <p:nvSpPr>
          <p:cNvPr id="4" name="Text Placeholder 2">
            <a:extLst>
              <a:ext uri="{FF2B5EF4-FFF2-40B4-BE49-F238E27FC236}">
                <a16:creationId xmlns:a16="http://schemas.microsoft.com/office/drawing/2014/main" id="{0CDD5F7F-C373-49B9-83A6-B1075C122657}"/>
              </a:ext>
            </a:extLst>
          </p:cNvPr>
          <p:cNvSpPr txBox="1">
            <a:spLocks/>
          </p:cNvSpPr>
          <p:nvPr/>
        </p:nvSpPr>
        <p:spPr>
          <a:xfrm>
            <a:off x="107504" y="980728"/>
            <a:ext cx="8928992" cy="3024336"/>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solidFill>
                  <a:srgbClr val="365A70"/>
                </a:solidFill>
                <a:latin typeface="Arial" panose="020B0604020202020204" pitchFamily="34" charset="0"/>
                <a:cs typeface="Arial" panose="020B0604020202020204" pitchFamily="34" charset="0"/>
              </a:rPr>
              <a:t>Evidence-Based Response Indicator 3.3: </a:t>
            </a:r>
            <a:r>
              <a:rPr lang="en-GB" sz="2000" dirty="0">
                <a:solidFill>
                  <a:srgbClr val="365A70"/>
                </a:solidFill>
                <a:latin typeface="Arial" panose="020B0604020202020204" pitchFamily="34" charset="0"/>
                <a:cs typeface="Arial" panose="020B0604020202020204" pitchFamily="34" charset="0"/>
              </a:rPr>
              <a:t>% of shelter cluster coordinators and partners reporting that they have access and use evidence, learning and best practices</a:t>
            </a:r>
          </a:p>
          <a:p>
            <a:pPr marL="0" indent="0">
              <a:buNone/>
            </a:pPr>
            <a:r>
              <a:rPr lang="en-GB" sz="2000" b="1" dirty="0">
                <a:solidFill>
                  <a:srgbClr val="365A70"/>
                </a:solidFill>
                <a:latin typeface="Arial" panose="020B0604020202020204" pitchFamily="34" charset="0"/>
                <a:cs typeface="Arial" panose="020B0604020202020204" pitchFamily="34" charset="0"/>
              </a:rPr>
              <a:t>Target 2020:</a:t>
            </a:r>
            <a:r>
              <a:rPr lang="en-GB" sz="2000" dirty="0">
                <a:solidFill>
                  <a:srgbClr val="365A70"/>
                </a:solidFill>
                <a:latin typeface="Arial" panose="020B0604020202020204" pitchFamily="34" charset="0"/>
                <a:cs typeface="Arial" panose="020B0604020202020204" pitchFamily="34" charset="0"/>
              </a:rPr>
              <a:t> 90%</a:t>
            </a:r>
          </a:p>
          <a:p>
            <a:pPr marL="0" indent="0">
              <a:buNone/>
            </a:pPr>
            <a:r>
              <a:rPr lang="en-GB" sz="2000" b="1" dirty="0">
                <a:solidFill>
                  <a:srgbClr val="365A70"/>
                </a:solidFill>
                <a:latin typeface="Arial" panose="020B0604020202020204" pitchFamily="34" charset="0"/>
                <a:cs typeface="Arial" panose="020B0604020202020204" pitchFamily="34" charset="0"/>
              </a:rPr>
              <a:t>Survey result: </a:t>
            </a:r>
            <a:r>
              <a:rPr lang="en-GB" sz="2000" dirty="0">
                <a:solidFill>
                  <a:srgbClr val="365A70"/>
                </a:solidFill>
                <a:latin typeface="Arial" panose="020B0604020202020204" pitchFamily="34" charset="0"/>
                <a:cs typeface="Arial" panose="020B0604020202020204" pitchFamily="34" charset="0"/>
              </a:rPr>
              <a:t>97 %</a:t>
            </a:r>
          </a:p>
          <a:p>
            <a:pPr marL="0" indent="0">
              <a:buNone/>
            </a:pPr>
            <a:r>
              <a:rPr lang="en-GB" sz="2000" dirty="0">
                <a:solidFill>
                  <a:srgbClr val="365A70"/>
                </a:solidFill>
                <a:latin typeface="Arial" panose="020B0604020202020204" pitchFamily="34" charset="0"/>
                <a:cs typeface="Arial" panose="020B0604020202020204" pitchFamily="34" charset="0"/>
              </a:rPr>
              <a:t>Coordination team members and partners were asked to agree with a statement: “I have sufficient access and consistently use evidence, learning and best practice in my daily work.”</a:t>
            </a:r>
          </a:p>
        </p:txBody>
      </p:sp>
      <p:sp>
        <p:nvSpPr>
          <p:cNvPr id="5" name="Title 4">
            <a:extLst>
              <a:ext uri="{FF2B5EF4-FFF2-40B4-BE49-F238E27FC236}">
                <a16:creationId xmlns:a16="http://schemas.microsoft.com/office/drawing/2014/main" id="{B306A786-1604-4024-B5FE-86707CC27BE7}"/>
              </a:ext>
            </a:extLst>
          </p:cNvPr>
          <p:cNvSpPr>
            <a:spLocks noGrp="1"/>
          </p:cNvSpPr>
          <p:nvPr>
            <p:ph type="title"/>
          </p:nvPr>
        </p:nvSpPr>
        <p:spPr>
          <a:xfrm>
            <a:off x="-134960" y="30904"/>
            <a:ext cx="9144000" cy="1143000"/>
          </a:xfrm>
        </p:spPr>
        <p:txBody>
          <a:bodyPr>
            <a:normAutofit fontScale="90000"/>
          </a:bodyPr>
          <a:lstStyle/>
          <a:p>
            <a:r>
              <a:rPr lang="en-GB" dirty="0"/>
              <a:t>Coordination team feedback evidence-based </a:t>
            </a:r>
          </a:p>
        </p:txBody>
      </p:sp>
      <p:graphicFrame>
        <p:nvGraphicFramePr>
          <p:cNvPr id="6" name="Chart 5">
            <a:extLst>
              <a:ext uri="{FF2B5EF4-FFF2-40B4-BE49-F238E27FC236}">
                <a16:creationId xmlns:a16="http://schemas.microsoft.com/office/drawing/2014/main" id="{1B7B89A0-F422-438A-90C0-C3DFF243BFA6}"/>
              </a:ext>
            </a:extLst>
          </p:cNvPr>
          <p:cNvGraphicFramePr>
            <a:graphicFrameLocks/>
          </p:cNvGraphicFramePr>
          <p:nvPr>
            <p:extLst>
              <p:ext uri="{D42A27DB-BD31-4B8C-83A1-F6EECF244321}">
                <p14:modId xmlns:p14="http://schemas.microsoft.com/office/powerpoint/2010/main" val="3609759032"/>
              </p:ext>
            </p:extLst>
          </p:nvPr>
        </p:nvGraphicFramePr>
        <p:xfrm>
          <a:off x="2339752" y="3646478"/>
          <a:ext cx="4645496" cy="2972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345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Autofit/>
          </a:bodyPr>
          <a:lstStyle/>
          <a:p>
            <a:r>
              <a:rPr lang="en-GB" sz="1800" dirty="0"/>
              <a:t>Coordination team access to evidence and learning by region: </a:t>
            </a:r>
            <a:br>
              <a:rPr lang="en-GB" sz="1800" dirty="0"/>
            </a:br>
            <a:r>
              <a:rPr lang="en-GB" sz="1800" dirty="0"/>
              <a:t>“To what extent do you agree with the following statement: I have sufficient access and consistently use evidence, learning and best practice in my daily work?”</a:t>
            </a:r>
          </a:p>
        </p:txBody>
      </p:sp>
      <p:pic>
        <p:nvPicPr>
          <p:cNvPr id="3" name="Picture 2">
            <a:extLst>
              <a:ext uri="{FF2B5EF4-FFF2-40B4-BE49-F238E27FC236}">
                <a16:creationId xmlns:a16="http://schemas.microsoft.com/office/drawing/2014/main" id="{ED9B0446-98E8-4813-BA2B-513D3B15AC45}"/>
              </a:ext>
            </a:extLst>
          </p:cNvPr>
          <p:cNvPicPr>
            <a:picLocks noChangeAspect="1"/>
          </p:cNvPicPr>
          <p:nvPr/>
        </p:nvPicPr>
        <p:blipFill>
          <a:blip r:embed="rId3"/>
          <a:stretch>
            <a:fillRect/>
          </a:stretch>
        </p:blipFill>
        <p:spPr>
          <a:xfrm>
            <a:off x="423197" y="1772816"/>
            <a:ext cx="8297606" cy="3816424"/>
          </a:xfrm>
          <a:prstGeom prst="rect">
            <a:avLst/>
          </a:prstGeom>
        </p:spPr>
      </p:pic>
    </p:spTree>
    <p:extLst>
      <p:ext uri="{BB962C8B-B14F-4D97-AF65-F5344CB8AC3E}">
        <p14:creationId xmlns:p14="http://schemas.microsoft.com/office/powerpoint/2010/main" val="317617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GB" dirty="0"/>
              <a:t>Coordination team feedback on response strategies</a:t>
            </a:r>
          </a:p>
        </p:txBody>
      </p:sp>
      <p:graphicFrame>
        <p:nvGraphicFramePr>
          <p:cNvPr id="8" name="Chart 7">
            <a:extLst>
              <a:ext uri="{FF2B5EF4-FFF2-40B4-BE49-F238E27FC236}">
                <a16:creationId xmlns:a16="http://schemas.microsoft.com/office/drawing/2014/main" id="{5C7ADC61-AE63-45E8-9391-C68D9EBE7B50}"/>
              </a:ext>
            </a:extLst>
          </p:cNvPr>
          <p:cNvGraphicFramePr>
            <a:graphicFrameLocks/>
          </p:cNvGraphicFramePr>
          <p:nvPr>
            <p:extLst>
              <p:ext uri="{D42A27DB-BD31-4B8C-83A1-F6EECF244321}">
                <p14:modId xmlns:p14="http://schemas.microsoft.com/office/powerpoint/2010/main" val="2069962784"/>
              </p:ext>
            </p:extLst>
          </p:nvPr>
        </p:nvGraphicFramePr>
        <p:xfrm>
          <a:off x="107504" y="4077072"/>
          <a:ext cx="8928992"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a:extLst>
              <a:ext uri="{FF2B5EF4-FFF2-40B4-BE49-F238E27FC236}">
                <a16:creationId xmlns:a16="http://schemas.microsoft.com/office/drawing/2014/main" id="{4C780918-8D8A-4AA4-9BB1-6E97384DF72E}"/>
              </a:ext>
            </a:extLst>
          </p:cNvPr>
          <p:cNvSpPr txBox="1">
            <a:spLocks/>
          </p:cNvSpPr>
          <p:nvPr/>
        </p:nvSpPr>
        <p:spPr>
          <a:xfrm>
            <a:off x="251520" y="1268760"/>
            <a:ext cx="8892480" cy="1728192"/>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solidFill>
                  <a:srgbClr val="365A70"/>
                </a:solidFill>
                <a:latin typeface="Arial" panose="020B0604020202020204" pitchFamily="34" charset="0"/>
                <a:cs typeface="Arial" panose="020B0604020202020204" pitchFamily="34" charset="0"/>
              </a:rPr>
              <a:t>Evidence-Based Response Indicator 3.1: </a:t>
            </a:r>
            <a:r>
              <a:rPr lang="en-GB" sz="2000" dirty="0">
                <a:solidFill>
                  <a:srgbClr val="365A70"/>
                </a:solidFill>
                <a:latin typeface="Arial" panose="020B0604020202020204" pitchFamily="34" charset="0"/>
                <a:cs typeface="Arial" panose="020B0604020202020204" pitchFamily="34" charset="0"/>
              </a:rPr>
              <a:t>% of shelter cluster partners reporting that response strategies are ‘appropriate’ based upon the existing evidence</a:t>
            </a:r>
          </a:p>
          <a:p>
            <a:pPr marL="0" indent="0">
              <a:buNone/>
            </a:pPr>
            <a:r>
              <a:rPr lang="en-GB" sz="2000" b="1" dirty="0">
                <a:solidFill>
                  <a:srgbClr val="365A70"/>
                </a:solidFill>
                <a:latin typeface="Arial" panose="020B0604020202020204" pitchFamily="34" charset="0"/>
                <a:cs typeface="Arial" panose="020B0604020202020204" pitchFamily="34" charset="0"/>
              </a:rPr>
              <a:t>Target 2020:</a:t>
            </a:r>
            <a:r>
              <a:rPr lang="en-GB" sz="2000" dirty="0">
                <a:solidFill>
                  <a:srgbClr val="365A70"/>
                </a:solidFill>
                <a:latin typeface="Arial" panose="020B0604020202020204" pitchFamily="34" charset="0"/>
                <a:cs typeface="Arial" panose="020B0604020202020204" pitchFamily="34" charset="0"/>
              </a:rPr>
              <a:t> 68%</a:t>
            </a:r>
          </a:p>
          <a:p>
            <a:pPr marL="0" indent="0">
              <a:buNone/>
            </a:pPr>
            <a:r>
              <a:rPr lang="en-GB" sz="2000" b="1" dirty="0">
                <a:solidFill>
                  <a:srgbClr val="365A70"/>
                </a:solidFill>
                <a:latin typeface="Arial" panose="020B0604020202020204" pitchFamily="34" charset="0"/>
                <a:cs typeface="Arial" panose="020B0604020202020204" pitchFamily="34" charset="0"/>
              </a:rPr>
              <a:t>Survey result: </a:t>
            </a:r>
            <a:r>
              <a:rPr lang="en-GB" sz="2000" dirty="0">
                <a:solidFill>
                  <a:srgbClr val="365A70"/>
                </a:solidFill>
                <a:latin typeface="Arial" panose="020B0604020202020204" pitchFamily="34" charset="0"/>
                <a:cs typeface="Arial" panose="020B0604020202020204" pitchFamily="34" charset="0"/>
              </a:rPr>
              <a:t>75%</a:t>
            </a:r>
          </a:p>
          <a:p>
            <a:pPr marL="0" indent="0">
              <a:buNone/>
            </a:pPr>
            <a:endParaRPr lang="en-GB" sz="2000" b="1" dirty="0">
              <a:solidFill>
                <a:srgbClr val="365A70"/>
              </a:solidFill>
              <a:latin typeface="Arial" panose="020B0604020202020204" pitchFamily="34" charset="0"/>
              <a:cs typeface="Arial" panose="020B0604020202020204" pitchFamily="34" charset="0"/>
            </a:endParaRPr>
          </a:p>
          <a:p>
            <a:pPr marL="0" indent="0">
              <a:buNone/>
            </a:pPr>
            <a:r>
              <a:rPr lang="en-GB" sz="2000" dirty="0">
                <a:solidFill>
                  <a:srgbClr val="365A70"/>
                </a:solidFill>
                <a:latin typeface="Arial" panose="020B0604020202020204" pitchFamily="34" charset="0"/>
                <a:cs typeface="Arial" panose="020B0604020202020204" pitchFamily="34" charset="0"/>
              </a:rPr>
              <a:t>Coordination team members were asked if they agree with the statement ‘The current shelter strategy of the country-level cluster is appropriate AND based upon existing evidence?’</a:t>
            </a:r>
          </a:p>
        </p:txBody>
      </p:sp>
    </p:spTree>
    <p:extLst>
      <p:ext uri="{BB962C8B-B14F-4D97-AF65-F5344CB8AC3E}">
        <p14:creationId xmlns:p14="http://schemas.microsoft.com/office/powerpoint/2010/main" val="314950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en-GB" dirty="0"/>
              <a:t>Coordination team feedback on country-level shelter cluster strategy by region</a:t>
            </a:r>
          </a:p>
        </p:txBody>
      </p:sp>
      <p:pic>
        <p:nvPicPr>
          <p:cNvPr id="2" name="Picture 1">
            <a:extLst>
              <a:ext uri="{FF2B5EF4-FFF2-40B4-BE49-F238E27FC236}">
                <a16:creationId xmlns:a16="http://schemas.microsoft.com/office/drawing/2014/main" id="{A75F3E32-E8E6-4872-80F3-2EC0303162CD}"/>
              </a:ext>
            </a:extLst>
          </p:cNvPr>
          <p:cNvPicPr>
            <a:picLocks noChangeAspect="1"/>
          </p:cNvPicPr>
          <p:nvPr/>
        </p:nvPicPr>
        <p:blipFill>
          <a:blip r:embed="rId3"/>
          <a:stretch>
            <a:fillRect/>
          </a:stretch>
        </p:blipFill>
        <p:spPr>
          <a:xfrm>
            <a:off x="179512" y="1700808"/>
            <a:ext cx="8784976" cy="4430744"/>
          </a:xfrm>
          <a:prstGeom prst="rect">
            <a:avLst/>
          </a:prstGeom>
        </p:spPr>
      </p:pic>
    </p:spTree>
    <p:extLst>
      <p:ext uri="{BB962C8B-B14F-4D97-AF65-F5344CB8AC3E}">
        <p14:creationId xmlns:p14="http://schemas.microsoft.com/office/powerpoint/2010/main" val="604939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16037F-4955-40D4-B711-74248B360AD4}"/>
              </a:ext>
            </a:extLst>
          </p:cNvPr>
          <p:cNvSpPr>
            <a:spLocks noGrp="1"/>
          </p:cNvSpPr>
          <p:nvPr>
            <p:ph type="sldNum" sz="quarter" idx="12"/>
          </p:nvPr>
        </p:nvSpPr>
        <p:spPr/>
        <p:txBody>
          <a:bodyPr/>
          <a:lstStyle/>
          <a:p>
            <a:fld id="{1327C452-0D12-48F3-BB65-BBA3E6350F2C}" type="slidenum">
              <a:rPr lang="en-GB" smtClean="0"/>
              <a:t>28</a:t>
            </a:fld>
            <a:endParaRPr lang="en-GB" dirty="0"/>
          </a:p>
        </p:txBody>
      </p:sp>
      <p:sp>
        <p:nvSpPr>
          <p:cNvPr id="5" name="Title 4">
            <a:extLst>
              <a:ext uri="{FF2B5EF4-FFF2-40B4-BE49-F238E27FC236}">
                <a16:creationId xmlns:a16="http://schemas.microsoft.com/office/drawing/2014/main" id="{84EC723F-9F84-4827-BEFF-6BF58C2EACE2}"/>
              </a:ext>
            </a:extLst>
          </p:cNvPr>
          <p:cNvSpPr>
            <a:spLocks noGrp="1"/>
          </p:cNvSpPr>
          <p:nvPr>
            <p:ph type="title"/>
          </p:nvPr>
        </p:nvSpPr>
        <p:spPr>
          <a:xfrm>
            <a:off x="-15952" y="95294"/>
            <a:ext cx="9144000" cy="706090"/>
          </a:xfrm>
        </p:spPr>
        <p:txBody>
          <a:bodyPr>
            <a:normAutofit/>
          </a:bodyPr>
          <a:lstStyle/>
          <a:p>
            <a:r>
              <a:rPr lang="en-GB" sz="1400" dirty="0"/>
              <a:t>Do you have other comments, questions or concerns, or would you like to give the GSC additional feedback? </a:t>
            </a:r>
          </a:p>
        </p:txBody>
      </p:sp>
      <p:sp>
        <p:nvSpPr>
          <p:cNvPr id="6" name="Wave 5">
            <a:extLst>
              <a:ext uri="{FF2B5EF4-FFF2-40B4-BE49-F238E27FC236}">
                <a16:creationId xmlns:a16="http://schemas.microsoft.com/office/drawing/2014/main" id="{EF8BDD2C-2C55-4272-B6C2-EF5BE4583A6C}"/>
              </a:ext>
            </a:extLst>
          </p:cNvPr>
          <p:cNvSpPr/>
          <p:nvPr/>
        </p:nvSpPr>
        <p:spPr>
          <a:xfrm>
            <a:off x="-15952" y="567020"/>
            <a:ext cx="2880320" cy="165618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Develop guidelines on implementation of alternative shelter solutions during emergencies phase. </a:t>
            </a:r>
          </a:p>
        </p:txBody>
      </p:sp>
      <p:sp>
        <p:nvSpPr>
          <p:cNvPr id="7" name="Wave 6">
            <a:extLst>
              <a:ext uri="{FF2B5EF4-FFF2-40B4-BE49-F238E27FC236}">
                <a16:creationId xmlns:a16="http://schemas.microsoft.com/office/drawing/2014/main" id="{51B5401D-B9A7-425A-B399-D608E31F3080}"/>
              </a:ext>
            </a:extLst>
          </p:cNvPr>
          <p:cNvSpPr/>
          <p:nvPr/>
        </p:nvSpPr>
        <p:spPr>
          <a:xfrm>
            <a:off x="5004048" y="539622"/>
            <a:ext cx="4032448" cy="1940848"/>
          </a:xfrm>
          <a:prstGeom prst="wave">
            <a:avLst/>
          </a:prstGeom>
          <a:solidFill>
            <a:srgbClr val="65B6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GSC has to have more funding opportunity for staff capacity building. Due to operations funding limitations, country level clusters can’t support staff for capacity buildings that is really needed. As mentioned earlier need to invest more and think about coordination as one of the first priorities for the operations when it comes to decision making.</a:t>
            </a:r>
          </a:p>
        </p:txBody>
      </p:sp>
      <p:sp>
        <p:nvSpPr>
          <p:cNvPr id="9" name="Flowchart: Punched Tape 8">
            <a:extLst>
              <a:ext uri="{FF2B5EF4-FFF2-40B4-BE49-F238E27FC236}">
                <a16:creationId xmlns:a16="http://schemas.microsoft.com/office/drawing/2014/main" id="{45D087D3-117E-4FE6-9C7C-370F9F183E92}"/>
              </a:ext>
            </a:extLst>
          </p:cNvPr>
          <p:cNvSpPr/>
          <p:nvPr/>
        </p:nvSpPr>
        <p:spPr>
          <a:xfrm>
            <a:off x="-15952" y="2466557"/>
            <a:ext cx="3168352" cy="2160240"/>
          </a:xfrm>
          <a:prstGeom prst="flowChartPunchedTape">
            <a:avLst/>
          </a:prstGeom>
          <a:solidFill>
            <a:srgbClr val="FFB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I recommend to make the cluster more effective, and do a role of encourage more national NGOs to involve in implementation shelter and NFI projects, not limited only in old partners, also to recommend the qualified partners to qualify and make sub partnership with young NGOs</a:t>
            </a:r>
          </a:p>
        </p:txBody>
      </p:sp>
      <p:sp>
        <p:nvSpPr>
          <p:cNvPr id="10" name="Flowchart: Punched Tape 9">
            <a:extLst>
              <a:ext uri="{FF2B5EF4-FFF2-40B4-BE49-F238E27FC236}">
                <a16:creationId xmlns:a16="http://schemas.microsoft.com/office/drawing/2014/main" id="{6CD5BE74-5F21-441C-B8E8-12DE95304C1B}"/>
              </a:ext>
            </a:extLst>
          </p:cNvPr>
          <p:cNvSpPr/>
          <p:nvPr/>
        </p:nvSpPr>
        <p:spPr>
          <a:xfrm>
            <a:off x="3779912" y="3645024"/>
            <a:ext cx="5256584" cy="2955696"/>
          </a:xfrm>
          <a:prstGeom prst="flowChartPunchedTape">
            <a:avLst/>
          </a:prstGeom>
          <a:solidFill>
            <a:srgbClr val="365A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The sector is an excellent way to co-ordinate shelter, and it has brought many benefits to the humanitarian world. My only two comments are: 1) It is a concern that some small inexperienced actors continue to provide humanitarian shelter support outside the sector and in a damaging way - how can we stop this occurring? Some legal framework for forcing actors to confirm to minimum safety standards? b) We are a technical partner who frequently advise the shelter cluster on safer humanitarian shelter, especially in seismic areas, and on with natural materials. We have seen countless bad practice in the sector. The shelter cluster is excellent at distributing good practice, but we also need to challenge bad practice. Some additional rigour on bad practice technically would be very beneficial!</a:t>
            </a:r>
          </a:p>
        </p:txBody>
      </p:sp>
      <p:sp>
        <p:nvSpPr>
          <p:cNvPr id="11" name="Wave 10">
            <a:extLst>
              <a:ext uri="{FF2B5EF4-FFF2-40B4-BE49-F238E27FC236}">
                <a16:creationId xmlns:a16="http://schemas.microsoft.com/office/drawing/2014/main" id="{0D781E82-7133-4BA6-8841-1B3F452794F2}"/>
              </a:ext>
            </a:extLst>
          </p:cNvPr>
          <p:cNvSpPr/>
          <p:nvPr/>
        </p:nvSpPr>
        <p:spPr>
          <a:xfrm>
            <a:off x="3404427" y="2384884"/>
            <a:ext cx="2571730" cy="1656184"/>
          </a:xfrm>
          <a:prstGeom prst="wave">
            <a:avLst/>
          </a:prstGeom>
          <a:solidFill>
            <a:srgbClr val="7F1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We need to stop working in an ad hoc way.</a:t>
            </a:r>
          </a:p>
        </p:txBody>
      </p:sp>
    </p:spTree>
    <p:extLst>
      <p:ext uri="{BB962C8B-B14F-4D97-AF65-F5344CB8AC3E}">
        <p14:creationId xmlns:p14="http://schemas.microsoft.com/office/powerpoint/2010/main" val="39991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44824"/>
            <a:ext cx="9144000" cy="1470025"/>
          </a:xfrm>
        </p:spPr>
        <p:txBody>
          <a:bodyPr anchor="ctr">
            <a:normAutofit/>
          </a:bodyPr>
          <a:lstStyle/>
          <a:p>
            <a:pPr>
              <a:lnSpc>
                <a:spcPct val="90000"/>
              </a:lnSpc>
            </a:pPr>
            <a:r>
              <a:rPr lang="en-GB" sz="3300" dirty="0"/>
              <a:t>Registration to 2020 GSC Meeting</a:t>
            </a:r>
          </a:p>
        </p:txBody>
      </p:sp>
      <p:sp>
        <p:nvSpPr>
          <p:cNvPr id="3" name="Text Placeholder 2"/>
          <p:cNvSpPr>
            <a:spLocks noGrp="1"/>
          </p:cNvSpPr>
          <p:nvPr>
            <p:ph type="subTitle" idx="1"/>
          </p:nvPr>
        </p:nvSpPr>
        <p:spPr>
          <a:xfrm>
            <a:off x="1371600" y="3670176"/>
            <a:ext cx="6400800" cy="1270992"/>
          </a:xfrm>
        </p:spPr>
        <p:txBody>
          <a:bodyPr>
            <a:normAutofit/>
          </a:bodyPr>
          <a:lstStyle/>
          <a:p>
            <a:pPr>
              <a:lnSpc>
                <a:spcPct val="90000"/>
              </a:lnSpc>
            </a:pPr>
            <a:r>
              <a:rPr lang="en-GB" sz="1500" dirty="0"/>
              <a:t>What do </a:t>
            </a:r>
            <a:r>
              <a:rPr lang="en-GB" sz="1500" b="1" dirty="0"/>
              <a:t>GSC 2020 Meeting Attendees </a:t>
            </a:r>
            <a:r>
              <a:rPr lang="en-GB" sz="1500" dirty="0"/>
              <a:t>want as an outcome, and what do they believe are impediments and solutions to current shelter response?</a:t>
            </a:r>
          </a:p>
          <a:p>
            <a:pPr>
              <a:lnSpc>
                <a:spcPct val="90000"/>
              </a:lnSpc>
            </a:pPr>
            <a:r>
              <a:rPr lang="en-GB" sz="1500" dirty="0"/>
              <a:t>This year the meeting was held virtually and </a:t>
            </a:r>
            <a:r>
              <a:rPr lang="en-GB" sz="1500" b="1" dirty="0"/>
              <a:t>only 21 respondents participated in this portion of the survey </a:t>
            </a:r>
            <a:r>
              <a:rPr lang="en-GB" sz="1500" dirty="0"/>
              <a:t>due to the different format of an extended virtual meeting held across several months. </a:t>
            </a:r>
          </a:p>
        </p:txBody>
      </p:sp>
      <p:sp>
        <p:nvSpPr>
          <p:cNvPr id="4" name="Slide Number Placeholder 3"/>
          <p:cNvSpPr>
            <a:spLocks noGrp="1"/>
          </p:cNvSpPr>
          <p:nvPr>
            <p:ph type="sldNum" sz="quarter" idx="12"/>
          </p:nvPr>
        </p:nvSpPr>
        <p:spPr>
          <a:xfrm>
            <a:off x="6553200" y="6324412"/>
            <a:ext cx="21336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rgbClr val="7F141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1327C452-0D12-48F3-BB65-BBA3E6350F2C}" type="slidenum">
              <a:rPr kumimoji="0" lang="en-GB" sz="1200" b="0" i="0" u="none" strike="noStrike" kern="1200" cap="none" spc="0" normalizeH="0" baseline="0" noProof="0" smtClean="0">
                <a:ln>
                  <a:noFill/>
                </a:ln>
                <a:solidFill>
                  <a:srgbClr val="7F141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GB" sz="1200" b="0" i="0" u="none" strike="noStrike" kern="1200" cap="none" spc="0" normalizeH="0" baseline="0" noProof="0">
              <a:ln>
                <a:noFill/>
              </a:ln>
              <a:solidFill>
                <a:srgbClr val="7F1416"/>
              </a:solidFill>
              <a:effectLst/>
              <a:uLnTx/>
              <a:uFillTx/>
              <a:latin typeface="Calibri"/>
              <a:ea typeface="+mn-ea"/>
              <a:cs typeface="+mn-cs"/>
            </a:endParaRPr>
          </a:p>
        </p:txBody>
      </p:sp>
    </p:spTree>
    <p:extLst>
      <p:ext uri="{BB962C8B-B14F-4D97-AF65-F5344CB8AC3E}">
        <p14:creationId xmlns:p14="http://schemas.microsoft.com/office/powerpoint/2010/main" val="131292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Participant profile</a:t>
            </a:r>
          </a:p>
        </p:txBody>
      </p:sp>
      <p:sp>
        <p:nvSpPr>
          <p:cNvPr id="3" name="Text Placeholder 2"/>
          <p:cNvSpPr>
            <a:spLocks noGrp="1"/>
          </p:cNvSpPr>
          <p:nvPr>
            <p:ph type="body" idx="1"/>
          </p:nvPr>
        </p:nvSpPr>
        <p:spPr/>
        <p:txBody>
          <a:bodyPr/>
          <a:lstStyle/>
          <a:p>
            <a:r>
              <a:rPr lang="en-GB" dirty="0"/>
              <a:t>Who participated in the survey?</a:t>
            </a:r>
          </a:p>
        </p:txBody>
      </p:sp>
      <p:sp>
        <p:nvSpPr>
          <p:cNvPr id="4" name="Slide Number Placeholder 3"/>
          <p:cNvSpPr>
            <a:spLocks noGrp="1"/>
          </p:cNvSpPr>
          <p:nvPr>
            <p:ph type="sldNum" sz="quarter" idx="12"/>
          </p:nvPr>
        </p:nvSpPr>
        <p:spPr/>
        <p:txBody>
          <a:bodyPr/>
          <a:lstStyle/>
          <a:p>
            <a:fld id="{1327C452-0D12-48F3-BB65-BBA3E6350F2C}" type="slidenum">
              <a:rPr lang="en-GB" smtClean="0"/>
              <a:t>3</a:t>
            </a:fld>
            <a:endParaRPr lang="en-GB" dirty="0"/>
          </a:p>
        </p:txBody>
      </p:sp>
    </p:spTree>
    <p:extLst>
      <p:ext uri="{BB962C8B-B14F-4D97-AF65-F5344CB8AC3E}">
        <p14:creationId xmlns:p14="http://schemas.microsoft.com/office/powerpoint/2010/main" val="2402175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57B07-F71A-42DA-9D00-1D7BF1CEAE13}"/>
              </a:ext>
            </a:extLst>
          </p:cNvPr>
          <p:cNvSpPr>
            <a:spLocks noGrp="1"/>
          </p:cNvSpPr>
          <p:nvPr>
            <p:ph type="sldNum" sz="quarter" idx="12"/>
          </p:nvPr>
        </p:nvSpPr>
        <p:spPr>
          <a:xfrm>
            <a:off x="6553200" y="63244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7F141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27C452-0D12-48F3-BB65-BBA3E6350F2C}" type="slidenum">
              <a:rPr kumimoji="0" lang="en-GB" sz="1200" b="0" i="0" u="none" strike="noStrike" kern="1200" cap="none" spc="0" normalizeH="0" baseline="0" noProof="0" smtClean="0">
                <a:ln>
                  <a:noFill/>
                </a:ln>
                <a:solidFill>
                  <a:srgbClr val="7F141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srgbClr val="7F1416"/>
              </a:solidFill>
              <a:effectLst/>
              <a:uLnTx/>
              <a:uFillTx/>
              <a:latin typeface="Calibri"/>
              <a:ea typeface="+mn-ea"/>
              <a:cs typeface="+mn-cs"/>
            </a:endParaRPr>
          </a:p>
        </p:txBody>
      </p:sp>
      <p:sp>
        <p:nvSpPr>
          <p:cNvPr id="5" name="Title 1">
            <a:extLst>
              <a:ext uri="{FF2B5EF4-FFF2-40B4-BE49-F238E27FC236}">
                <a16:creationId xmlns:a16="http://schemas.microsoft.com/office/drawing/2014/main" id="{1BE6FE74-9F9E-4B54-9BDA-5B8974087FBC}"/>
              </a:ext>
            </a:extLst>
          </p:cNvPr>
          <p:cNvSpPr>
            <a:spLocks noGrp="1"/>
          </p:cNvSpPr>
          <p:nvPr>
            <p:ph type="title"/>
          </p:nvPr>
        </p:nvSpPr>
        <p:spPr>
          <a:xfrm>
            <a:off x="0" y="381513"/>
            <a:ext cx="9001000" cy="617504"/>
          </a:xfrm>
          <a:solidFill>
            <a:schemeClr val="bg1"/>
          </a:solidFill>
        </p:spPr>
        <p:txBody>
          <a:bodyPr>
            <a:normAutofit/>
          </a:bodyPr>
          <a:lstStyle/>
          <a:p>
            <a:pPr algn="ctr"/>
            <a:r>
              <a:rPr lang="en-GB" sz="2400" dirty="0">
                <a:solidFill>
                  <a:srgbClr val="365A70"/>
                </a:solidFill>
              </a:rPr>
              <a:t>Profile of Respondents</a:t>
            </a:r>
          </a:p>
        </p:txBody>
      </p:sp>
      <p:graphicFrame>
        <p:nvGraphicFramePr>
          <p:cNvPr id="6" name="Chart 5">
            <a:extLst>
              <a:ext uri="{FF2B5EF4-FFF2-40B4-BE49-F238E27FC236}">
                <a16:creationId xmlns:a16="http://schemas.microsoft.com/office/drawing/2014/main" id="{F97F419E-4B2C-4E8D-93C9-A7E662022B12}"/>
              </a:ext>
            </a:extLst>
          </p:cNvPr>
          <p:cNvGraphicFramePr>
            <a:graphicFrameLocks/>
          </p:cNvGraphicFramePr>
          <p:nvPr/>
        </p:nvGraphicFramePr>
        <p:xfrm>
          <a:off x="-12528" y="1044768"/>
          <a:ext cx="482453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370A015-4197-4FAC-AFC7-3F5571F02197}"/>
              </a:ext>
            </a:extLst>
          </p:cNvPr>
          <p:cNvGraphicFramePr>
            <a:graphicFrameLocks/>
          </p:cNvGraphicFramePr>
          <p:nvPr/>
        </p:nvGraphicFramePr>
        <p:xfrm>
          <a:off x="4355976" y="1052736"/>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8CDFCBE1-167C-402F-86E0-B1DC31887C68}"/>
              </a:ext>
            </a:extLst>
          </p:cNvPr>
          <p:cNvPicPr>
            <a:picLocks noChangeAspect="1"/>
          </p:cNvPicPr>
          <p:nvPr/>
        </p:nvPicPr>
        <p:blipFill>
          <a:blip r:embed="rId5"/>
          <a:stretch>
            <a:fillRect/>
          </a:stretch>
        </p:blipFill>
        <p:spPr>
          <a:xfrm>
            <a:off x="4283968" y="4032478"/>
            <a:ext cx="4212468" cy="2062847"/>
          </a:xfrm>
          <a:prstGeom prst="rect">
            <a:avLst/>
          </a:prstGeom>
        </p:spPr>
      </p:pic>
      <p:pic>
        <p:nvPicPr>
          <p:cNvPr id="9" name="Picture 8">
            <a:extLst>
              <a:ext uri="{FF2B5EF4-FFF2-40B4-BE49-F238E27FC236}">
                <a16:creationId xmlns:a16="http://schemas.microsoft.com/office/drawing/2014/main" id="{C9E12CB9-2D05-4680-A331-BF5E80626DB2}"/>
              </a:ext>
            </a:extLst>
          </p:cNvPr>
          <p:cNvPicPr>
            <a:picLocks noChangeAspect="1"/>
          </p:cNvPicPr>
          <p:nvPr/>
        </p:nvPicPr>
        <p:blipFill>
          <a:blip r:embed="rId6"/>
          <a:stretch>
            <a:fillRect/>
          </a:stretch>
        </p:blipFill>
        <p:spPr>
          <a:xfrm>
            <a:off x="6768244" y="5994771"/>
            <a:ext cx="1728192" cy="430194"/>
          </a:xfrm>
          <a:prstGeom prst="rect">
            <a:avLst/>
          </a:prstGeom>
        </p:spPr>
      </p:pic>
      <p:sp>
        <p:nvSpPr>
          <p:cNvPr id="10" name="TextBox 9">
            <a:extLst>
              <a:ext uri="{FF2B5EF4-FFF2-40B4-BE49-F238E27FC236}">
                <a16:creationId xmlns:a16="http://schemas.microsoft.com/office/drawing/2014/main" id="{741BC972-D6A7-4C42-BC17-14B9CB3CF407}"/>
              </a:ext>
            </a:extLst>
          </p:cNvPr>
          <p:cNvSpPr txBox="1"/>
          <p:nvPr/>
        </p:nvSpPr>
        <p:spPr>
          <a:xfrm>
            <a:off x="6753348" y="5772574"/>
            <a:ext cx="180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No. replies per org.</a:t>
            </a:r>
          </a:p>
        </p:txBody>
      </p:sp>
      <p:graphicFrame>
        <p:nvGraphicFramePr>
          <p:cNvPr id="11" name="Chart 10">
            <a:extLst>
              <a:ext uri="{FF2B5EF4-FFF2-40B4-BE49-F238E27FC236}">
                <a16:creationId xmlns:a16="http://schemas.microsoft.com/office/drawing/2014/main" id="{E2CE1274-12EE-4BEE-97C9-F7BFD33BE542}"/>
              </a:ext>
            </a:extLst>
          </p:cNvPr>
          <p:cNvGraphicFramePr>
            <a:graphicFrameLocks/>
          </p:cNvGraphicFramePr>
          <p:nvPr/>
        </p:nvGraphicFramePr>
        <p:xfrm>
          <a:off x="71499" y="3676217"/>
          <a:ext cx="4572001" cy="2849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7760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0A3CF0-AB12-4573-BFE5-8FEB863DB792}"/>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all">
                <a:solidFill>
                  <a:srgbClr val="04314C"/>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300" b="1" i="0" u="none" strike="noStrike" kern="1200" cap="all" spc="0" normalizeH="0" baseline="0" noProof="0" dirty="0">
                <a:ln>
                  <a:noFill/>
                </a:ln>
                <a:solidFill>
                  <a:srgbClr val="04314C"/>
                </a:solidFill>
                <a:effectLst/>
                <a:uLnTx/>
                <a:uFillTx/>
                <a:latin typeface="Verdana" pitchFamily="34" charset="0"/>
                <a:ea typeface="Verdana" pitchFamily="34" charset="0"/>
              </a:rPr>
              <a:t>AT Which Level of Response are You working?</a:t>
            </a:r>
          </a:p>
        </p:txBody>
      </p:sp>
      <p:sp>
        <p:nvSpPr>
          <p:cNvPr id="7" name="Title 1">
            <a:extLst>
              <a:ext uri="{FF2B5EF4-FFF2-40B4-BE49-F238E27FC236}">
                <a16:creationId xmlns:a16="http://schemas.microsoft.com/office/drawing/2014/main" id="{92F17D98-DC38-486D-9AA6-814FB96355F7}"/>
              </a:ext>
            </a:extLst>
          </p:cNvPr>
          <p:cNvSpPr txBox="1">
            <a:spLocks/>
          </p:cNvSpPr>
          <p:nvPr/>
        </p:nvSpPr>
        <p:spPr>
          <a:xfrm>
            <a:off x="457200" y="1600200"/>
            <a:ext cx="4038600" cy="4525963"/>
          </a:xfrm>
          <a:prstGeom prst="rect">
            <a:avLst/>
          </a:prstGeom>
        </p:spPr>
        <p:txBody>
          <a:bodyPr vert="horz" lIns="91440" tIns="45720" rIns="91440" bIns="45720" rtlCol="0">
            <a:normAutofit/>
          </a:bodyPr>
          <a:lstStyle>
            <a:lvl1pPr algn="l" defTabSz="914400" rtl="0" eaLnBrk="1" latinLnBrk="0" hangingPunct="1">
              <a:spcBef>
                <a:spcPct val="0"/>
              </a:spcBef>
              <a:buNone/>
              <a:defRPr sz="4000" b="1" kern="1200" cap="all">
                <a:solidFill>
                  <a:srgbClr val="04314C"/>
                </a:solidFill>
                <a:latin typeface="Verdana" pitchFamily="34" charset="0"/>
                <a:ea typeface="Verdana" pitchFamily="34" charset="0"/>
                <a:cs typeface="Verdana" pitchFamily="34" charset="0"/>
              </a:defRPr>
            </a:lvl1pPr>
          </a:lstStyle>
          <a:p>
            <a:pPr marL="0" marR="0" lvl="0" indent="0" algn="l" defTabSz="914400" rtl="0" eaLnBrk="1" fontAlgn="auto" latinLnBrk="0" hangingPunct="1">
              <a:lnSpc>
                <a:spcPct val="100000"/>
              </a:lnSpc>
              <a:spcBef>
                <a:spcPct val="20000"/>
              </a:spcBef>
              <a:spcAft>
                <a:spcPts val="0"/>
              </a:spcAft>
              <a:buClr>
                <a:srgbClr val="7F1416"/>
              </a:buClr>
              <a:buSzTx/>
              <a:buFontTx/>
              <a:buNone/>
              <a:tabLst/>
              <a:defRPr/>
            </a:pPr>
            <a:r>
              <a:rPr kumimoji="0" lang="en-GB" sz="2800" b="1" i="0" u="none" strike="noStrike" kern="1200" cap="all" spc="0" normalizeH="0" baseline="0" noProof="0">
                <a:ln>
                  <a:noFill/>
                </a:ln>
                <a:solidFill>
                  <a:prstClr val="black"/>
                </a:solidFill>
                <a:effectLst/>
                <a:uLnTx/>
                <a:uFillTx/>
                <a:latin typeface="Calibri"/>
                <a:ea typeface="Verdana" pitchFamily="34" charset="0"/>
                <a:cs typeface="+mn-cs"/>
              </a:rPr>
              <a:t>13 Respondents work at global level</a:t>
            </a:r>
          </a:p>
          <a:p>
            <a:pPr marL="0" marR="0" lvl="0" indent="0" algn="l" defTabSz="914400" rtl="0" eaLnBrk="1" fontAlgn="auto" latinLnBrk="0" hangingPunct="1">
              <a:lnSpc>
                <a:spcPct val="100000"/>
              </a:lnSpc>
              <a:spcBef>
                <a:spcPct val="20000"/>
              </a:spcBef>
              <a:spcAft>
                <a:spcPts val="0"/>
              </a:spcAft>
              <a:buClr>
                <a:srgbClr val="7F1416"/>
              </a:buClr>
              <a:buSzTx/>
              <a:buFontTx/>
              <a:buNone/>
              <a:tabLst/>
              <a:defRPr/>
            </a:pPr>
            <a:r>
              <a:rPr kumimoji="0" lang="en-GB" sz="2800" b="1" i="0" u="none" strike="noStrike" kern="1200" cap="all" spc="0" normalizeH="0" baseline="0" noProof="0">
                <a:ln>
                  <a:noFill/>
                </a:ln>
                <a:solidFill>
                  <a:prstClr val="black"/>
                </a:solidFill>
                <a:effectLst/>
                <a:uLnTx/>
                <a:uFillTx/>
                <a:latin typeface="Calibri"/>
                <a:ea typeface="Verdana" pitchFamily="34" charset="0"/>
                <a:cs typeface="+mn-cs"/>
              </a:rPr>
              <a:t>8 work at National Level</a:t>
            </a:r>
          </a:p>
        </p:txBody>
      </p:sp>
      <p:sp>
        <p:nvSpPr>
          <p:cNvPr id="4" name="Slide Number Placeholder 3">
            <a:extLst>
              <a:ext uri="{FF2B5EF4-FFF2-40B4-BE49-F238E27FC236}">
                <a16:creationId xmlns:a16="http://schemas.microsoft.com/office/drawing/2014/main" id="{FB659343-10D9-4BB1-8B92-C0025D68D5C8}"/>
              </a:ext>
            </a:extLst>
          </p:cNvPr>
          <p:cNvSpPr>
            <a:spLocks noGrp="1"/>
          </p:cNvSpPr>
          <p:nvPr>
            <p:ph type="sldNum" sz="quarter" idx="12"/>
          </p:nvPr>
        </p:nvSpPr>
        <p:spPr>
          <a:xfrm>
            <a:off x="6553200" y="6324412"/>
            <a:ext cx="21336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rgbClr val="7F141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1327C452-0D12-48F3-BB65-BBA3E6350F2C}" type="slidenum">
              <a:rPr kumimoji="0" lang="en-GB" sz="1200" b="0" i="0" u="none" strike="noStrike" kern="1200" cap="none" spc="0" normalizeH="0" baseline="0" noProof="0" smtClean="0">
                <a:ln>
                  <a:noFill/>
                </a:ln>
                <a:solidFill>
                  <a:srgbClr val="7F141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GB" sz="1200" b="0" i="0" u="none" strike="noStrike" kern="1200" cap="none" spc="0" normalizeH="0" baseline="0" noProof="0">
              <a:ln>
                <a:noFill/>
              </a:ln>
              <a:solidFill>
                <a:srgbClr val="7F1416"/>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D00E11CE-3E49-4397-B8F9-4288745A426B}"/>
              </a:ext>
            </a:extLst>
          </p:cNvPr>
          <p:cNvGraphicFramePr>
            <a:graphicFrameLocks/>
          </p:cNvGraphicFramePr>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455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08720"/>
            <a:ext cx="9144000" cy="364370"/>
          </a:xfrm>
        </p:spPr>
        <p:txBody>
          <a:bodyPr>
            <a:normAutofit fontScale="90000"/>
          </a:bodyPr>
          <a:lstStyle/>
          <a:p>
            <a:pPr algn="l"/>
            <a:r>
              <a:rPr lang="en-GB" sz="2200" dirty="0"/>
              <a:t>What are 3 of the most influential impediments facing the shelter sector in your experience in the last 12 months?</a:t>
            </a:r>
            <a:br>
              <a:rPr lang="en-GB" dirty="0"/>
            </a:br>
            <a:endParaRPr lang="en-GB" dirty="0"/>
          </a:p>
        </p:txBody>
      </p:sp>
      <p:graphicFrame>
        <p:nvGraphicFramePr>
          <p:cNvPr id="6" name="Chart 5">
            <a:extLst>
              <a:ext uri="{FF2B5EF4-FFF2-40B4-BE49-F238E27FC236}">
                <a16:creationId xmlns:a16="http://schemas.microsoft.com/office/drawing/2014/main" id="{F72976BB-538D-4341-8A29-E5163ECE689A}"/>
              </a:ext>
            </a:extLst>
          </p:cNvPr>
          <p:cNvGraphicFramePr>
            <a:graphicFrameLocks/>
          </p:cNvGraphicFramePr>
          <p:nvPr/>
        </p:nvGraphicFramePr>
        <p:xfrm>
          <a:off x="251520" y="1417638"/>
          <a:ext cx="8388424" cy="48013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6181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8640"/>
            <a:ext cx="9144000" cy="1224136"/>
          </a:xfrm>
        </p:spPr>
        <p:txBody>
          <a:bodyPr>
            <a:noAutofit/>
          </a:bodyPr>
          <a:lstStyle/>
          <a:p>
            <a:pPr algn="l"/>
            <a:r>
              <a:rPr lang="en-GB" sz="2400" dirty="0"/>
              <a:t>What areas of cluster coordination have the greatest potential to reduce those impediments? </a:t>
            </a:r>
            <a:br>
              <a:rPr lang="en-GB" sz="2400" dirty="0"/>
            </a:br>
            <a:r>
              <a:rPr lang="en-GB" sz="2400" dirty="0"/>
              <a:t>(3 choices)</a:t>
            </a:r>
          </a:p>
        </p:txBody>
      </p:sp>
      <p:graphicFrame>
        <p:nvGraphicFramePr>
          <p:cNvPr id="6" name="Chart 5">
            <a:extLst>
              <a:ext uri="{FF2B5EF4-FFF2-40B4-BE49-F238E27FC236}">
                <a16:creationId xmlns:a16="http://schemas.microsoft.com/office/drawing/2014/main" id="{CA9DCC02-1551-4FD7-968F-64AE531D14F6}"/>
              </a:ext>
            </a:extLst>
          </p:cNvPr>
          <p:cNvGraphicFramePr>
            <a:graphicFrameLocks/>
          </p:cNvGraphicFramePr>
          <p:nvPr/>
        </p:nvGraphicFramePr>
        <p:xfrm>
          <a:off x="35496" y="1590674"/>
          <a:ext cx="9001000" cy="45746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0779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7768"/>
            <a:ext cx="9144000" cy="1143000"/>
          </a:xfrm>
        </p:spPr>
        <p:txBody>
          <a:bodyPr>
            <a:normAutofit/>
          </a:bodyPr>
          <a:lstStyle/>
          <a:p>
            <a:r>
              <a:rPr lang="en-GB" sz="2800" dirty="0"/>
              <a:t>Feedback on what would be a great </a:t>
            </a:r>
            <a:br>
              <a:rPr lang="en-GB" sz="2800" dirty="0"/>
            </a:br>
            <a:r>
              <a:rPr lang="en-GB" sz="2800" dirty="0"/>
              <a:t>GSC 2020 meeting outcome</a:t>
            </a:r>
          </a:p>
        </p:txBody>
      </p:sp>
      <p:pic>
        <p:nvPicPr>
          <p:cNvPr id="6" name="Graphic 5" descr="Users">
            <a:extLst>
              <a:ext uri="{FF2B5EF4-FFF2-40B4-BE49-F238E27FC236}">
                <a16:creationId xmlns:a16="http://schemas.microsoft.com/office/drawing/2014/main" id="{CA67F7BB-0622-49F5-B65C-F4ABE59ED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9912" y="2780928"/>
            <a:ext cx="1440160" cy="1440160"/>
          </a:xfrm>
          <a:prstGeom prst="rect">
            <a:avLst/>
          </a:prstGeom>
        </p:spPr>
      </p:pic>
      <p:sp>
        <p:nvSpPr>
          <p:cNvPr id="7" name="Speech Bubble: Oval 6">
            <a:extLst>
              <a:ext uri="{FF2B5EF4-FFF2-40B4-BE49-F238E27FC236}">
                <a16:creationId xmlns:a16="http://schemas.microsoft.com/office/drawing/2014/main" id="{24C609EB-D7AC-48FD-86F5-0E6E9F10887F}"/>
              </a:ext>
            </a:extLst>
          </p:cNvPr>
          <p:cNvSpPr/>
          <p:nvPr/>
        </p:nvSpPr>
        <p:spPr>
          <a:xfrm>
            <a:off x="5566151" y="1525997"/>
            <a:ext cx="1728192" cy="1143000"/>
          </a:xfrm>
          <a:prstGeom prst="wedgeEllipseCallout">
            <a:avLst>
              <a:gd name="adj1" fmla="val -81303"/>
              <a:gd name="adj2" fmla="val 98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capacity to lead, to share information to the  shelter cluster</a:t>
            </a:r>
          </a:p>
        </p:txBody>
      </p:sp>
      <p:sp>
        <p:nvSpPr>
          <p:cNvPr id="25" name="Speech Bubble: Oval 24">
            <a:extLst>
              <a:ext uri="{FF2B5EF4-FFF2-40B4-BE49-F238E27FC236}">
                <a16:creationId xmlns:a16="http://schemas.microsoft.com/office/drawing/2014/main" id="{7A7FE218-2BC8-4A78-93B1-BF4BE3445DFB}"/>
              </a:ext>
            </a:extLst>
          </p:cNvPr>
          <p:cNvSpPr/>
          <p:nvPr/>
        </p:nvSpPr>
        <p:spPr>
          <a:xfrm>
            <a:off x="3874471" y="1277500"/>
            <a:ext cx="1728192" cy="1143000"/>
          </a:xfrm>
          <a:prstGeom prst="wedgeEllipseCallout">
            <a:avLst>
              <a:gd name="adj1" fmla="val -13275"/>
              <a:gd name="adj2" fmla="val 1145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catching up things happened since the last year meeting. </a:t>
            </a:r>
          </a:p>
        </p:txBody>
      </p:sp>
      <p:sp>
        <p:nvSpPr>
          <p:cNvPr id="26" name="Speech Bubble: Oval 25">
            <a:extLst>
              <a:ext uri="{FF2B5EF4-FFF2-40B4-BE49-F238E27FC236}">
                <a16:creationId xmlns:a16="http://schemas.microsoft.com/office/drawing/2014/main" id="{035C43D8-11CC-4D4C-9ED2-1A4B2C29B85C}"/>
              </a:ext>
            </a:extLst>
          </p:cNvPr>
          <p:cNvSpPr/>
          <p:nvPr/>
        </p:nvSpPr>
        <p:spPr>
          <a:xfrm>
            <a:off x="2061327" y="1318842"/>
            <a:ext cx="1728192" cy="1143000"/>
          </a:xfrm>
          <a:prstGeom prst="wedgeEllipseCallout">
            <a:avLst>
              <a:gd name="adj1" fmla="val 58876"/>
              <a:gd name="adj2" fmla="val 12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Challenge assumptions we hold and hear a new perspective.</a:t>
            </a:r>
          </a:p>
        </p:txBody>
      </p:sp>
      <p:sp>
        <p:nvSpPr>
          <p:cNvPr id="27" name="Speech Bubble: Oval 26">
            <a:extLst>
              <a:ext uri="{FF2B5EF4-FFF2-40B4-BE49-F238E27FC236}">
                <a16:creationId xmlns:a16="http://schemas.microsoft.com/office/drawing/2014/main" id="{76ADBE90-B465-4022-986D-3565599630E8}"/>
              </a:ext>
            </a:extLst>
          </p:cNvPr>
          <p:cNvSpPr/>
          <p:nvPr/>
        </p:nvSpPr>
        <p:spPr>
          <a:xfrm>
            <a:off x="683568" y="2209428"/>
            <a:ext cx="1872208" cy="1143000"/>
          </a:xfrm>
          <a:prstGeom prst="wedgeEllipseCallout">
            <a:avLst>
              <a:gd name="adj1" fmla="val 120033"/>
              <a:gd name="adj2" fmla="val 6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Clarity on emerging priorities and issues identified by Shelter Cluster and other Participants</a:t>
            </a:r>
          </a:p>
        </p:txBody>
      </p:sp>
      <p:sp>
        <p:nvSpPr>
          <p:cNvPr id="28" name="Speech Bubble: Oval 27">
            <a:extLst>
              <a:ext uri="{FF2B5EF4-FFF2-40B4-BE49-F238E27FC236}">
                <a16:creationId xmlns:a16="http://schemas.microsoft.com/office/drawing/2014/main" id="{1889B694-2B0C-431D-B116-6B172C01D652}"/>
              </a:ext>
            </a:extLst>
          </p:cNvPr>
          <p:cNvSpPr/>
          <p:nvPr/>
        </p:nvSpPr>
        <p:spPr>
          <a:xfrm>
            <a:off x="179512" y="3429000"/>
            <a:ext cx="2376264" cy="1143000"/>
          </a:xfrm>
          <a:prstGeom prst="wedgeEllipseCallout">
            <a:avLst>
              <a:gd name="adj1" fmla="val 106713"/>
              <a:gd name="adj2" fmla="val -11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Clear shared understanding of the Shelter Sector's limitations and necessary adaptations for the coming decades.</a:t>
            </a:r>
          </a:p>
        </p:txBody>
      </p:sp>
      <p:sp>
        <p:nvSpPr>
          <p:cNvPr id="31" name="Speech Bubble: Oval 30">
            <a:extLst>
              <a:ext uri="{FF2B5EF4-FFF2-40B4-BE49-F238E27FC236}">
                <a16:creationId xmlns:a16="http://schemas.microsoft.com/office/drawing/2014/main" id="{33A5CB64-6A02-4F39-ACD3-8CA2C364129A}"/>
              </a:ext>
            </a:extLst>
          </p:cNvPr>
          <p:cNvSpPr/>
          <p:nvPr/>
        </p:nvSpPr>
        <p:spPr>
          <a:xfrm>
            <a:off x="549159" y="4648572"/>
            <a:ext cx="2376264" cy="1143000"/>
          </a:xfrm>
          <a:prstGeom prst="wedgeEllipseCallout">
            <a:avLst>
              <a:gd name="adj1" fmla="val 106713"/>
              <a:gd name="adj2" fmla="val -105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impact of C19 on shelter programs and coordination structures: resources, programming, conditions, etc.</a:t>
            </a:r>
          </a:p>
        </p:txBody>
      </p:sp>
      <p:sp>
        <p:nvSpPr>
          <p:cNvPr id="33" name="Speech Bubble: Oval 32">
            <a:extLst>
              <a:ext uri="{FF2B5EF4-FFF2-40B4-BE49-F238E27FC236}">
                <a16:creationId xmlns:a16="http://schemas.microsoft.com/office/drawing/2014/main" id="{53094F98-CD6E-4AAF-A68E-83A925A19BE1}"/>
              </a:ext>
            </a:extLst>
          </p:cNvPr>
          <p:cNvSpPr/>
          <p:nvPr/>
        </p:nvSpPr>
        <p:spPr>
          <a:xfrm>
            <a:off x="2619246" y="5296644"/>
            <a:ext cx="2376264" cy="1143000"/>
          </a:xfrm>
          <a:prstGeom prst="wedgeEllipseCallout">
            <a:avLst>
              <a:gd name="adj1" fmla="val 30752"/>
              <a:gd name="adj2" fmla="val -160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funding perspective: what's left for humanitarian aid in 2021 and beyond?</a:t>
            </a:r>
          </a:p>
        </p:txBody>
      </p:sp>
      <p:sp>
        <p:nvSpPr>
          <p:cNvPr id="34" name="Speech Bubble: Oval 33">
            <a:extLst>
              <a:ext uri="{FF2B5EF4-FFF2-40B4-BE49-F238E27FC236}">
                <a16:creationId xmlns:a16="http://schemas.microsoft.com/office/drawing/2014/main" id="{6181DA12-2452-4102-BBE6-DB0DD3D5FF69}"/>
              </a:ext>
            </a:extLst>
          </p:cNvPr>
          <p:cNvSpPr/>
          <p:nvPr/>
        </p:nvSpPr>
        <p:spPr>
          <a:xfrm>
            <a:off x="5028868" y="5517232"/>
            <a:ext cx="2376264" cy="1143000"/>
          </a:xfrm>
          <a:prstGeom prst="wedgeEllipseCallout">
            <a:avLst>
              <a:gd name="adj1" fmla="val -59702"/>
              <a:gd name="adj2" fmla="val -182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Learn good practices on transitioning &amp; how to reinforce humanitarian-development-peacebuilding nexus.</a:t>
            </a:r>
          </a:p>
        </p:txBody>
      </p:sp>
      <p:sp>
        <p:nvSpPr>
          <p:cNvPr id="35" name="Speech Bubble: Oval 34">
            <a:extLst>
              <a:ext uri="{FF2B5EF4-FFF2-40B4-BE49-F238E27FC236}">
                <a16:creationId xmlns:a16="http://schemas.microsoft.com/office/drawing/2014/main" id="{052E484A-3A74-4112-A610-203B4094A1E5}"/>
              </a:ext>
            </a:extLst>
          </p:cNvPr>
          <p:cNvSpPr/>
          <p:nvPr/>
        </p:nvSpPr>
        <p:spPr>
          <a:xfrm>
            <a:off x="6568475" y="4572000"/>
            <a:ext cx="2376264" cy="1143000"/>
          </a:xfrm>
          <a:prstGeom prst="wedgeEllipseCallout">
            <a:avLst>
              <a:gd name="adj1" fmla="val -118172"/>
              <a:gd name="adj2" fmla="val -1078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Establishment of 2021 Inter-Agency Working Group on Fire Safety</a:t>
            </a:r>
          </a:p>
        </p:txBody>
      </p:sp>
      <p:sp>
        <p:nvSpPr>
          <p:cNvPr id="36" name="Speech Bubble: Oval 35">
            <a:extLst>
              <a:ext uri="{FF2B5EF4-FFF2-40B4-BE49-F238E27FC236}">
                <a16:creationId xmlns:a16="http://schemas.microsoft.com/office/drawing/2014/main" id="{A9E99C09-ABD4-48BA-957B-3A27782279DD}"/>
              </a:ext>
            </a:extLst>
          </p:cNvPr>
          <p:cNvSpPr/>
          <p:nvPr/>
        </p:nvSpPr>
        <p:spPr>
          <a:xfrm>
            <a:off x="6638621" y="3297376"/>
            <a:ext cx="2356515" cy="1253104"/>
          </a:xfrm>
          <a:prstGeom prst="wedgeEllipseCallout">
            <a:avLst>
              <a:gd name="adj1" fmla="val -109537"/>
              <a:gd name="adj2" fmla="val -14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Networking and knowledge sharing on best practices and approaches on challenging issue like resilience shelters for seasonal flooding. </a:t>
            </a:r>
          </a:p>
        </p:txBody>
      </p:sp>
      <p:sp>
        <p:nvSpPr>
          <p:cNvPr id="37" name="Speech Bubble: Oval 36">
            <a:extLst>
              <a:ext uri="{FF2B5EF4-FFF2-40B4-BE49-F238E27FC236}">
                <a16:creationId xmlns:a16="http://schemas.microsoft.com/office/drawing/2014/main" id="{8B80313E-0B96-449D-8F26-464960FFD85A}"/>
              </a:ext>
            </a:extLst>
          </p:cNvPr>
          <p:cNvSpPr/>
          <p:nvPr/>
        </p:nvSpPr>
        <p:spPr>
          <a:xfrm>
            <a:off x="7112211" y="2022807"/>
            <a:ext cx="2031789" cy="1143000"/>
          </a:xfrm>
          <a:prstGeom prst="wedgeEllipseCallout">
            <a:avLst>
              <a:gd name="adj1" fmla="val -132214"/>
              <a:gd name="adj2" fmla="val 68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To understand shelter coordinator deployment and which agencies have rosters for deployments</a:t>
            </a:r>
          </a:p>
        </p:txBody>
      </p:sp>
    </p:spTree>
    <p:extLst>
      <p:ext uri="{BB962C8B-B14F-4D97-AF65-F5344CB8AC3E}">
        <p14:creationId xmlns:p14="http://schemas.microsoft.com/office/powerpoint/2010/main" val="1816549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4944"/>
            <a:ext cx="8229600" cy="1143000"/>
          </a:xfrm>
        </p:spPr>
        <p:txBody>
          <a:bodyPr/>
          <a:lstStyle/>
          <a:p>
            <a:r>
              <a:rPr lang="en-GB" dirty="0"/>
              <a:t>Thank you</a:t>
            </a:r>
          </a:p>
        </p:txBody>
      </p:sp>
      <p:sp>
        <p:nvSpPr>
          <p:cNvPr id="3" name="Slide Number Placeholder 2"/>
          <p:cNvSpPr>
            <a:spLocks noGrp="1"/>
          </p:cNvSpPr>
          <p:nvPr>
            <p:ph type="sldNum" sz="quarter" idx="12"/>
          </p:nvPr>
        </p:nvSpPr>
        <p:spPr/>
        <p:txBody>
          <a:bodyPr/>
          <a:lstStyle/>
          <a:p>
            <a:fld id="{1327C452-0D12-48F3-BB65-BBA3E6350F2C}" type="slidenum">
              <a:rPr lang="en-GB" smtClean="0"/>
              <a:t>35</a:t>
            </a:fld>
            <a:endParaRPr lang="en-GB" dirty="0"/>
          </a:p>
        </p:txBody>
      </p:sp>
    </p:spTree>
    <p:extLst>
      <p:ext uri="{BB962C8B-B14F-4D97-AF65-F5344CB8AC3E}">
        <p14:creationId xmlns:p14="http://schemas.microsoft.com/office/powerpoint/2010/main" val="59735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924766-B4E8-436F-AC0E-E4095AE638CA}"/>
              </a:ext>
            </a:extLst>
          </p:cNvPr>
          <p:cNvSpPr>
            <a:spLocks noGrp="1"/>
          </p:cNvSpPr>
          <p:nvPr>
            <p:ph type="sldNum" sz="quarter" idx="12"/>
          </p:nvPr>
        </p:nvSpPr>
        <p:spPr/>
        <p:txBody>
          <a:bodyPr/>
          <a:lstStyle/>
          <a:p>
            <a:fld id="{1327C452-0D12-48F3-BB65-BBA3E6350F2C}" type="slidenum">
              <a:rPr lang="en-GB" smtClean="0"/>
              <a:t>4</a:t>
            </a:fld>
            <a:endParaRPr lang="en-GB" dirty="0"/>
          </a:p>
        </p:txBody>
      </p:sp>
      <p:pic>
        <p:nvPicPr>
          <p:cNvPr id="5" name="Picture 4" descr="Map&#10;&#10;Description automatically generated">
            <a:extLst>
              <a:ext uri="{FF2B5EF4-FFF2-40B4-BE49-F238E27FC236}">
                <a16:creationId xmlns:a16="http://schemas.microsoft.com/office/drawing/2014/main" id="{9B989D26-63AE-48DC-92DD-80FD9A013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90" y="308505"/>
            <a:ext cx="8473019" cy="5991756"/>
          </a:xfrm>
          <a:prstGeom prst="rect">
            <a:avLst/>
          </a:prstGeom>
        </p:spPr>
      </p:pic>
    </p:spTree>
    <p:extLst>
      <p:ext uri="{BB962C8B-B14F-4D97-AF65-F5344CB8AC3E}">
        <p14:creationId xmlns:p14="http://schemas.microsoft.com/office/powerpoint/2010/main" val="245591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Number of respondents by region</a:t>
            </a:r>
          </a:p>
        </p:txBody>
      </p:sp>
      <p:sp>
        <p:nvSpPr>
          <p:cNvPr id="4" name="Content Placeholder 2"/>
          <p:cNvSpPr txBox="1">
            <a:spLocks/>
          </p:cNvSpPr>
          <p:nvPr/>
        </p:nvSpPr>
        <p:spPr>
          <a:xfrm>
            <a:off x="611560" y="1417638"/>
            <a:ext cx="2736304" cy="4737125"/>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b="1" dirty="0">
                <a:solidFill>
                  <a:schemeClr val="tx2"/>
                </a:solidFill>
              </a:rPr>
              <a:t>129 responses </a:t>
            </a:r>
          </a:p>
        </p:txBody>
      </p:sp>
      <p:sp>
        <p:nvSpPr>
          <p:cNvPr id="6" name="Content Placeholder 2"/>
          <p:cNvSpPr txBox="1">
            <a:spLocks/>
          </p:cNvSpPr>
          <p:nvPr/>
        </p:nvSpPr>
        <p:spPr>
          <a:xfrm>
            <a:off x="611560" y="1556792"/>
            <a:ext cx="8229600" cy="4525963"/>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000" b="1" dirty="0">
              <a:solidFill>
                <a:schemeClr val="tx2"/>
              </a:solidFill>
            </a:endParaRPr>
          </a:p>
        </p:txBody>
      </p:sp>
      <p:graphicFrame>
        <p:nvGraphicFramePr>
          <p:cNvPr id="7" name="Chart 6">
            <a:extLst>
              <a:ext uri="{FF2B5EF4-FFF2-40B4-BE49-F238E27FC236}">
                <a16:creationId xmlns:a16="http://schemas.microsoft.com/office/drawing/2014/main" id="{CFB02C51-CCB6-4DF6-B281-FB39E1EAF682}"/>
              </a:ext>
            </a:extLst>
          </p:cNvPr>
          <p:cNvGraphicFramePr>
            <a:graphicFrameLocks/>
          </p:cNvGraphicFramePr>
          <p:nvPr>
            <p:extLst>
              <p:ext uri="{D42A27DB-BD31-4B8C-83A1-F6EECF244321}">
                <p14:modId xmlns:p14="http://schemas.microsoft.com/office/powerpoint/2010/main" val="1296307785"/>
              </p:ext>
            </p:extLst>
          </p:nvPr>
        </p:nvGraphicFramePr>
        <p:xfrm>
          <a:off x="611560" y="2560638"/>
          <a:ext cx="8056538" cy="33630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7762374-CF05-4F7C-A00C-B33C8CB36037}"/>
              </a:ext>
            </a:extLst>
          </p:cNvPr>
          <p:cNvSpPr txBox="1"/>
          <p:nvPr/>
        </p:nvSpPr>
        <p:spPr>
          <a:xfrm>
            <a:off x="8328780" y="3059668"/>
            <a:ext cx="648072" cy="369332"/>
          </a:xfrm>
          <a:prstGeom prst="rect">
            <a:avLst/>
          </a:prstGeom>
          <a:noFill/>
        </p:spPr>
        <p:txBody>
          <a:bodyPr wrap="square" rtlCol="0">
            <a:spAutoFit/>
          </a:bodyPr>
          <a:lstStyle/>
          <a:p>
            <a:r>
              <a:rPr lang="en-GB" b="1" dirty="0"/>
              <a:t>34</a:t>
            </a:r>
            <a:r>
              <a:rPr lang="en-GB" dirty="0"/>
              <a:t>%</a:t>
            </a:r>
          </a:p>
        </p:txBody>
      </p:sp>
      <p:sp>
        <p:nvSpPr>
          <p:cNvPr id="8" name="TextBox 7">
            <a:extLst>
              <a:ext uri="{FF2B5EF4-FFF2-40B4-BE49-F238E27FC236}">
                <a16:creationId xmlns:a16="http://schemas.microsoft.com/office/drawing/2014/main" id="{9BEA2348-F41A-4E69-8DD9-01BB562DE985}"/>
              </a:ext>
            </a:extLst>
          </p:cNvPr>
          <p:cNvSpPr txBox="1"/>
          <p:nvPr/>
        </p:nvSpPr>
        <p:spPr>
          <a:xfrm>
            <a:off x="7236296" y="3601534"/>
            <a:ext cx="648072" cy="369332"/>
          </a:xfrm>
          <a:prstGeom prst="rect">
            <a:avLst/>
          </a:prstGeom>
          <a:noFill/>
        </p:spPr>
        <p:txBody>
          <a:bodyPr wrap="square" rtlCol="0">
            <a:spAutoFit/>
          </a:bodyPr>
          <a:lstStyle/>
          <a:p>
            <a:r>
              <a:rPr lang="en-GB" b="1" dirty="0"/>
              <a:t>26%</a:t>
            </a:r>
          </a:p>
        </p:txBody>
      </p:sp>
      <p:sp>
        <p:nvSpPr>
          <p:cNvPr id="9" name="TextBox 8">
            <a:extLst>
              <a:ext uri="{FF2B5EF4-FFF2-40B4-BE49-F238E27FC236}">
                <a16:creationId xmlns:a16="http://schemas.microsoft.com/office/drawing/2014/main" id="{9A614AB4-C04F-49CD-81C6-5842666D4A2D}"/>
              </a:ext>
            </a:extLst>
          </p:cNvPr>
          <p:cNvSpPr txBox="1"/>
          <p:nvPr/>
        </p:nvSpPr>
        <p:spPr>
          <a:xfrm>
            <a:off x="6561507" y="4057509"/>
            <a:ext cx="648072" cy="369332"/>
          </a:xfrm>
          <a:prstGeom prst="rect">
            <a:avLst/>
          </a:prstGeom>
          <a:noFill/>
        </p:spPr>
        <p:txBody>
          <a:bodyPr wrap="square" rtlCol="0">
            <a:spAutoFit/>
          </a:bodyPr>
          <a:lstStyle/>
          <a:p>
            <a:r>
              <a:rPr lang="en-GB" b="1" dirty="0"/>
              <a:t>20%</a:t>
            </a:r>
          </a:p>
        </p:txBody>
      </p:sp>
      <p:sp>
        <p:nvSpPr>
          <p:cNvPr id="10" name="TextBox 9">
            <a:extLst>
              <a:ext uri="{FF2B5EF4-FFF2-40B4-BE49-F238E27FC236}">
                <a16:creationId xmlns:a16="http://schemas.microsoft.com/office/drawing/2014/main" id="{015DFFCA-03B4-49E0-ACD8-54C29ECE4C23}"/>
              </a:ext>
            </a:extLst>
          </p:cNvPr>
          <p:cNvSpPr txBox="1"/>
          <p:nvPr/>
        </p:nvSpPr>
        <p:spPr>
          <a:xfrm>
            <a:off x="5446440" y="4509120"/>
            <a:ext cx="648072" cy="369332"/>
          </a:xfrm>
          <a:prstGeom prst="rect">
            <a:avLst/>
          </a:prstGeom>
          <a:noFill/>
        </p:spPr>
        <p:txBody>
          <a:bodyPr wrap="square" rtlCol="0">
            <a:spAutoFit/>
          </a:bodyPr>
          <a:lstStyle/>
          <a:p>
            <a:r>
              <a:rPr lang="en-GB" b="1" dirty="0"/>
              <a:t>12%</a:t>
            </a:r>
          </a:p>
        </p:txBody>
      </p:sp>
      <p:sp>
        <p:nvSpPr>
          <p:cNvPr id="11" name="TextBox 10">
            <a:extLst>
              <a:ext uri="{FF2B5EF4-FFF2-40B4-BE49-F238E27FC236}">
                <a16:creationId xmlns:a16="http://schemas.microsoft.com/office/drawing/2014/main" id="{289D9A36-D731-4B6F-BBB1-179A45F020CA}"/>
              </a:ext>
            </a:extLst>
          </p:cNvPr>
          <p:cNvSpPr txBox="1"/>
          <p:nvPr/>
        </p:nvSpPr>
        <p:spPr>
          <a:xfrm>
            <a:off x="4968044" y="4968942"/>
            <a:ext cx="648072" cy="369332"/>
          </a:xfrm>
          <a:prstGeom prst="rect">
            <a:avLst/>
          </a:prstGeom>
          <a:noFill/>
        </p:spPr>
        <p:txBody>
          <a:bodyPr wrap="square" rtlCol="0">
            <a:spAutoFit/>
          </a:bodyPr>
          <a:lstStyle/>
          <a:p>
            <a:r>
              <a:rPr lang="en-GB" b="1" dirty="0"/>
              <a:t>7%</a:t>
            </a:r>
          </a:p>
        </p:txBody>
      </p:sp>
      <p:sp>
        <p:nvSpPr>
          <p:cNvPr id="12" name="TextBox 11">
            <a:extLst>
              <a:ext uri="{FF2B5EF4-FFF2-40B4-BE49-F238E27FC236}">
                <a16:creationId xmlns:a16="http://schemas.microsoft.com/office/drawing/2014/main" id="{D4B4198E-558F-43D2-B64B-9260A8399EAB}"/>
              </a:ext>
            </a:extLst>
          </p:cNvPr>
          <p:cNvSpPr txBox="1"/>
          <p:nvPr/>
        </p:nvSpPr>
        <p:spPr>
          <a:xfrm>
            <a:off x="3982577" y="5401613"/>
            <a:ext cx="648072" cy="369332"/>
          </a:xfrm>
          <a:prstGeom prst="rect">
            <a:avLst/>
          </a:prstGeom>
          <a:noFill/>
        </p:spPr>
        <p:txBody>
          <a:bodyPr wrap="square" rtlCol="0">
            <a:spAutoFit/>
          </a:bodyPr>
          <a:lstStyle/>
          <a:p>
            <a:r>
              <a:rPr lang="en-GB" b="1" dirty="0"/>
              <a:t>1%</a:t>
            </a:r>
          </a:p>
        </p:txBody>
      </p:sp>
    </p:spTree>
    <p:extLst>
      <p:ext uri="{BB962C8B-B14F-4D97-AF65-F5344CB8AC3E}">
        <p14:creationId xmlns:p14="http://schemas.microsoft.com/office/powerpoint/2010/main" val="197245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27C452-0D12-48F3-BB65-BBA3E6350F2C}" type="slidenum">
              <a:rPr lang="en-GB" smtClean="0"/>
              <a:t>6</a:t>
            </a:fld>
            <a:endParaRPr lang="en-GB" dirty="0"/>
          </a:p>
        </p:txBody>
      </p:sp>
      <p:sp>
        <p:nvSpPr>
          <p:cNvPr id="8" name="Title 7">
            <a:extLst>
              <a:ext uri="{FF2B5EF4-FFF2-40B4-BE49-F238E27FC236}">
                <a16:creationId xmlns:a16="http://schemas.microsoft.com/office/drawing/2014/main" id="{0ABDE2B2-236F-4DEA-AB9E-1043EC3FA473}"/>
              </a:ext>
            </a:extLst>
          </p:cNvPr>
          <p:cNvSpPr>
            <a:spLocks noGrp="1"/>
          </p:cNvSpPr>
          <p:nvPr>
            <p:ph type="title"/>
          </p:nvPr>
        </p:nvSpPr>
        <p:spPr>
          <a:xfrm>
            <a:off x="20026" y="53753"/>
            <a:ext cx="9123974" cy="1143000"/>
          </a:xfrm>
        </p:spPr>
        <p:txBody>
          <a:bodyPr>
            <a:normAutofit fontScale="90000"/>
          </a:bodyPr>
          <a:lstStyle/>
          <a:p>
            <a:r>
              <a:rPr lang="en-GB" dirty="0"/>
              <a:t>Number of respondents by country and region</a:t>
            </a:r>
          </a:p>
        </p:txBody>
      </p:sp>
      <p:pic>
        <p:nvPicPr>
          <p:cNvPr id="7" name="Picture 6">
            <a:extLst>
              <a:ext uri="{FF2B5EF4-FFF2-40B4-BE49-F238E27FC236}">
                <a16:creationId xmlns:a16="http://schemas.microsoft.com/office/drawing/2014/main" id="{560DC72E-76DF-4C70-80E6-19B1638C44E6}"/>
              </a:ext>
            </a:extLst>
          </p:cNvPr>
          <p:cNvPicPr>
            <a:picLocks noChangeAspect="1"/>
          </p:cNvPicPr>
          <p:nvPr/>
        </p:nvPicPr>
        <p:blipFill>
          <a:blip r:embed="rId3"/>
          <a:stretch>
            <a:fillRect/>
          </a:stretch>
        </p:blipFill>
        <p:spPr>
          <a:xfrm>
            <a:off x="894250" y="1196753"/>
            <a:ext cx="6917094" cy="4957480"/>
          </a:xfrm>
          <a:prstGeom prst="rect">
            <a:avLst/>
          </a:prstGeom>
        </p:spPr>
      </p:pic>
    </p:spTree>
    <p:extLst>
      <p:ext uri="{BB962C8B-B14F-4D97-AF65-F5344CB8AC3E}">
        <p14:creationId xmlns:p14="http://schemas.microsoft.com/office/powerpoint/2010/main" val="338333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0729"/>
            <a:ext cx="8229600" cy="1714202"/>
          </a:xfrm>
        </p:spPr>
        <p:txBody>
          <a:bodyPr>
            <a:normAutofit/>
          </a:bodyPr>
          <a:lstStyle/>
          <a:p>
            <a:r>
              <a:rPr lang="en-GB" dirty="0"/>
              <a:t>Number of respondents by organization type</a:t>
            </a:r>
          </a:p>
        </p:txBody>
      </p:sp>
      <p:sp>
        <p:nvSpPr>
          <p:cNvPr id="4" name="Content Placeholder 2"/>
          <p:cNvSpPr txBox="1">
            <a:spLocks/>
          </p:cNvSpPr>
          <p:nvPr/>
        </p:nvSpPr>
        <p:spPr>
          <a:xfrm>
            <a:off x="611560" y="1628800"/>
            <a:ext cx="8075240" cy="4525963"/>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b="1" i="1" dirty="0">
              <a:solidFill>
                <a:schemeClr val="tx2"/>
              </a:solidFill>
            </a:endParaRPr>
          </a:p>
        </p:txBody>
      </p:sp>
      <p:sp>
        <p:nvSpPr>
          <p:cNvPr id="6" name="Content Placeholder 2"/>
          <p:cNvSpPr txBox="1">
            <a:spLocks/>
          </p:cNvSpPr>
          <p:nvPr/>
        </p:nvSpPr>
        <p:spPr>
          <a:xfrm>
            <a:off x="611560" y="1556792"/>
            <a:ext cx="8229600" cy="4525963"/>
          </a:xfrm>
          <a:prstGeom prst="rect">
            <a:avLst/>
          </a:prstGeom>
        </p:spPr>
        <p:txBody>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000" b="1" dirty="0">
              <a:solidFill>
                <a:schemeClr val="tx2"/>
              </a:solidFill>
            </a:endParaRPr>
          </a:p>
        </p:txBody>
      </p:sp>
      <p:graphicFrame>
        <p:nvGraphicFramePr>
          <p:cNvPr id="7" name="Chart 6">
            <a:extLst>
              <a:ext uri="{FF2B5EF4-FFF2-40B4-BE49-F238E27FC236}">
                <a16:creationId xmlns:a16="http://schemas.microsoft.com/office/drawing/2014/main" id="{2AF3937A-55D8-4D1D-834E-992DDBACB0F8}"/>
              </a:ext>
            </a:extLst>
          </p:cNvPr>
          <p:cNvGraphicFramePr>
            <a:graphicFrameLocks/>
          </p:cNvGraphicFramePr>
          <p:nvPr>
            <p:extLst>
              <p:ext uri="{D42A27DB-BD31-4B8C-83A1-F6EECF244321}">
                <p14:modId xmlns:p14="http://schemas.microsoft.com/office/powerpoint/2010/main" val="1631423365"/>
              </p:ext>
            </p:extLst>
          </p:nvPr>
        </p:nvGraphicFramePr>
        <p:xfrm>
          <a:off x="302840" y="1752468"/>
          <a:ext cx="7966616" cy="43516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410BF28-02B4-4F3C-900F-6CE3DEB7CEA4}"/>
              </a:ext>
            </a:extLst>
          </p:cNvPr>
          <p:cNvSpPr txBox="1"/>
          <p:nvPr/>
        </p:nvSpPr>
        <p:spPr>
          <a:xfrm>
            <a:off x="7977223" y="1956939"/>
            <a:ext cx="648072" cy="369332"/>
          </a:xfrm>
          <a:prstGeom prst="rect">
            <a:avLst/>
          </a:prstGeom>
          <a:noFill/>
        </p:spPr>
        <p:txBody>
          <a:bodyPr wrap="square" rtlCol="0">
            <a:spAutoFit/>
          </a:bodyPr>
          <a:lstStyle/>
          <a:p>
            <a:r>
              <a:rPr lang="en-GB" b="1" dirty="0"/>
              <a:t>30</a:t>
            </a:r>
            <a:r>
              <a:rPr lang="en-GB" dirty="0"/>
              <a:t>%</a:t>
            </a:r>
          </a:p>
        </p:txBody>
      </p:sp>
      <p:sp>
        <p:nvSpPr>
          <p:cNvPr id="9" name="TextBox 8">
            <a:extLst>
              <a:ext uri="{FF2B5EF4-FFF2-40B4-BE49-F238E27FC236}">
                <a16:creationId xmlns:a16="http://schemas.microsoft.com/office/drawing/2014/main" id="{B535785F-5920-4AE7-A6EC-990C9AC733AA}"/>
              </a:ext>
            </a:extLst>
          </p:cNvPr>
          <p:cNvSpPr txBox="1"/>
          <p:nvPr/>
        </p:nvSpPr>
        <p:spPr>
          <a:xfrm>
            <a:off x="8007762" y="2465597"/>
            <a:ext cx="648072" cy="369332"/>
          </a:xfrm>
          <a:prstGeom prst="rect">
            <a:avLst/>
          </a:prstGeom>
          <a:noFill/>
        </p:spPr>
        <p:txBody>
          <a:bodyPr wrap="square" rtlCol="0">
            <a:spAutoFit/>
          </a:bodyPr>
          <a:lstStyle/>
          <a:p>
            <a:r>
              <a:rPr lang="en-GB" b="1" dirty="0"/>
              <a:t>30</a:t>
            </a:r>
            <a:r>
              <a:rPr lang="en-GB" dirty="0"/>
              <a:t>%</a:t>
            </a:r>
          </a:p>
        </p:txBody>
      </p:sp>
      <p:sp>
        <p:nvSpPr>
          <p:cNvPr id="10" name="TextBox 9">
            <a:extLst>
              <a:ext uri="{FF2B5EF4-FFF2-40B4-BE49-F238E27FC236}">
                <a16:creationId xmlns:a16="http://schemas.microsoft.com/office/drawing/2014/main" id="{12B354E0-5C36-4A35-981D-848BF0DC1BA9}"/>
              </a:ext>
            </a:extLst>
          </p:cNvPr>
          <p:cNvSpPr txBox="1"/>
          <p:nvPr/>
        </p:nvSpPr>
        <p:spPr>
          <a:xfrm>
            <a:off x="7384403" y="2961797"/>
            <a:ext cx="648072" cy="369332"/>
          </a:xfrm>
          <a:prstGeom prst="rect">
            <a:avLst/>
          </a:prstGeom>
          <a:noFill/>
        </p:spPr>
        <p:txBody>
          <a:bodyPr wrap="square" rtlCol="0">
            <a:spAutoFit/>
          </a:bodyPr>
          <a:lstStyle/>
          <a:p>
            <a:r>
              <a:rPr lang="en-GB" b="1" dirty="0"/>
              <a:t>23</a:t>
            </a:r>
            <a:r>
              <a:rPr lang="en-GB" dirty="0"/>
              <a:t>%</a:t>
            </a:r>
          </a:p>
        </p:txBody>
      </p:sp>
      <p:sp>
        <p:nvSpPr>
          <p:cNvPr id="11" name="TextBox 10">
            <a:extLst>
              <a:ext uri="{FF2B5EF4-FFF2-40B4-BE49-F238E27FC236}">
                <a16:creationId xmlns:a16="http://schemas.microsoft.com/office/drawing/2014/main" id="{0E06C58B-CE76-4BD3-A99C-FE6B8C3DCE29}"/>
              </a:ext>
            </a:extLst>
          </p:cNvPr>
          <p:cNvSpPr txBox="1"/>
          <p:nvPr/>
        </p:nvSpPr>
        <p:spPr>
          <a:xfrm>
            <a:off x="5868144" y="3504514"/>
            <a:ext cx="648072" cy="369332"/>
          </a:xfrm>
          <a:prstGeom prst="rect">
            <a:avLst/>
          </a:prstGeom>
          <a:noFill/>
        </p:spPr>
        <p:txBody>
          <a:bodyPr wrap="square" rtlCol="0">
            <a:spAutoFit/>
          </a:bodyPr>
          <a:lstStyle/>
          <a:p>
            <a:r>
              <a:rPr lang="en-GB" b="1" dirty="0"/>
              <a:t>11</a:t>
            </a:r>
            <a:r>
              <a:rPr lang="en-GB" dirty="0"/>
              <a:t>%</a:t>
            </a:r>
          </a:p>
        </p:txBody>
      </p:sp>
      <p:sp>
        <p:nvSpPr>
          <p:cNvPr id="12" name="TextBox 11">
            <a:extLst>
              <a:ext uri="{FF2B5EF4-FFF2-40B4-BE49-F238E27FC236}">
                <a16:creationId xmlns:a16="http://schemas.microsoft.com/office/drawing/2014/main" id="{87F997A1-D046-48A0-8CEC-CCC2CBC6CB20}"/>
              </a:ext>
            </a:extLst>
          </p:cNvPr>
          <p:cNvSpPr txBox="1"/>
          <p:nvPr/>
        </p:nvSpPr>
        <p:spPr>
          <a:xfrm>
            <a:off x="4726360" y="4005064"/>
            <a:ext cx="648072" cy="369332"/>
          </a:xfrm>
          <a:prstGeom prst="rect">
            <a:avLst/>
          </a:prstGeom>
          <a:noFill/>
        </p:spPr>
        <p:txBody>
          <a:bodyPr wrap="square" rtlCol="0">
            <a:spAutoFit/>
          </a:bodyPr>
          <a:lstStyle/>
          <a:p>
            <a:r>
              <a:rPr lang="en-GB" b="1" dirty="0"/>
              <a:t>2</a:t>
            </a:r>
            <a:r>
              <a:rPr lang="en-GB" dirty="0"/>
              <a:t>%</a:t>
            </a:r>
          </a:p>
        </p:txBody>
      </p:sp>
      <p:sp>
        <p:nvSpPr>
          <p:cNvPr id="13" name="TextBox 12">
            <a:extLst>
              <a:ext uri="{FF2B5EF4-FFF2-40B4-BE49-F238E27FC236}">
                <a16:creationId xmlns:a16="http://schemas.microsoft.com/office/drawing/2014/main" id="{1D7125F0-A6A2-4EAF-AE0C-C638FE062FE7}"/>
              </a:ext>
            </a:extLst>
          </p:cNvPr>
          <p:cNvSpPr txBox="1"/>
          <p:nvPr/>
        </p:nvSpPr>
        <p:spPr>
          <a:xfrm>
            <a:off x="4685493" y="4498064"/>
            <a:ext cx="648072" cy="369332"/>
          </a:xfrm>
          <a:prstGeom prst="rect">
            <a:avLst/>
          </a:prstGeom>
          <a:noFill/>
        </p:spPr>
        <p:txBody>
          <a:bodyPr wrap="square" rtlCol="0">
            <a:spAutoFit/>
          </a:bodyPr>
          <a:lstStyle/>
          <a:p>
            <a:r>
              <a:rPr lang="en-GB" b="1" dirty="0"/>
              <a:t>2</a:t>
            </a:r>
            <a:r>
              <a:rPr lang="en-GB" dirty="0"/>
              <a:t>%</a:t>
            </a:r>
          </a:p>
        </p:txBody>
      </p:sp>
      <p:sp>
        <p:nvSpPr>
          <p:cNvPr id="14" name="TextBox 13">
            <a:extLst>
              <a:ext uri="{FF2B5EF4-FFF2-40B4-BE49-F238E27FC236}">
                <a16:creationId xmlns:a16="http://schemas.microsoft.com/office/drawing/2014/main" id="{39FCA0BD-91D4-428C-ADAB-6389F00885FB}"/>
              </a:ext>
            </a:extLst>
          </p:cNvPr>
          <p:cNvSpPr txBox="1"/>
          <p:nvPr/>
        </p:nvSpPr>
        <p:spPr>
          <a:xfrm>
            <a:off x="4685493" y="4993416"/>
            <a:ext cx="648072" cy="369332"/>
          </a:xfrm>
          <a:prstGeom prst="rect">
            <a:avLst/>
          </a:prstGeom>
          <a:noFill/>
        </p:spPr>
        <p:txBody>
          <a:bodyPr wrap="square" rtlCol="0">
            <a:spAutoFit/>
          </a:bodyPr>
          <a:lstStyle/>
          <a:p>
            <a:r>
              <a:rPr lang="en-GB" b="1" dirty="0"/>
              <a:t>1</a:t>
            </a:r>
            <a:r>
              <a:rPr lang="en-GB" dirty="0"/>
              <a:t>%</a:t>
            </a:r>
          </a:p>
        </p:txBody>
      </p:sp>
      <p:sp>
        <p:nvSpPr>
          <p:cNvPr id="15" name="TextBox 14">
            <a:extLst>
              <a:ext uri="{FF2B5EF4-FFF2-40B4-BE49-F238E27FC236}">
                <a16:creationId xmlns:a16="http://schemas.microsoft.com/office/drawing/2014/main" id="{CE823F1F-1E6A-4051-8A61-960E21A6567C}"/>
              </a:ext>
            </a:extLst>
          </p:cNvPr>
          <p:cNvSpPr txBox="1"/>
          <p:nvPr/>
        </p:nvSpPr>
        <p:spPr>
          <a:xfrm>
            <a:off x="4649180" y="5554058"/>
            <a:ext cx="648072" cy="369332"/>
          </a:xfrm>
          <a:prstGeom prst="rect">
            <a:avLst/>
          </a:prstGeom>
          <a:noFill/>
        </p:spPr>
        <p:txBody>
          <a:bodyPr wrap="square" rtlCol="0">
            <a:spAutoFit/>
          </a:bodyPr>
          <a:lstStyle/>
          <a:p>
            <a:r>
              <a:rPr lang="en-GB" b="1" dirty="0"/>
              <a:t>1</a:t>
            </a:r>
            <a:r>
              <a:rPr lang="en-GB" dirty="0"/>
              <a:t>%</a:t>
            </a:r>
          </a:p>
        </p:txBody>
      </p:sp>
    </p:spTree>
    <p:extLst>
      <p:ext uri="{BB962C8B-B14F-4D97-AF65-F5344CB8AC3E}">
        <p14:creationId xmlns:p14="http://schemas.microsoft.com/office/powerpoint/2010/main" val="165958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72D987-C21F-4090-8C10-AD11B065A8A2}"/>
              </a:ext>
            </a:extLst>
          </p:cNvPr>
          <p:cNvSpPr>
            <a:spLocks noGrp="1"/>
          </p:cNvSpPr>
          <p:nvPr>
            <p:ph type="sldNum" sz="quarter" idx="12"/>
          </p:nvPr>
        </p:nvSpPr>
        <p:spPr/>
        <p:txBody>
          <a:bodyPr/>
          <a:lstStyle/>
          <a:p>
            <a:fld id="{1327C452-0D12-48F3-BB65-BBA3E6350F2C}" type="slidenum">
              <a:rPr lang="en-GB" smtClean="0"/>
              <a:t>8</a:t>
            </a:fld>
            <a:endParaRPr lang="en-GB" dirty="0"/>
          </a:p>
        </p:txBody>
      </p:sp>
      <p:graphicFrame>
        <p:nvGraphicFramePr>
          <p:cNvPr id="6" name="Chart 5">
            <a:extLst>
              <a:ext uri="{FF2B5EF4-FFF2-40B4-BE49-F238E27FC236}">
                <a16:creationId xmlns:a16="http://schemas.microsoft.com/office/drawing/2014/main" id="{81F91852-5DAF-4AC5-B376-CB90002FDB42}"/>
              </a:ext>
            </a:extLst>
          </p:cNvPr>
          <p:cNvGraphicFramePr>
            <a:graphicFrameLocks/>
          </p:cNvGraphicFramePr>
          <p:nvPr>
            <p:extLst>
              <p:ext uri="{D42A27DB-BD31-4B8C-83A1-F6EECF244321}">
                <p14:modId xmlns:p14="http://schemas.microsoft.com/office/powerpoint/2010/main" val="2343498232"/>
              </p:ext>
            </p:extLst>
          </p:nvPr>
        </p:nvGraphicFramePr>
        <p:xfrm>
          <a:off x="683568" y="836712"/>
          <a:ext cx="7848872"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a:extLst>
              <a:ext uri="{FF2B5EF4-FFF2-40B4-BE49-F238E27FC236}">
                <a16:creationId xmlns:a16="http://schemas.microsoft.com/office/drawing/2014/main" id="{E0ECDFEC-FED6-4DA7-93A0-A850EA3B0BFA}"/>
              </a:ext>
            </a:extLst>
          </p:cNvPr>
          <p:cNvSpPr>
            <a:spLocks noGrp="1"/>
          </p:cNvSpPr>
          <p:nvPr>
            <p:ph type="title"/>
          </p:nvPr>
        </p:nvSpPr>
        <p:spPr>
          <a:xfrm>
            <a:off x="457200" y="170729"/>
            <a:ext cx="8363272" cy="665983"/>
          </a:xfrm>
        </p:spPr>
        <p:txBody>
          <a:bodyPr>
            <a:normAutofit/>
          </a:bodyPr>
          <a:lstStyle/>
          <a:p>
            <a:r>
              <a:rPr lang="en-GB" dirty="0"/>
              <a:t>Org Type by Region</a:t>
            </a:r>
          </a:p>
        </p:txBody>
      </p:sp>
    </p:spTree>
    <p:extLst>
      <p:ext uri="{BB962C8B-B14F-4D97-AF65-F5344CB8AC3E}">
        <p14:creationId xmlns:p14="http://schemas.microsoft.com/office/powerpoint/2010/main" val="232859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GSC service usage and feedback</a:t>
            </a:r>
          </a:p>
        </p:txBody>
      </p:sp>
      <p:sp>
        <p:nvSpPr>
          <p:cNvPr id="3" name="Text Placeholder 2"/>
          <p:cNvSpPr>
            <a:spLocks noGrp="1"/>
          </p:cNvSpPr>
          <p:nvPr>
            <p:ph type="body" idx="1"/>
          </p:nvPr>
        </p:nvSpPr>
        <p:spPr/>
        <p:txBody>
          <a:bodyPr/>
          <a:lstStyle/>
          <a:p>
            <a:r>
              <a:rPr lang="en-GB" dirty="0"/>
              <a:t>What GSC services have respondents used/hosted and were they satisfied with these?</a:t>
            </a:r>
          </a:p>
        </p:txBody>
      </p:sp>
      <p:sp>
        <p:nvSpPr>
          <p:cNvPr id="4" name="Slide Number Placeholder 3"/>
          <p:cNvSpPr>
            <a:spLocks noGrp="1"/>
          </p:cNvSpPr>
          <p:nvPr>
            <p:ph type="sldNum" sz="quarter" idx="12"/>
          </p:nvPr>
        </p:nvSpPr>
        <p:spPr/>
        <p:txBody>
          <a:bodyPr/>
          <a:lstStyle/>
          <a:p>
            <a:fld id="{1327C452-0D12-48F3-BB65-BBA3E6350F2C}" type="slidenum">
              <a:rPr lang="en-GB" smtClean="0"/>
              <a:t>9</a:t>
            </a:fld>
            <a:endParaRPr lang="en-GB" dirty="0"/>
          </a:p>
        </p:txBody>
      </p:sp>
    </p:spTree>
    <p:extLst>
      <p:ext uri="{BB962C8B-B14F-4D97-AF65-F5344CB8AC3E}">
        <p14:creationId xmlns:p14="http://schemas.microsoft.com/office/powerpoint/2010/main" val="3568868949"/>
      </p:ext>
    </p:extLst>
  </p:cSld>
  <p:clrMapOvr>
    <a:masterClrMapping/>
  </p:clrMapOvr>
</p:sld>
</file>

<file path=ppt/theme/theme1.xml><?xml version="1.0" encoding="utf-8"?>
<a:theme xmlns:a="http://schemas.openxmlformats.org/drawingml/2006/main" name="4. Shelter Cluster PowerPoint Template (2007 and later)">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8BFAA18777F946956591ADD2475A9D" ma:contentTypeVersion="12" ma:contentTypeDescription="Create a new document." ma:contentTypeScope="" ma:versionID="7fd4d9125eba8fb2f038b6940423d066">
  <xsd:schema xmlns:xsd="http://www.w3.org/2001/XMLSchema" xmlns:xs="http://www.w3.org/2001/XMLSchema" xmlns:p="http://schemas.microsoft.com/office/2006/metadata/properties" xmlns:ns2="ecffb501-99a5-49ad-89ef-63fe6658945a" xmlns:ns3="2727191f-c011-412d-a217-b60645eec17c" targetNamespace="http://schemas.microsoft.com/office/2006/metadata/properties" ma:root="true" ma:fieldsID="4d45890393269a2ec23c63e2b10ddd79" ns2:_="" ns3:_="">
    <xsd:import namespace="ecffb501-99a5-49ad-89ef-63fe6658945a"/>
    <xsd:import namespace="2727191f-c011-412d-a217-b60645eec1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fb501-99a5-49ad-89ef-63fe665894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27191f-c011-412d-a217-b60645eec1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3ECD35-7172-4F78-965D-C150E41533C7}">
  <ds:schemaRefs>
    <ds:schemaRef ds:uri="http://schemas.microsoft.com/office/2006/metadata/properties"/>
    <ds:schemaRef ds:uri="ecffb501-99a5-49ad-89ef-63fe6658945a"/>
    <ds:schemaRef ds:uri="2727191f-c011-412d-a217-b60645eec17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B92021E4-FB18-41BB-82FD-DF26C4255F3D}">
  <ds:schemaRefs>
    <ds:schemaRef ds:uri="http://schemas.microsoft.com/sharepoint/v3/contenttype/forms"/>
  </ds:schemaRefs>
</ds:datastoreItem>
</file>

<file path=customXml/itemProps3.xml><?xml version="1.0" encoding="utf-8"?>
<ds:datastoreItem xmlns:ds="http://schemas.openxmlformats.org/officeDocument/2006/customXml" ds:itemID="{B679DD05-412E-4BAB-B0C9-DAF5BE399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fb501-99a5-49ad-89ef-63fe6658945a"/>
    <ds:schemaRef ds:uri="2727191f-c011-412d-a217-b60645eec1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TotalTime>
  <Words>4130</Words>
  <Application>Microsoft Office PowerPoint</Application>
  <PresentationFormat>On-screen Show (4:3)</PresentationFormat>
  <Paragraphs>327</Paragraphs>
  <Slides>35</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Arial Narrow</vt:lpstr>
      <vt:lpstr>Calibri</vt:lpstr>
      <vt:lpstr>Verdana</vt:lpstr>
      <vt:lpstr>Wingdings</vt:lpstr>
      <vt:lpstr>4. Shelter Cluster PowerPoint Template (2007 and later)</vt:lpstr>
      <vt:lpstr>Shelter Cluster Powerpoint Template V 1 0 - MYN</vt:lpstr>
      <vt:lpstr>Global Shelter Cluster Satisfaction Survey</vt:lpstr>
      <vt:lpstr>Summary</vt:lpstr>
      <vt:lpstr>Participant profile</vt:lpstr>
      <vt:lpstr>PowerPoint Presentation</vt:lpstr>
      <vt:lpstr>Number of respondents by region</vt:lpstr>
      <vt:lpstr>Number of respondents by country and region</vt:lpstr>
      <vt:lpstr>Number of respondents by organization type</vt:lpstr>
      <vt:lpstr>Org Type by Region</vt:lpstr>
      <vt:lpstr>GSC service usage and feedback</vt:lpstr>
      <vt:lpstr>GSC services: number of respondents reporting using/hosting each (129 respondents)</vt:lpstr>
      <vt:lpstr>GSC services: level of satisfaction</vt:lpstr>
      <vt:lpstr>Satisfaction with GSC services by region and country levels</vt:lpstr>
      <vt:lpstr>Satisfaction with GSC services by organisation type</vt:lpstr>
      <vt:lpstr>Qualitative feedback on preferences to improve GSC services</vt:lpstr>
      <vt:lpstr>Feedback from national shelter coordination teams</vt:lpstr>
      <vt:lpstr>PowerPoint Presentation</vt:lpstr>
      <vt:lpstr>Country Shelter Cluster services: level of satisfaction</vt:lpstr>
      <vt:lpstr>Most recent Job position (90 Respondents) </vt:lpstr>
      <vt:lpstr>Tools used by shelter coordination teams (42 respondents)</vt:lpstr>
      <vt:lpstr>Tools that are missing from the list?</vt:lpstr>
      <vt:lpstr>Coordination team preparedness to address challenges</vt:lpstr>
      <vt:lpstr>Coordination team preparedness to address challenges by region</vt:lpstr>
      <vt:lpstr>Coordination team qualitative feedback on how GSC can support capacity building</vt:lpstr>
      <vt:lpstr>Coordination team feedback evidence-based </vt:lpstr>
      <vt:lpstr>Coordination team access to evidence and learning by region:  “To what extent do you agree with the following statement: I have sufficient access and consistently use evidence, learning and best practice in my daily work?”</vt:lpstr>
      <vt:lpstr>Coordination team feedback on response strategies</vt:lpstr>
      <vt:lpstr>Coordination team feedback on country-level shelter cluster strategy by region</vt:lpstr>
      <vt:lpstr>Do you have other comments, questions or concerns, or would you like to give the GSC additional feedback? </vt:lpstr>
      <vt:lpstr>Registration to 2020 GSC Meeting</vt:lpstr>
      <vt:lpstr>Profile of Respondents</vt:lpstr>
      <vt:lpstr>PowerPoint Presentation</vt:lpstr>
      <vt:lpstr>What are 3 of the most influential impediments facing the shelter sector in your experience in the last 12 months? </vt:lpstr>
      <vt:lpstr>What areas of cluster coordination have the greatest potential to reduce those impediments?  (3 choices)</vt:lpstr>
      <vt:lpstr>Feedback on what would be a great  GSC 2020 meeting outcome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Shelter Cluster Satisfaction Survey</dc:title>
  <dc:creator>Renee Wynveen</dc:creator>
  <cp:lastModifiedBy>Renee Wynveen</cp:lastModifiedBy>
  <cp:revision>1</cp:revision>
  <dcterms:created xsi:type="dcterms:W3CDTF">2021-02-04T13:02:12Z</dcterms:created>
  <dcterms:modified xsi:type="dcterms:W3CDTF">2021-02-05T15:42:17Z</dcterms:modified>
</cp:coreProperties>
</file>