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handoutMasterIdLst>
    <p:handoutMasterId r:id="rId18"/>
  </p:handoutMasterIdLst>
  <p:sldIdLst>
    <p:sldId id="256" r:id="rId2"/>
    <p:sldId id="265" r:id="rId3"/>
    <p:sldId id="257" r:id="rId4"/>
    <p:sldId id="266" r:id="rId5"/>
    <p:sldId id="267" r:id="rId6"/>
    <p:sldId id="268" r:id="rId7"/>
    <p:sldId id="269" r:id="rId8"/>
    <p:sldId id="270" r:id="rId9"/>
    <p:sldId id="271" r:id="rId10"/>
    <p:sldId id="258" r:id="rId11"/>
    <p:sldId id="274" r:id="rId12"/>
    <p:sldId id="275" r:id="rId13"/>
    <p:sldId id="276" r:id="rId14"/>
    <p:sldId id="273" r:id="rId15"/>
    <p:sldId id="263" r:id="rId16"/>
    <p:sldId id="262" r:id="rId17"/>
  </p:sldIdLst>
  <p:sldSz cx="12192000" cy="6858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3" autoAdjust="0"/>
    <p:restoredTop sz="94660"/>
  </p:normalViewPr>
  <p:slideViewPr>
    <p:cSldViewPr snapToGrid="0">
      <p:cViewPr varScale="1">
        <p:scale>
          <a:sx n="63" d="100"/>
          <a:sy n="63" d="100"/>
        </p:scale>
        <p:origin x="58" y="5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ean%20McCluskey\Dropbox\Shelter%20Cluster\FTS%20Data\Donor%20Profiles%202010-2016%20Final%20graphs%20only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ean%20McCluskey\Dropbox\Shelter%20Cluster\FTS%20Data\Sector%20Comparisons%20Appeal%20Coverage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ean%20McCluskey\Dropbox\Shelter%20Cluster\FTS%20Data\Shelter%20Appeal%20and%20Total%20Funding.xls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ean%20McCluskey\Dropbox\Shelter%20Cluster\FTS%20Data\Shelter%20Appeal%20and%20Total%20Funding.xls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600" b="1"/>
              <a:t>Analsysis of Donor Contributions 2010-2016 ($m)</a:t>
            </a:r>
          </a:p>
          <a:p>
            <a:pPr>
              <a:defRPr/>
            </a:pPr>
            <a:r>
              <a:rPr lang="en-GB" sz="1100" b="1" baseline="0"/>
              <a:t>Source FTS</a:t>
            </a:r>
            <a:r>
              <a:rPr lang="en-GB" sz="1100" b="1"/>
              <a:t> </a:t>
            </a:r>
            <a:endParaRPr lang="en-GB" sz="1600" b="1"/>
          </a:p>
        </c:rich>
      </c:tx>
      <c:layout>
        <c:manualLayout>
          <c:xMode val="edge"/>
          <c:yMode val="edge"/>
          <c:x val="0.13671882992353324"/>
          <c:y val="1.726519337016574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'graphs only'!$AG$5</c:f>
              <c:strCache>
                <c:ptCount val="1"/>
                <c:pt idx="0">
                  <c:v>2010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'graphs only'!$AH$4:$AV$4</c:f>
              <c:strCache>
                <c:ptCount val="15"/>
                <c:pt idx="0">
                  <c:v>Germany</c:v>
                </c:pt>
                <c:pt idx="1">
                  <c:v>ECHO</c:v>
                </c:pt>
                <c:pt idx="2">
                  <c:v>Saudi Arabia</c:v>
                </c:pt>
                <c:pt idx="3">
                  <c:v>USA</c:v>
                </c:pt>
                <c:pt idx="4">
                  <c:v>Japan</c:v>
                </c:pt>
                <c:pt idx="5">
                  <c:v>CERF</c:v>
                </c:pt>
                <c:pt idx="6">
                  <c:v>UK</c:v>
                </c:pt>
                <c:pt idx="7">
                  <c:v>Sweden</c:v>
                </c:pt>
                <c:pt idx="8">
                  <c:v>UAE</c:v>
                </c:pt>
                <c:pt idx="9">
                  <c:v>Norway</c:v>
                </c:pt>
                <c:pt idx="10">
                  <c:v>Switzerland</c:v>
                </c:pt>
                <c:pt idx="11">
                  <c:v>Qatar</c:v>
                </c:pt>
                <c:pt idx="12">
                  <c:v>Qatar Charity</c:v>
                </c:pt>
                <c:pt idx="13">
                  <c:v>Kuwait</c:v>
                </c:pt>
                <c:pt idx="14">
                  <c:v>Sheikh Thani Bin Abdullah Foundation for Humanitarian Services</c:v>
                </c:pt>
              </c:strCache>
            </c:strRef>
          </c:cat>
          <c:val>
            <c:numRef>
              <c:f>'graphs only'!$AH$5:$AV$5</c:f>
              <c:numCache>
                <c:formatCode>_-* #,##0_-;\-* #,##0_-;_-* "-"??_-;_-@_-</c:formatCode>
                <c:ptCount val="15"/>
                <c:pt idx="0">
                  <c:v>28190570</c:v>
                </c:pt>
                <c:pt idx="1">
                  <c:v>91767511</c:v>
                </c:pt>
                <c:pt idx="2">
                  <c:v>19299692</c:v>
                </c:pt>
                <c:pt idx="3">
                  <c:v>163581385</c:v>
                </c:pt>
                <c:pt idx="4">
                  <c:v>128871836</c:v>
                </c:pt>
                <c:pt idx="5">
                  <c:v>46871334</c:v>
                </c:pt>
                <c:pt idx="6">
                  <c:v>26917677</c:v>
                </c:pt>
                <c:pt idx="7">
                  <c:v>22635677</c:v>
                </c:pt>
                <c:pt idx="8">
                  <c:v>9006266</c:v>
                </c:pt>
                <c:pt idx="9">
                  <c:v>8810232</c:v>
                </c:pt>
                <c:pt idx="10">
                  <c:v>5267718</c:v>
                </c:pt>
                <c:pt idx="11">
                  <c:v>1565934</c:v>
                </c:pt>
                <c:pt idx="12">
                  <c:v>662178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713-4D40-9BBA-45A38A479F22}"/>
            </c:ext>
          </c:extLst>
        </c:ser>
        <c:ser>
          <c:idx val="1"/>
          <c:order val="1"/>
          <c:tx>
            <c:strRef>
              <c:f>'graphs only'!$AG$6</c:f>
              <c:strCache>
                <c:ptCount val="1"/>
                <c:pt idx="0">
                  <c:v>2011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'graphs only'!$AH$4:$AV$4</c:f>
              <c:strCache>
                <c:ptCount val="15"/>
                <c:pt idx="0">
                  <c:v>Germany</c:v>
                </c:pt>
                <c:pt idx="1">
                  <c:v>ECHO</c:v>
                </c:pt>
                <c:pt idx="2">
                  <c:v>Saudi Arabia</c:v>
                </c:pt>
                <c:pt idx="3">
                  <c:v>USA</c:v>
                </c:pt>
                <c:pt idx="4">
                  <c:v>Japan</c:v>
                </c:pt>
                <c:pt idx="5">
                  <c:v>CERF</c:v>
                </c:pt>
                <c:pt idx="6">
                  <c:v>UK</c:v>
                </c:pt>
                <c:pt idx="7">
                  <c:v>Sweden</c:v>
                </c:pt>
                <c:pt idx="8">
                  <c:v>UAE</c:v>
                </c:pt>
                <c:pt idx="9">
                  <c:v>Norway</c:v>
                </c:pt>
                <c:pt idx="10">
                  <c:v>Switzerland</c:v>
                </c:pt>
                <c:pt idx="11">
                  <c:v>Qatar</c:v>
                </c:pt>
                <c:pt idx="12">
                  <c:v>Qatar Charity</c:v>
                </c:pt>
                <c:pt idx="13">
                  <c:v>Kuwait</c:v>
                </c:pt>
                <c:pt idx="14">
                  <c:v>Sheikh Thani Bin Abdullah Foundation for Humanitarian Services</c:v>
                </c:pt>
              </c:strCache>
            </c:strRef>
          </c:cat>
          <c:val>
            <c:numRef>
              <c:f>'graphs only'!$AH$6:$AV$6</c:f>
              <c:numCache>
                <c:formatCode>_-* #,##0_-;\-* #,##0_-;_-* "-"??_-;_-@_-</c:formatCode>
                <c:ptCount val="15"/>
                <c:pt idx="0">
                  <c:v>16753796</c:v>
                </c:pt>
                <c:pt idx="1">
                  <c:v>40422096</c:v>
                </c:pt>
                <c:pt idx="2">
                  <c:v>71500000</c:v>
                </c:pt>
                <c:pt idx="3">
                  <c:v>45877931</c:v>
                </c:pt>
                <c:pt idx="4">
                  <c:v>28530148</c:v>
                </c:pt>
                <c:pt idx="5">
                  <c:v>21193626</c:v>
                </c:pt>
                <c:pt idx="6">
                  <c:v>16752399</c:v>
                </c:pt>
                <c:pt idx="7">
                  <c:v>11916599</c:v>
                </c:pt>
                <c:pt idx="8">
                  <c:v>49138334</c:v>
                </c:pt>
                <c:pt idx="9">
                  <c:v>9793697</c:v>
                </c:pt>
                <c:pt idx="10">
                  <c:v>6549008</c:v>
                </c:pt>
                <c:pt idx="11">
                  <c:v>330912</c:v>
                </c:pt>
                <c:pt idx="12">
                  <c:v>1084701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713-4D40-9BBA-45A38A479F22}"/>
            </c:ext>
          </c:extLst>
        </c:ser>
        <c:ser>
          <c:idx val="2"/>
          <c:order val="2"/>
          <c:tx>
            <c:strRef>
              <c:f>'graphs only'!$AG$7</c:f>
              <c:strCache>
                <c:ptCount val="1"/>
                <c:pt idx="0">
                  <c:v>2012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'graphs only'!$AH$4:$AV$4</c:f>
              <c:strCache>
                <c:ptCount val="15"/>
                <c:pt idx="0">
                  <c:v>Germany</c:v>
                </c:pt>
                <c:pt idx="1">
                  <c:v>ECHO</c:v>
                </c:pt>
                <c:pt idx="2">
                  <c:v>Saudi Arabia</c:v>
                </c:pt>
                <c:pt idx="3">
                  <c:v>USA</c:v>
                </c:pt>
                <c:pt idx="4">
                  <c:v>Japan</c:v>
                </c:pt>
                <c:pt idx="5">
                  <c:v>CERF</c:v>
                </c:pt>
                <c:pt idx="6">
                  <c:v>UK</c:v>
                </c:pt>
                <c:pt idx="7">
                  <c:v>Sweden</c:v>
                </c:pt>
                <c:pt idx="8">
                  <c:v>UAE</c:v>
                </c:pt>
                <c:pt idx="9">
                  <c:v>Norway</c:v>
                </c:pt>
                <c:pt idx="10">
                  <c:v>Switzerland</c:v>
                </c:pt>
                <c:pt idx="11">
                  <c:v>Qatar</c:v>
                </c:pt>
                <c:pt idx="12">
                  <c:v>Qatar Charity</c:v>
                </c:pt>
                <c:pt idx="13">
                  <c:v>Kuwait</c:v>
                </c:pt>
                <c:pt idx="14">
                  <c:v>Sheikh Thani Bin Abdullah Foundation for Humanitarian Services</c:v>
                </c:pt>
              </c:strCache>
            </c:strRef>
          </c:cat>
          <c:val>
            <c:numRef>
              <c:f>'graphs only'!$AH$7:$AV$7</c:f>
              <c:numCache>
                <c:formatCode>_-* #,##0_-;\-* #,##0_-;_-* "-"??_-;_-@_-</c:formatCode>
                <c:ptCount val="15"/>
                <c:pt idx="0">
                  <c:v>23070073</c:v>
                </c:pt>
                <c:pt idx="1">
                  <c:v>62148750</c:v>
                </c:pt>
                <c:pt idx="2">
                  <c:v>13671227</c:v>
                </c:pt>
                <c:pt idx="3">
                  <c:v>52320356</c:v>
                </c:pt>
                <c:pt idx="4">
                  <c:v>22675510</c:v>
                </c:pt>
                <c:pt idx="5">
                  <c:v>30968071</c:v>
                </c:pt>
                <c:pt idx="6">
                  <c:v>29103682</c:v>
                </c:pt>
                <c:pt idx="7">
                  <c:v>4398530</c:v>
                </c:pt>
                <c:pt idx="8">
                  <c:v>2404913</c:v>
                </c:pt>
                <c:pt idx="9">
                  <c:v>15124903</c:v>
                </c:pt>
                <c:pt idx="10">
                  <c:v>21099202</c:v>
                </c:pt>
                <c:pt idx="11">
                  <c:v>16423470</c:v>
                </c:pt>
                <c:pt idx="12">
                  <c:v>3318898</c:v>
                </c:pt>
                <c:pt idx="14">
                  <c:v>3841196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713-4D40-9BBA-45A38A479F22}"/>
            </c:ext>
          </c:extLst>
        </c:ser>
        <c:ser>
          <c:idx val="3"/>
          <c:order val="3"/>
          <c:tx>
            <c:strRef>
              <c:f>'graphs only'!$AG$8</c:f>
              <c:strCache>
                <c:ptCount val="1"/>
                <c:pt idx="0">
                  <c:v>2013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'graphs only'!$AH$4:$AV$4</c:f>
              <c:strCache>
                <c:ptCount val="15"/>
                <c:pt idx="0">
                  <c:v>Germany</c:v>
                </c:pt>
                <c:pt idx="1">
                  <c:v>ECHO</c:v>
                </c:pt>
                <c:pt idx="2">
                  <c:v>Saudi Arabia</c:v>
                </c:pt>
                <c:pt idx="3">
                  <c:v>USA</c:v>
                </c:pt>
                <c:pt idx="4">
                  <c:v>Japan</c:v>
                </c:pt>
                <c:pt idx="5">
                  <c:v>CERF</c:v>
                </c:pt>
                <c:pt idx="6">
                  <c:v>UK</c:v>
                </c:pt>
                <c:pt idx="7">
                  <c:v>Sweden</c:v>
                </c:pt>
                <c:pt idx="8">
                  <c:v>UAE</c:v>
                </c:pt>
                <c:pt idx="9">
                  <c:v>Norway</c:v>
                </c:pt>
                <c:pt idx="10">
                  <c:v>Switzerland</c:v>
                </c:pt>
                <c:pt idx="11">
                  <c:v>Qatar</c:v>
                </c:pt>
                <c:pt idx="12">
                  <c:v>Qatar Charity</c:v>
                </c:pt>
                <c:pt idx="13">
                  <c:v>Kuwait</c:v>
                </c:pt>
                <c:pt idx="14">
                  <c:v>Sheikh Thani Bin Abdullah Foundation for Humanitarian Services</c:v>
                </c:pt>
              </c:strCache>
            </c:strRef>
          </c:cat>
          <c:val>
            <c:numRef>
              <c:f>'graphs only'!$AH$8:$AV$8</c:f>
              <c:numCache>
                <c:formatCode>_-* #,##0_-;\-* #,##0_-;_-* "-"??_-;_-@_-</c:formatCode>
                <c:ptCount val="15"/>
                <c:pt idx="0">
                  <c:v>12502051</c:v>
                </c:pt>
                <c:pt idx="1">
                  <c:v>105614069</c:v>
                </c:pt>
                <c:pt idx="2">
                  <c:v>55124669</c:v>
                </c:pt>
                <c:pt idx="3">
                  <c:v>23289520</c:v>
                </c:pt>
                <c:pt idx="4">
                  <c:v>36851043</c:v>
                </c:pt>
                <c:pt idx="5">
                  <c:v>32695291</c:v>
                </c:pt>
                <c:pt idx="6">
                  <c:v>21482067</c:v>
                </c:pt>
                <c:pt idx="7">
                  <c:v>15500682</c:v>
                </c:pt>
                <c:pt idx="8">
                  <c:v>22028658</c:v>
                </c:pt>
                <c:pt idx="9">
                  <c:v>9649667</c:v>
                </c:pt>
                <c:pt idx="10">
                  <c:v>3953197</c:v>
                </c:pt>
                <c:pt idx="11">
                  <c:v>8489898</c:v>
                </c:pt>
                <c:pt idx="12">
                  <c:v>8385823</c:v>
                </c:pt>
                <c:pt idx="13">
                  <c:v>1406807</c:v>
                </c:pt>
                <c:pt idx="14">
                  <c:v>9816697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713-4D40-9BBA-45A38A479F22}"/>
            </c:ext>
          </c:extLst>
        </c:ser>
        <c:ser>
          <c:idx val="4"/>
          <c:order val="4"/>
          <c:tx>
            <c:strRef>
              <c:f>'graphs only'!$AG$9</c:f>
              <c:strCache>
                <c:ptCount val="1"/>
                <c:pt idx="0">
                  <c:v>2014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'graphs only'!$AH$4:$AV$4</c:f>
              <c:strCache>
                <c:ptCount val="15"/>
                <c:pt idx="0">
                  <c:v>Germany</c:v>
                </c:pt>
                <c:pt idx="1">
                  <c:v>ECHO</c:v>
                </c:pt>
                <c:pt idx="2">
                  <c:v>Saudi Arabia</c:v>
                </c:pt>
                <c:pt idx="3">
                  <c:v>USA</c:v>
                </c:pt>
                <c:pt idx="4">
                  <c:v>Japan</c:v>
                </c:pt>
                <c:pt idx="5">
                  <c:v>CERF</c:v>
                </c:pt>
                <c:pt idx="6">
                  <c:v>UK</c:v>
                </c:pt>
                <c:pt idx="7">
                  <c:v>Sweden</c:v>
                </c:pt>
                <c:pt idx="8">
                  <c:v>UAE</c:v>
                </c:pt>
                <c:pt idx="9">
                  <c:v>Norway</c:v>
                </c:pt>
                <c:pt idx="10">
                  <c:v>Switzerland</c:v>
                </c:pt>
                <c:pt idx="11">
                  <c:v>Qatar</c:v>
                </c:pt>
                <c:pt idx="12">
                  <c:v>Qatar Charity</c:v>
                </c:pt>
                <c:pt idx="13">
                  <c:v>Kuwait</c:v>
                </c:pt>
                <c:pt idx="14">
                  <c:v>Sheikh Thani Bin Abdullah Foundation for Humanitarian Services</c:v>
                </c:pt>
              </c:strCache>
            </c:strRef>
          </c:cat>
          <c:val>
            <c:numRef>
              <c:f>'graphs only'!$AH$9:$AV$9</c:f>
              <c:numCache>
                <c:formatCode>_-* #,##0_-;\-* #,##0_-;_-* "-"??_-;_-@_-</c:formatCode>
                <c:ptCount val="15"/>
                <c:pt idx="0">
                  <c:v>34095057</c:v>
                </c:pt>
                <c:pt idx="1">
                  <c:v>73360049</c:v>
                </c:pt>
                <c:pt idx="2">
                  <c:v>162185119</c:v>
                </c:pt>
                <c:pt idx="3">
                  <c:v>68382939</c:v>
                </c:pt>
                <c:pt idx="4">
                  <c:v>26816829</c:v>
                </c:pt>
                <c:pt idx="5">
                  <c:v>28339214</c:v>
                </c:pt>
                <c:pt idx="6">
                  <c:v>60439418</c:v>
                </c:pt>
                <c:pt idx="7">
                  <c:v>13578702</c:v>
                </c:pt>
                <c:pt idx="8">
                  <c:v>23724832</c:v>
                </c:pt>
                <c:pt idx="9">
                  <c:v>23889535</c:v>
                </c:pt>
                <c:pt idx="10">
                  <c:v>5350112</c:v>
                </c:pt>
                <c:pt idx="11">
                  <c:v>46373996</c:v>
                </c:pt>
                <c:pt idx="12">
                  <c:v>6131522</c:v>
                </c:pt>
                <c:pt idx="13">
                  <c:v>12000000</c:v>
                </c:pt>
                <c:pt idx="14">
                  <c:v>5748851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713-4D40-9BBA-45A38A479F22}"/>
            </c:ext>
          </c:extLst>
        </c:ser>
        <c:ser>
          <c:idx val="5"/>
          <c:order val="5"/>
          <c:tx>
            <c:strRef>
              <c:f>'graphs only'!$AG$10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'graphs only'!$AH$4:$AV$4</c:f>
              <c:strCache>
                <c:ptCount val="15"/>
                <c:pt idx="0">
                  <c:v>Germany</c:v>
                </c:pt>
                <c:pt idx="1">
                  <c:v>ECHO</c:v>
                </c:pt>
                <c:pt idx="2">
                  <c:v>Saudi Arabia</c:v>
                </c:pt>
                <c:pt idx="3">
                  <c:v>USA</c:v>
                </c:pt>
                <c:pt idx="4">
                  <c:v>Japan</c:v>
                </c:pt>
                <c:pt idx="5">
                  <c:v>CERF</c:v>
                </c:pt>
                <c:pt idx="6">
                  <c:v>UK</c:v>
                </c:pt>
                <c:pt idx="7">
                  <c:v>Sweden</c:v>
                </c:pt>
                <c:pt idx="8">
                  <c:v>UAE</c:v>
                </c:pt>
                <c:pt idx="9">
                  <c:v>Norway</c:v>
                </c:pt>
                <c:pt idx="10">
                  <c:v>Switzerland</c:v>
                </c:pt>
                <c:pt idx="11">
                  <c:v>Qatar</c:v>
                </c:pt>
                <c:pt idx="12">
                  <c:v>Qatar Charity</c:v>
                </c:pt>
                <c:pt idx="13">
                  <c:v>Kuwait</c:v>
                </c:pt>
                <c:pt idx="14">
                  <c:v>Sheikh Thani Bin Abdullah Foundation for Humanitarian Services</c:v>
                </c:pt>
              </c:strCache>
            </c:strRef>
          </c:cat>
          <c:val>
            <c:numRef>
              <c:f>'graphs only'!$AH$10:$AV$10</c:f>
              <c:numCache>
                <c:formatCode>_-* #,##0_-;\-* #,##0_-;_-* "-"??_-;_-@_-</c:formatCode>
                <c:ptCount val="15"/>
                <c:pt idx="0">
                  <c:v>12502051</c:v>
                </c:pt>
                <c:pt idx="1">
                  <c:v>84876765</c:v>
                </c:pt>
                <c:pt idx="2">
                  <c:v>135426188</c:v>
                </c:pt>
                <c:pt idx="3">
                  <c:v>100205266</c:v>
                </c:pt>
                <c:pt idx="4">
                  <c:v>81184689</c:v>
                </c:pt>
                <c:pt idx="5">
                  <c:v>33291208</c:v>
                </c:pt>
                <c:pt idx="6">
                  <c:v>45422757</c:v>
                </c:pt>
                <c:pt idx="7">
                  <c:v>12710447</c:v>
                </c:pt>
                <c:pt idx="8">
                  <c:v>162471868</c:v>
                </c:pt>
                <c:pt idx="9">
                  <c:v>22120399</c:v>
                </c:pt>
                <c:pt idx="10">
                  <c:v>4362949</c:v>
                </c:pt>
                <c:pt idx="11">
                  <c:v>5747548</c:v>
                </c:pt>
                <c:pt idx="12">
                  <c:v>11002075</c:v>
                </c:pt>
                <c:pt idx="13">
                  <c:v>8748106</c:v>
                </c:pt>
                <c:pt idx="14">
                  <c:v>20927865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713-4D40-9BBA-45A38A479F22}"/>
            </c:ext>
          </c:extLst>
        </c:ser>
        <c:ser>
          <c:idx val="6"/>
          <c:order val="6"/>
          <c:tx>
            <c:strRef>
              <c:f>'graphs only'!$AG$11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'graphs only'!$AH$4:$AV$4</c:f>
              <c:strCache>
                <c:ptCount val="15"/>
                <c:pt idx="0">
                  <c:v>Germany</c:v>
                </c:pt>
                <c:pt idx="1">
                  <c:v>ECHO</c:v>
                </c:pt>
                <c:pt idx="2">
                  <c:v>Saudi Arabia</c:v>
                </c:pt>
                <c:pt idx="3">
                  <c:v>USA</c:v>
                </c:pt>
                <c:pt idx="4">
                  <c:v>Japan</c:v>
                </c:pt>
                <c:pt idx="5">
                  <c:v>CERF</c:v>
                </c:pt>
                <c:pt idx="6">
                  <c:v>UK</c:v>
                </c:pt>
                <c:pt idx="7">
                  <c:v>Sweden</c:v>
                </c:pt>
                <c:pt idx="8">
                  <c:v>UAE</c:v>
                </c:pt>
                <c:pt idx="9">
                  <c:v>Norway</c:v>
                </c:pt>
                <c:pt idx="10">
                  <c:v>Switzerland</c:v>
                </c:pt>
                <c:pt idx="11">
                  <c:v>Qatar</c:v>
                </c:pt>
                <c:pt idx="12">
                  <c:v>Qatar Charity</c:v>
                </c:pt>
                <c:pt idx="13">
                  <c:v>Kuwait</c:v>
                </c:pt>
                <c:pt idx="14">
                  <c:v>Sheikh Thani Bin Abdullah Foundation for Humanitarian Services</c:v>
                </c:pt>
              </c:strCache>
            </c:strRef>
          </c:cat>
          <c:val>
            <c:numRef>
              <c:f>'graphs only'!$AH$11:$AV$11</c:f>
              <c:numCache>
                <c:formatCode>_-* #,##0_-;\-* #,##0_-;_-* "-"??_-;_-@_-</c:formatCode>
                <c:ptCount val="15"/>
                <c:pt idx="0">
                  <c:v>151468967</c:v>
                </c:pt>
                <c:pt idx="1">
                  <c:v>95630396</c:v>
                </c:pt>
                <c:pt idx="2">
                  <c:v>28732176</c:v>
                </c:pt>
                <c:pt idx="3">
                  <c:v>53776604</c:v>
                </c:pt>
                <c:pt idx="4">
                  <c:v>25309560</c:v>
                </c:pt>
                <c:pt idx="5">
                  <c:v>54211809</c:v>
                </c:pt>
                <c:pt idx="6">
                  <c:v>22183148</c:v>
                </c:pt>
                <c:pt idx="7">
                  <c:v>18867822</c:v>
                </c:pt>
                <c:pt idx="8">
                  <c:v>28531969</c:v>
                </c:pt>
                <c:pt idx="9">
                  <c:v>9881335</c:v>
                </c:pt>
                <c:pt idx="10">
                  <c:v>5321756</c:v>
                </c:pt>
                <c:pt idx="11">
                  <c:v>3528284</c:v>
                </c:pt>
                <c:pt idx="12">
                  <c:v>14642405</c:v>
                </c:pt>
                <c:pt idx="13">
                  <c:v>10059892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713-4D40-9BBA-45A38A479F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47892712"/>
        <c:axId val="910463904"/>
      </c:barChart>
      <c:catAx>
        <c:axId val="4478927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10463904"/>
        <c:crosses val="autoZero"/>
        <c:auto val="1"/>
        <c:lblAlgn val="ctr"/>
        <c:lblOffset val="100"/>
        <c:noMultiLvlLbl val="0"/>
      </c:catAx>
      <c:valAx>
        <c:axId val="91046390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78927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/>
              <a:t>Comparison of Sector Appeal Funding (%) 2000-2016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Sheet1!$B$2</c:f>
              <c:strCache>
                <c:ptCount val="1"/>
                <c:pt idx="0">
                  <c:v>Appeal Ave % Funding All Sectors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Sheet1!$A$3:$A$19</c:f>
              <c:numCache>
                <c:formatCode>General</c:formatCode>
                <c:ptCount val="17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</c:numCache>
            </c:numRef>
          </c:cat>
          <c:val>
            <c:numRef>
              <c:f>Sheet1!$B$3:$B$19</c:f>
              <c:numCache>
                <c:formatCode>General</c:formatCode>
                <c:ptCount val="17"/>
                <c:pt idx="0">
                  <c:v>59.2</c:v>
                </c:pt>
                <c:pt idx="1">
                  <c:v>55.5</c:v>
                </c:pt>
                <c:pt idx="2">
                  <c:v>67.5</c:v>
                </c:pt>
                <c:pt idx="3">
                  <c:v>75.8</c:v>
                </c:pt>
                <c:pt idx="4">
                  <c:v>64.3</c:v>
                </c:pt>
                <c:pt idx="5">
                  <c:v>67.099999999999994</c:v>
                </c:pt>
                <c:pt idx="6">
                  <c:v>66.599999999999994</c:v>
                </c:pt>
                <c:pt idx="7">
                  <c:v>72.3</c:v>
                </c:pt>
                <c:pt idx="8">
                  <c:v>72.3</c:v>
                </c:pt>
                <c:pt idx="9">
                  <c:v>71.599999999999994</c:v>
                </c:pt>
                <c:pt idx="10">
                  <c:v>64.3</c:v>
                </c:pt>
                <c:pt idx="11">
                  <c:v>63.3</c:v>
                </c:pt>
                <c:pt idx="12">
                  <c:v>62.2</c:v>
                </c:pt>
                <c:pt idx="13">
                  <c:v>65</c:v>
                </c:pt>
                <c:pt idx="14">
                  <c:v>60</c:v>
                </c:pt>
                <c:pt idx="15">
                  <c:v>55.4</c:v>
                </c:pt>
                <c:pt idx="16">
                  <c:v>45.7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2DB-4513-98B9-67AAB911878C}"/>
            </c:ext>
          </c:extLst>
        </c:ser>
        <c:ser>
          <c:idx val="1"/>
          <c:order val="1"/>
          <c:tx>
            <c:strRef>
              <c:f>Sheet1!$C$2</c:f>
              <c:strCache>
                <c:ptCount val="1"/>
                <c:pt idx="0">
                  <c:v>Shelter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Sheet1!$A$3:$A$19</c:f>
              <c:numCache>
                <c:formatCode>General</c:formatCode>
                <c:ptCount val="17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</c:numCache>
            </c:numRef>
          </c:cat>
          <c:val>
            <c:numRef>
              <c:f>Sheet1!$C$3:$C$19</c:f>
              <c:numCache>
                <c:formatCode>0</c:formatCode>
                <c:ptCount val="17"/>
                <c:pt idx="0">
                  <c:v>3</c:v>
                </c:pt>
                <c:pt idx="1">
                  <c:v>35</c:v>
                </c:pt>
                <c:pt idx="2">
                  <c:v>38</c:v>
                </c:pt>
                <c:pt idx="3">
                  <c:v>14</c:v>
                </c:pt>
                <c:pt idx="4">
                  <c:v>22</c:v>
                </c:pt>
                <c:pt idx="5">
                  <c:v>54</c:v>
                </c:pt>
                <c:pt idx="6">
                  <c:v>27</c:v>
                </c:pt>
                <c:pt idx="7">
                  <c:v>46</c:v>
                </c:pt>
                <c:pt idx="8">
                  <c:v>52</c:v>
                </c:pt>
                <c:pt idx="9">
                  <c:v>54</c:v>
                </c:pt>
                <c:pt idx="10">
                  <c:v>48</c:v>
                </c:pt>
                <c:pt idx="11">
                  <c:v>36</c:v>
                </c:pt>
                <c:pt idx="12">
                  <c:v>35</c:v>
                </c:pt>
                <c:pt idx="13">
                  <c:v>43</c:v>
                </c:pt>
                <c:pt idx="14">
                  <c:v>31</c:v>
                </c:pt>
                <c:pt idx="15">
                  <c:v>31</c:v>
                </c:pt>
                <c:pt idx="16">
                  <c:v>24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2DB-4513-98B9-67AAB911878C}"/>
            </c:ext>
          </c:extLst>
        </c:ser>
        <c:ser>
          <c:idx val="2"/>
          <c:order val="2"/>
          <c:tx>
            <c:strRef>
              <c:f>Sheet1!$D$2</c:f>
              <c:strCache>
                <c:ptCount val="1"/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Sheet1!$A$3:$A$19</c:f>
              <c:numCache>
                <c:formatCode>General</c:formatCode>
                <c:ptCount val="17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</c:numCache>
            </c:numRef>
          </c:cat>
          <c:val>
            <c:numRef>
              <c:f>Sheet1!$D$3:$D$19</c:f>
              <c:numCache>
                <c:formatCode>General</c:formatCode>
                <c:ptCount val="17"/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B2DB-4513-98B9-67AAB911878C}"/>
            </c:ext>
          </c:extLst>
        </c:ser>
        <c:ser>
          <c:idx val="3"/>
          <c:order val="3"/>
          <c:tx>
            <c:strRef>
              <c:f>Sheet1!$E$2</c:f>
              <c:strCache>
                <c:ptCount val="1"/>
                <c:pt idx="0">
                  <c:v>WASH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Sheet1!$A$3:$A$19</c:f>
              <c:numCache>
                <c:formatCode>General</c:formatCode>
                <c:ptCount val="17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</c:numCache>
            </c:numRef>
          </c:cat>
          <c:val>
            <c:numRef>
              <c:f>Sheet1!$E$3:$E$19</c:f>
              <c:numCache>
                <c:formatCode>0</c:formatCode>
                <c:ptCount val="17"/>
                <c:pt idx="0">
                  <c:v>31</c:v>
                </c:pt>
                <c:pt idx="1">
                  <c:v>25</c:v>
                </c:pt>
                <c:pt idx="2">
                  <c:v>41</c:v>
                </c:pt>
                <c:pt idx="3">
                  <c:v>33.6</c:v>
                </c:pt>
                <c:pt idx="4">
                  <c:v>33.1</c:v>
                </c:pt>
                <c:pt idx="5">
                  <c:v>61</c:v>
                </c:pt>
                <c:pt idx="6">
                  <c:v>31</c:v>
                </c:pt>
                <c:pt idx="7">
                  <c:v>44</c:v>
                </c:pt>
                <c:pt idx="8">
                  <c:v>53</c:v>
                </c:pt>
                <c:pt idx="9">
                  <c:v>51</c:v>
                </c:pt>
                <c:pt idx="10">
                  <c:v>47</c:v>
                </c:pt>
                <c:pt idx="11">
                  <c:v>46</c:v>
                </c:pt>
                <c:pt idx="12">
                  <c:v>43</c:v>
                </c:pt>
                <c:pt idx="13">
                  <c:v>48</c:v>
                </c:pt>
                <c:pt idx="14">
                  <c:v>48</c:v>
                </c:pt>
                <c:pt idx="15">
                  <c:v>39</c:v>
                </c:pt>
                <c:pt idx="16">
                  <c:v>40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B2DB-4513-98B9-67AAB911878C}"/>
            </c:ext>
          </c:extLst>
        </c:ser>
        <c:ser>
          <c:idx val="4"/>
          <c:order val="4"/>
          <c:tx>
            <c:strRef>
              <c:f>Sheet1!$F$2</c:f>
              <c:strCache>
                <c:ptCount val="1"/>
                <c:pt idx="0">
                  <c:v>Health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numRef>
              <c:f>Sheet1!$A$3:$A$19</c:f>
              <c:numCache>
                <c:formatCode>General</c:formatCode>
                <c:ptCount val="17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</c:numCache>
            </c:numRef>
          </c:cat>
          <c:val>
            <c:numRef>
              <c:f>Sheet1!$F$3:$F$19</c:f>
              <c:numCache>
                <c:formatCode>0</c:formatCode>
                <c:ptCount val="17"/>
                <c:pt idx="0">
                  <c:v>38</c:v>
                </c:pt>
                <c:pt idx="1">
                  <c:v>37</c:v>
                </c:pt>
                <c:pt idx="2">
                  <c:v>34</c:v>
                </c:pt>
                <c:pt idx="3">
                  <c:v>28.999999999999996</c:v>
                </c:pt>
                <c:pt idx="4">
                  <c:v>31</c:v>
                </c:pt>
                <c:pt idx="5">
                  <c:v>57.999999999999993</c:v>
                </c:pt>
                <c:pt idx="6">
                  <c:v>32</c:v>
                </c:pt>
                <c:pt idx="7">
                  <c:v>44</c:v>
                </c:pt>
                <c:pt idx="8">
                  <c:v>47</c:v>
                </c:pt>
                <c:pt idx="9">
                  <c:v>48</c:v>
                </c:pt>
                <c:pt idx="10">
                  <c:v>53</c:v>
                </c:pt>
                <c:pt idx="11">
                  <c:v>63</c:v>
                </c:pt>
                <c:pt idx="12">
                  <c:v>52</c:v>
                </c:pt>
                <c:pt idx="13">
                  <c:v>59</c:v>
                </c:pt>
                <c:pt idx="14">
                  <c:v>106</c:v>
                </c:pt>
                <c:pt idx="15">
                  <c:v>47</c:v>
                </c:pt>
                <c:pt idx="16">
                  <c:v>42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B2DB-4513-98B9-67AAB911878C}"/>
            </c:ext>
          </c:extLst>
        </c:ser>
        <c:ser>
          <c:idx val="5"/>
          <c:order val="5"/>
          <c:tx>
            <c:strRef>
              <c:f>Sheet1!$G$2</c:f>
              <c:strCache>
                <c:ptCount val="1"/>
                <c:pt idx="0">
                  <c:v>Education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cat>
            <c:numRef>
              <c:f>Sheet1!$A$3:$A$19</c:f>
              <c:numCache>
                <c:formatCode>General</c:formatCode>
                <c:ptCount val="17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</c:numCache>
            </c:numRef>
          </c:cat>
          <c:val>
            <c:numRef>
              <c:f>Sheet1!$G$3:$G$19</c:f>
            </c:numRef>
          </c:val>
          <c:smooth val="0"/>
          <c:extLst>
            <c:ext xmlns:c16="http://schemas.microsoft.com/office/drawing/2014/chart" uri="{C3380CC4-5D6E-409C-BE32-E72D297353CC}">
              <c16:uniqueId val="{00000005-B2DB-4513-98B9-67AAB911878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90384176"/>
        <c:axId val="690384568"/>
      </c:lineChart>
      <c:catAx>
        <c:axId val="690384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90384568"/>
        <c:crosses val="autoZero"/>
        <c:auto val="1"/>
        <c:lblAlgn val="ctr"/>
        <c:lblOffset val="100"/>
        <c:noMultiLvlLbl val="0"/>
      </c:catAx>
      <c:valAx>
        <c:axId val="6903845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903841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Appeal Requests,</a:t>
            </a:r>
            <a:r>
              <a:rPr lang="en-US" baseline="0"/>
              <a:t> Funding and Total Funding to Shelter 2011-2016</a:t>
            </a:r>
            <a:endParaRPr lang="en-US"/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Sheet1!$M$22</c:f>
              <c:strCache>
                <c:ptCount val="1"/>
                <c:pt idx="0">
                  <c:v>Appeal Request ($ million)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Sheet1!$O$23:$O$29</c:f>
              <c:strCache>
                <c:ptCount val="7"/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</c:strCache>
            </c:strRef>
          </c:cat>
          <c:val>
            <c:numRef>
              <c:f>Sheet1!$P$23:$P$29</c:f>
              <c:numCache>
                <c:formatCode>General</c:formatCode>
                <c:ptCount val="7"/>
                <c:pt idx="1">
                  <c:v>479.09921100000003</c:v>
                </c:pt>
                <c:pt idx="2">
                  <c:v>563.24297100000001</c:v>
                </c:pt>
                <c:pt idx="3">
                  <c:v>738.995317</c:v>
                </c:pt>
                <c:pt idx="4">
                  <c:v>1797.6222540000001</c:v>
                </c:pt>
                <c:pt idx="5">
                  <c:v>1787.077783</c:v>
                </c:pt>
                <c:pt idx="6">
                  <c:v>1606.335329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68C-43E9-B87E-60ADFFE50455}"/>
            </c:ext>
          </c:extLst>
        </c:ser>
        <c:ser>
          <c:idx val="1"/>
          <c:order val="1"/>
          <c:tx>
            <c:strRef>
              <c:f>Sheet1!$N$22</c:f>
              <c:strCache>
                <c:ptCount val="1"/>
                <c:pt idx="0">
                  <c:v>Appeal Contribution ($ million)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Sheet1!$O$23:$O$29</c:f>
              <c:strCache>
                <c:ptCount val="7"/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</c:strCache>
            </c:strRef>
          </c:cat>
          <c:val>
            <c:numRef>
              <c:f>Sheet1!$Q$23:$Q$29</c:f>
              <c:numCache>
                <c:formatCode>General</c:formatCode>
                <c:ptCount val="7"/>
                <c:pt idx="1">
                  <c:v>171.89390700000001</c:v>
                </c:pt>
                <c:pt idx="2">
                  <c:v>197.85644199999999</c:v>
                </c:pt>
                <c:pt idx="3">
                  <c:v>315.36656499999998</c:v>
                </c:pt>
                <c:pt idx="4">
                  <c:v>558.919848</c:v>
                </c:pt>
                <c:pt idx="5">
                  <c:v>560.15115200000002</c:v>
                </c:pt>
                <c:pt idx="6">
                  <c:v>390.93931199999997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68C-43E9-B87E-60ADFFE50455}"/>
            </c:ext>
          </c:extLst>
        </c:ser>
        <c:ser>
          <c:idx val="2"/>
          <c:order val="2"/>
          <c:tx>
            <c:strRef>
              <c:f>Sheet1!$O$22</c:f>
              <c:strCache>
                <c:ptCount val="1"/>
                <c:pt idx="0">
                  <c:v>Actual Funding to Sector ($ million)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trendline>
            <c:spPr>
              <a:ln w="19050" cap="rnd">
                <a:solidFill>
                  <a:schemeClr val="accent3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cat>
            <c:strRef>
              <c:f>Sheet1!$O$23:$O$29</c:f>
              <c:strCache>
                <c:ptCount val="7"/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</c:strCache>
            </c:strRef>
          </c:cat>
          <c:val>
            <c:numRef>
              <c:f>Sheet1!$R$23:$R$29</c:f>
              <c:numCache>
                <c:formatCode>General</c:formatCode>
                <c:ptCount val="7"/>
                <c:pt idx="1">
                  <c:v>462.88753100000002</c:v>
                </c:pt>
                <c:pt idx="2">
                  <c:v>462.60830800000002</c:v>
                </c:pt>
                <c:pt idx="3">
                  <c:v>560.82388500000002</c:v>
                </c:pt>
                <c:pt idx="4">
                  <c:v>702.50513699999999</c:v>
                </c:pt>
                <c:pt idx="5">
                  <c:v>999.10619399999996</c:v>
                </c:pt>
                <c:pt idx="6">
                  <c:v>665.67530899999997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68C-43E9-B87E-60ADFFE504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95135848"/>
        <c:axId val="695136240"/>
      </c:barChart>
      <c:catAx>
        <c:axId val="6951358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95136240"/>
        <c:crosses val="autoZero"/>
        <c:auto val="1"/>
        <c:lblAlgn val="ctr"/>
        <c:lblOffset val="100"/>
        <c:noMultiLvlLbl val="0"/>
      </c:catAx>
      <c:valAx>
        <c:axId val="6951362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95135848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% Shelter of All Funding (Appeal and Non-Appeal)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Sheet1!$B$23</c:f>
              <c:strCache>
                <c:ptCount val="1"/>
                <c:pt idx="0">
                  <c:v>% Shelter of Total Funding (Appeal and Non-Appeal)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cat>
            <c:strRef>
              <c:f>Sheet1!$A$24:$A$41</c:f>
              <c:strCache>
                <c:ptCount val="18"/>
                <c:pt idx="1">
                  <c:v>2000</c:v>
                </c:pt>
                <c:pt idx="2">
                  <c:v>2001</c:v>
                </c:pt>
                <c:pt idx="3">
                  <c:v>2002</c:v>
                </c:pt>
                <c:pt idx="4">
                  <c:v>2003</c:v>
                </c:pt>
                <c:pt idx="5">
                  <c:v>2004</c:v>
                </c:pt>
                <c:pt idx="6">
                  <c:v>2005</c:v>
                </c:pt>
                <c:pt idx="7">
                  <c:v>2006</c:v>
                </c:pt>
                <c:pt idx="8">
                  <c:v>2007</c:v>
                </c:pt>
                <c:pt idx="9">
                  <c:v>2008</c:v>
                </c:pt>
                <c:pt idx="10">
                  <c:v>2009</c:v>
                </c:pt>
                <c:pt idx="11">
                  <c:v>2010</c:v>
                </c:pt>
                <c:pt idx="12">
                  <c:v>2011</c:v>
                </c:pt>
                <c:pt idx="13">
                  <c:v>2012</c:v>
                </c:pt>
                <c:pt idx="14">
                  <c:v>2013</c:v>
                </c:pt>
                <c:pt idx="15">
                  <c:v>2014</c:v>
                </c:pt>
                <c:pt idx="16">
                  <c:v>2015</c:v>
                </c:pt>
                <c:pt idx="17">
                  <c:v>2016</c:v>
                </c:pt>
              </c:strCache>
            </c:strRef>
          </c:cat>
          <c:val>
            <c:numRef>
              <c:f>Sheet1!$B$24:$B$41</c:f>
              <c:numCache>
                <c:formatCode>0.0</c:formatCode>
                <c:ptCount val="18"/>
                <c:pt idx="1">
                  <c:v>3.0673200306028083</c:v>
                </c:pt>
                <c:pt idx="2">
                  <c:v>2.7667949612582676</c:v>
                </c:pt>
                <c:pt idx="3">
                  <c:v>2.1037428725118641</c:v>
                </c:pt>
                <c:pt idx="4">
                  <c:v>0.9527080159990351</c:v>
                </c:pt>
                <c:pt idx="5">
                  <c:v>3.5683534641753689</c:v>
                </c:pt>
                <c:pt idx="6">
                  <c:v>3.4629968231666122</c:v>
                </c:pt>
                <c:pt idx="7">
                  <c:v>3.3684850681400604</c:v>
                </c:pt>
                <c:pt idx="8">
                  <c:v>2.4449159680278822</c:v>
                </c:pt>
                <c:pt idx="9">
                  <c:v>2.9993539901171982</c:v>
                </c:pt>
                <c:pt idx="10">
                  <c:v>4.2817467597432515</c:v>
                </c:pt>
                <c:pt idx="11">
                  <c:v>5.1780694131381066</c:v>
                </c:pt>
                <c:pt idx="12">
                  <c:v>3.4229961210647155</c:v>
                </c:pt>
                <c:pt idx="13">
                  <c:v>3.5669652651670778</c:v>
                </c:pt>
                <c:pt idx="14">
                  <c:v>3.8576945157828404</c:v>
                </c:pt>
                <c:pt idx="15">
                  <c:v>2.8923641832417415</c:v>
                </c:pt>
                <c:pt idx="16">
                  <c:v>4.9250251581712048</c:v>
                </c:pt>
                <c:pt idx="17">
                  <c:v>2.9185611296989213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7F7-4BE1-BE3E-468C9A371DC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95137024"/>
        <c:axId val="695137416"/>
      </c:lineChart>
      <c:catAx>
        <c:axId val="6951370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95137416"/>
        <c:crosses val="autoZero"/>
        <c:auto val="1"/>
        <c:lblAlgn val="ctr"/>
        <c:lblOffset val="100"/>
        <c:noMultiLvlLbl val="0"/>
      </c:catAx>
      <c:valAx>
        <c:axId val="6951374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951370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0.04624</cdr:x>
      <cdr:y>0.32</cdr:y>
    </cdr:from>
    <cdr:to>
      <cdr:x>0.21337</cdr:x>
      <cdr:y>0.61949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B9C48EF4-684C-4A53-B99A-459D7224DC2A}"/>
            </a:ext>
          </a:extLst>
        </cdr:cNvPr>
        <cdr:cNvSpPr txBox="1"/>
      </cdr:nvSpPr>
      <cdr:spPr>
        <a:xfrm xmlns:a="http://schemas.openxmlformats.org/drawingml/2006/main">
          <a:off x="387686" y="1654605"/>
          <a:ext cx="1401097" cy="15485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GB" sz="1100" dirty="0"/>
        </a:p>
      </cdr:txBody>
    </cdr:sp>
  </cdr:relSizeAnchor>
  <cdr:relSizeAnchor xmlns:cdr="http://schemas.openxmlformats.org/drawingml/2006/chartDrawing">
    <cdr:from>
      <cdr:x>0.02337</cdr:x>
      <cdr:y>0.28006</cdr:y>
    </cdr:from>
    <cdr:to>
      <cdr:x>0.22744</cdr:x>
      <cdr:y>0.55674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254E3324-7329-4B74-B1A5-3722C8C2D9E3}"/>
            </a:ext>
          </a:extLst>
        </cdr:cNvPr>
        <cdr:cNvSpPr txBox="1"/>
      </cdr:nvSpPr>
      <cdr:spPr>
        <a:xfrm xmlns:a="http://schemas.openxmlformats.org/drawingml/2006/main">
          <a:off x="195957" y="1448127"/>
          <a:ext cx="1710813" cy="143059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GB" sz="1600" b="1" dirty="0"/>
            <a:t>Top donors* for 2014-16 not present in Donor Support Group</a:t>
          </a:r>
          <a:endParaRPr lang="en-GB" sz="16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D3AF460-3DA5-4047-95CB-15C8F37E148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10E28AA-30CC-48BA-9EA4-417A7929DC7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3B1545-63BB-4E5E-BF17-E70662D52062}" type="datetimeFigureOut">
              <a:rPr lang="en-GB" smtClean="0"/>
              <a:t>10/10/2017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78D4B68-95F2-4F73-9073-D8FCE75AFE5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C5EC4D-A105-4E7C-8283-D1B07021EDB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08E40E-1E9E-4D5D-8E96-35CB7894B9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4620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Global Shelter Cluster Strategy Evaluation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GB" dirty="0"/>
          </a:p>
          <a:p>
            <a:endParaRPr lang="en-GB" dirty="0"/>
          </a:p>
          <a:p>
            <a:r>
              <a:rPr lang="en-GB" dirty="0"/>
              <a:t>Jean McCluskey, Independent consultant</a:t>
            </a:r>
          </a:p>
        </p:txBody>
      </p:sp>
    </p:spTree>
    <p:extLst>
      <p:ext uri="{BB962C8B-B14F-4D97-AF65-F5344CB8AC3E}">
        <p14:creationId xmlns:p14="http://schemas.microsoft.com/office/powerpoint/2010/main" val="23168673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8581" y="594612"/>
            <a:ext cx="10643420" cy="1103910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/>
              <a:t>Summary Highlights of Gaps – Quick Wins &amp; Substantial Change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26076" y="1698522"/>
            <a:ext cx="10265924" cy="492350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en-GB" sz="2400" b="1" dirty="0"/>
          </a:p>
          <a:p>
            <a:pPr marL="0" indent="0">
              <a:buNone/>
            </a:pPr>
            <a:r>
              <a:rPr lang="en-GB" sz="2400" b="1" dirty="0"/>
              <a:t>1. Shelter Cluster Charter of Services </a:t>
            </a:r>
          </a:p>
          <a:p>
            <a:r>
              <a:rPr lang="en-GB" sz="2400" dirty="0"/>
              <a:t>Global and country level; clarity of expectations for Partners and CLAs</a:t>
            </a:r>
          </a:p>
          <a:p>
            <a:r>
              <a:rPr lang="en-GB" sz="2400" dirty="0"/>
              <a:t>Clarify expectations and accountability for agencies taking on sector lead role for  non co-leads; GSC partners involved in country reviews</a:t>
            </a:r>
          </a:p>
          <a:p>
            <a:pPr marL="0" indent="0">
              <a:buNone/>
            </a:pPr>
            <a:endParaRPr lang="en-GB" sz="2400" b="1" dirty="0"/>
          </a:p>
          <a:p>
            <a:pPr marL="0" indent="0">
              <a:buNone/>
            </a:pPr>
            <a:r>
              <a:rPr lang="en-GB" sz="2400" b="1" dirty="0"/>
              <a:t>2.  Shelter – Transition and Recovery</a:t>
            </a:r>
            <a:endParaRPr lang="en-GB" b="1" dirty="0"/>
          </a:p>
          <a:p>
            <a:r>
              <a:rPr lang="en-GB" sz="2400" dirty="0"/>
              <a:t>Immediate Interim Strategy for Recovery Coordination; </a:t>
            </a:r>
          </a:p>
          <a:p>
            <a:r>
              <a:rPr lang="en-GB" sz="2400" dirty="0"/>
              <a:t>Increasing impact – greater support to self-recovery; Self-Recovery Strategy</a:t>
            </a:r>
          </a:p>
          <a:p>
            <a:r>
              <a:rPr lang="en-GB" sz="2400" dirty="0"/>
              <a:t>Convene Shelter Recovery Forum</a:t>
            </a:r>
          </a:p>
          <a:p>
            <a:pPr marL="0" indent="0">
              <a:buNone/>
            </a:pPr>
            <a:endParaRPr lang="en-GB" sz="2400" b="1" dirty="0"/>
          </a:p>
          <a:p>
            <a:pPr marL="0" indent="0">
              <a:buNone/>
            </a:pPr>
            <a:r>
              <a:rPr lang="en-GB" sz="2400" b="1" dirty="0"/>
              <a:t>3.  Shelter &amp; Cash Strategy</a:t>
            </a:r>
          </a:p>
          <a:p>
            <a:r>
              <a:rPr lang="en-GB" sz="2400" dirty="0"/>
              <a:t>Including building evidence base for shelter outcomes from MPC</a:t>
            </a:r>
          </a:p>
          <a:p>
            <a:r>
              <a:rPr lang="en-GB" sz="2400" dirty="0"/>
              <a:t>Potential resource exploration with CashCap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9018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BB454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BB454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BB454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BB454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BB454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6077" y="594613"/>
            <a:ext cx="9808723" cy="1103910"/>
          </a:xfrm>
        </p:spPr>
        <p:txBody>
          <a:bodyPr>
            <a:normAutofit fontScale="90000"/>
          </a:bodyPr>
          <a:lstStyle/>
          <a:p>
            <a:r>
              <a:rPr lang="en-GB" dirty="0"/>
              <a:t>Summary Highlights of Gaps – Quick Wins &amp; Substantial Change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81316" y="1698522"/>
            <a:ext cx="10510684" cy="515947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sz="2000" b="1" dirty="0"/>
          </a:p>
          <a:p>
            <a:pPr marL="0" indent="0">
              <a:buNone/>
            </a:pPr>
            <a:r>
              <a:rPr lang="en-GB" sz="2000" b="1" dirty="0"/>
              <a:t>4.  Shelter Impact and Advocacy and Influencing Others</a:t>
            </a:r>
          </a:p>
          <a:p>
            <a:r>
              <a:rPr lang="en-GB" dirty="0"/>
              <a:t>Research and evidence base  for impact on other sectors – protection, livelihoods, health; greater interaction with sectors</a:t>
            </a:r>
          </a:p>
          <a:p>
            <a:r>
              <a:rPr lang="en-GB" dirty="0"/>
              <a:t>Funding research &amp; analysis – why Shelter receives 3-4% of humanitarian funding</a:t>
            </a:r>
          </a:p>
          <a:p>
            <a:r>
              <a:rPr lang="en-GB" dirty="0"/>
              <a:t>Demand discussion by EDG on Global CLA accountability and non activation of clusters </a:t>
            </a:r>
          </a:p>
          <a:p>
            <a:r>
              <a:rPr lang="en-GB" dirty="0"/>
              <a:t>Demand Inter-cluster coordination review (EDG)</a:t>
            </a:r>
          </a:p>
          <a:p>
            <a:r>
              <a:rPr lang="en-GB" dirty="0"/>
              <a:t>Demand HRP effectiveness and efficiency review (EDG)</a:t>
            </a:r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r>
              <a:rPr lang="en-GB" b="1" dirty="0"/>
              <a:t>5.  Localisation Strategy</a:t>
            </a:r>
          </a:p>
          <a:p>
            <a:r>
              <a:rPr lang="en-GB" dirty="0"/>
              <a:t>Comprehensive strategy, building from initial concept in ECHO proposal</a:t>
            </a:r>
          </a:p>
          <a:p>
            <a:pPr marL="0" indent="0">
              <a:buNone/>
            </a:pPr>
            <a:endParaRPr lang="en-GB" sz="2400" b="1" dirty="0"/>
          </a:p>
          <a:p>
            <a:endParaRPr lang="en-GB" dirty="0"/>
          </a:p>
          <a:p>
            <a:pPr marL="0" indent="0">
              <a:buNone/>
            </a:pPr>
            <a:endParaRPr lang="en-GB" sz="2400" b="1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58391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BB454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BB454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BB454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BB454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BB454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6077" y="594613"/>
            <a:ext cx="9808723" cy="1103910"/>
          </a:xfrm>
        </p:spPr>
        <p:txBody>
          <a:bodyPr>
            <a:normAutofit fontScale="90000"/>
          </a:bodyPr>
          <a:lstStyle/>
          <a:p>
            <a:r>
              <a:rPr lang="en-GB" dirty="0"/>
              <a:t>Summary Highlights of Gaps – Quick Wins &amp; Substantial Change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97476" y="1492044"/>
            <a:ext cx="10494524" cy="5365955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80000"/>
              </a:lnSpc>
              <a:buNone/>
            </a:pPr>
            <a:endParaRPr lang="en-GB" sz="2200" b="1" dirty="0"/>
          </a:p>
          <a:p>
            <a:pPr marL="0" indent="0">
              <a:lnSpc>
                <a:spcPct val="80000"/>
              </a:lnSpc>
              <a:buNone/>
            </a:pPr>
            <a:endParaRPr lang="en-GB" sz="2400" b="1" dirty="0"/>
          </a:p>
          <a:p>
            <a:pPr marL="0" indent="0">
              <a:lnSpc>
                <a:spcPct val="80000"/>
              </a:lnSpc>
              <a:buNone/>
            </a:pPr>
            <a:r>
              <a:rPr lang="en-GB" sz="2400" b="1" dirty="0"/>
              <a:t>6.  Learning, Knowledge Management and Change in the Sector</a:t>
            </a:r>
          </a:p>
          <a:p>
            <a:r>
              <a:rPr lang="en-GB" sz="2000" dirty="0"/>
              <a:t>KM strategy</a:t>
            </a:r>
          </a:p>
          <a:p>
            <a:r>
              <a:rPr lang="en-GB" sz="2000" dirty="0"/>
              <a:t>How to reduce same mistakes being made; reinventing of the wheel</a:t>
            </a:r>
          </a:p>
          <a:p>
            <a:r>
              <a:rPr lang="en-GB" sz="2000" dirty="0"/>
              <a:t>Filtering of good practice from coordination and programme publications</a:t>
            </a:r>
          </a:p>
          <a:p>
            <a:r>
              <a:rPr lang="en-GB" sz="2000" dirty="0"/>
              <a:t>Website revision to support field KM</a:t>
            </a:r>
          </a:p>
          <a:p>
            <a:r>
              <a:rPr lang="en-GB" sz="2000" dirty="0"/>
              <a:t>Annual overview of lessons from learning events, evaluations</a:t>
            </a:r>
          </a:p>
          <a:p>
            <a:r>
              <a:rPr lang="en-GB" sz="2000" dirty="0"/>
              <a:t>Strategy to translate lessons  into sector and agency response changes; monitor changes</a:t>
            </a:r>
          </a:p>
          <a:p>
            <a:pPr marL="0" indent="0">
              <a:buNone/>
            </a:pPr>
            <a:endParaRPr lang="en-GB" sz="2200" b="1" dirty="0"/>
          </a:p>
          <a:p>
            <a:pPr marL="0" indent="0">
              <a:buNone/>
            </a:pPr>
            <a:r>
              <a:rPr lang="en-GB" sz="2400" b="1" dirty="0"/>
              <a:t>7.  Settlements Approach</a:t>
            </a:r>
          </a:p>
          <a:p>
            <a:r>
              <a:rPr lang="en-GB" sz="2100" dirty="0"/>
              <a:t>Common understanding internal (fast!) and external to other sectors</a:t>
            </a:r>
          </a:p>
          <a:p>
            <a:r>
              <a:rPr lang="en-GB" sz="2100" dirty="0"/>
              <a:t>Support active dissemination of learning from pilots; target decision makers (Humanitarian Coordinators) to promote approach</a:t>
            </a:r>
          </a:p>
          <a:p>
            <a:pPr marL="0" indent="0">
              <a:buNone/>
            </a:pPr>
            <a:endParaRPr lang="en-GB" sz="3200" b="1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59870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BB454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BB454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BB454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BB454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BB454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BB454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6077" y="594613"/>
            <a:ext cx="9808723" cy="1103910"/>
          </a:xfrm>
        </p:spPr>
        <p:txBody>
          <a:bodyPr>
            <a:normAutofit fontScale="90000"/>
          </a:bodyPr>
          <a:lstStyle/>
          <a:p>
            <a:r>
              <a:rPr lang="en-GB" dirty="0"/>
              <a:t>Summary Highlights of Gaps – Quick Wins &amp; Substantial Change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97476" y="1492044"/>
            <a:ext cx="10494524" cy="5365955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en-GB" sz="3200" dirty="0"/>
          </a:p>
          <a:p>
            <a:pPr marL="0" indent="0">
              <a:buNone/>
            </a:pPr>
            <a:r>
              <a:rPr lang="en-GB" sz="3400" b="1" dirty="0"/>
              <a:t>8.  Coordination and Programme Response Capacity</a:t>
            </a:r>
            <a:endParaRPr lang="en-GB" sz="3600" b="1" dirty="0"/>
          </a:p>
          <a:p>
            <a:r>
              <a:rPr lang="en-GB" sz="3200" dirty="0"/>
              <a:t>Sector surge capacity</a:t>
            </a:r>
          </a:p>
          <a:p>
            <a:r>
              <a:rPr lang="en-GB" sz="3200" dirty="0"/>
              <a:t>Assessment of sector response capacity (agency, individual)</a:t>
            </a:r>
          </a:p>
          <a:p>
            <a:r>
              <a:rPr lang="en-GB" sz="3200" dirty="0"/>
              <a:t>Comprehensive HR strategy for programme response roles, information management and coordination (including sub-national)</a:t>
            </a:r>
          </a:p>
          <a:p>
            <a:r>
              <a:rPr lang="en-GB" sz="3200" dirty="0"/>
              <a:t>Integrated with Localisation strategies</a:t>
            </a:r>
          </a:p>
          <a:p>
            <a:r>
              <a:rPr lang="en-GB" sz="3200" dirty="0"/>
              <a:t>Systematic approach to sub-national coordination</a:t>
            </a:r>
          </a:p>
          <a:p>
            <a:pPr marL="0" indent="0">
              <a:lnSpc>
                <a:spcPct val="80000"/>
              </a:lnSpc>
              <a:buNone/>
            </a:pPr>
            <a:endParaRPr lang="en-GB" sz="2200" b="1" dirty="0"/>
          </a:p>
          <a:p>
            <a:pPr marL="0" indent="0">
              <a:lnSpc>
                <a:spcPct val="80000"/>
              </a:lnSpc>
              <a:buNone/>
            </a:pPr>
            <a:r>
              <a:rPr lang="en-GB" sz="3400" b="1" dirty="0"/>
              <a:t>9.  Assessment </a:t>
            </a:r>
          </a:p>
          <a:p>
            <a:r>
              <a:rPr lang="en-GB" sz="3100" dirty="0"/>
              <a:t>Overall assessment strategy</a:t>
            </a:r>
          </a:p>
          <a:p>
            <a:r>
              <a:rPr lang="en-GB" sz="3100" dirty="0"/>
              <a:t>Country level capacity development; sector training</a:t>
            </a:r>
          </a:p>
          <a:p>
            <a:r>
              <a:rPr lang="en-GB" sz="3100" dirty="0"/>
              <a:t>Movement to outcome monitoring</a:t>
            </a:r>
          </a:p>
          <a:p>
            <a:endParaRPr lang="en-GB" sz="3100" dirty="0"/>
          </a:p>
          <a:p>
            <a:endParaRPr lang="en-GB" sz="3100" dirty="0"/>
          </a:p>
        </p:txBody>
      </p:sp>
    </p:spTree>
    <p:extLst>
      <p:ext uri="{BB962C8B-B14F-4D97-AF65-F5344CB8AC3E}">
        <p14:creationId xmlns:p14="http://schemas.microsoft.com/office/powerpoint/2010/main" val="1516505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BB454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BB454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BB454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BB454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BB454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BB454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BB454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BB454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3277" y="624110"/>
            <a:ext cx="9808723" cy="1280890"/>
          </a:xfrm>
        </p:spPr>
        <p:txBody>
          <a:bodyPr>
            <a:normAutofit/>
          </a:bodyPr>
          <a:lstStyle/>
          <a:p>
            <a:r>
              <a:rPr lang="en-GB" dirty="0"/>
              <a:t>Summary Highlights of Gaps – Quick Wins &amp; Substantial Change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79523" y="1905001"/>
            <a:ext cx="10112477" cy="465144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r>
              <a:rPr lang="en-GB" sz="2400" b="1" dirty="0"/>
              <a:t>10.  Potential Enablers and Modalities for Strategy Implementation</a:t>
            </a:r>
          </a:p>
          <a:p>
            <a:pPr marL="0" indent="0">
              <a:buNone/>
            </a:pPr>
            <a:endParaRPr lang="en-GB" b="1" dirty="0"/>
          </a:p>
          <a:p>
            <a:r>
              <a:rPr lang="en-GB" sz="2000" dirty="0"/>
              <a:t>Shelter Cluster Charter of Services – global and country level; clarity of expectations for Partners and CLAs; improve accountability; </a:t>
            </a:r>
          </a:p>
          <a:p>
            <a:r>
              <a:rPr lang="en-GB" sz="2000" dirty="0"/>
              <a:t>Resource Mobilisation Strategy – country level support and global strategies programme of outreach to key donors – fundraising beyond ECHO</a:t>
            </a:r>
          </a:p>
          <a:p>
            <a:r>
              <a:rPr lang="en-GB" sz="2000" dirty="0"/>
              <a:t>Outreach strategy to new and existing partners – including Academia </a:t>
            </a:r>
          </a:p>
          <a:p>
            <a:r>
              <a:rPr lang="en-GB" sz="2000" dirty="0"/>
              <a:t>Agency Champions and Agency Fundraising</a:t>
            </a:r>
          </a:p>
          <a:p>
            <a:r>
              <a:rPr lang="en-GB" sz="2000" dirty="0"/>
              <a:t>Increase Global Support Team short term</a:t>
            </a:r>
          </a:p>
          <a:p>
            <a:r>
              <a:rPr lang="en-GB" sz="2000" dirty="0"/>
              <a:t>Working Groups and benefits and risks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11254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BB454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BB454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BB454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BB454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BB454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BB454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B90A39-4BC1-4F5B-89F8-ECBC7971EF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Strategy Development &amp; Content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862F1C-09F0-4C3A-9B76-846DBBE572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178710"/>
          </a:xfrm>
        </p:spPr>
        <p:txBody>
          <a:bodyPr/>
          <a:lstStyle/>
          <a:p>
            <a:r>
              <a:rPr lang="en-GB" b="1" dirty="0"/>
              <a:t>Consultation framework</a:t>
            </a:r>
          </a:p>
          <a:p>
            <a:r>
              <a:rPr lang="en-GB" b="1" dirty="0"/>
              <a:t>Indications for interested leads</a:t>
            </a:r>
          </a:p>
          <a:p>
            <a:r>
              <a:rPr lang="en-GB" b="1" dirty="0"/>
              <a:t>Logframe, indicators, monitoring framework</a:t>
            </a:r>
          </a:p>
          <a:p>
            <a:r>
              <a:rPr lang="en-GB" b="1" dirty="0"/>
              <a:t>Modalities for implementation</a:t>
            </a:r>
          </a:p>
          <a:p>
            <a:r>
              <a:rPr lang="en-GB" b="1" dirty="0"/>
              <a:t>Phased, Prioritised, Implementation Plan to meet objectives/outputs;</a:t>
            </a:r>
          </a:p>
          <a:p>
            <a:r>
              <a:rPr lang="en-GB" b="1" dirty="0"/>
              <a:t>Costed (for fund raising purposes)</a:t>
            </a:r>
          </a:p>
          <a:p>
            <a:r>
              <a:rPr lang="en-GB" b="1" dirty="0"/>
              <a:t>Defined roles and responsibilities across the whole plan</a:t>
            </a:r>
          </a:p>
          <a:p>
            <a:r>
              <a:rPr lang="en-GB" b="1" dirty="0"/>
              <a:t>Accountability</a:t>
            </a:r>
          </a:p>
          <a:p>
            <a:r>
              <a:rPr lang="en-GB" b="1" dirty="0"/>
              <a:t>Year 2 Review (not later)</a:t>
            </a:r>
          </a:p>
          <a:p>
            <a:pPr marL="0" indent="0">
              <a:buNone/>
            </a:pP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3094667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BB454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BB454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BB454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BB454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BB454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BB454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BB454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BB454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BB454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Process in Next 2 Days?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000" b="1" dirty="0"/>
              <a:t>Brainstorming of key activities and formulation key themes for strategy</a:t>
            </a:r>
          </a:p>
          <a:p>
            <a:r>
              <a:rPr lang="en-GB" sz="2000" b="1" dirty="0"/>
              <a:t>Review and brainstorm on increasing capacity of GSC to implement strategy</a:t>
            </a:r>
          </a:p>
          <a:p>
            <a:r>
              <a:rPr lang="en-GB" sz="2000" b="1" dirty="0"/>
              <a:t>Validation by Group of key themes </a:t>
            </a:r>
          </a:p>
          <a:p>
            <a:r>
              <a:rPr lang="en-GB" sz="2000" b="1" dirty="0"/>
              <a:t>Validation of format and framework for strategy </a:t>
            </a:r>
          </a:p>
          <a:p>
            <a:r>
              <a:rPr lang="en-GB" sz="2000" b="1" dirty="0"/>
              <a:t>Agency/Institution indications for key areas to support or champion</a:t>
            </a:r>
          </a:p>
          <a:p>
            <a:r>
              <a:rPr lang="en-GB" sz="2000" b="1" dirty="0"/>
              <a:t>Expansion of Strategy Working Group</a:t>
            </a:r>
          </a:p>
          <a:p>
            <a:r>
              <a:rPr lang="en-GB" sz="2000" b="1" dirty="0"/>
              <a:t>Agreement on consultation framework (particularly with the field)</a:t>
            </a:r>
          </a:p>
        </p:txBody>
      </p:sp>
    </p:spTree>
    <p:extLst>
      <p:ext uri="{BB962C8B-B14F-4D97-AF65-F5344CB8AC3E}">
        <p14:creationId xmlns:p14="http://schemas.microsoft.com/office/powerpoint/2010/main" val="411230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BB454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BB454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BB454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BB454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BB454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BB454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BB454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Global Shelter Cluster an its Strategy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00749" y="1489587"/>
            <a:ext cx="9891252" cy="527113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sz="3600" b="1" dirty="0">
                <a:sym typeface="Wingdings" panose="05000000000000000000" pitchFamily="2" charset="2"/>
              </a:rPr>
              <a:t></a:t>
            </a:r>
            <a:endParaRPr lang="en-GB" sz="3600" b="1" dirty="0"/>
          </a:p>
          <a:p>
            <a:r>
              <a:rPr lang="en-GB" sz="2000" b="1" dirty="0"/>
              <a:t>Correct Content, no big gaps …no indicators or monitoring framework</a:t>
            </a:r>
          </a:p>
          <a:p>
            <a:r>
              <a:rPr lang="en-GB" sz="2000" b="1" dirty="0"/>
              <a:t>Field input</a:t>
            </a:r>
          </a:p>
          <a:p>
            <a:r>
              <a:rPr lang="en-GB" sz="2000" b="1" dirty="0"/>
              <a:t>Annual priorities</a:t>
            </a:r>
          </a:p>
          <a:p>
            <a:r>
              <a:rPr lang="en-GB" sz="2000" b="1" dirty="0"/>
              <a:t>Partnerships developed …strong foundations; still some big players missing; diversity; donors</a:t>
            </a:r>
          </a:p>
          <a:p>
            <a:r>
              <a:rPr lang="en-GB" sz="2000" b="1" dirty="0"/>
              <a:t>Harmonisation of activities and co-leads working together</a:t>
            </a:r>
          </a:p>
          <a:p>
            <a:r>
              <a:rPr lang="en-GB" sz="2000" b="1" dirty="0"/>
              <a:t>Strong SAG &amp; NGO support …same faces; more outreach</a:t>
            </a:r>
          </a:p>
          <a:p>
            <a:r>
              <a:rPr lang="en-GB" sz="2000" b="1" dirty="0"/>
              <a:t>Working Groups effective, inclusive, sustainable, develop partnership …efficient? Future risk?</a:t>
            </a:r>
          </a:p>
          <a:p>
            <a:r>
              <a:rPr lang="en-GB" sz="2000" b="1" dirty="0"/>
              <a:t>Innovative …could have done more?</a:t>
            </a:r>
          </a:p>
          <a:p>
            <a:r>
              <a:rPr lang="en-GB" sz="2000" b="1" dirty="0"/>
              <a:t>ECHO support  - significant contribution …led to focus on ECHO supported activities rather than overall strategy</a:t>
            </a:r>
          </a:p>
          <a:p>
            <a:r>
              <a:rPr lang="en-GB" sz="2000" b="1" dirty="0"/>
              <a:t>Strong levels of satisfaction …measuring from same benchmarks? Service Charter</a:t>
            </a:r>
            <a:endParaRPr lang="en-GB" sz="1200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9955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BB454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BB454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BB454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BB454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BB454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BB454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BB454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BB454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BB454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BB454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BB454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Field Support &amp; Response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17290" y="1696065"/>
            <a:ext cx="10274711" cy="506465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sz="3600" b="1" dirty="0">
                <a:sym typeface="Wingdings" panose="05000000000000000000" pitchFamily="2" charset="2"/>
              </a:rPr>
              <a:t></a:t>
            </a:r>
            <a:endParaRPr lang="en-GB" sz="3600" b="1" dirty="0"/>
          </a:p>
          <a:p>
            <a:r>
              <a:rPr lang="en-GB" sz="2400" b="1" dirty="0"/>
              <a:t>Coherent Surge Capacity …siloed? can it be more flexible? Non-cluster contexts</a:t>
            </a:r>
          </a:p>
          <a:p>
            <a:r>
              <a:rPr lang="en-GB" sz="2400" b="1" dirty="0"/>
              <a:t>Field support from Global Support Team/GFPs/RFPs/</a:t>
            </a:r>
            <a:r>
              <a:rPr lang="en-GB" sz="2400" b="1" dirty="0" err="1"/>
              <a:t>Dept</a:t>
            </a:r>
            <a:r>
              <a:rPr lang="en-GB" sz="2400" b="1" dirty="0"/>
              <a:t> CCs – some mainstreaming …recognising contributions of Partners</a:t>
            </a:r>
          </a:p>
          <a:p>
            <a:r>
              <a:rPr lang="en-GB" sz="2400" b="1" dirty="0"/>
              <a:t>Technical Support …field Technical Guidance developed late to have impact</a:t>
            </a:r>
          </a:p>
          <a:p>
            <a:r>
              <a:rPr lang="en-GB" sz="2400" b="1" dirty="0"/>
              <a:t>Sub-national Coordination …needs more emphasis/more systematic approach</a:t>
            </a:r>
          </a:p>
          <a:p>
            <a:r>
              <a:rPr lang="en-GB" sz="2400" b="1" dirty="0"/>
              <a:t>Nearly 300% more CC than Information Managers …impact?</a:t>
            </a:r>
          </a:p>
          <a:p>
            <a:r>
              <a:rPr lang="en-GB" sz="2400" b="1" dirty="0"/>
              <a:t>Right people, right place, right time, right response – needs an overall Shelter Capacity Analysis &amp; Strategy</a:t>
            </a:r>
          </a:p>
          <a:p>
            <a:endParaRPr lang="en-GB" sz="2000" b="1" dirty="0"/>
          </a:p>
          <a:p>
            <a:endParaRPr lang="en-GB" sz="1200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18812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BB454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BB454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BB454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BB454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BB454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BB454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Field Support &amp; Response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3832" y="1696065"/>
            <a:ext cx="10658171" cy="506465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sz="3600" b="1" dirty="0">
                <a:sym typeface="Wingdings" panose="05000000000000000000" pitchFamily="2" charset="2"/>
              </a:rPr>
              <a:t></a:t>
            </a:r>
            <a:endParaRPr lang="en-GB" sz="3600" b="1" dirty="0"/>
          </a:p>
          <a:p>
            <a:r>
              <a:rPr lang="en-GB" sz="2400" b="1" dirty="0"/>
              <a:t>Evidence informed Shelter responses – ahead of some clusters on assessments…reinventing the wheel, need for consistency; </a:t>
            </a:r>
          </a:p>
          <a:p>
            <a:r>
              <a:rPr lang="en-GB" sz="2400" b="1" dirty="0"/>
              <a:t>Private sector – little investment; …in or out? </a:t>
            </a:r>
          </a:p>
          <a:p>
            <a:r>
              <a:rPr lang="en-GB" sz="2400" b="1" dirty="0"/>
              <a:t>Lessons …insufficient learning; filtering &amp; sharing of learning; changes from learning</a:t>
            </a:r>
          </a:p>
          <a:p>
            <a:r>
              <a:rPr lang="en-GB" sz="2400" b="1" dirty="0"/>
              <a:t>Website – useful …field orientation, filtering learning</a:t>
            </a:r>
          </a:p>
          <a:p>
            <a:r>
              <a:rPr lang="en-GB" sz="2400" b="1" dirty="0"/>
              <a:t>Shelter Transition/Recovery – attempts; disappointments; most cited gap</a:t>
            </a:r>
          </a:p>
          <a:p>
            <a:r>
              <a:rPr lang="en-GB" sz="2400" b="1" dirty="0"/>
              <a:t>Shelter &amp; Cash – early recognition …pace of change; concerns …evidence gap</a:t>
            </a:r>
          </a:p>
          <a:p>
            <a:r>
              <a:rPr lang="en-GB" sz="2400" b="1" dirty="0"/>
              <a:t>Inter-cluster Coordination &amp; HRP processes – Not Fit for Purpose …demand review?</a:t>
            </a:r>
          </a:p>
          <a:p>
            <a:endParaRPr lang="en-GB" sz="1200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8189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BB454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BB454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BB454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BB454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BB454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BB454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BB454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Recognition of Importance of Shelter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3832" y="1489587"/>
            <a:ext cx="10658171" cy="527113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sz="3600" b="1" dirty="0">
                <a:sym typeface="Wingdings" panose="05000000000000000000" pitchFamily="2" charset="2"/>
              </a:rPr>
              <a:t></a:t>
            </a:r>
            <a:endParaRPr lang="en-GB" sz="3600" b="1" dirty="0"/>
          </a:p>
          <a:p>
            <a:r>
              <a:rPr lang="en-GB" sz="2200" b="1" dirty="0"/>
              <a:t>Improvements …but no where near enough</a:t>
            </a:r>
          </a:p>
          <a:p>
            <a:r>
              <a:rPr lang="en-GB" sz="2200" b="1" dirty="0"/>
              <a:t>Received the least attention</a:t>
            </a:r>
          </a:p>
          <a:p>
            <a:r>
              <a:rPr lang="en-GB" sz="2200" b="1" dirty="0"/>
              <a:t>Advocacy Strategy – good …little implemented</a:t>
            </a:r>
          </a:p>
          <a:p>
            <a:r>
              <a:rPr lang="en-GB" sz="2200" b="1" dirty="0"/>
              <a:t>Advocacy of others – Protection, Livelihoods, Health …evidence gap?</a:t>
            </a:r>
          </a:p>
          <a:p>
            <a:endParaRPr lang="en-GB" sz="2200" b="1" dirty="0"/>
          </a:p>
          <a:p>
            <a:pPr marL="0" indent="0">
              <a:buNone/>
            </a:pPr>
            <a:r>
              <a:rPr lang="en-GB" sz="2200" b="1" dirty="0"/>
              <a:t>Funding of Sector Programming</a:t>
            </a:r>
          </a:p>
          <a:p>
            <a:r>
              <a:rPr lang="en-GB" sz="2200" b="1" dirty="0"/>
              <a:t>Biggest call from recent GSC surveys …time for GSC and Co-leads to respond</a:t>
            </a:r>
          </a:p>
          <a:p>
            <a:r>
              <a:rPr lang="en-GB" sz="2200" b="1" dirty="0"/>
              <a:t>Country Humanitarian Funds + CERF – 2</a:t>
            </a:r>
            <a:r>
              <a:rPr lang="en-GB" sz="2200" b="1" baseline="30000" dirty="0"/>
              <a:t>nd</a:t>
            </a:r>
            <a:r>
              <a:rPr lang="en-GB" sz="2200" b="1" dirty="0"/>
              <a:t> biggest contributor to Shelter</a:t>
            </a:r>
          </a:p>
          <a:p>
            <a:r>
              <a:rPr lang="en-GB" sz="2200" b="1" dirty="0"/>
              <a:t>Donor support group – initiated …expansion? Top govt donors*</a:t>
            </a:r>
            <a:endParaRPr lang="en-GB" sz="2000" b="1" dirty="0"/>
          </a:p>
          <a:p>
            <a:pPr marL="0" indent="0">
              <a:buNone/>
            </a:pPr>
            <a:r>
              <a:rPr lang="en-GB" sz="1600" b="1" dirty="0"/>
              <a:t>* According to FTS</a:t>
            </a:r>
            <a:endParaRPr lang="en-GB" sz="2000" b="1" dirty="0"/>
          </a:p>
          <a:p>
            <a:endParaRPr lang="en-GB" sz="1200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52264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BB454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BB454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BB454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BB454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BB454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BB454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BB454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BB454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Recognition of Importance of Shelter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3832" y="1696065"/>
            <a:ext cx="10658171" cy="506465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sz="2000" b="1" dirty="0"/>
          </a:p>
          <a:p>
            <a:endParaRPr lang="en-GB" sz="1200" dirty="0"/>
          </a:p>
          <a:p>
            <a:endParaRPr lang="en-GB" dirty="0"/>
          </a:p>
          <a:p>
            <a:endParaRPr lang="en-GB" dirty="0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DD17C0F2-8932-4819-ABB8-377D0A80EA3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41498168"/>
              </p:ext>
            </p:extLst>
          </p:nvPr>
        </p:nvGraphicFramePr>
        <p:xfrm>
          <a:off x="2856959" y="1383563"/>
          <a:ext cx="8383618" cy="51706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631682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Recognition of Importance of Shelter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3832" y="1696065"/>
            <a:ext cx="10658171" cy="506465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sz="2000" b="1" dirty="0"/>
          </a:p>
          <a:p>
            <a:endParaRPr lang="en-GB" sz="1200" dirty="0"/>
          </a:p>
          <a:p>
            <a:endParaRPr lang="en-GB" dirty="0"/>
          </a:p>
          <a:p>
            <a:endParaRPr lang="en-GB" dirty="0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1BB616CC-E157-431E-B0A1-372D40B826D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99982512"/>
              </p:ext>
            </p:extLst>
          </p:nvPr>
        </p:nvGraphicFramePr>
        <p:xfrm>
          <a:off x="3230244" y="1691322"/>
          <a:ext cx="8568466" cy="4768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183985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Recognition of Importance of Shelter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3832" y="1696065"/>
            <a:ext cx="10658171" cy="506465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sz="2000" b="1" dirty="0"/>
          </a:p>
          <a:p>
            <a:endParaRPr lang="en-GB" sz="1200" dirty="0"/>
          </a:p>
          <a:p>
            <a:endParaRPr lang="en-GB" dirty="0"/>
          </a:p>
          <a:p>
            <a:endParaRPr lang="en-GB" dirty="0"/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FB540C40-22FB-4322-8D57-B8B5ABA7B20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59195790"/>
              </p:ext>
            </p:extLst>
          </p:nvPr>
        </p:nvGraphicFramePr>
        <p:xfrm>
          <a:off x="3074730" y="1696065"/>
          <a:ext cx="7948075" cy="42144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712554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Recognition of Importance of Shelter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3832" y="1696065"/>
            <a:ext cx="10658171" cy="506465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sz="2000" b="1" dirty="0"/>
          </a:p>
          <a:p>
            <a:endParaRPr lang="en-GB" sz="1200" dirty="0"/>
          </a:p>
          <a:p>
            <a:endParaRPr lang="en-GB" dirty="0"/>
          </a:p>
          <a:p>
            <a:endParaRPr lang="en-GB" dirty="0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06FA4CB8-54AC-4C31-B445-9E1BE13D1A7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03331889"/>
              </p:ext>
            </p:extLst>
          </p:nvPr>
        </p:nvGraphicFramePr>
        <p:xfrm>
          <a:off x="2592925" y="1696065"/>
          <a:ext cx="8586352" cy="42475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40640936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0</TotalTime>
  <Words>1038</Words>
  <Application>Microsoft Office PowerPoint</Application>
  <PresentationFormat>Widescreen</PresentationFormat>
  <Paragraphs>156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Century Gothic</vt:lpstr>
      <vt:lpstr>Wingdings</vt:lpstr>
      <vt:lpstr>Wingdings 3</vt:lpstr>
      <vt:lpstr>Wisp</vt:lpstr>
      <vt:lpstr>Global Shelter Cluster Strategy Evaluation</vt:lpstr>
      <vt:lpstr>Global Shelter Cluster an its Strategy</vt:lpstr>
      <vt:lpstr>Field Support &amp; Response</vt:lpstr>
      <vt:lpstr>Field Support &amp; Response</vt:lpstr>
      <vt:lpstr>Recognition of Importance of Shelter</vt:lpstr>
      <vt:lpstr>Recognition of Importance of Shelter</vt:lpstr>
      <vt:lpstr>Recognition of Importance of Shelter</vt:lpstr>
      <vt:lpstr>Recognition of Importance of Shelter</vt:lpstr>
      <vt:lpstr>Recognition of Importance of Shelter</vt:lpstr>
      <vt:lpstr>Summary Highlights of Gaps – Quick Wins &amp; Substantial Change</vt:lpstr>
      <vt:lpstr>Summary Highlights of Gaps – Quick Wins &amp; Substantial Change</vt:lpstr>
      <vt:lpstr>Summary Highlights of Gaps – Quick Wins &amp; Substantial Change</vt:lpstr>
      <vt:lpstr>Summary Highlights of Gaps – Quick Wins &amp; Substantial Change</vt:lpstr>
      <vt:lpstr>Summary Highlights of Gaps – Quick Wins &amp; Substantial Change</vt:lpstr>
      <vt:lpstr>Strategy Development &amp; Content</vt:lpstr>
      <vt:lpstr>Process in Next 2 Days?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Global Shelter Cluster Strategy Evaluation</dc:title>
  <dc:creator>Jean McCluskey</dc:creator>
  <cp:lastModifiedBy>Shirin NARYMBAEVA</cp:lastModifiedBy>
  <cp:revision>65</cp:revision>
  <cp:lastPrinted>2017-10-03T17:24:03Z</cp:lastPrinted>
  <dcterms:created xsi:type="dcterms:W3CDTF">2017-05-24T09:00:20Z</dcterms:created>
  <dcterms:modified xsi:type="dcterms:W3CDTF">2017-10-10T12:35:46Z</dcterms:modified>
</cp:coreProperties>
</file>