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4.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5.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441" r:id="rId3"/>
    <p:sldId id="312" r:id="rId4"/>
    <p:sldId id="430" r:id="rId5"/>
    <p:sldId id="428" r:id="rId6"/>
    <p:sldId id="310" r:id="rId7"/>
    <p:sldId id="299" r:id="rId8"/>
    <p:sldId id="314" r:id="rId9"/>
    <p:sldId id="322" r:id="rId10"/>
    <p:sldId id="269" r:id="rId11"/>
    <p:sldId id="318" r:id="rId12"/>
    <p:sldId id="319" r:id="rId13"/>
    <p:sldId id="321" r:id="rId14"/>
    <p:sldId id="259" r:id="rId15"/>
    <p:sldId id="313" r:id="rId16"/>
    <p:sldId id="279" r:id="rId17"/>
    <p:sldId id="432" r:id="rId18"/>
    <p:sldId id="281" r:id="rId19"/>
    <p:sldId id="303" r:id="rId20"/>
    <p:sldId id="302" r:id="rId21"/>
    <p:sldId id="435" r:id="rId22"/>
    <p:sldId id="436" r:id="rId23"/>
    <p:sldId id="437" r:id="rId24"/>
    <p:sldId id="433" r:id="rId25"/>
    <p:sldId id="434" r:id="rId26"/>
    <p:sldId id="438" r:id="rId27"/>
    <p:sldId id="439" r:id="rId28"/>
    <p:sldId id="427" r:id="rId29"/>
    <p:sldId id="298" r:id="rId30"/>
    <p:sldId id="425" r:id="rId31"/>
    <p:sldId id="315" r:id="rId32"/>
    <p:sldId id="293" r:id="rId33"/>
    <p:sldId id="309" r:id="rId34"/>
    <p:sldId id="297" r:id="rId35"/>
    <p:sldId id="295" r:id="rId36"/>
    <p:sldId id="296" r:id="rId37"/>
    <p:sldId id="426" r:id="rId38"/>
    <p:sldId id="317" r:id="rId39"/>
    <p:sldId id="440" r:id="rId40"/>
    <p:sldId id="431" r:id="rId41"/>
    <p:sldId id="26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99" autoAdjust="0"/>
    <p:restoredTop sz="94660"/>
  </p:normalViewPr>
  <p:slideViewPr>
    <p:cSldViewPr snapToGrid="0">
      <p:cViewPr varScale="1">
        <p:scale>
          <a:sx n="82" d="100"/>
          <a:sy n="82" d="100"/>
        </p:scale>
        <p:origin x="802"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ONIR_h1gk\Pictures\Sep\CAF%20-%20Sep%2020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_IMO\2020\_Projects\1000_Sectors\ShelterNFI\CSC\workfil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_IMO\2020\_Projects\1000_Sectors\ShelterNFI\CSC\workfile.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file:///C:\_IMO\2020\_Projects\1000_Sectors\ShelterNFI\CSC\workfile.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oleObject" Target="file:///C:\_IMO\2020\_Projects\1000_Sectors\ShelterNFI\CSC\workfile.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oleObject" Target="file:///C:\_IMO\2020\_Projects\1000_Sectors\ShelterNFI\CSC\workfile.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4.xml"/></Relationships>
</file>

<file path=ppt/charts/_rels/chart8.xml.rels><?xml version="1.0" encoding="UTF-8" standalone="yes"?>
<Relationships xmlns="http://schemas.openxmlformats.org/package/2006/relationships"><Relationship Id="rId3" Type="http://schemas.openxmlformats.org/officeDocument/2006/relationships/oleObject" Target="file:///C:\_IMO\2020\_Projects\1000_Sectors\ShelterNFI\CSC\workfile.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6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197-441A-8512-EB586DD737E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197-441A-8512-EB586DD737E6}"/>
              </c:ext>
            </c:extLst>
          </c:dPt>
          <c:cat>
            <c:strRef>
              <c:f>Sheet1!$A$2:$A$3</c:f>
              <c:strCache>
                <c:ptCount val="2"/>
                <c:pt idx="0">
                  <c:v>IDPs, Returnees, Nod diplaced</c:v>
                </c:pt>
                <c:pt idx="1">
                  <c:v>Migrants &amp; refugess</c:v>
                </c:pt>
              </c:strCache>
            </c:strRef>
          </c:cat>
          <c:val>
            <c:numRef>
              <c:f>Sheet1!$B$2:$B$3</c:f>
              <c:numCache>
                <c:formatCode>General</c:formatCode>
                <c:ptCount val="2"/>
                <c:pt idx="0">
                  <c:v>99832</c:v>
                </c:pt>
                <c:pt idx="1">
                  <c:v>58054</c:v>
                </c:pt>
              </c:numCache>
            </c:numRef>
          </c:val>
          <c:extLst>
            <c:ext xmlns:c16="http://schemas.microsoft.com/office/drawing/2014/chart" uri="{C3380CC4-5D6E-409C-BE32-E72D297353CC}">
              <c16:uniqueId val="{00000000-C419-44BB-8600-7E99ECB7AE5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Sheet1!$C$7</c:f>
              <c:strCache>
                <c:ptCount val="1"/>
                <c:pt idx="0">
                  <c:v>Achievement</c:v>
                </c:pt>
              </c:strCache>
            </c:strRef>
          </c:tx>
          <c:spPr>
            <a:solidFill>
              <a:schemeClr val="accent2">
                <a:lumMod val="50000"/>
              </a:schemeClr>
            </a:solidFill>
            <a:ln>
              <a:noFill/>
            </a:ln>
            <a:effectLst/>
          </c:spPr>
          <c:invertIfNegative val="0"/>
          <c:dLbls>
            <c:dLbl>
              <c:idx val="0"/>
              <c:tx>
                <c:rich>
                  <a:bodyPr/>
                  <a:lstStyle/>
                  <a:p>
                    <a:fld id="{0B1761D3-E3D0-40F3-A5E1-EC36CAA5D915}" type="CELLRANGE">
                      <a:rPr lang="en-US"/>
                      <a:pPr/>
                      <a:t>[CELLRANGE]</a:t>
                    </a:fld>
                    <a:endParaRPr lang="en-US" baseline="0"/>
                  </a:p>
                  <a:p>
                    <a:fld id="{4E04DFDA-00CC-4A50-B4AA-6B21094980D1}" type="VALUE">
                      <a:rPr lang="en-US"/>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9542-4850-89B2-C8C4BD1539E5}"/>
                </c:ext>
              </c:extLst>
            </c:dLbl>
            <c:dLbl>
              <c:idx val="1"/>
              <c:tx>
                <c:rich>
                  <a:bodyPr/>
                  <a:lstStyle/>
                  <a:p>
                    <a:fld id="{AC5093E7-3B2A-4204-BE6D-8363FDB5DCEC}" type="CELLRANGE">
                      <a:rPr lang="en-US"/>
                      <a:pPr/>
                      <a:t>[CELLRANGE]</a:t>
                    </a:fld>
                    <a:endParaRPr lang="en-US" baseline="0"/>
                  </a:p>
                  <a:p>
                    <a:fld id="{A1E79747-082F-4DF6-89C3-90905E83DC2C}" type="VALUE">
                      <a:rPr lang="en-US"/>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9542-4850-89B2-C8C4BD1539E5}"/>
                </c:ext>
              </c:extLst>
            </c:dLbl>
            <c:dLbl>
              <c:idx val="2"/>
              <c:tx>
                <c:rich>
                  <a:bodyPr/>
                  <a:lstStyle/>
                  <a:p>
                    <a:fld id="{58A3C593-685A-4F60-A1BF-68599D87298A}" type="CELLRANGE">
                      <a:rPr lang="en-US"/>
                      <a:pPr/>
                      <a:t>[CELLRANGE]</a:t>
                    </a:fld>
                    <a:endParaRPr lang="en-US" baseline="0"/>
                  </a:p>
                  <a:p>
                    <a:fld id="{8BF2D391-9D33-46B5-98B0-E49B37A3BD66}" type="VALUE">
                      <a:rPr lang="en-US"/>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9542-4850-89B2-C8C4BD1539E5}"/>
                </c:ext>
              </c:extLst>
            </c:dLbl>
            <c:dLbl>
              <c:idx val="3"/>
              <c:tx>
                <c:rich>
                  <a:bodyPr/>
                  <a:lstStyle/>
                  <a:p>
                    <a:fld id="{0F3EBCEB-F647-4BFF-9AEE-6E06257D4F86}" type="CELLRANGE">
                      <a:rPr lang="en-US"/>
                      <a:pPr/>
                      <a:t>[CELLRANGE]</a:t>
                    </a:fld>
                    <a:endParaRPr lang="en-US" baseline="0"/>
                  </a:p>
                  <a:p>
                    <a:fld id="{142C70B2-378B-4D9B-8CB6-5D54FD143530}" type="VALUE">
                      <a:rPr lang="en-US"/>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9542-4850-89B2-C8C4BD1539E5}"/>
                </c:ext>
              </c:extLst>
            </c:dLbl>
            <c:dLbl>
              <c:idx val="4"/>
              <c:tx>
                <c:rich>
                  <a:bodyPr/>
                  <a:lstStyle/>
                  <a:p>
                    <a:fld id="{EBEE813B-22B9-494E-B9A1-61710102503E}" type="CELLRANGE">
                      <a:rPr lang="en-US"/>
                      <a:pPr/>
                      <a:t>[CELLRANGE]</a:t>
                    </a:fld>
                    <a:endParaRPr lang="en-US" baseline="0"/>
                  </a:p>
                  <a:p>
                    <a:fld id="{E97D6739-929C-4003-B8AA-0EC756CBF8FE}" type="VALUE">
                      <a:rPr lang="en-US"/>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9542-4850-89B2-C8C4BD1539E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Sheet1!$B$8:$B$12</c:f>
              <c:strCache>
                <c:ptCount val="5"/>
                <c:pt idx="0">
                  <c:v># of people whose core and essential NFI needs are met</c:v>
                </c:pt>
                <c:pt idx="1">
                  <c:v># of people assisted with emergency shelter materials/kits</c:v>
                </c:pt>
                <c:pt idx="2">
                  <c:v># of people assisted with rental assistance</c:v>
                </c:pt>
                <c:pt idx="3">
                  <c:v># of people assisted by rehabilitated collective centres</c:v>
                </c:pt>
                <c:pt idx="4">
                  <c:v># of people assisted by rehabilitated collective centres</c:v>
                </c:pt>
              </c:strCache>
            </c:strRef>
          </c:cat>
          <c:val>
            <c:numRef>
              <c:f>Sheet1!$C$8:$C$12</c:f>
              <c:numCache>
                <c:formatCode>#,##0</c:formatCode>
                <c:ptCount val="5"/>
                <c:pt idx="0">
                  <c:v>82804</c:v>
                </c:pt>
                <c:pt idx="1">
                  <c:v>17440</c:v>
                </c:pt>
                <c:pt idx="2" formatCode="General">
                  <c:v>771</c:v>
                </c:pt>
                <c:pt idx="3">
                  <c:v>1294</c:v>
                </c:pt>
                <c:pt idx="4" formatCode="General">
                  <c:v>970</c:v>
                </c:pt>
              </c:numCache>
            </c:numRef>
          </c:val>
          <c:extLst>
            <c:ext xmlns:c15="http://schemas.microsoft.com/office/drawing/2012/chart" uri="{02D57815-91ED-43cb-92C2-25804820EDAC}">
              <c15:datalabelsRange>
                <c15:f>Sheet1!#REF!</c15:f>
              </c15:datalabelsRange>
            </c:ext>
            <c:ext xmlns:c16="http://schemas.microsoft.com/office/drawing/2014/chart" uri="{C3380CC4-5D6E-409C-BE32-E72D297353CC}">
              <c16:uniqueId val="{00000005-9542-4850-89B2-C8C4BD1539E5}"/>
            </c:ext>
          </c:extLst>
        </c:ser>
        <c:ser>
          <c:idx val="1"/>
          <c:order val="1"/>
          <c:tx>
            <c:strRef>
              <c:f>Sheet1!$D$7</c:f>
              <c:strCache>
                <c:ptCount val="1"/>
                <c:pt idx="0">
                  <c:v>Target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Sheet1!$B$8:$B$12</c:f>
              <c:strCache>
                <c:ptCount val="5"/>
                <c:pt idx="0">
                  <c:v># of people whose core and essential NFI needs are met</c:v>
                </c:pt>
                <c:pt idx="1">
                  <c:v># of people assisted with emergency shelter materials/kits</c:v>
                </c:pt>
                <c:pt idx="2">
                  <c:v># of people assisted with rental assistance</c:v>
                </c:pt>
                <c:pt idx="3">
                  <c:v># of people assisted by rehabilitated collective centres</c:v>
                </c:pt>
                <c:pt idx="4">
                  <c:v># of people assisted by rehabilitated collective centres</c:v>
                </c:pt>
              </c:strCache>
            </c:strRef>
          </c:cat>
          <c:val>
            <c:numRef>
              <c:f>Sheet1!$D$8:$D$12</c:f>
              <c:numCache>
                <c:formatCode>#,##0</c:formatCode>
                <c:ptCount val="5"/>
                <c:pt idx="0">
                  <c:v>47879</c:v>
                </c:pt>
                <c:pt idx="1">
                  <c:v>24579</c:v>
                </c:pt>
                <c:pt idx="2">
                  <c:v>2000</c:v>
                </c:pt>
                <c:pt idx="3">
                  <c:v>3570</c:v>
                </c:pt>
                <c:pt idx="4">
                  <c:v>2600</c:v>
                </c:pt>
              </c:numCache>
            </c:numRef>
          </c:val>
          <c:extLst>
            <c:ext xmlns:c16="http://schemas.microsoft.com/office/drawing/2014/chart" uri="{C3380CC4-5D6E-409C-BE32-E72D297353CC}">
              <c16:uniqueId val="{00000006-9542-4850-89B2-C8C4BD1539E5}"/>
            </c:ext>
          </c:extLst>
        </c:ser>
        <c:dLbls>
          <c:dLblPos val="outEnd"/>
          <c:showLegendKey val="0"/>
          <c:showVal val="1"/>
          <c:showCatName val="0"/>
          <c:showSerName val="0"/>
          <c:showPercent val="0"/>
          <c:showBubbleSize val="0"/>
        </c:dLbls>
        <c:gapWidth val="219"/>
        <c:overlap val="-27"/>
        <c:axId val="589455720"/>
        <c:axId val="589456048"/>
      </c:barChart>
      <c:catAx>
        <c:axId val="589455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9456048"/>
        <c:crosses val="autoZero"/>
        <c:auto val="1"/>
        <c:lblAlgn val="ctr"/>
        <c:lblOffset val="100"/>
        <c:noMultiLvlLbl val="0"/>
      </c:catAx>
      <c:valAx>
        <c:axId val="589456048"/>
        <c:scaling>
          <c:orientation val="minMax"/>
        </c:scaling>
        <c:delete val="1"/>
        <c:axPos val="l"/>
        <c:numFmt formatCode="#,##0" sourceLinked="1"/>
        <c:majorTickMark val="none"/>
        <c:minorTickMark val="none"/>
        <c:tickLblPos val="nextTo"/>
        <c:crossAx val="589455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a:t># of people whose core and essential NFI needs are met</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spPr>
            <a:solidFill>
              <a:schemeClr val="accent2">
                <a:lumMod val="75000"/>
              </a:schemeClr>
            </a:solidFill>
          </c:spPr>
          <c:dPt>
            <c:idx val="0"/>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1-BD5D-4110-AD27-4E2442FCD6E4}"/>
              </c:ext>
            </c:extLst>
          </c:dPt>
          <c:dPt>
            <c:idx val="1"/>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3-BD5D-4110-AD27-4E2442FCD6E4}"/>
              </c:ext>
            </c:extLst>
          </c:dPt>
          <c:cat>
            <c:strRef>
              <c:f>(Sheet1!$C$7,Sheet1!$E$7)</c:f>
              <c:strCache>
                <c:ptCount val="2"/>
                <c:pt idx="0">
                  <c:v>Achievement</c:v>
                </c:pt>
                <c:pt idx="1">
                  <c:v>Gap</c:v>
                </c:pt>
              </c:strCache>
            </c:strRef>
          </c:cat>
          <c:val>
            <c:numRef>
              <c:f>(Sheet1!$C$8,Sheet1!$E$8)</c:f>
              <c:numCache>
                <c:formatCode>#,##0</c:formatCode>
                <c:ptCount val="2"/>
                <c:pt idx="0">
                  <c:v>82804</c:v>
                </c:pt>
                <c:pt idx="1">
                  <c:v>0</c:v>
                </c:pt>
              </c:numCache>
            </c:numRef>
          </c:val>
          <c:extLst>
            <c:ext xmlns:c16="http://schemas.microsoft.com/office/drawing/2014/chart" uri="{C3380CC4-5D6E-409C-BE32-E72D297353CC}">
              <c16:uniqueId val="{00000004-BD5D-4110-AD27-4E2442FCD6E4}"/>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outerShdw blurRad="63500" sx="102000" sy="102000" algn="ctr" rotWithShape="0">
        <a:prstClr val="black">
          <a:alpha val="40000"/>
        </a:prstClr>
      </a:outerShdw>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a:t># of people assisted with emergency shelter materials/kits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1-A452-4E35-BF56-8C4470F34097}"/>
              </c:ext>
            </c:extLst>
          </c:dPt>
          <c:dPt>
            <c:idx val="1"/>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3-A452-4E35-BF56-8C4470F34097}"/>
              </c:ext>
            </c:extLst>
          </c:dPt>
          <c:cat>
            <c:strRef>
              <c:f>(Sheet1!$C$7,Sheet1!$E$7)</c:f>
              <c:strCache>
                <c:ptCount val="2"/>
                <c:pt idx="0">
                  <c:v>Achievement</c:v>
                </c:pt>
                <c:pt idx="1">
                  <c:v>Gap</c:v>
                </c:pt>
              </c:strCache>
            </c:strRef>
          </c:cat>
          <c:val>
            <c:numRef>
              <c:f>(Sheet1!$C$9,Sheet1!$E$9)</c:f>
              <c:numCache>
                <c:formatCode>#,##0</c:formatCode>
                <c:ptCount val="2"/>
                <c:pt idx="0">
                  <c:v>17440</c:v>
                </c:pt>
                <c:pt idx="1">
                  <c:v>7139</c:v>
                </c:pt>
              </c:numCache>
            </c:numRef>
          </c:val>
          <c:extLst>
            <c:ext xmlns:c16="http://schemas.microsoft.com/office/drawing/2014/chart" uri="{C3380CC4-5D6E-409C-BE32-E72D297353CC}">
              <c16:uniqueId val="{00000004-A452-4E35-BF56-8C4470F34097}"/>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outerShdw blurRad="63500" sx="102000" sy="102000" algn="ctr" rotWithShape="0">
        <a:prstClr val="black">
          <a:alpha val="40000"/>
        </a:prstClr>
      </a:outerShdw>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a:t># of people assisted with rental assistance</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1-BF89-4BC5-8D12-99E01C3CAFAF}"/>
              </c:ext>
            </c:extLst>
          </c:dPt>
          <c:dPt>
            <c:idx val="1"/>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3-BF89-4BC5-8D12-99E01C3CAFAF}"/>
              </c:ext>
            </c:extLst>
          </c:dPt>
          <c:cat>
            <c:strRef>
              <c:f>(Sheet1!$C$7,Sheet1!$E$7)</c:f>
              <c:strCache>
                <c:ptCount val="2"/>
                <c:pt idx="0">
                  <c:v>Achievement</c:v>
                </c:pt>
                <c:pt idx="1">
                  <c:v>Gap</c:v>
                </c:pt>
              </c:strCache>
            </c:strRef>
          </c:cat>
          <c:val>
            <c:numRef>
              <c:f>(Sheet1!$C$10,Sheet1!$E$10)</c:f>
              <c:numCache>
                <c:formatCode>#,##0</c:formatCode>
                <c:ptCount val="2"/>
                <c:pt idx="0" formatCode="General">
                  <c:v>771</c:v>
                </c:pt>
                <c:pt idx="1">
                  <c:v>1229</c:v>
                </c:pt>
              </c:numCache>
            </c:numRef>
          </c:val>
          <c:extLst>
            <c:ext xmlns:c16="http://schemas.microsoft.com/office/drawing/2014/chart" uri="{C3380CC4-5D6E-409C-BE32-E72D297353CC}">
              <c16:uniqueId val="{00000004-BF89-4BC5-8D12-99E01C3CAFAF}"/>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outerShdw blurRad="63500" sx="102000" sy="102000" algn="ctr" rotWithShape="0">
        <a:prstClr val="black">
          <a:alpha val="40000"/>
        </a:prstClr>
      </a:outerShdw>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a:t># of people assisted by rehabilitated collective centres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1-469E-4794-B5FD-40FBA76325B1}"/>
              </c:ext>
            </c:extLst>
          </c:dPt>
          <c:dPt>
            <c:idx val="1"/>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3-469E-4794-B5FD-40FBA76325B1}"/>
              </c:ext>
            </c:extLst>
          </c:dPt>
          <c:cat>
            <c:strRef>
              <c:f>(Sheet1!$C$7,Sheet1!$E$7)</c:f>
              <c:strCache>
                <c:ptCount val="2"/>
                <c:pt idx="0">
                  <c:v>Achievement</c:v>
                </c:pt>
                <c:pt idx="1">
                  <c:v>Gap</c:v>
                </c:pt>
              </c:strCache>
            </c:strRef>
          </c:cat>
          <c:val>
            <c:numRef>
              <c:f>(Sheet1!$C$11,Sheet1!$E$11)</c:f>
              <c:numCache>
                <c:formatCode>#,##0</c:formatCode>
                <c:ptCount val="2"/>
                <c:pt idx="0">
                  <c:v>1294</c:v>
                </c:pt>
                <c:pt idx="1">
                  <c:v>2276</c:v>
                </c:pt>
              </c:numCache>
            </c:numRef>
          </c:val>
          <c:extLst>
            <c:ext xmlns:c16="http://schemas.microsoft.com/office/drawing/2014/chart" uri="{C3380CC4-5D6E-409C-BE32-E72D297353CC}">
              <c16:uniqueId val="{00000004-469E-4794-B5FD-40FBA76325B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outerShdw blurRad="63500" sx="102000" sy="102000" algn="ctr" rotWithShape="0">
        <a:prstClr val="black">
          <a:alpha val="40000"/>
        </a:prstClr>
      </a:outerShdw>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a:t># of people assisted by repaired/rehabilitated damaged dwelling</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1-1A91-4B84-866A-F72EA9FB154A}"/>
              </c:ext>
            </c:extLst>
          </c:dPt>
          <c:dPt>
            <c:idx val="1"/>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3-1A91-4B84-866A-F72EA9FB154A}"/>
              </c:ext>
            </c:extLst>
          </c:dPt>
          <c:cat>
            <c:strRef>
              <c:f>(Sheet1!$C$7,Sheet1!$E$7)</c:f>
              <c:strCache>
                <c:ptCount val="2"/>
                <c:pt idx="0">
                  <c:v>Achievement</c:v>
                </c:pt>
                <c:pt idx="1">
                  <c:v>Gap</c:v>
                </c:pt>
              </c:strCache>
            </c:strRef>
          </c:cat>
          <c:val>
            <c:numRef>
              <c:f>(Sheet1!$C$12,Sheet1!$E$12)</c:f>
              <c:numCache>
                <c:formatCode>#,##0</c:formatCode>
                <c:ptCount val="2"/>
                <c:pt idx="0" formatCode="General">
                  <c:v>970</c:v>
                </c:pt>
                <c:pt idx="1">
                  <c:v>1630</c:v>
                </c:pt>
              </c:numCache>
            </c:numRef>
          </c:val>
          <c:extLst>
            <c:ext xmlns:c16="http://schemas.microsoft.com/office/drawing/2014/chart" uri="{C3380CC4-5D6E-409C-BE32-E72D297353CC}">
              <c16:uniqueId val="{00000004-1A91-4B84-866A-F72EA9FB154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outerShdw blurRad="63500" sx="102000" sy="102000" algn="ctr" rotWithShape="0">
        <a:prstClr val="black">
          <a:alpha val="40000"/>
        </a:prstClr>
      </a:outerShdw>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18FAA8-3231-4DDF-8171-845479334AA9}" type="doc">
      <dgm:prSet loTypeId="urn:microsoft.com/office/officeart/2005/8/layout/orgChart1" loCatId="hierarchy" qsTypeId="urn:microsoft.com/office/officeart/2005/8/quickstyle/simple5" qsCatId="simple" csTypeId="urn:microsoft.com/office/officeart/2005/8/colors/accent2_4" csCatId="accent2" phldr="1"/>
      <dgm:spPr/>
      <dgm:t>
        <a:bodyPr/>
        <a:lstStyle/>
        <a:p>
          <a:endParaRPr lang="en-US"/>
        </a:p>
      </dgm:t>
    </dgm:pt>
    <dgm:pt modelId="{95835D3D-00DC-4BFF-8EAD-429B0C12C268}">
      <dgm:prSet phldrT="[Text]" custT="1"/>
      <dgm:spPr/>
      <dgm:t>
        <a:bodyPr/>
        <a:lstStyle/>
        <a:p>
          <a:r>
            <a:rPr lang="en-US" sz="1200" dirty="0"/>
            <a:t>SNFI Coordinator</a:t>
          </a:r>
        </a:p>
        <a:p>
          <a:r>
            <a:rPr lang="en-US" sz="1200" dirty="0"/>
            <a:t>100% dedicated</a:t>
          </a:r>
        </a:p>
        <a:p>
          <a:r>
            <a:rPr lang="en-US" sz="1200" dirty="0"/>
            <a:t>UNHCR </a:t>
          </a:r>
        </a:p>
      </dgm:t>
    </dgm:pt>
    <dgm:pt modelId="{DA530017-A5C0-4919-B197-6A3A9D68320D}" type="parTrans" cxnId="{7215C07F-622E-473E-99B2-52BC073D2D60}">
      <dgm:prSet/>
      <dgm:spPr/>
      <dgm:t>
        <a:bodyPr/>
        <a:lstStyle/>
        <a:p>
          <a:endParaRPr lang="en-US"/>
        </a:p>
      </dgm:t>
    </dgm:pt>
    <dgm:pt modelId="{D103B54A-2AE7-4F8B-B34C-30F3D2BCF04C}" type="sibTrans" cxnId="{7215C07F-622E-473E-99B2-52BC073D2D60}">
      <dgm:prSet/>
      <dgm:spPr/>
      <dgm:t>
        <a:bodyPr/>
        <a:lstStyle/>
        <a:p>
          <a:endParaRPr lang="en-US"/>
        </a:p>
      </dgm:t>
    </dgm:pt>
    <dgm:pt modelId="{E1168063-6795-488F-8A0A-1CB4F8628FFB}" type="asst">
      <dgm:prSet phldrT="[Text]" custT="1"/>
      <dgm:spPr/>
      <dgm:t>
        <a:bodyPr/>
        <a:lstStyle/>
        <a:p>
          <a:r>
            <a:rPr lang="en-US" sz="1200" dirty="0"/>
            <a:t>SNFI Co-Coordinator</a:t>
          </a:r>
        </a:p>
        <a:p>
          <a:r>
            <a:rPr lang="en-US" sz="1200" dirty="0"/>
            <a:t>30% dedicated</a:t>
          </a:r>
        </a:p>
        <a:p>
          <a:r>
            <a:rPr lang="en-US" sz="1200" dirty="0"/>
            <a:t>NRC </a:t>
          </a:r>
        </a:p>
      </dgm:t>
    </dgm:pt>
    <dgm:pt modelId="{915EFCA3-AED2-42D0-B07B-24B1269BDF2F}" type="parTrans" cxnId="{84487F26-46D5-40B8-A0C7-D06F8A053CA8}">
      <dgm:prSet/>
      <dgm:spPr/>
      <dgm:t>
        <a:bodyPr/>
        <a:lstStyle/>
        <a:p>
          <a:endParaRPr lang="en-US"/>
        </a:p>
      </dgm:t>
    </dgm:pt>
    <dgm:pt modelId="{C7CF8349-A921-409D-810C-9652143549A9}" type="sibTrans" cxnId="{84487F26-46D5-40B8-A0C7-D06F8A053CA8}">
      <dgm:prSet/>
      <dgm:spPr/>
      <dgm:t>
        <a:bodyPr/>
        <a:lstStyle/>
        <a:p>
          <a:endParaRPr lang="en-US"/>
        </a:p>
      </dgm:t>
    </dgm:pt>
    <dgm:pt modelId="{E027FF97-03FC-4112-AF41-17049C4D9615}">
      <dgm:prSet custT="1"/>
      <dgm:spPr/>
      <dgm:t>
        <a:bodyPr/>
        <a:lstStyle/>
        <a:p>
          <a:r>
            <a:rPr lang="en-US" sz="1200" dirty="0"/>
            <a:t>IMO</a:t>
          </a:r>
        </a:p>
        <a:p>
          <a:r>
            <a:rPr lang="en-US" sz="1200" dirty="0"/>
            <a:t>25 % dedicated</a:t>
          </a:r>
        </a:p>
        <a:p>
          <a:r>
            <a:rPr lang="en-US" sz="1200" dirty="0"/>
            <a:t>UNHCR </a:t>
          </a:r>
        </a:p>
      </dgm:t>
    </dgm:pt>
    <dgm:pt modelId="{E1107703-2C31-4888-B8DD-1E5B24A47EC2}" type="parTrans" cxnId="{D1763451-8ABF-4412-B33D-2083069FD0DE}">
      <dgm:prSet/>
      <dgm:spPr/>
      <dgm:t>
        <a:bodyPr/>
        <a:lstStyle/>
        <a:p>
          <a:endParaRPr lang="en-US"/>
        </a:p>
      </dgm:t>
    </dgm:pt>
    <dgm:pt modelId="{D3251CAE-7128-454D-9F12-A3BCFA59F565}" type="sibTrans" cxnId="{D1763451-8ABF-4412-B33D-2083069FD0DE}">
      <dgm:prSet/>
      <dgm:spPr/>
      <dgm:t>
        <a:bodyPr/>
        <a:lstStyle/>
        <a:p>
          <a:endParaRPr lang="en-US"/>
        </a:p>
      </dgm:t>
    </dgm:pt>
    <dgm:pt modelId="{C0D16053-7F45-47AD-B615-B25E7EC2B00E}">
      <dgm:prSet phldrT="[Text]" custT="1"/>
      <dgm:spPr/>
      <dgm:t>
        <a:bodyPr/>
        <a:lstStyle/>
        <a:p>
          <a:r>
            <a:rPr lang="en-US" sz="1400" dirty="0"/>
            <a:t>UNHCR Libya</a:t>
          </a:r>
        </a:p>
      </dgm:t>
    </dgm:pt>
    <dgm:pt modelId="{188A854A-C897-47A4-9524-20ABA9A15936}" type="parTrans" cxnId="{83C45B18-8D9B-4ECA-8DC3-D7930E6612EA}">
      <dgm:prSet/>
      <dgm:spPr/>
      <dgm:t>
        <a:bodyPr/>
        <a:lstStyle/>
        <a:p>
          <a:endParaRPr lang="en-US"/>
        </a:p>
      </dgm:t>
    </dgm:pt>
    <dgm:pt modelId="{B3F69B81-629C-4EB0-B99E-B2520586261A}" type="sibTrans" cxnId="{83C45B18-8D9B-4ECA-8DC3-D7930E6612EA}">
      <dgm:prSet/>
      <dgm:spPr/>
      <dgm:t>
        <a:bodyPr/>
        <a:lstStyle/>
        <a:p>
          <a:endParaRPr lang="en-US"/>
        </a:p>
      </dgm:t>
    </dgm:pt>
    <dgm:pt modelId="{D0BEF70C-1F18-4CC9-BC0E-3E222AEB5CE3}">
      <dgm:prSet phldrT="[Text]" custT="1"/>
      <dgm:spPr/>
      <dgm:t>
        <a:bodyPr/>
        <a:lstStyle/>
        <a:p>
          <a:r>
            <a:rPr lang="en-US" sz="2000" dirty="0"/>
            <a:t>GSC </a:t>
          </a:r>
        </a:p>
      </dgm:t>
    </dgm:pt>
    <dgm:pt modelId="{4706C095-202D-490D-B5FC-32A06DDD290B}" type="parTrans" cxnId="{13BE8EA1-5F0B-487D-A985-06333A0F33CC}">
      <dgm:prSet/>
      <dgm:spPr/>
      <dgm:t>
        <a:bodyPr/>
        <a:lstStyle/>
        <a:p>
          <a:endParaRPr lang="en-US"/>
        </a:p>
      </dgm:t>
    </dgm:pt>
    <dgm:pt modelId="{EB80E01D-7E9F-41E9-B6F7-E8DA5AFC75CA}" type="sibTrans" cxnId="{13BE8EA1-5F0B-487D-A985-06333A0F33CC}">
      <dgm:prSet/>
      <dgm:spPr/>
      <dgm:t>
        <a:bodyPr/>
        <a:lstStyle/>
        <a:p>
          <a:endParaRPr lang="en-US"/>
        </a:p>
      </dgm:t>
    </dgm:pt>
    <dgm:pt modelId="{AAD2C9B3-0F48-4209-9EDE-6EC7297A13BD}" type="pres">
      <dgm:prSet presAssocID="{7A18FAA8-3231-4DDF-8171-845479334AA9}" presName="hierChild1" presStyleCnt="0">
        <dgm:presLayoutVars>
          <dgm:orgChart val="1"/>
          <dgm:chPref val="1"/>
          <dgm:dir/>
          <dgm:animOne val="branch"/>
          <dgm:animLvl val="lvl"/>
          <dgm:resizeHandles/>
        </dgm:presLayoutVars>
      </dgm:prSet>
      <dgm:spPr/>
    </dgm:pt>
    <dgm:pt modelId="{4178508A-D254-45A5-90BC-474ACEB20854}" type="pres">
      <dgm:prSet presAssocID="{95835D3D-00DC-4BFF-8EAD-429B0C12C268}" presName="hierRoot1" presStyleCnt="0">
        <dgm:presLayoutVars>
          <dgm:hierBranch val="init"/>
        </dgm:presLayoutVars>
      </dgm:prSet>
      <dgm:spPr/>
    </dgm:pt>
    <dgm:pt modelId="{C1FACDFB-86EC-4C23-B9EB-D0ED3AB662BA}" type="pres">
      <dgm:prSet presAssocID="{95835D3D-00DC-4BFF-8EAD-429B0C12C268}" presName="rootComposite1" presStyleCnt="0"/>
      <dgm:spPr/>
    </dgm:pt>
    <dgm:pt modelId="{AAD1140D-6A2E-46C6-91FE-E218577BB7AC}" type="pres">
      <dgm:prSet presAssocID="{95835D3D-00DC-4BFF-8EAD-429B0C12C268}" presName="rootText1" presStyleLbl="node0" presStyleIdx="0" presStyleCnt="4" custLinFactNeighborX="29771" custLinFactNeighborY="-80916">
        <dgm:presLayoutVars>
          <dgm:chPref val="3"/>
        </dgm:presLayoutVars>
      </dgm:prSet>
      <dgm:spPr/>
    </dgm:pt>
    <dgm:pt modelId="{929B1EB0-3F0B-4C66-BD1E-2AFB403BEF79}" type="pres">
      <dgm:prSet presAssocID="{95835D3D-00DC-4BFF-8EAD-429B0C12C268}" presName="rootConnector1" presStyleLbl="node1" presStyleIdx="0" presStyleCnt="0"/>
      <dgm:spPr/>
    </dgm:pt>
    <dgm:pt modelId="{F7B97837-5805-420A-863E-30097FE24EB5}" type="pres">
      <dgm:prSet presAssocID="{95835D3D-00DC-4BFF-8EAD-429B0C12C268}" presName="hierChild2" presStyleCnt="0"/>
      <dgm:spPr/>
    </dgm:pt>
    <dgm:pt modelId="{AEE9D069-A97F-4DAB-95A6-43D21D6FDDE8}" type="pres">
      <dgm:prSet presAssocID="{95835D3D-00DC-4BFF-8EAD-429B0C12C268}" presName="hierChild3" presStyleCnt="0"/>
      <dgm:spPr/>
    </dgm:pt>
    <dgm:pt modelId="{849E58CE-3BD9-4B4B-AD65-6857E178E888}" type="pres">
      <dgm:prSet presAssocID="{915EFCA3-AED2-42D0-B07B-24B1269BDF2F}" presName="Name111" presStyleLbl="parChTrans1D2" presStyleIdx="0" presStyleCnt="1"/>
      <dgm:spPr/>
    </dgm:pt>
    <dgm:pt modelId="{B393C8F4-4109-4F83-BB5E-18B89DE017BB}" type="pres">
      <dgm:prSet presAssocID="{E1168063-6795-488F-8A0A-1CB4F8628FFB}" presName="hierRoot3" presStyleCnt="0">
        <dgm:presLayoutVars>
          <dgm:hierBranch val="init"/>
        </dgm:presLayoutVars>
      </dgm:prSet>
      <dgm:spPr/>
    </dgm:pt>
    <dgm:pt modelId="{1BC1448F-DEAC-4868-9D23-5FE2D650F2D8}" type="pres">
      <dgm:prSet presAssocID="{E1168063-6795-488F-8A0A-1CB4F8628FFB}" presName="rootComposite3" presStyleCnt="0"/>
      <dgm:spPr/>
    </dgm:pt>
    <dgm:pt modelId="{55FFA2B9-8091-463E-A6EE-56B417C3991B}" type="pres">
      <dgm:prSet presAssocID="{E1168063-6795-488F-8A0A-1CB4F8628FFB}" presName="rootText3" presStyleLbl="asst1" presStyleIdx="0" presStyleCnt="1" custLinFactY="-7" custLinFactNeighborX="9160" custLinFactNeighborY="-100000">
        <dgm:presLayoutVars>
          <dgm:chPref val="3"/>
        </dgm:presLayoutVars>
      </dgm:prSet>
      <dgm:spPr/>
    </dgm:pt>
    <dgm:pt modelId="{85713D3E-8D02-4A5C-B64D-920EA30B316E}" type="pres">
      <dgm:prSet presAssocID="{E1168063-6795-488F-8A0A-1CB4F8628FFB}" presName="rootConnector3" presStyleLbl="asst1" presStyleIdx="0" presStyleCnt="1"/>
      <dgm:spPr/>
    </dgm:pt>
    <dgm:pt modelId="{EE58E464-EBA0-4878-B89A-B78C3EBD1853}" type="pres">
      <dgm:prSet presAssocID="{E1168063-6795-488F-8A0A-1CB4F8628FFB}" presName="hierChild6" presStyleCnt="0"/>
      <dgm:spPr/>
    </dgm:pt>
    <dgm:pt modelId="{DDCF449A-4692-4111-BF08-49C0EC7F90EE}" type="pres">
      <dgm:prSet presAssocID="{E1168063-6795-488F-8A0A-1CB4F8628FFB}" presName="hierChild7" presStyleCnt="0"/>
      <dgm:spPr/>
    </dgm:pt>
    <dgm:pt modelId="{9729B3A6-6E88-4350-A599-CB5A9B073F63}" type="pres">
      <dgm:prSet presAssocID="{E027FF97-03FC-4112-AF41-17049C4D9615}" presName="hierRoot1" presStyleCnt="0">
        <dgm:presLayoutVars>
          <dgm:hierBranch val="init"/>
        </dgm:presLayoutVars>
      </dgm:prSet>
      <dgm:spPr/>
    </dgm:pt>
    <dgm:pt modelId="{052B05B7-66DC-4240-AA61-064300C5A971}" type="pres">
      <dgm:prSet presAssocID="{E027FF97-03FC-4112-AF41-17049C4D9615}" presName="rootComposite1" presStyleCnt="0"/>
      <dgm:spPr/>
    </dgm:pt>
    <dgm:pt modelId="{F85C7E1A-3CC3-4D58-B7EA-E8397A651D34}" type="pres">
      <dgm:prSet presAssocID="{E027FF97-03FC-4112-AF41-17049C4D9615}" presName="rootText1" presStyleLbl="node0" presStyleIdx="1" presStyleCnt="4" custLinFactNeighborX="-7894" custLinFactNeighborY="41993">
        <dgm:presLayoutVars>
          <dgm:chPref val="3"/>
        </dgm:presLayoutVars>
      </dgm:prSet>
      <dgm:spPr/>
    </dgm:pt>
    <dgm:pt modelId="{692334B0-8669-4EFD-938B-C6BB63A4E541}" type="pres">
      <dgm:prSet presAssocID="{E027FF97-03FC-4112-AF41-17049C4D9615}" presName="rootConnector1" presStyleLbl="node1" presStyleIdx="0" presStyleCnt="0"/>
      <dgm:spPr/>
    </dgm:pt>
    <dgm:pt modelId="{C3E3ED0A-60AD-47D0-9611-21F9DAC5ED3B}" type="pres">
      <dgm:prSet presAssocID="{E027FF97-03FC-4112-AF41-17049C4D9615}" presName="hierChild2" presStyleCnt="0"/>
      <dgm:spPr/>
    </dgm:pt>
    <dgm:pt modelId="{3E3038C2-5D05-405C-A264-562115F7D6A9}" type="pres">
      <dgm:prSet presAssocID="{E027FF97-03FC-4112-AF41-17049C4D9615}" presName="hierChild3" presStyleCnt="0"/>
      <dgm:spPr/>
    </dgm:pt>
    <dgm:pt modelId="{DE603579-E2BA-445B-93C8-C5487C6F26A2}" type="pres">
      <dgm:prSet presAssocID="{C0D16053-7F45-47AD-B615-B25E7EC2B00E}" presName="hierRoot1" presStyleCnt="0">
        <dgm:presLayoutVars>
          <dgm:hierBranch val="init"/>
        </dgm:presLayoutVars>
      </dgm:prSet>
      <dgm:spPr/>
    </dgm:pt>
    <dgm:pt modelId="{416A6A6B-AEEA-4EF4-813B-48AA561BB38C}" type="pres">
      <dgm:prSet presAssocID="{C0D16053-7F45-47AD-B615-B25E7EC2B00E}" presName="rootComposite1" presStyleCnt="0"/>
      <dgm:spPr/>
    </dgm:pt>
    <dgm:pt modelId="{7ABF5FBF-EC15-402C-9466-44507970EB38}" type="pres">
      <dgm:prSet presAssocID="{C0D16053-7F45-47AD-B615-B25E7EC2B00E}" presName="rootText1" presStyleLbl="node0" presStyleIdx="2" presStyleCnt="4" custLinFactX="-100000" custLinFactY="-100000" custLinFactNeighborX="-178011" custLinFactNeighborY="-134329">
        <dgm:presLayoutVars>
          <dgm:chPref val="3"/>
        </dgm:presLayoutVars>
      </dgm:prSet>
      <dgm:spPr/>
    </dgm:pt>
    <dgm:pt modelId="{7FEAF449-2106-4AA5-8637-93F66F13E44D}" type="pres">
      <dgm:prSet presAssocID="{C0D16053-7F45-47AD-B615-B25E7EC2B00E}" presName="rootConnector1" presStyleLbl="node1" presStyleIdx="0" presStyleCnt="0"/>
      <dgm:spPr/>
    </dgm:pt>
    <dgm:pt modelId="{6A0CC1B4-2174-469A-9C2A-D80E7CB77D11}" type="pres">
      <dgm:prSet presAssocID="{C0D16053-7F45-47AD-B615-B25E7EC2B00E}" presName="hierChild2" presStyleCnt="0"/>
      <dgm:spPr/>
    </dgm:pt>
    <dgm:pt modelId="{ADB15347-ABAC-4595-905D-6110651089D8}" type="pres">
      <dgm:prSet presAssocID="{C0D16053-7F45-47AD-B615-B25E7EC2B00E}" presName="hierChild3" presStyleCnt="0"/>
      <dgm:spPr/>
    </dgm:pt>
    <dgm:pt modelId="{4AA9E56D-BBC1-40F2-B477-CBF263E5A36C}" type="pres">
      <dgm:prSet presAssocID="{D0BEF70C-1F18-4CC9-BC0E-3E222AEB5CE3}" presName="hierRoot1" presStyleCnt="0">
        <dgm:presLayoutVars>
          <dgm:hierBranch val="init"/>
        </dgm:presLayoutVars>
      </dgm:prSet>
      <dgm:spPr/>
    </dgm:pt>
    <dgm:pt modelId="{A0CDE4AD-10D1-4107-9E57-BB7495F8C66E}" type="pres">
      <dgm:prSet presAssocID="{D0BEF70C-1F18-4CC9-BC0E-3E222AEB5CE3}" presName="rootComposite1" presStyleCnt="0"/>
      <dgm:spPr/>
    </dgm:pt>
    <dgm:pt modelId="{F58B6336-3BA1-43AB-9E60-5B0CACC85DA1}" type="pres">
      <dgm:prSet presAssocID="{D0BEF70C-1F18-4CC9-BC0E-3E222AEB5CE3}" presName="rootText1" presStyleLbl="node0" presStyleIdx="3" presStyleCnt="4" custLinFactX="-100000" custLinFactY="-100000" custLinFactNeighborX="-146713" custLinFactNeighborY="-134329">
        <dgm:presLayoutVars>
          <dgm:chPref val="3"/>
        </dgm:presLayoutVars>
      </dgm:prSet>
      <dgm:spPr/>
    </dgm:pt>
    <dgm:pt modelId="{9CF570C9-E3BC-42AD-B3B9-6D8E841C00F2}" type="pres">
      <dgm:prSet presAssocID="{D0BEF70C-1F18-4CC9-BC0E-3E222AEB5CE3}" presName="rootConnector1" presStyleLbl="node1" presStyleIdx="0" presStyleCnt="0"/>
      <dgm:spPr/>
    </dgm:pt>
    <dgm:pt modelId="{EAFF296C-32CC-4AF8-A5FE-3E34A452759D}" type="pres">
      <dgm:prSet presAssocID="{D0BEF70C-1F18-4CC9-BC0E-3E222AEB5CE3}" presName="hierChild2" presStyleCnt="0"/>
      <dgm:spPr/>
    </dgm:pt>
    <dgm:pt modelId="{908630B6-3445-45DD-AAA7-A640018B6893}" type="pres">
      <dgm:prSet presAssocID="{D0BEF70C-1F18-4CC9-BC0E-3E222AEB5CE3}" presName="hierChild3" presStyleCnt="0"/>
      <dgm:spPr/>
    </dgm:pt>
  </dgm:ptLst>
  <dgm:cxnLst>
    <dgm:cxn modelId="{10903914-50B4-4403-9DF5-62842D283FF6}" type="presOf" srcId="{C0D16053-7F45-47AD-B615-B25E7EC2B00E}" destId="{7FEAF449-2106-4AA5-8637-93F66F13E44D}" srcOrd="1" destOrd="0" presId="urn:microsoft.com/office/officeart/2005/8/layout/orgChart1"/>
    <dgm:cxn modelId="{83C45B18-8D9B-4ECA-8DC3-D7930E6612EA}" srcId="{7A18FAA8-3231-4DDF-8171-845479334AA9}" destId="{C0D16053-7F45-47AD-B615-B25E7EC2B00E}" srcOrd="2" destOrd="0" parTransId="{188A854A-C897-47A4-9524-20ABA9A15936}" sibTransId="{B3F69B81-629C-4EB0-B99E-B2520586261A}"/>
    <dgm:cxn modelId="{FA1D5F1E-C425-41FD-B465-4C9809FEF1C8}" type="presOf" srcId="{E1168063-6795-488F-8A0A-1CB4F8628FFB}" destId="{55FFA2B9-8091-463E-A6EE-56B417C3991B}" srcOrd="0" destOrd="0" presId="urn:microsoft.com/office/officeart/2005/8/layout/orgChart1"/>
    <dgm:cxn modelId="{84487F26-46D5-40B8-A0C7-D06F8A053CA8}" srcId="{95835D3D-00DC-4BFF-8EAD-429B0C12C268}" destId="{E1168063-6795-488F-8A0A-1CB4F8628FFB}" srcOrd="0" destOrd="0" parTransId="{915EFCA3-AED2-42D0-B07B-24B1269BDF2F}" sibTransId="{C7CF8349-A921-409D-810C-9652143549A9}"/>
    <dgm:cxn modelId="{C916CC31-F248-46AA-8CBD-04A7D760C7E4}" type="presOf" srcId="{915EFCA3-AED2-42D0-B07B-24B1269BDF2F}" destId="{849E58CE-3BD9-4B4B-AD65-6857E178E888}" srcOrd="0" destOrd="0" presId="urn:microsoft.com/office/officeart/2005/8/layout/orgChart1"/>
    <dgm:cxn modelId="{ABED535D-2593-4E63-8767-8592C2C2206B}" type="presOf" srcId="{7A18FAA8-3231-4DDF-8171-845479334AA9}" destId="{AAD2C9B3-0F48-4209-9EDE-6EC7297A13BD}" srcOrd="0" destOrd="0" presId="urn:microsoft.com/office/officeart/2005/8/layout/orgChart1"/>
    <dgm:cxn modelId="{F71EC266-9E39-4F4B-A592-3D81D766AAEE}" type="presOf" srcId="{95835D3D-00DC-4BFF-8EAD-429B0C12C268}" destId="{929B1EB0-3F0B-4C66-BD1E-2AFB403BEF79}" srcOrd="1" destOrd="0" presId="urn:microsoft.com/office/officeart/2005/8/layout/orgChart1"/>
    <dgm:cxn modelId="{BB41E147-6C39-44E6-AF80-D847A161DBA1}" type="presOf" srcId="{D0BEF70C-1F18-4CC9-BC0E-3E222AEB5CE3}" destId="{F58B6336-3BA1-43AB-9E60-5B0CACC85DA1}" srcOrd="0" destOrd="0" presId="urn:microsoft.com/office/officeart/2005/8/layout/orgChart1"/>
    <dgm:cxn modelId="{B96FBF70-C6C1-482B-B41F-35AFD7792D24}" type="presOf" srcId="{E1168063-6795-488F-8A0A-1CB4F8628FFB}" destId="{85713D3E-8D02-4A5C-B64D-920EA30B316E}" srcOrd="1" destOrd="0" presId="urn:microsoft.com/office/officeart/2005/8/layout/orgChart1"/>
    <dgm:cxn modelId="{D1763451-8ABF-4412-B33D-2083069FD0DE}" srcId="{7A18FAA8-3231-4DDF-8171-845479334AA9}" destId="{E027FF97-03FC-4112-AF41-17049C4D9615}" srcOrd="1" destOrd="0" parTransId="{E1107703-2C31-4888-B8DD-1E5B24A47EC2}" sibTransId="{D3251CAE-7128-454D-9F12-A3BCFA59F565}"/>
    <dgm:cxn modelId="{504A3E52-65CD-41EF-A16F-8DC4274F87BB}" type="presOf" srcId="{95835D3D-00DC-4BFF-8EAD-429B0C12C268}" destId="{AAD1140D-6A2E-46C6-91FE-E218577BB7AC}" srcOrd="0" destOrd="0" presId="urn:microsoft.com/office/officeart/2005/8/layout/orgChart1"/>
    <dgm:cxn modelId="{7215C07F-622E-473E-99B2-52BC073D2D60}" srcId="{7A18FAA8-3231-4DDF-8171-845479334AA9}" destId="{95835D3D-00DC-4BFF-8EAD-429B0C12C268}" srcOrd="0" destOrd="0" parTransId="{DA530017-A5C0-4919-B197-6A3A9D68320D}" sibTransId="{D103B54A-2AE7-4F8B-B34C-30F3D2BCF04C}"/>
    <dgm:cxn modelId="{2995DB9D-EE39-4A5F-9B42-AE22DB468AC0}" type="presOf" srcId="{D0BEF70C-1F18-4CC9-BC0E-3E222AEB5CE3}" destId="{9CF570C9-E3BC-42AD-B3B9-6D8E841C00F2}" srcOrd="1" destOrd="0" presId="urn:microsoft.com/office/officeart/2005/8/layout/orgChart1"/>
    <dgm:cxn modelId="{13BE8EA1-5F0B-487D-A985-06333A0F33CC}" srcId="{7A18FAA8-3231-4DDF-8171-845479334AA9}" destId="{D0BEF70C-1F18-4CC9-BC0E-3E222AEB5CE3}" srcOrd="3" destOrd="0" parTransId="{4706C095-202D-490D-B5FC-32A06DDD290B}" sibTransId="{EB80E01D-7E9F-41E9-B6F7-E8DA5AFC75CA}"/>
    <dgm:cxn modelId="{A3CBE9B0-8EA1-402A-9915-3A480A987A3B}" type="presOf" srcId="{C0D16053-7F45-47AD-B615-B25E7EC2B00E}" destId="{7ABF5FBF-EC15-402C-9466-44507970EB38}" srcOrd="0" destOrd="0" presId="urn:microsoft.com/office/officeart/2005/8/layout/orgChart1"/>
    <dgm:cxn modelId="{E7FF0EB2-D194-4149-87D7-63F2F793C930}" type="presOf" srcId="{E027FF97-03FC-4112-AF41-17049C4D9615}" destId="{F85C7E1A-3CC3-4D58-B7EA-E8397A651D34}" srcOrd="0" destOrd="0" presId="urn:microsoft.com/office/officeart/2005/8/layout/orgChart1"/>
    <dgm:cxn modelId="{702690BC-5C4C-47C5-A62F-1D148A26E7DC}" type="presOf" srcId="{E027FF97-03FC-4112-AF41-17049C4D9615}" destId="{692334B0-8669-4EFD-938B-C6BB63A4E541}" srcOrd="1" destOrd="0" presId="urn:microsoft.com/office/officeart/2005/8/layout/orgChart1"/>
    <dgm:cxn modelId="{B4670254-368E-4CC4-A188-68988459F36B}" type="presParOf" srcId="{AAD2C9B3-0F48-4209-9EDE-6EC7297A13BD}" destId="{4178508A-D254-45A5-90BC-474ACEB20854}" srcOrd="0" destOrd="0" presId="urn:microsoft.com/office/officeart/2005/8/layout/orgChart1"/>
    <dgm:cxn modelId="{1A0DB8FC-A799-4351-94F6-8DA2392CE86D}" type="presParOf" srcId="{4178508A-D254-45A5-90BC-474ACEB20854}" destId="{C1FACDFB-86EC-4C23-B9EB-D0ED3AB662BA}" srcOrd="0" destOrd="0" presId="urn:microsoft.com/office/officeart/2005/8/layout/orgChart1"/>
    <dgm:cxn modelId="{DDDC9D5A-AB16-4C7F-ACF6-01C5928DE6FA}" type="presParOf" srcId="{C1FACDFB-86EC-4C23-B9EB-D0ED3AB662BA}" destId="{AAD1140D-6A2E-46C6-91FE-E218577BB7AC}" srcOrd="0" destOrd="0" presId="urn:microsoft.com/office/officeart/2005/8/layout/orgChart1"/>
    <dgm:cxn modelId="{37B76AB9-C0D3-46BF-8C5C-423A53688D64}" type="presParOf" srcId="{C1FACDFB-86EC-4C23-B9EB-D0ED3AB662BA}" destId="{929B1EB0-3F0B-4C66-BD1E-2AFB403BEF79}" srcOrd="1" destOrd="0" presId="urn:microsoft.com/office/officeart/2005/8/layout/orgChart1"/>
    <dgm:cxn modelId="{294A2897-6806-4D51-A3BD-C52425CECDA3}" type="presParOf" srcId="{4178508A-D254-45A5-90BC-474ACEB20854}" destId="{F7B97837-5805-420A-863E-30097FE24EB5}" srcOrd="1" destOrd="0" presId="urn:microsoft.com/office/officeart/2005/8/layout/orgChart1"/>
    <dgm:cxn modelId="{E6EB5487-5B15-4A7E-8A32-07CAE1A0EAE7}" type="presParOf" srcId="{4178508A-D254-45A5-90BC-474ACEB20854}" destId="{AEE9D069-A97F-4DAB-95A6-43D21D6FDDE8}" srcOrd="2" destOrd="0" presId="urn:microsoft.com/office/officeart/2005/8/layout/orgChart1"/>
    <dgm:cxn modelId="{799E375C-A16D-49D6-8410-B72350B8BCA2}" type="presParOf" srcId="{AEE9D069-A97F-4DAB-95A6-43D21D6FDDE8}" destId="{849E58CE-3BD9-4B4B-AD65-6857E178E888}" srcOrd="0" destOrd="0" presId="urn:microsoft.com/office/officeart/2005/8/layout/orgChart1"/>
    <dgm:cxn modelId="{7EA9F4D9-7113-429F-BC34-6B0C0060023B}" type="presParOf" srcId="{AEE9D069-A97F-4DAB-95A6-43D21D6FDDE8}" destId="{B393C8F4-4109-4F83-BB5E-18B89DE017BB}" srcOrd="1" destOrd="0" presId="urn:microsoft.com/office/officeart/2005/8/layout/orgChart1"/>
    <dgm:cxn modelId="{AB88A9FC-3CD2-4B7B-9804-8BBC77C41A54}" type="presParOf" srcId="{B393C8F4-4109-4F83-BB5E-18B89DE017BB}" destId="{1BC1448F-DEAC-4868-9D23-5FE2D650F2D8}" srcOrd="0" destOrd="0" presId="urn:microsoft.com/office/officeart/2005/8/layout/orgChart1"/>
    <dgm:cxn modelId="{644A4BD8-BF1A-4A58-AA3B-57092BBE06E8}" type="presParOf" srcId="{1BC1448F-DEAC-4868-9D23-5FE2D650F2D8}" destId="{55FFA2B9-8091-463E-A6EE-56B417C3991B}" srcOrd="0" destOrd="0" presId="urn:microsoft.com/office/officeart/2005/8/layout/orgChart1"/>
    <dgm:cxn modelId="{0A31C575-3D63-47BF-BA88-D586CCF17461}" type="presParOf" srcId="{1BC1448F-DEAC-4868-9D23-5FE2D650F2D8}" destId="{85713D3E-8D02-4A5C-B64D-920EA30B316E}" srcOrd="1" destOrd="0" presId="urn:microsoft.com/office/officeart/2005/8/layout/orgChart1"/>
    <dgm:cxn modelId="{7F5223AF-1993-4452-AB02-0447A9108AD7}" type="presParOf" srcId="{B393C8F4-4109-4F83-BB5E-18B89DE017BB}" destId="{EE58E464-EBA0-4878-B89A-B78C3EBD1853}" srcOrd="1" destOrd="0" presId="urn:microsoft.com/office/officeart/2005/8/layout/orgChart1"/>
    <dgm:cxn modelId="{7F35193F-4404-4896-B76B-9B6394A1FB32}" type="presParOf" srcId="{B393C8F4-4109-4F83-BB5E-18B89DE017BB}" destId="{DDCF449A-4692-4111-BF08-49C0EC7F90EE}" srcOrd="2" destOrd="0" presId="urn:microsoft.com/office/officeart/2005/8/layout/orgChart1"/>
    <dgm:cxn modelId="{7333EB50-8339-4EDE-9895-F1A0574D9918}" type="presParOf" srcId="{AAD2C9B3-0F48-4209-9EDE-6EC7297A13BD}" destId="{9729B3A6-6E88-4350-A599-CB5A9B073F63}" srcOrd="1" destOrd="0" presId="urn:microsoft.com/office/officeart/2005/8/layout/orgChart1"/>
    <dgm:cxn modelId="{3D6EA3B6-9AA7-43E2-B060-B400FFF16D50}" type="presParOf" srcId="{9729B3A6-6E88-4350-A599-CB5A9B073F63}" destId="{052B05B7-66DC-4240-AA61-064300C5A971}" srcOrd="0" destOrd="0" presId="urn:microsoft.com/office/officeart/2005/8/layout/orgChart1"/>
    <dgm:cxn modelId="{CF889462-6CAC-4B57-A72B-CB6FBE7D1738}" type="presParOf" srcId="{052B05B7-66DC-4240-AA61-064300C5A971}" destId="{F85C7E1A-3CC3-4D58-B7EA-E8397A651D34}" srcOrd="0" destOrd="0" presId="urn:microsoft.com/office/officeart/2005/8/layout/orgChart1"/>
    <dgm:cxn modelId="{3EA37195-442D-43C0-9AD8-50F9BFD8E469}" type="presParOf" srcId="{052B05B7-66DC-4240-AA61-064300C5A971}" destId="{692334B0-8669-4EFD-938B-C6BB63A4E541}" srcOrd="1" destOrd="0" presId="urn:microsoft.com/office/officeart/2005/8/layout/orgChart1"/>
    <dgm:cxn modelId="{42FCD9D8-5524-40B1-B85E-35312D0E3D11}" type="presParOf" srcId="{9729B3A6-6E88-4350-A599-CB5A9B073F63}" destId="{C3E3ED0A-60AD-47D0-9611-21F9DAC5ED3B}" srcOrd="1" destOrd="0" presId="urn:microsoft.com/office/officeart/2005/8/layout/orgChart1"/>
    <dgm:cxn modelId="{7E7FD60B-CC60-4AAA-A40E-E580BB7BC236}" type="presParOf" srcId="{9729B3A6-6E88-4350-A599-CB5A9B073F63}" destId="{3E3038C2-5D05-405C-A264-562115F7D6A9}" srcOrd="2" destOrd="0" presId="urn:microsoft.com/office/officeart/2005/8/layout/orgChart1"/>
    <dgm:cxn modelId="{D6B35016-5155-4BE0-BA02-4FB8F6C9CF5E}" type="presParOf" srcId="{AAD2C9B3-0F48-4209-9EDE-6EC7297A13BD}" destId="{DE603579-E2BA-445B-93C8-C5487C6F26A2}" srcOrd="2" destOrd="0" presId="urn:microsoft.com/office/officeart/2005/8/layout/orgChart1"/>
    <dgm:cxn modelId="{A593F4F4-8A6A-4D92-917C-504FF2992B1B}" type="presParOf" srcId="{DE603579-E2BA-445B-93C8-C5487C6F26A2}" destId="{416A6A6B-AEEA-4EF4-813B-48AA561BB38C}" srcOrd="0" destOrd="0" presId="urn:microsoft.com/office/officeart/2005/8/layout/orgChart1"/>
    <dgm:cxn modelId="{470DC44C-0A7F-4C6F-BA55-711EEFD10B27}" type="presParOf" srcId="{416A6A6B-AEEA-4EF4-813B-48AA561BB38C}" destId="{7ABF5FBF-EC15-402C-9466-44507970EB38}" srcOrd="0" destOrd="0" presId="urn:microsoft.com/office/officeart/2005/8/layout/orgChart1"/>
    <dgm:cxn modelId="{27CC7741-7022-409D-938D-A2229E1792CC}" type="presParOf" srcId="{416A6A6B-AEEA-4EF4-813B-48AA561BB38C}" destId="{7FEAF449-2106-4AA5-8637-93F66F13E44D}" srcOrd="1" destOrd="0" presId="urn:microsoft.com/office/officeart/2005/8/layout/orgChart1"/>
    <dgm:cxn modelId="{E7C647C6-5EBD-450D-BE0C-4A54963268CB}" type="presParOf" srcId="{DE603579-E2BA-445B-93C8-C5487C6F26A2}" destId="{6A0CC1B4-2174-469A-9C2A-D80E7CB77D11}" srcOrd="1" destOrd="0" presId="urn:microsoft.com/office/officeart/2005/8/layout/orgChart1"/>
    <dgm:cxn modelId="{117739E0-D504-4BA5-814C-48048D6582FA}" type="presParOf" srcId="{DE603579-E2BA-445B-93C8-C5487C6F26A2}" destId="{ADB15347-ABAC-4595-905D-6110651089D8}" srcOrd="2" destOrd="0" presId="urn:microsoft.com/office/officeart/2005/8/layout/orgChart1"/>
    <dgm:cxn modelId="{4DC4EDB1-DE9F-4D52-91B3-E857CB452633}" type="presParOf" srcId="{AAD2C9B3-0F48-4209-9EDE-6EC7297A13BD}" destId="{4AA9E56D-BBC1-40F2-B477-CBF263E5A36C}" srcOrd="3" destOrd="0" presId="urn:microsoft.com/office/officeart/2005/8/layout/orgChart1"/>
    <dgm:cxn modelId="{A0193BE2-41AE-43A9-BD84-69F16D8D208C}" type="presParOf" srcId="{4AA9E56D-BBC1-40F2-B477-CBF263E5A36C}" destId="{A0CDE4AD-10D1-4107-9E57-BB7495F8C66E}" srcOrd="0" destOrd="0" presId="urn:microsoft.com/office/officeart/2005/8/layout/orgChart1"/>
    <dgm:cxn modelId="{95EE53E6-12AC-4607-9F45-86AF6F94B6D8}" type="presParOf" srcId="{A0CDE4AD-10D1-4107-9E57-BB7495F8C66E}" destId="{F58B6336-3BA1-43AB-9E60-5B0CACC85DA1}" srcOrd="0" destOrd="0" presId="urn:microsoft.com/office/officeart/2005/8/layout/orgChart1"/>
    <dgm:cxn modelId="{52999003-0790-4CF8-968C-5A50E5D300B6}" type="presParOf" srcId="{A0CDE4AD-10D1-4107-9E57-BB7495F8C66E}" destId="{9CF570C9-E3BC-42AD-B3B9-6D8E841C00F2}" srcOrd="1" destOrd="0" presId="urn:microsoft.com/office/officeart/2005/8/layout/orgChart1"/>
    <dgm:cxn modelId="{9D9F89B6-F7BE-48C4-9AE9-70D90F168EE9}" type="presParOf" srcId="{4AA9E56D-BBC1-40F2-B477-CBF263E5A36C}" destId="{EAFF296C-32CC-4AF8-A5FE-3E34A452759D}" srcOrd="1" destOrd="0" presId="urn:microsoft.com/office/officeart/2005/8/layout/orgChart1"/>
    <dgm:cxn modelId="{0EAE33E5-EED6-4901-9263-25AECCF25E03}" type="presParOf" srcId="{4AA9E56D-BBC1-40F2-B477-CBF263E5A36C}" destId="{908630B6-3445-45DD-AAA7-A640018B689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E58CE-3BD9-4B4B-AD65-6857E178E888}">
      <dsp:nvSpPr>
        <dsp:cNvPr id="0" name=""/>
        <dsp:cNvSpPr/>
      </dsp:nvSpPr>
      <dsp:spPr>
        <a:xfrm>
          <a:off x="1422756" y="2026493"/>
          <a:ext cx="404032" cy="473427"/>
        </a:xfrm>
        <a:custGeom>
          <a:avLst/>
          <a:gdLst/>
          <a:ahLst/>
          <a:cxnLst/>
          <a:rect l="0" t="0" r="0" b="0"/>
          <a:pathLst>
            <a:path>
              <a:moveTo>
                <a:pt x="404032" y="0"/>
              </a:moveTo>
              <a:lnTo>
                <a:pt x="404032" y="473427"/>
              </a:lnTo>
              <a:lnTo>
                <a:pt x="0" y="473427"/>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D1140D-6A2E-46C6-91FE-E218577BB7AC}">
      <dsp:nvSpPr>
        <dsp:cNvPr id="0" name=""/>
        <dsp:cNvSpPr/>
      </dsp:nvSpPr>
      <dsp:spPr>
        <a:xfrm>
          <a:off x="1177448" y="1377152"/>
          <a:ext cx="1298680" cy="649340"/>
        </a:xfrm>
        <a:prstGeom prst="rect">
          <a:avLst/>
        </a:prstGeom>
        <a:gradFill rotWithShape="0">
          <a:gsLst>
            <a:gs pos="0">
              <a:schemeClr val="accent2">
                <a:shade val="60000"/>
                <a:hueOff val="0"/>
                <a:satOff val="0"/>
                <a:lumOff val="0"/>
                <a:alphaOff val="0"/>
                <a:satMod val="103000"/>
                <a:lumMod val="102000"/>
                <a:tint val="94000"/>
              </a:schemeClr>
            </a:gs>
            <a:gs pos="50000">
              <a:schemeClr val="accent2">
                <a:shade val="60000"/>
                <a:hueOff val="0"/>
                <a:satOff val="0"/>
                <a:lumOff val="0"/>
                <a:alphaOff val="0"/>
                <a:satMod val="110000"/>
                <a:lumMod val="100000"/>
                <a:shade val="100000"/>
              </a:schemeClr>
            </a:gs>
            <a:gs pos="100000">
              <a:schemeClr val="accent2">
                <a:shade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SNFI Coordinator</a:t>
          </a:r>
        </a:p>
        <a:p>
          <a:pPr marL="0" lvl="0" indent="0" algn="ctr" defTabSz="533400">
            <a:lnSpc>
              <a:spcPct val="90000"/>
            </a:lnSpc>
            <a:spcBef>
              <a:spcPct val="0"/>
            </a:spcBef>
            <a:spcAft>
              <a:spcPct val="35000"/>
            </a:spcAft>
            <a:buNone/>
          </a:pPr>
          <a:r>
            <a:rPr lang="en-US" sz="1200" kern="1200" dirty="0"/>
            <a:t>100% dedicated</a:t>
          </a:r>
        </a:p>
        <a:p>
          <a:pPr marL="0" lvl="0" indent="0" algn="ctr" defTabSz="533400">
            <a:lnSpc>
              <a:spcPct val="90000"/>
            </a:lnSpc>
            <a:spcBef>
              <a:spcPct val="0"/>
            </a:spcBef>
            <a:spcAft>
              <a:spcPct val="35000"/>
            </a:spcAft>
            <a:buNone/>
          </a:pPr>
          <a:r>
            <a:rPr lang="en-US" sz="1200" kern="1200" dirty="0"/>
            <a:t>UNHCR </a:t>
          </a:r>
        </a:p>
      </dsp:txBody>
      <dsp:txXfrm>
        <a:off x="1177448" y="1377152"/>
        <a:ext cx="1298680" cy="649340"/>
      </dsp:txXfrm>
    </dsp:sp>
    <dsp:sp modelId="{55FFA2B9-8091-463E-A6EE-56B417C3991B}">
      <dsp:nvSpPr>
        <dsp:cNvPr id="0" name=""/>
        <dsp:cNvSpPr/>
      </dsp:nvSpPr>
      <dsp:spPr>
        <a:xfrm>
          <a:off x="124075" y="2175250"/>
          <a:ext cx="1298680" cy="649340"/>
        </a:xfrm>
        <a:prstGeom prst="rect">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SNFI Co-Coordinator</a:t>
          </a:r>
        </a:p>
        <a:p>
          <a:pPr marL="0" lvl="0" indent="0" algn="ctr" defTabSz="533400">
            <a:lnSpc>
              <a:spcPct val="90000"/>
            </a:lnSpc>
            <a:spcBef>
              <a:spcPct val="0"/>
            </a:spcBef>
            <a:spcAft>
              <a:spcPct val="35000"/>
            </a:spcAft>
            <a:buNone/>
          </a:pPr>
          <a:r>
            <a:rPr lang="en-US" sz="1200" kern="1200" dirty="0"/>
            <a:t>30% dedicated</a:t>
          </a:r>
        </a:p>
        <a:p>
          <a:pPr marL="0" lvl="0" indent="0" algn="ctr" defTabSz="533400">
            <a:lnSpc>
              <a:spcPct val="90000"/>
            </a:lnSpc>
            <a:spcBef>
              <a:spcPct val="0"/>
            </a:spcBef>
            <a:spcAft>
              <a:spcPct val="35000"/>
            </a:spcAft>
            <a:buNone/>
          </a:pPr>
          <a:r>
            <a:rPr lang="en-US" sz="1200" kern="1200" dirty="0"/>
            <a:t>NRC </a:t>
          </a:r>
        </a:p>
      </dsp:txBody>
      <dsp:txXfrm>
        <a:off x="124075" y="2175250"/>
        <a:ext cx="1298680" cy="649340"/>
      </dsp:txXfrm>
    </dsp:sp>
    <dsp:sp modelId="{F85C7E1A-3CC3-4D58-B7EA-E8397A651D34}">
      <dsp:nvSpPr>
        <dsp:cNvPr id="0" name=""/>
        <dsp:cNvSpPr/>
      </dsp:nvSpPr>
      <dsp:spPr>
        <a:xfrm>
          <a:off x="2259704" y="2175250"/>
          <a:ext cx="1298680" cy="649340"/>
        </a:xfrm>
        <a:prstGeom prst="rect">
          <a:avLst/>
        </a:prstGeom>
        <a:gradFill rotWithShape="0">
          <a:gsLst>
            <a:gs pos="0">
              <a:schemeClr val="accent2">
                <a:shade val="60000"/>
                <a:hueOff val="0"/>
                <a:satOff val="0"/>
                <a:lumOff val="0"/>
                <a:alphaOff val="0"/>
                <a:satMod val="103000"/>
                <a:lumMod val="102000"/>
                <a:tint val="94000"/>
              </a:schemeClr>
            </a:gs>
            <a:gs pos="50000">
              <a:schemeClr val="accent2">
                <a:shade val="60000"/>
                <a:hueOff val="0"/>
                <a:satOff val="0"/>
                <a:lumOff val="0"/>
                <a:alphaOff val="0"/>
                <a:satMod val="110000"/>
                <a:lumMod val="100000"/>
                <a:shade val="100000"/>
              </a:schemeClr>
            </a:gs>
            <a:gs pos="100000">
              <a:schemeClr val="accent2">
                <a:shade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IMO</a:t>
          </a:r>
        </a:p>
        <a:p>
          <a:pPr marL="0" lvl="0" indent="0" algn="ctr" defTabSz="533400">
            <a:lnSpc>
              <a:spcPct val="90000"/>
            </a:lnSpc>
            <a:spcBef>
              <a:spcPct val="0"/>
            </a:spcBef>
            <a:spcAft>
              <a:spcPct val="35000"/>
            </a:spcAft>
            <a:buNone/>
          </a:pPr>
          <a:r>
            <a:rPr lang="en-US" sz="1200" kern="1200" dirty="0"/>
            <a:t>25 % dedicated</a:t>
          </a:r>
        </a:p>
        <a:p>
          <a:pPr marL="0" lvl="0" indent="0" algn="ctr" defTabSz="533400">
            <a:lnSpc>
              <a:spcPct val="90000"/>
            </a:lnSpc>
            <a:spcBef>
              <a:spcPct val="0"/>
            </a:spcBef>
            <a:spcAft>
              <a:spcPct val="35000"/>
            </a:spcAft>
            <a:buNone/>
          </a:pPr>
          <a:r>
            <a:rPr lang="en-US" sz="1200" kern="1200" dirty="0"/>
            <a:t>UNHCR </a:t>
          </a:r>
        </a:p>
      </dsp:txBody>
      <dsp:txXfrm>
        <a:off x="2259704" y="2175250"/>
        <a:ext cx="1298680" cy="649340"/>
      </dsp:txXfrm>
    </dsp:sp>
    <dsp:sp modelId="{7ABF5FBF-EC15-402C-9466-44507970EB38}">
      <dsp:nvSpPr>
        <dsp:cNvPr id="0" name=""/>
        <dsp:cNvSpPr/>
      </dsp:nvSpPr>
      <dsp:spPr>
        <a:xfrm>
          <a:off x="323150" y="380980"/>
          <a:ext cx="1298680" cy="649340"/>
        </a:xfrm>
        <a:prstGeom prst="rect">
          <a:avLst/>
        </a:prstGeom>
        <a:gradFill rotWithShape="0">
          <a:gsLst>
            <a:gs pos="0">
              <a:schemeClr val="accent2">
                <a:shade val="60000"/>
                <a:hueOff val="0"/>
                <a:satOff val="0"/>
                <a:lumOff val="0"/>
                <a:alphaOff val="0"/>
                <a:satMod val="103000"/>
                <a:lumMod val="102000"/>
                <a:tint val="94000"/>
              </a:schemeClr>
            </a:gs>
            <a:gs pos="50000">
              <a:schemeClr val="accent2">
                <a:shade val="60000"/>
                <a:hueOff val="0"/>
                <a:satOff val="0"/>
                <a:lumOff val="0"/>
                <a:alphaOff val="0"/>
                <a:satMod val="110000"/>
                <a:lumMod val="100000"/>
                <a:shade val="100000"/>
              </a:schemeClr>
            </a:gs>
            <a:gs pos="100000">
              <a:schemeClr val="accent2">
                <a:shade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UNHCR Libya</a:t>
          </a:r>
        </a:p>
      </dsp:txBody>
      <dsp:txXfrm>
        <a:off x="323150" y="380980"/>
        <a:ext cx="1298680" cy="649340"/>
      </dsp:txXfrm>
    </dsp:sp>
    <dsp:sp modelId="{F58B6336-3BA1-43AB-9E60-5B0CACC85DA1}">
      <dsp:nvSpPr>
        <dsp:cNvPr id="0" name=""/>
        <dsp:cNvSpPr/>
      </dsp:nvSpPr>
      <dsp:spPr>
        <a:xfrm>
          <a:off x="2301015" y="380980"/>
          <a:ext cx="1298680" cy="649340"/>
        </a:xfrm>
        <a:prstGeom prst="rect">
          <a:avLst/>
        </a:prstGeom>
        <a:gradFill rotWithShape="0">
          <a:gsLst>
            <a:gs pos="0">
              <a:schemeClr val="accent2">
                <a:shade val="60000"/>
                <a:hueOff val="0"/>
                <a:satOff val="0"/>
                <a:lumOff val="0"/>
                <a:alphaOff val="0"/>
                <a:satMod val="103000"/>
                <a:lumMod val="102000"/>
                <a:tint val="94000"/>
              </a:schemeClr>
            </a:gs>
            <a:gs pos="50000">
              <a:schemeClr val="accent2">
                <a:shade val="60000"/>
                <a:hueOff val="0"/>
                <a:satOff val="0"/>
                <a:lumOff val="0"/>
                <a:alphaOff val="0"/>
                <a:satMod val="110000"/>
                <a:lumMod val="100000"/>
                <a:shade val="100000"/>
              </a:schemeClr>
            </a:gs>
            <a:gs pos="100000">
              <a:schemeClr val="accent2">
                <a:shade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GSC </a:t>
          </a:r>
        </a:p>
      </dsp:txBody>
      <dsp:txXfrm>
        <a:off x="2301015" y="380980"/>
        <a:ext cx="1298680" cy="64934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drawing1.xml><?xml version="1.0" encoding="utf-8"?>
<c:userShapes xmlns:c="http://schemas.openxmlformats.org/drawingml/2006/chart">
  <cdr:relSizeAnchor xmlns:cdr="http://schemas.openxmlformats.org/drawingml/2006/chartDrawing">
    <cdr:from>
      <cdr:x>0.40957</cdr:x>
      <cdr:y>0.48189</cdr:y>
    </cdr:from>
    <cdr:to>
      <cdr:x>0.60957</cdr:x>
      <cdr:y>0.58466</cdr:y>
    </cdr:to>
    <cdr:sp macro="" textlink="">
      <cdr:nvSpPr>
        <cdr:cNvPr id="2" name="TextBox 1">
          <a:extLst xmlns:a="http://schemas.openxmlformats.org/drawingml/2006/main">
            <a:ext uri="{FF2B5EF4-FFF2-40B4-BE49-F238E27FC236}">
              <a16:creationId xmlns:a16="http://schemas.microsoft.com/office/drawing/2014/main" id="{497E7FEB-B8CF-4104-A366-C47981108B92}"/>
            </a:ext>
          </a:extLst>
        </cdr:cNvPr>
        <cdr:cNvSpPr txBox="1"/>
      </cdr:nvSpPr>
      <cdr:spPr>
        <a:xfrm xmlns:a="http://schemas.openxmlformats.org/drawingml/2006/main">
          <a:off x="1148486" y="1042839"/>
          <a:ext cx="560832" cy="222420"/>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fld id="{9CEEB069-62A4-41E6-AD78-1D2B75B98A42}" type="TxLink">
            <a:rPr lang="en-US" sz="2000" b="0" i="0" u="none" strike="noStrike">
              <a:solidFill>
                <a:srgbClr val="000000"/>
              </a:solidFill>
              <a:latin typeface="Calibri"/>
              <a:cs typeface="Calibri"/>
            </a:rPr>
            <a:pPr algn="ctr"/>
            <a:t>173%</a:t>
          </a:fld>
          <a:endParaRPr lang="en-US" sz="2000"/>
        </a:p>
      </cdr:txBody>
    </cdr:sp>
  </cdr:relSizeAnchor>
</c:userShapes>
</file>

<file path=ppt/drawings/drawing2.xml><?xml version="1.0" encoding="utf-8"?>
<c:userShapes xmlns:c="http://schemas.openxmlformats.org/drawingml/2006/chart">
  <cdr:relSizeAnchor xmlns:cdr="http://schemas.openxmlformats.org/drawingml/2006/chartDrawing">
    <cdr:from>
      <cdr:x>0.40957</cdr:x>
      <cdr:y>0.48189</cdr:y>
    </cdr:from>
    <cdr:to>
      <cdr:x>0.60957</cdr:x>
      <cdr:y>0.58466</cdr:y>
    </cdr:to>
    <cdr:sp macro="" textlink="">
      <cdr:nvSpPr>
        <cdr:cNvPr id="2" name="TextBox 1">
          <a:extLst xmlns:a="http://schemas.openxmlformats.org/drawingml/2006/main">
            <a:ext uri="{FF2B5EF4-FFF2-40B4-BE49-F238E27FC236}">
              <a16:creationId xmlns:a16="http://schemas.microsoft.com/office/drawing/2014/main" id="{497E7FEB-B8CF-4104-A366-C47981108B92}"/>
            </a:ext>
          </a:extLst>
        </cdr:cNvPr>
        <cdr:cNvSpPr txBox="1"/>
      </cdr:nvSpPr>
      <cdr:spPr>
        <a:xfrm xmlns:a="http://schemas.openxmlformats.org/drawingml/2006/main">
          <a:off x="1148486" y="1042839"/>
          <a:ext cx="560832" cy="222420"/>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fld id="{E355FDA1-BEF7-4622-B423-FD89439BE888}" type="TxLink">
            <a:rPr lang="en-US" sz="2000" b="0" i="0" u="none" strike="noStrike">
              <a:solidFill>
                <a:srgbClr val="000000"/>
              </a:solidFill>
              <a:latin typeface="Calibri"/>
              <a:cs typeface="Calibri"/>
            </a:rPr>
            <a:pPr algn="ctr"/>
            <a:t>71%</a:t>
          </a:fld>
          <a:endParaRPr lang="en-US" sz="4000"/>
        </a:p>
      </cdr:txBody>
    </cdr:sp>
  </cdr:relSizeAnchor>
</c:userShapes>
</file>

<file path=ppt/drawings/drawing3.xml><?xml version="1.0" encoding="utf-8"?>
<c:userShapes xmlns:c="http://schemas.openxmlformats.org/drawingml/2006/chart">
  <cdr:relSizeAnchor xmlns:cdr="http://schemas.openxmlformats.org/drawingml/2006/chartDrawing">
    <cdr:from>
      <cdr:x>0.40957</cdr:x>
      <cdr:y>0.48189</cdr:y>
    </cdr:from>
    <cdr:to>
      <cdr:x>0.60957</cdr:x>
      <cdr:y>0.58466</cdr:y>
    </cdr:to>
    <cdr:sp macro="" textlink="">
      <cdr:nvSpPr>
        <cdr:cNvPr id="2" name="TextBox 1">
          <a:extLst xmlns:a="http://schemas.openxmlformats.org/drawingml/2006/main">
            <a:ext uri="{FF2B5EF4-FFF2-40B4-BE49-F238E27FC236}">
              <a16:creationId xmlns:a16="http://schemas.microsoft.com/office/drawing/2014/main" id="{497E7FEB-B8CF-4104-A366-C47981108B92}"/>
            </a:ext>
          </a:extLst>
        </cdr:cNvPr>
        <cdr:cNvSpPr txBox="1"/>
      </cdr:nvSpPr>
      <cdr:spPr>
        <a:xfrm xmlns:a="http://schemas.openxmlformats.org/drawingml/2006/main">
          <a:off x="1148486" y="1042839"/>
          <a:ext cx="560832" cy="222420"/>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fld id="{61429E2B-71DC-47AA-A980-85355C0969C0}" type="TxLink">
            <a:rPr lang="en-US" sz="2000" b="0" i="0" u="none" strike="noStrike">
              <a:solidFill>
                <a:srgbClr val="000000"/>
              </a:solidFill>
              <a:latin typeface="Calibri"/>
              <a:cs typeface="Calibri"/>
            </a:rPr>
            <a:pPr algn="ctr"/>
            <a:t>39%</a:t>
          </a:fld>
          <a:endParaRPr lang="en-US" sz="6600"/>
        </a:p>
      </cdr:txBody>
    </cdr:sp>
  </cdr:relSizeAnchor>
</c:userShapes>
</file>

<file path=ppt/drawings/drawing4.xml><?xml version="1.0" encoding="utf-8"?>
<c:userShapes xmlns:c="http://schemas.openxmlformats.org/drawingml/2006/chart">
  <cdr:relSizeAnchor xmlns:cdr="http://schemas.openxmlformats.org/drawingml/2006/chartDrawing">
    <cdr:from>
      <cdr:x>0.40957</cdr:x>
      <cdr:y>0.48189</cdr:y>
    </cdr:from>
    <cdr:to>
      <cdr:x>0.60957</cdr:x>
      <cdr:y>0.58466</cdr:y>
    </cdr:to>
    <cdr:sp macro="" textlink="">
      <cdr:nvSpPr>
        <cdr:cNvPr id="2" name="TextBox 1">
          <a:extLst xmlns:a="http://schemas.openxmlformats.org/drawingml/2006/main">
            <a:ext uri="{FF2B5EF4-FFF2-40B4-BE49-F238E27FC236}">
              <a16:creationId xmlns:a16="http://schemas.microsoft.com/office/drawing/2014/main" id="{497E7FEB-B8CF-4104-A366-C47981108B92}"/>
            </a:ext>
          </a:extLst>
        </cdr:cNvPr>
        <cdr:cNvSpPr txBox="1"/>
      </cdr:nvSpPr>
      <cdr:spPr>
        <a:xfrm xmlns:a="http://schemas.openxmlformats.org/drawingml/2006/main">
          <a:off x="1148486" y="1042839"/>
          <a:ext cx="560832" cy="222420"/>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fld id="{31F33973-23B4-4B57-B2C1-BAD374CBD4D6}" type="TxLink">
            <a:rPr lang="en-US" sz="2000" b="0" i="0" u="none" strike="noStrike">
              <a:solidFill>
                <a:srgbClr val="000000"/>
              </a:solidFill>
              <a:latin typeface="Calibri"/>
              <a:cs typeface="Calibri"/>
            </a:rPr>
            <a:pPr algn="ctr"/>
            <a:t>36%</a:t>
          </a:fld>
          <a:endParaRPr lang="en-US" sz="11500"/>
        </a:p>
      </cdr:txBody>
    </cdr:sp>
  </cdr:relSizeAnchor>
</c:userShapes>
</file>

<file path=ppt/drawings/drawing5.xml><?xml version="1.0" encoding="utf-8"?>
<c:userShapes xmlns:c="http://schemas.openxmlformats.org/drawingml/2006/chart">
  <cdr:relSizeAnchor xmlns:cdr="http://schemas.openxmlformats.org/drawingml/2006/chartDrawing">
    <cdr:from>
      <cdr:x>0.40957</cdr:x>
      <cdr:y>0.48189</cdr:y>
    </cdr:from>
    <cdr:to>
      <cdr:x>0.60957</cdr:x>
      <cdr:y>0.58466</cdr:y>
    </cdr:to>
    <cdr:sp macro="" textlink="">
      <cdr:nvSpPr>
        <cdr:cNvPr id="2" name="TextBox 1">
          <a:extLst xmlns:a="http://schemas.openxmlformats.org/drawingml/2006/main">
            <a:ext uri="{FF2B5EF4-FFF2-40B4-BE49-F238E27FC236}">
              <a16:creationId xmlns:a16="http://schemas.microsoft.com/office/drawing/2014/main" id="{497E7FEB-B8CF-4104-A366-C47981108B92}"/>
            </a:ext>
          </a:extLst>
        </cdr:cNvPr>
        <cdr:cNvSpPr txBox="1"/>
      </cdr:nvSpPr>
      <cdr:spPr>
        <a:xfrm xmlns:a="http://schemas.openxmlformats.org/drawingml/2006/main">
          <a:off x="1148486" y="1042839"/>
          <a:ext cx="560832" cy="222420"/>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fld id="{659EB7BF-3758-42B6-9E7A-2B10898EC8D0}" type="TxLink">
            <a:rPr lang="en-US" sz="2000" b="0" i="0" u="none" strike="noStrike">
              <a:solidFill>
                <a:srgbClr val="000000"/>
              </a:solidFill>
              <a:latin typeface="Calibri"/>
              <a:cs typeface="Calibri"/>
            </a:rPr>
            <a:pPr algn="ctr"/>
            <a:t>37%</a:t>
          </a:fld>
          <a:endParaRPr lang="en-US" sz="287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9652B-8E19-4907-800F-2607B48BBFE9}" type="datetimeFigureOut">
              <a:rPr lang="en-US" smtClean="0"/>
              <a:t>10/21/2020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4905DB-48B0-42BE-95B1-8292B39D98AB}" type="slidenum">
              <a:rPr lang="en-US" smtClean="0"/>
              <a:t>‹#›</a:t>
            </a:fld>
            <a:endParaRPr lang="en-US"/>
          </a:p>
        </p:txBody>
      </p:sp>
    </p:spTree>
    <p:extLst>
      <p:ext uri="{BB962C8B-B14F-4D97-AF65-F5344CB8AC3E}">
        <p14:creationId xmlns:p14="http://schemas.microsoft.com/office/powerpoint/2010/main" val="1619883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5026B-3683-4968-A102-C75A102432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7D8FE0-957A-4E5B-B27C-7233438B589F}"/>
              </a:ext>
            </a:extLst>
          </p:cNvPr>
          <p:cNvSpPr>
            <a:spLocks noGrp="1"/>
          </p:cNvSpPr>
          <p:nvPr>
            <p:ph type="subTitle" idx="1"/>
          </p:nvPr>
        </p:nvSpPr>
        <p:spPr>
          <a:xfrm>
            <a:off x="1524000" y="3602038"/>
            <a:ext cx="9144000" cy="1655762"/>
          </a:xfr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E4BF2D-1EBC-4FB9-95B8-7B1AF846441C}"/>
              </a:ext>
            </a:extLst>
          </p:cNvPr>
          <p:cNvSpPr>
            <a:spLocks noGrp="1"/>
          </p:cNvSpPr>
          <p:nvPr>
            <p:ph type="dt" sz="half" idx="10"/>
          </p:nvPr>
        </p:nvSpPr>
        <p:spPr/>
        <p:txBody>
          <a:bodyPr/>
          <a:lstStyle/>
          <a:p>
            <a:fld id="{C0174092-ACB2-412B-B384-0230AAA986DB}" type="datetimeFigureOut">
              <a:rPr lang="en-US" smtClean="0"/>
              <a:t>10/21/2020</a:t>
            </a:fld>
            <a:endParaRPr lang="en-US"/>
          </a:p>
        </p:txBody>
      </p:sp>
      <p:sp>
        <p:nvSpPr>
          <p:cNvPr id="5" name="Footer Placeholder 4">
            <a:extLst>
              <a:ext uri="{FF2B5EF4-FFF2-40B4-BE49-F238E27FC236}">
                <a16:creationId xmlns:a16="http://schemas.microsoft.com/office/drawing/2014/main" id="{3586F473-F22A-489E-B0F5-5217172DC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F3CAF-E75A-4A68-89E6-8EB19709D112}"/>
              </a:ext>
            </a:extLst>
          </p:cNvPr>
          <p:cNvSpPr>
            <a:spLocks noGrp="1"/>
          </p:cNvSpPr>
          <p:nvPr>
            <p:ph type="sldNum" sz="quarter" idx="12"/>
          </p:nvPr>
        </p:nvSpPr>
        <p:spPr/>
        <p:txBody>
          <a:bodyPr/>
          <a:lstStyle/>
          <a:p>
            <a:fld id="{872AA199-3088-4368-BD0C-B6C042813D88}" type="slidenum">
              <a:rPr lang="en-US" smtClean="0"/>
              <a:t>‹#›</a:t>
            </a:fld>
            <a:endParaRPr lang="en-US"/>
          </a:p>
        </p:txBody>
      </p:sp>
    </p:spTree>
    <p:extLst>
      <p:ext uri="{BB962C8B-B14F-4D97-AF65-F5344CB8AC3E}">
        <p14:creationId xmlns:p14="http://schemas.microsoft.com/office/powerpoint/2010/main" val="1577650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69FA7-FCD3-4560-8F65-7C8CAA381D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EED3B2-2332-4086-97E7-4112D9DE4F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B7C0-553E-4B63-A6D4-413E90C2DCB6}"/>
              </a:ext>
            </a:extLst>
          </p:cNvPr>
          <p:cNvSpPr>
            <a:spLocks noGrp="1"/>
          </p:cNvSpPr>
          <p:nvPr>
            <p:ph type="dt" sz="half" idx="10"/>
          </p:nvPr>
        </p:nvSpPr>
        <p:spPr/>
        <p:txBody>
          <a:bodyPr/>
          <a:lstStyle/>
          <a:p>
            <a:fld id="{C0174092-ACB2-412B-B384-0230AAA986DB}" type="datetimeFigureOut">
              <a:rPr lang="en-US" smtClean="0"/>
              <a:t>10/21/2020</a:t>
            </a:fld>
            <a:endParaRPr lang="en-US"/>
          </a:p>
        </p:txBody>
      </p:sp>
      <p:sp>
        <p:nvSpPr>
          <p:cNvPr id="5" name="Footer Placeholder 4">
            <a:extLst>
              <a:ext uri="{FF2B5EF4-FFF2-40B4-BE49-F238E27FC236}">
                <a16:creationId xmlns:a16="http://schemas.microsoft.com/office/drawing/2014/main" id="{0BC8E8B6-EE25-4A00-82F2-08188B754B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730747-2DCC-401C-9089-0647BA00AA21}"/>
              </a:ext>
            </a:extLst>
          </p:cNvPr>
          <p:cNvSpPr>
            <a:spLocks noGrp="1"/>
          </p:cNvSpPr>
          <p:nvPr>
            <p:ph type="sldNum" sz="quarter" idx="12"/>
          </p:nvPr>
        </p:nvSpPr>
        <p:spPr/>
        <p:txBody>
          <a:bodyPr/>
          <a:lstStyle/>
          <a:p>
            <a:fld id="{872AA199-3088-4368-BD0C-B6C042813D88}" type="slidenum">
              <a:rPr lang="en-US" smtClean="0"/>
              <a:t>‹#›</a:t>
            </a:fld>
            <a:endParaRPr lang="en-US"/>
          </a:p>
        </p:txBody>
      </p:sp>
    </p:spTree>
    <p:extLst>
      <p:ext uri="{BB962C8B-B14F-4D97-AF65-F5344CB8AC3E}">
        <p14:creationId xmlns:p14="http://schemas.microsoft.com/office/powerpoint/2010/main" val="2121938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E17602-8BAA-4B2A-A8E2-858493345AEF}"/>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1710A1-D95A-4F92-B3B8-3F573145FD50}"/>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2F6CE-02B1-4D44-82B4-4E98A04CE61A}"/>
              </a:ext>
            </a:extLst>
          </p:cNvPr>
          <p:cNvSpPr>
            <a:spLocks noGrp="1"/>
          </p:cNvSpPr>
          <p:nvPr>
            <p:ph type="dt" sz="half" idx="10"/>
          </p:nvPr>
        </p:nvSpPr>
        <p:spPr/>
        <p:txBody>
          <a:bodyPr/>
          <a:lstStyle/>
          <a:p>
            <a:fld id="{C0174092-ACB2-412B-B384-0230AAA986DB}" type="datetimeFigureOut">
              <a:rPr lang="en-US" smtClean="0"/>
              <a:t>10/21/2020</a:t>
            </a:fld>
            <a:endParaRPr lang="en-US"/>
          </a:p>
        </p:txBody>
      </p:sp>
      <p:sp>
        <p:nvSpPr>
          <p:cNvPr id="5" name="Footer Placeholder 4">
            <a:extLst>
              <a:ext uri="{FF2B5EF4-FFF2-40B4-BE49-F238E27FC236}">
                <a16:creationId xmlns:a16="http://schemas.microsoft.com/office/drawing/2014/main" id="{D82AA23F-5CBF-4C85-A71D-C194CFBD7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036E8-B0CF-4C8C-915D-78D9925117B0}"/>
              </a:ext>
            </a:extLst>
          </p:cNvPr>
          <p:cNvSpPr>
            <a:spLocks noGrp="1"/>
          </p:cNvSpPr>
          <p:nvPr>
            <p:ph type="sldNum" sz="quarter" idx="12"/>
          </p:nvPr>
        </p:nvSpPr>
        <p:spPr/>
        <p:txBody>
          <a:bodyPr/>
          <a:lstStyle/>
          <a:p>
            <a:fld id="{872AA199-3088-4368-BD0C-B6C042813D88}" type="slidenum">
              <a:rPr lang="en-US" smtClean="0"/>
              <a:t>‹#›</a:t>
            </a:fld>
            <a:endParaRPr lang="en-US"/>
          </a:p>
        </p:txBody>
      </p:sp>
    </p:spTree>
    <p:extLst>
      <p:ext uri="{BB962C8B-B14F-4D97-AF65-F5344CB8AC3E}">
        <p14:creationId xmlns:p14="http://schemas.microsoft.com/office/powerpoint/2010/main" val="1257721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60"/>
        <p:cNvGrpSpPr/>
        <p:nvPr/>
      </p:nvGrpSpPr>
      <p:grpSpPr>
        <a:xfrm>
          <a:off x="0" y="0"/>
          <a:ext cx="0" cy="0"/>
          <a:chOff x="0" y="0"/>
          <a:chExt cx="0" cy="0"/>
        </a:xfrm>
      </p:grpSpPr>
      <p:sp>
        <p:nvSpPr>
          <p:cNvPr id="61" name="Shape 61"/>
          <p:cNvSpPr/>
          <p:nvPr userDrawn="1"/>
        </p:nvSpPr>
        <p:spPr>
          <a:xfrm>
            <a:off x="0" y="0"/>
            <a:ext cx="12192000" cy="6490952"/>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63" name="Shape 63"/>
          <p:cNvSpPr/>
          <p:nvPr/>
        </p:nvSpPr>
        <p:spPr>
          <a:xfrm>
            <a:off x="1" y="119066"/>
            <a:ext cx="11351780" cy="474645"/>
          </a:xfrm>
          <a:prstGeom prst="rect">
            <a:avLst/>
          </a:prstGeom>
          <a:solidFill>
            <a:srgbClr val="791614"/>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spcBef>
                <a:spcPts val="0"/>
              </a:spcBef>
              <a:spcAft>
                <a:spcPts val="0"/>
              </a:spcAft>
              <a:buNone/>
            </a:pPr>
            <a:endParaRPr sz="2400"/>
          </a:p>
        </p:txBody>
      </p:sp>
      <p:pic>
        <p:nvPicPr>
          <p:cNvPr id="3" name="Picture 2">
            <a:extLst>
              <a:ext uri="{FF2B5EF4-FFF2-40B4-BE49-F238E27FC236}">
                <a16:creationId xmlns:a16="http://schemas.microsoft.com/office/drawing/2014/main" id="{D4F86125-0FCD-4E1E-95A4-72BF862C8CF7}"/>
              </a:ext>
            </a:extLst>
          </p:cNvPr>
          <p:cNvPicPr>
            <a:picLocks noChangeAspect="1"/>
          </p:cNvPicPr>
          <p:nvPr userDrawn="1"/>
        </p:nvPicPr>
        <p:blipFill>
          <a:blip r:embed="rId2"/>
          <a:stretch>
            <a:fillRect/>
          </a:stretch>
        </p:blipFill>
        <p:spPr>
          <a:xfrm>
            <a:off x="9266752" y="206090"/>
            <a:ext cx="1959875" cy="321917"/>
          </a:xfrm>
          <a:prstGeom prst="rect">
            <a:avLst/>
          </a:prstGeom>
        </p:spPr>
      </p:pic>
    </p:spTree>
    <p:extLst>
      <p:ext uri="{BB962C8B-B14F-4D97-AF65-F5344CB8AC3E}">
        <p14:creationId xmlns:p14="http://schemas.microsoft.com/office/powerpoint/2010/main" val="720983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A86-3042-4BC1-A3BB-E298E71F9C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8EAB5F-68F7-41B7-A932-C944CD4D9C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C522DB-FBC1-4720-9426-EB85FBBE91B8}"/>
              </a:ext>
            </a:extLst>
          </p:cNvPr>
          <p:cNvSpPr>
            <a:spLocks noGrp="1"/>
          </p:cNvSpPr>
          <p:nvPr>
            <p:ph type="dt" sz="half" idx="10"/>
          </p:nvPr>
        </p:nvSpPr>
        <p:spPr/>
        <p:txBody>
          <a:bodyPr/>
          <a:lstStyle/>
          <a:p>
            <a:fld id="{C0174092-ACB2-412B-B384-0230AAA986DB}" type="datetimeFigureOut">
              <a:rPr lang="en-US" smtClean="0"/>
              <a:t>10/21/2020</a:t>
            </a:fld>
            <a:endParaRPr lang="en-US"/>
          </a:p>
        </p:txBody>
      </p:sp>
      <p:sp>
        <p:nvSpPr>
          <p:cNvPr id="5" name="Footer Placeholder 4">
            <a:extLst>
              <a:ext uri="{FF2B5EF4-FFF2-40B4-BE49-F238E27FC236}">
                <a16:creationId xmlns:a16="http://schemas.microsoft.com/office/drawing/2014/main" id="{4D144338-CEB2-4CA2-B6C7-828284273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63E88-9A79-472F-9D90-1BE76F100D8D}"/>
              </a:ext>
            </a:extLst>
          </p:cNvPr>
          <p:cNvSpPr>
            <a:spLocks noGrp="1"/>
          </p:cNvSpPr>
          <p:nvPr>
            <p:ph type="sldNum" sz="quarter" idx="12"/>
          </p:nvPr>
        </p:nvSpPr>
        <p:spPr/>
        <p:txBody>
          <a:bodyPr/>
          <a:lstStyle/>
          <a:p>
            <a:fld id="{872AA199-3088-4368-BD0C-B6C042813D88}" type="slidenum">
              <a:rPr lang="en-US" smtClean="0"/>
              <a:t>‹#›</a:t>
            </a:fld>
            <a:endParaRPr lang="en-US"/>
          </a:p>
        </p:txBody>
      </p:sp>
    </p:spTree>
    <p:extLst>
      <p:ext uri="{BB962C8B-B14F-4D97-AF65-F5344CB8AC3E}">
        <p14:creationId xmlns:p14="http://schemas.microsoft.com/office/powerpoint/2010/main" val="1906073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7F6C-3278-4DEB-AEFF-3F73388C1FCA}"/>
              </a:ext>
            </a:extLst>
          </p:cNvPr>
          <p:cNvSpPr>
            <a:spLocks noGrp="1"/>
          </p:cNvSpPr>
          <p:nvPr>
            <p:ph type="title"/>
          </p:nvPr>
        </p:nvSpPr>
        <p:spPr>
          <a:xfrm>
            <a:off x="831851" y="170975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6EBAE0-D61E-49F5-A20A-D2955F4644DA}"/>
              </a:ext>
            </a:extLst>
          </p:cNvPr>
          <p:cNvSpPr>
            <a:spLocks noGrp="1"/>
          </p:cNvSpPr>
          <p:nvPr>
            <p:ph type="body" idx="1"/>
          </p:nvPr>
        </p:nvSpPr>
        <p:spPr>
          <a:xfrm>
            <a:off x="831851" y="458947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54CD5B-6851-486A-A664-AE5D3E4182CF}"/>
              </a:ext>
            </a:extLst>
          </p:cNvPr>
          <p:cNvSpPr>
            <a:spLocks noGrp="1"/>
          </p:cNvSpPr>
          <p:nvPr>
            <p:ph type="dt" sz="half" idx="10"/>
          </p:nvPr>
        </p:nvSpPr>
        <p:spPr/>
        <p:txBody>
          <a:bodyPr/>
          <a:lstStyle/>
          <a:p>
            <a:fld id="{C0174092-ACB2-412B-B384-0230AAA986DB}" type="datetimeFigureOut">
              <a:rPr lang="en-US" smtClean="0"/>
              <a:t>10/21/2020</a:t>
            </a:fld>
            <a:endParaRPr lang="en-US"/>
          </a:p>
        </p:txBody>
      </p:sp>
      <p:sp>
        <p:nvSpPr>
          <p:cNvPr id="5" name="Footer Placeholder 4">
            <a:extLst>
              <a:ext uri="{FF2B5EF4-FFF2-40B4-BE49-F238E27FC236}">
                <a16:creationId xmlns:a16="http://schemas.microsoft.com/office/drawing/2014/main" id="{B08B7D4E-73F5-402D-8AFF-C42CC8EBEB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B2243C-C0F2-429F-ADAE-45DD55DB1ED8}"/>
              </a:ext>
            </a:extLst>
          </p:cNvPr>
          <p:cNvSpPr>
            <a:spLocks noGrp="1"/>
          </p:cNvSpPr>
          <p:nvPr>
            <p:ph type="sldNum" sz="quarter" idx="12"/>
          </p:nvPr>
        </p:nvSpPr>
        <p:spPr/>
        <p:txBody>
          <a:bodyPr/>
          <a:lstStyle/>
          <a:p>
            <a:fld id="{872AA199-3088-4368-BD0C-B6C042813D88}" type="slidenum">
              <a:rPr lang="en-US" smtClean="0"/>
              <a:t>‹#›</a:t>
            </a:fld>
            <a:endParaRPr lang="en-US"/>
          </a:p>
        </p:txBody>
      </p:sp>
    </p:spTree>
    <p:extLst>
      <p:ext uri="{BB962C8B-B14F-4D97-AF65-F5344CB8AC3E}">
        <p14:creationId xmlns:p14="http://schemas.microsoft.com/office/powerpoint/2010/main" val="1122333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869B-DB10-429C-8D6D-210E722EBE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E888D1-9B2B-4ACB-AC57-F02B1CE74B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4D822A-497C-432B-823C-50EBC0A2F2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D1E94D-1744-4672-8B13-763E9C5E3C67}"/>
              </a:ext>
            </a:extLst>
          </p:cNvPr>
          <p:cNvSpPr>
            <a:spLocks noGrp="1"/>
          </p:cNvSpPr>
          <p:nvPr>
            <p:ph type="dt" sz="half" idx="10"/>
          </p:nvPr>
        </p:nvSpPr>
        <p:spPr/>
        <p:txBody>
          <a:bodyPr/>
          <a:lstStyle/>
          <a:p>
            <a:fld id="{C0174092-ACB2-412B-B384-0230AAA986DB}" type="datetimeFigureOut">
              <a:rPr lang="en-US" smtClean="0"/>
              <a:t>10/21/2020</a:t>
            </a:fld>
            <a:endParaRPr lang="en-US"/>
          </a:p>
        </p:txBody>
      </p:sp>
      <p:sp>
        <p:nvSpPr>
          <p:cNvPr id="6" name="Footer Placeholder 5">
            <a:extLst>
              <a:ext uri="{FF2B5EF4-FFF2-40B4-BE49-F238E27FC236}">
                <a16:creationId xmlns:a16="http://schemas.microsoft.com/office/drawing/2014/main" id="{12E74F5C-37CB-483A-91BD-9B3A6B61B9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EB71FC-E6F6-4695-82AB-77E863B4DDA3}"/>
              </a:ext>
            </a:extLst>
          </p:cNvPr>
          <p:cNvSpPr>
            <a:spLocks noGrp="1"/>
          </p:cNvSpPr>
          <p:nvPr>
            <p:ph type="sldNum" sz="quarter" idx="12"/>
          </p:nvPr>
        </p:nvSpPr>
        <p:spPr/>
        <p:txBody>
          <a:bodyPr/>
          <a:lstStyle/>
          <a:p>
            <a:fld id="{872AA199-3088-4368-BD0C-B6C042813D88}" type="slidenum">
              <a:rPr lang="en-US" smtClean="0"/>
              <a:t>‹#›</a:t>
            </a:fld>
            <a:endParaRPr lang="en-US"/>
          </a:p>
        </p:txBody>
      </p:sp>
    </p:spTree>
    <p:extLst>
      <p:ext uri="{BB962C8B-B14F-4D97-AF65-F5344CB8AC3E}">
        <p14:creationId xmlns:p14="http://schemas.microsoft.com/office/powerpoint/2010/main" val="2547551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E854E-7ED9-4422-9714-A20E2C128A51}"/>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B458A9-254A-48DB-B63F-61287BD91F94}"/>
              </a:ext>
            </a:extLst>
          </p:cNvPr>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6DB31A-AF6F-4A39-8F40-F100F221E3B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4D74B7-D04F-4E5C-AF66-C00B8599E36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57C992-C2AD-46B5-9FA7-5C8A201D8792}"/>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3010F2-8396-489B-9EDE-BF4A606A024B}"/>
              </a:ext>
            </a:extLst>
          </p:cNvPr>
          <p:cNvSpPr>
            <a:spLocks noGrp="1"/>
          </p:cNvSpPr>
          <p:nvPr>
            <p:ph type="dt" sz="half" idx="10"/>
          </p:nvPr>
        </p:nvSpPr>
        <p:spPr/>
        <p:txBody>
          <a:bodyPr/>
          <a:lstStyle/>
          <a:p>
            <a:fld id="{C0174092-ACB2-412B-B384-0230AAA986DB}" type="datetimeFigureOut">
              <a:rPr lang="en-US" smtClean="0"/>
              <a:t>10/21/2020</a:t>
            </a:fld>
            <a:endParaRPr lang="en-US"/>
          </a:p>
        </p:txBody>
      </p:sp>
      <p:sp>
        <p:nvSpPr>
          <p:cNvPr id="8" name="Footer Placeholder 7">
            <a:extLst>
              <a:ext uri="{FF2B5EF4-FFF2-40B4-BE49-F238E27FC236}">
                <a16:creationId xmlns:a16="http://schemas.microsoft.com/office/drawing/2014/main" id="{5C5926E7-78F4-4DF8-AC61-8B644511A9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E35B9C-A629-4D51-AF11-636816DC47D7}"/>
              </a:ext>
            </a:extLst>
          </p:cNvPr>
          <p:cNvSpPr>
            <a:spLocks noGrp="1"/>
          </p:cNvSpPr>
          <p:nvPr>
            <p:ph type="sldNum" sz="quarter" idx="12"/>
          </p:nvPr>
        </p:nvSpPr>
        <p:spPr/>
        <p:txBody>
          <a:bodyPr/>
          <a:lstStyle/>
          <a:p>
            <a:fld id="{872AA199-3088-4368-BD0C-B6C042813D88}" type="slidenum">
              <a:rPr lang="en-US" smtClean="0"/>
              <a:t>‹#›</a:t>
            </a:fld>
            <a:endParaRPr lang="en-US"/>
          </a:p>
        </p:txBody>
      </p:sp>
    </p:spTree>
    <p:extLst>
      <p:ext uri="{BB962C8B-B14F-4D97-AF65-F5344CB8AC3E}">
        <p14:creationId xmlns:p14="http://schemas.microsoft.com/office/powerpoint/2010/main" val="241966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AF1B7-5342-4375-907E-9995B7E93E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51AF9A-912F-4733-9E15-CD658F7E6648}"/>
              </a:ext>
            </a:extLst>
          </p:cNvPr>
          <p:cNvSpPr>
            <a:spLocks noGrp="1"/>
          </p:cNvSpPr>
          <p:nvPr>
            <p:ph type="dt" sz="half" idx="10"/>
          </p:nvPr>
        </p:nvSpPr>
        <p:spPr/>
        <p:txBody>
          <a:bodyPr/>
          <a:lstStyle/>
          <a:p>
            <a:fld id="{C0174092-ACB2-412B-B384-0230AAA986DB}" type="datetimeFigureOut">
              <a:rPr lang="en-US" smtClean="0"/>
              <a:t>10/21/2020</a:t>
            </a:fld>
            <a:endParaRPr lang="en-US"/>
          </a:p>
        </p:txBody>
      </p:sp>
      <p:sp>
        <p:nvSpPr>
          <p:cNvPr id="4" name="Footer Placeholder 3">
            <a:extLst>
              <a:ext uri="{FF2B5EF4-FFF2-40B4-BE49-F238E27FC236}">
                <a16:creationId xmlns:a16="http://schemas.microsoft.com/office/drawing/2014/main" id="{861FD1C2-8587-4ABC-A47B-007548E580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80B3B9-2CA6-4CF4-BC8B-6ED13649F31D}"/>
              </a:ext>
            </a:extLst>
          </p:cNvPr>
          <p:cNvSpPr>
            <a:spLocks noGrp="1"/>
          </p:cNvSpPr>
          <p:nvPr>
            <p:ph type="sldNum" sz="quarter" idx="12"/>
          </p:nvPr>
        </p:nvSpPr>
        <p:spPr/>
        <p:txBody>
          <a:bodyPr/>
          <a:lstStyle/>
          <a:p>
            <a:fld id="{872AA199-3088-4368-BD0C-B6C042813D88}" type="slidenum">
              <a:rPr lang="en-US" smtClean="0"/>
              <a:t>‹#›</a:t>
            </a:fld>
            <a:endParaRPr lang="en-US"/>
          </a:p>
        </p:txBody>
      </p:sp>
    </p:spTree>
    <p:extLst>
      <p:ext uri="{BB962C8B-B14F-4D97-AF65-F5344CB8AC3E}">
        <p14:creationId xmlns:p14="http://schemas.microsoft.com/office/powerpoint/2010/main" val="2312704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DAD4AE-1CE0-403F-9A2F-4E625E4D290E}"/>
              </a:ext>
            </a:extLst>
          </p:cNvPr>
          <p:cNvSpPr>
            <a:spLocks noGrp="1"/>
          </p:cNvSpPr>
          <p:nvPr>
            <p:ph type="dt" sz="half" idx="10"/>
          </p:nvPr>
        </p:nvSpPr>
        <p:spPr/>
        <p:txBody>
          <a:bodyPr/>
          <a:lstStyle/>
          <a:p>
            <a:fld id="{C0174092-ACB2-412B-B384-0230AAA986DB}" type="datetimeFigureOut">
              <a:rPr lang="en-US" smtClean="0"/>
              <a:t>10/21/2020</a:t>
            </a:fld>
            <a:endParaRPr lang="en-US"/>
          </a:p>
        </p:txBody>
      </p:sp>
      <p:sp>
        <p:nvSpPr>
          <p:cNvPr id="3" name="Footer Placeholder 2">
            <a:extLst>
              <a:ext uri="{FF2B5EF4-FFF2-40B4-BE49-F238E27FC236}">
                <a16:creationId xmlns:a16="http://schemas.microsoft.com/office/drawing/2014/main" id="{D59B86D4-1D29-48B5-9E5E-0958F8C104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B89A4D-9446-4B5E-AC7A-E44FC4C386E8}"/>
              </a:ext>
            </a:extLst>
          </p:cNvPr>
          <p:cNvSpPr>
            <a:spLocks noGrp="1"/>
          </p:cNvSpPr>
          <p:nvPr>
            <p:ph type="sldNum" sz="quarter" idx="12"/>
          </p:nvPr>
        </p:nvSpPr>
        <p:spPr/>
        <p:txBody>
          <a:bodyPr/>
          <a:lstStyle/>
          <a:p>
            <a:fld id="{872AA199-3088-4368-BD0C-B6C042813D88}" type="slidenum">
              <a:rPr lang="en-US" smtClean="0"/>
              <a:t>‹#›</a:t>
            </a:fld>
            <a:endParaRPr lang="en-US"/>
          </a:p>
        </p:txBody>
      </p:sp>
    </p:spTree>
    <p:extLst>
      <p:ext uri="{BB962C8B-B14F-4D97-AF65-F5344CB8AC3E}">
        <p14:creationId xmlns:p14="http://schemas.microsoft.com/office/powerpoint/2010/main" val="2644943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02C8F-842B-4F72-AF27-AE354FDA00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5E6532-EDB2-4194-B659-FE6FF2F73211}"/>
              </a:ext>
            </a:extLst>
          </p:cNvPr>
          <p:cNvSpPr>
            <a:spLocks noGrp="1"/>
          </p:cNvSpPr>
          <p:nvPr>
            <p:ph idx="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943305-3C42-427C-86D7-B95967F76831}"/>
              </a:ext>
            </a:extLst>
          </p:cNvPr>
          <p:cNvSpPr>
            <a:spLocks noGrp="1"/>
          </p:cNvSpPr>
          <p:nvPr>
            <p:ph type="body" sz="half" idx="2"/>
          </p:nvPr>
        </p:nvSpPr>
        <p:spPr>
          <a:xfrm>
            <a:off x="839788" y="2057400"/>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F2B8EC-F656-4B91-938E-B657761EB42D}"/>
              </a:ext>
            </a:extLst>
          </p:cNvPr>
          <p:cNvSpPr>
            <a:spLocks noGrp="1"/>
          </p:cNvSpPr>
          <p:nvPr>
            <p:ph type="dt" sz="half" idx="10"/>
          </p:nvPr>
        </p:nvSpPr>
        <p:spPr/>
        <p:txBody>
          <a:bodyPr/>
          <a:lstStyle/>
          <a:p>
            <a:fld id="{C0174092-ACB2-412B-B384-0230AAA986DB}" type="datetimeFigureOut">
              <a:rPr lang="en-US" smtClean="0"/>
              <a:t>10/21/2020</a:t>
            </a:fld>
            <a:endParaRPr lang="en-US"/>
          </a:p>
        </p:txBody>
      </p:sp>
      <p:sp>
        <p:nvSpPr>
          <p:cNvPr id="6" name="Footer Placeholder 5">
            <a:extLst>
              <a:ext uri="{FF2B5EF4-FFF2-40B4-BE49-F238E27FC236}">
                <a16:creationId xmlns:a16="http://schemas.microsoft.com/office/drawing/2014/main" id="{724D374D-DFB5-4DD7-9F23-DB3C559B3F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630F24-9165-4F8A-AF32-BF9E06D48B54}"/>
              </a:ext>
            </a:extLst>
          </p:cNvPr>
          <p:cNvSpPr>
            <a:spLocks noGrp="1"/>
          </p:cNvSpPr>
          <p:nvPr>
            <p:ph type="sldNum" sz="quarter" idx="12"/>
          </p:nvPr>
        </p:nvSpPr>
        <p:spPr/>
        <p:txBody>
          <a:bodyPr/>
          <a:lstStyle/>
          <a:p>
            <a:fld id="{872AA199-3088-4368-BD0C-B6C042813D88}" type="slidenum">
              <a:rPr lang="en-US" smtClean="0"/>
              <a:t>‹#›</a:t>
            </a:fld>
            <a:endParaRPr lang="en-US"/>
          </a:p>
        </p:txBody>
      </p:sp>
    </p:spTree>
    <p:extLst>
      <p:ext uri="{BB962C8B-B14F-4D97-AF65-F5344CB8AC3E}">
        <p14:creationId xmlns:p14="http://schemas.microsoft.com/office/powerpoint/2010/main" val="1926421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34DD4-6F5F-42D8-9F47-8830F3B2F3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77B448-65B2-4C73-A04E-B5095BDB75D0}"/>
              </a:ext>
            </a:extLst>
          </p:cNvPr>
          <p:cNvSpPr>
            <a:spLocks noGrp="1"/>
          </p:cNvSpPr>
          <p:nvPr>
            <p:ph type="pic" idx="1"/>
          </p:nvPr>
        </p:nvSpPr>
        <p:spPr>
          <a:xfrm>
            <a:off x="5183188" y="987437"/>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a16="http://schemas.microsoft.com/office/drawing/2014/main" id="{89B078AD-C984-4289-8247-79F14C3C3608}"/>
              </a:ext>
            </a:extLst>
          </p:cNvPr>
          <p:cNvSpPr>
            <a:spLocks noGrp="1"/>
          </p:cNvSpPr>
          <p:nvPr>
            <p:ph type="body" sz="half" idx="2"/>
          </p:nvPr>
        </p:nvSpPr>
        <p:spPr>
          <a:xfrm>
            <a:off x="839788" y="2057400"/>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92E50-C918-4F06-9A18-3C47926935A0}"/>
              </a:ext>
            </a:extLst>
          </p:cNvPr>
          <p:cNvSpPr>
            <a:spLocks noGrp="1"/>
          </p:cNvSpPr>
          <p:nvPr>
            <p:ph type="dt" sz="half" idx="10"/>
          </p:nvPr>
        </p:nvSpPr>
        <p:spPr/>
        <p:txBody>
          <a:bodyPr/>
          <a:lstStyle/>
          <a:p>
            <a:fld id="{C0174092-ACB2-412B-B384-0230AAA986DB}" type="datetimeFigureOut">
              <a:rPr lang="en-US" smtClean="0"/>
              <a:t>10/21/2020</a:t>
            </a:fld>
            <a:endParaRPr lang="en-US"/>
          </a:p>
        </p:txBody>
      </p:sp>
      <p:sp>
        <p:nvSpPr>
          <p:cNvPr id="6" name="Footer Placeholder 5">
            <a:extLst>
              <a:ext uri="{FF2B5EF4-FFF2-40B4-BE49-F238E27FC236}">
                <a16:creationId xmlns:a16="http://schemas.microsoft.com/office/drawing/2014/main" id="{BE15FE0A-D270-49F3-B27F-6952FE6095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1683E7-BF61-491A-8FF1-A865F4A749EC}"/>
              </a:ext>
            </a:extLst>
          </p:cNvPr>
          <p:cNvSpPr>
            <a:spLocks noGrp="1"/>
          </p:cNvSpPr>
          <p:nvPr>
            <p:ph type="sldNum" sz="quarter" idx="12"/>
          </p:nvPr>
        </p:nvSpPr>
        <p:spPr/>
        <p:txBody>
          <a:bodyPr/>
          <a:lstStyle/>
          <a:p>
            <a:fld id="{872AA199-3088-4368-BD0C-B6C042813D88}" type="slidenum">
              <a:rPr lang="en-US" smtClean="0"/>
              <a:t>‹#›</a:t>
            </a:fld>
            <a:endParaRPr lang="en-US"/>
          </a:p>
        </p:txBody>
      </p:sp>
    </p:spTree>
    <p:extLst>
      <p:ext uri="{BB962C8B-B14F-4D97-AF65-F5344CB8AC3E}">
        <p14:creationId xmlns:p14="http://schemas.microsoft.com/office/powerpoint/2010/main" val="115006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42C3B9-E6A7-43C7-BAA4-6CEE20CA6D35}"/>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67D54-21C6-437B-BC1C-9408D81670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198958-F6C6-40D4-ABC1-AAE1B5CEC25F}"/>
              </a:ext>
            </a:extLst>
          </p:cNvPr>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74092-ACB2-412B-B384-0230AAA986DB}" type="datetimeFigureOut">
              <a:rPr lang="en-US" smtClean="0"/>
              <a:t>10/21/2020</a:t>
            </a:fld>
            <a:endParaRPr lang="en-US"/>
          </a:p>
        </p:txBody>
      </p:sp>
      <p:sp>
        <p:nvSpPr>
          <p:cNvPr id="5" name="Footer Placeholder 4">
            <a:extLst>
              <a:ext uri="{FF2B5EF4-FFF2-40B4-BE49-F238E27FC236}">
                <a16:creationId xmlns:a16="http://schemas.microsoft.com/office/drawing/2014/main" id="{CAD450D6-C433-4F0F-8116-54D8FB810BC8}"/>
              </a:ext>
            </a:extLst>
          </p:cNvPr>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4877B6-9563-44BE-A264-7857DBB3291D}"/>
              </a:ext>
            </a:extLst>
          </p:cNvPr>
          <p:cNvSpPr>
            <a:spLocks noGrp="1"/>
          </p:cNvSpPr>
          <p:nvPr>
            <p:ph type="sldNum" sz="quarter" idx="4"/>
          </p:nvPr>
        </p:nvSpPr>
        <p:spPr>
          <a:xfrm>
            <a:off x="8610600" y="63563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AA199-3088-4368-BD0C-B6C042813D88}" type="slidenum">
              <a:rPr lang="en-US" smtClean="0"/>
              <a:t>‹#›</a:t>
            </a:fld>
            <a:endParaRPr lang="en-US"/>
          </a:p>
        </p:txBody>
      </p:sp>
    </p:spTree>
    <p:extLst>
      <p:ext uri="{BB962C8B-B14F-4D97-AF65-F5344CB8AC3E}">
        <p14:creationId xmlns:p14="http://schemas.microsoft.com/office/powerpoint/2010/main" val="1224820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chart" Target="../charts/chart1.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3.emf"/><Relationship Id="rId2" Type="http://schemas.openxmlformats.org/officeDocument/2006/relationships/chart" Target="../charts/chart4.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23.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package" Target="../embeddings/Microsoft_Excel_Worksheet2.xlsx"/><Relationship Id="rId5" Type="http://schemas.openxmlformats.org/officeDocument/2006/relationships/image" Target="../media/image22.emf"/><Relationship Id="rId4" Type="http://schemas.openxmlformats.org/officeDocument/2006/relationships/package" Target="../embeddings/Microsoft_Excel_Worksheet1.xlsx"/></Relationships>
</file>

<file path=ppt/slides/_rels/slide3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3" Type="http://schemas.openxmlformats.org/officeDocument/2006/relationships/hyperlink" Target="mailto:mucciare@unhcr.org"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mailto:chalak@unhcr.org" TargetMode="External"/><Relationship Id="rId4" Type="http://schemas.openxmlformats.org/officeDocument/2006/relationships/hyperlink" Target="mailto:zaid.aljabari@nrc.n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2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3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D9544B6D-3606-41F6-BDEF-44B28ACD4048}"/>
              </a:ext>
            </a:extLst>
          </p:cNvPr>
          <p:cNvSpPr>
            <a:spLocks noGrp="1"/>
          </p:cNvSpPr>
          <p:nvPr>
            <p:ph type="ctrTitle"/>
          </p:nvPr>
        </p:nvSpPr>
        <p:spPr>
          <a:xfrm>
            <a:off x="1848464" y="3896530"/>
            <a:ext cx="8495071" cy="1784403"/>
          </a:xfrm>
        </p:spPr>
        <p:txBody>
          <a:bodyPr anchor="b">
            <a:normAutofit fontScale="90000"/>
          </a:bodyPr>
          <a:lstStyle/>
          <a:p>
            <a:r>
              <a:rPr lang="en-US" sz="3100" dirty="0">
                <a:solidFill>
                  <a:schemeClr val="bg1"/>
                </a:solidFill>
                <a:latin typeface="Verdana Pro Black" panose="020B0A04030504040204" pitchFamily="34" charset="0"/>
              </a:rPr>
              <a:t>Libya  Shelter NFI Sector  </a:t>
            </a:r>
            <a:br>
              <a:rPr lang="en-US" sz="3100" dirty="0">
                <a:solidFill>
                  <a:schemeClr val="bg1"/>
                </a:solidFill>
                <a:latin typeface="Verdana Pro Black" panose="020B0A04030504040204" pitchFamily="34" charset="0"/>
              </a:rPr>
            </a:br>
            <a:r>
              <a:rPr lang="en-US" sz="3100" dirty="0">
                <a:solidFill>
                  <a:schemeClr val="bg1"/>
                </a:solidFill>
                <a:latin typeface="Verdana Pro Black" panose="020B0A04030504040204" pitchFamily="34" charset="0"/>
              </a:rPr>
              <a:t>GSC Meeting 2020</a:t>
            </a:r>
            <a:br>
              <a:rPr lang="en-US" sz="3200" dirty="0">
                <a:solidFill>
                  <a:schemeClr val="bg1"/>
                </a:solidFill>
                <a:latin typeface="Verdana Pro Black" panose="020B0A04030504040204" pitchFamily="34" charset="0"/>
              </a:rPr>
            </a:br>
            <a:br>
              <a:rPr lang="en-US" sz="3200" dirty="0">
                <a:solidFill>
                  <a:schemeClr val="bg1"/>
                </a:solidFill>
                <a:latin typeface="Verdana Pro Black" panose="020B0A04030504040204" pitchFamily="34" charset="0"/>
              </a:rPr>
            </a:br>
            <a:r>
              <a:rPr lang="en-US" sz="2400" dirty="0">
                <a:solidFill>
                  <a:schemeClr val="bg1"/>
                </a:solidFill>
                <a:latin typeface="Verdana Pro Black" panose="020B0A04030504040204" pitchFamily="34" charset="0"/>
              </a:rPr>
              <a:t>21 October 2020 </a:t>
            </a:r>
            <a:br>
              <a:rPr lang="en-US" sz="2400" dirty="0">
                <a:solidFill>
                  <a:schemeClr val="bg1"/>
                </a:solidFill>
                <a:latin typeface="Verdana Pro Black" panose="020B0A04030504040204" pitchFamily="34" charset="0"/>
              </a:rPr>
            </a:br>
            <a:endParaRPr lang="en-US" sz="2000" dirty="0">
              <a:solidFill>
                <a:schemeClr val="bg1"/>
              </a:solidFill>
              <a:latin typeface="Verdana Pro Black" panose="020B0A04030504040204" pitchFamily="34" charset="0"/>
            </a:endParaRPr>
          </a:p>
        </p:txBody>
      </p:sp>
      <p:sp>
        <p:nvSpPr>
          <p:cNvPr id="3" name="Subtitle 2">
            <a:extLst>
              <a:ext uri="{FF2B5EF4-FFF2-40B4-BE49-F238E27FC236}">
                <a16:creationId xmlns:a16="http://schemas.microsoft.com/office/drawing/2014/main" id="{1A11EB7E-36C6-4963-B89E-0F584A2D935E}"/>
              </a:ext>
            </a:extLst>
          </p:cNvPr>
          <p:cNvSpPr>
            <a:spLocks noGrp="1"/>
          </p:cNvSpPr>
          <p:nvPr>
            <p:ph type="subTitle" idx="1"/>
          </p:nvPr>
        </p:nvSpPr>
        <p:spPr>
          <a:xfrm>
            <a:off x="194483" y="254675"/>
            <a:ext cx="5901517" cy="747587"/>
          </a:xfrm>
        </p:spPr>
        <p:txBody>
          <a:bodyPr>
            <a:normAutofit fontScale="47500" lnSpcReduction="20000"/>
          </a:bodyPr>
          <a:lstStyle/>
          <a:p>
            <a:pPr algn="l"/>
            <a:r>
              <a:rPr lang="en-US" sz="2900" b="1" dirty="0">
                <a:solidFill>
                  <a:schemeClr val="bg1"/>
                </a:solidFill>
                <a:latin typeface="Verdana Pro" panose="020B0604030504040204" pitchFamily="34" charset="0"/>
              </a:rPr>
              <a:t>Shelter NFI Sector Libya</a:t>
            </a:r>
            <a:endParaRPr lang="en-US" sz="2900" dirty="0">
              <a:solidFill>
                <a:schemeClr val="bg1"/>
              </a:solidFill>
              <a:latin typeface="Verdana Pro" panose="020B0604030504040204" pitchFamily="34" charset="0"/>
            </a:endParaRPr>
          </a:p>
          <a:p>
            <a:pPr algn="l"/>
            <a:r>
              <a:rPr lang="en-US" sz="2000" b="1" dirty="0">
                <a:solidFill>
                  <a:schemeClr val="bg1"/>
                </a:solidFill>
                <a:latin typeface="Verdana" panose="020B0604030504040204" pitchFamily="34" charset="0"/>
                <a:ea typeface="Verdana" panose="020B0604030504040204" pitchFamily="34" charset="0"/>
              </a:rPr>
              <a:t>ShelterCluster.org</a:t>
            </a:r>
          </a:p>
          <a:p>
            <a:pPr algn="l"/>
            <a:r>
              <a:rPr lang="en-US" sz="2000" b="1" dirty="0">
                <a:solidFill>
                  <a:schemeClr val="bg1"/>
                </a:solidFill>
                <a:latin typeface="Verdana" panose="020B0604030504040204" pitchFamily="34" charset="0"/>
                <a:ea typeface="Verdana" panose="020B0604030504040204" pitchFamily="34" charset="0"/>
              </a:rPr>
              <a:t>Coordinating Humanitarian Shelter</a:t>
            </a:r>
          </a:p>
        </p:txBody>
      </p:sp>
      <p:sp>
        <p:nvSpPr>
          <p:cNvPr id="16" name="Oval 15">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9" y="889255"/>
            <a:ext cx="2140172" cy="2140172"/>
          </a:xfrm>
          <a:prstGeom prst="ellipse">
            <a:avLst/>
          </a:prstGeom>
          <a:solidFill>
            <a:srgbClr val="FFFFFF"/>
          </a:solidFill>
          <a:ln w="19050">
            <a:solidFill>
              <a:srgbClr val="991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4B400584-9343-4A28-A11E-C280AA206609}"/>
              </a:ext>
            </a:extLst>
          </p:cNvPr>
          <p:cNvPicPr/>
          <p:nvPr/>
        </p:nvPicPr>
        <p:blipFill rotWithShape="1">
          <a:blip r:embed="rId2" cstate="print">
            <a:extLst>
              <a:ext uri="{28A0092B-C50C-407E-A947-70E740481C1C}">
                <a14:useLocalDpi xmlns:a14="http://schemas.microsoft.com/office/drawing/2010/main" val="0"/>
              </a:ext>
            </a:extLst>
          </a:blip>
          <a:srcRect t="1" r="79520" b="-7563"/>
          <a:stretch/>
        </p:blipFill>
        <p:spPr bwMode="auto">
          <a:xfrm>
            <a:off x="5440985" y="1428107"/>
            <a:ext cx="1310049" cy="1175475"/>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755378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ounded Rectangle 50"/>
          <p:cNvSpPr/>
          <p:nvPr/>
        </p:nvSpPr>
        <p:spPr>
          <a:xfrm>
            <a:off x="8131107" y="2900423"/>
            <a:ext cx="1542068" cy="1829711"/>
          </a:xfrm>
          <a:prstGeom prst="roundRect">
            <a:avLst>
              <a:gd name="adj" fmla="val 6553"/>
            </a:avLst>
          </a:prstGeom>
          <a:solidFill>
            <a:schemeClr val="bg1"/>
          </a:solidFill>
          <a:ln>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2" name="TextBox 91"/>
          <p:cNvSpPr txBox="1"/>
          <p:nvPr/>
        </p:nvSpPr>
        <p:spPr>
          <a:xfrm>
            <a:off x="8580891" y="3690856"/>
            <a:ext cx="718036" cy="784926"/>
          </a:xfrm>
          <a:prstGeom prst="roundRect">
            <a:avLst/>
          </a:prstGeom>
          <a:solidFill>
            <a:schemeClr val="accent1"/>
          </a:solidFill>
        </p:spPr>
        <p:txBody>
          <a:bodyPr wrap="square" rtlCol="0" anchor="ctr">
            <a:spAutoFit/>
          </a:bodyPr>
          <a:lstStyle/>
          <a:p>
            <a:pPr algn="ctr"/>
            <a:r>
              <a:rPr lang="en-US" sz="4051" b="1" dirty="0">
                <a:solidFill>
                  <a:schemeClr val="bg1"/>
                </a:solidFill>
                <a:latin typeface="Montserrat Bold"/>
                <a:cs typeface="Montserrat Bold"/>
              </a:rPr>
              <a:t>6</a:t>
            </a:r>
          </a:p>
        </p:txBody>
      </p:sp>
      <p:sp>
        <p:nvSpPr>
          <p:cNvPr id="93" name="TextBox 92"/>
          <p:cNvSpPr txBox="1"/>
          <p:nvPr/>
        </p:nvSpPr>
        <p:spPr>
          <a:xfrm>
            <a:off x="8143622" y="2974600"/>
            <a:ext cx="1592575" cy="338554"/>
          </a:xfrm>
          <a:prstGeom prst="rect">
            <a:avLst/>
          </a:prstGeom>
          <a:noFill/>
        </p:spPr>
        <p:txBody>
          <a:bodyPr wrap="square" rtlCol="0" anchor="ctr">
            <a:spAutoFit/>
          </a:bodyPr>
          <a:lstStyle/>
          <a:p>
            <a:pPr algn="ctr"/>
            <a:r>
              <a:rPr lang="en-US" sz="1600" b="1" dirty="0">
                <a:solidFill>
                  <a:schemeClr val="tx1">
                    <a:lumMod val="65000"/>
                    <a:lumOff val="35000"/>
                  </a:schemeClr>
                </a:solidFill>
                <a:latin typeface="Arial" panose="020B0604020202020204" pitchFamily="34" charset="0"/>
                <a:cs typeface="Arial" panose="020B0604020202020204" pitchFamily="34" charset="0"/>
              </a:rPr>
              <a:t>HRP partners</a:t>
            </a:r>
          </a:p>
        </p:txBody>
      </p:sp>
      <p:cxnSp>
        <p:nvCxnSpPr>
          <p:cNvPr id="95" name="Straight Connector 94"/>
          <p:cNvCxnSpPr/>
          <p:nvPr/>
        </p:nvCxnSpPr>
        <p:spPr>
          <a:xfrm>
            <a:off x="3843339" y="2736401"/>
            <a:ext cx="0" cy="2521401"/>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6" name="Rounded Rectangle 95"/>
          <p:cNvSpPr/>
          <p:nvPr/>
        </p:nvSpPr>
        <p:spPr>
          <a:xfrm>
            <a:off x="4272917" y="2907924"/>
            <a:ext cx="1683526" cy="1829710"/>
          </a:xfrm>
          <a:prstGeom prst="roundRect">
            <a:avLst>
              <a:gd name="adj" fmla="val 6553"/>
            </a:avLst>
          </a:prstGeom>
          <a:solidFill>
            <a:schemeClr val="bg1"/>
          </a:solidFill>
          <a:ln>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7" name="TextBox 96"/>
          <p:cNvSpPr txBox="1"/>
          <p:nvPr/>
        </p:nvSpPr>
        <p:spPr>
          <a:xfrm>
            <a:off x="4753877" y="3690856"/>
            <a:ext cx="786032" cy="784926"/>
          </a:xfrm>
          <a:prstGeom prst="roundRect">
            <a:avLst/>
          </a:prstGeom>
          <a:solidFill>
            <a:schemeClr val="accent2">
              <a:lumMod val="60000"/>
              <a:lumOff val="40000"/>
            </a:schemeClr>
          </a:solidFill>
        </p:spPr>
        <p:txBody>
          <a:bodyPr wrap="none" rtlCol="0" anchor="ctr">
            <a:spAutoFit/>
          </a:bodyPr>
          <a:lstStyle/>
          <a:p>
            <a:pPr algn="ctr"/>
            <a:r>
              <a:rPr lang="en-US" sz="4051" b="1" dirty="0">
                <a:solidFill>
                  <a:schemeClr val="bg1"/>
                </a:solidFill>
                <a:latin typeface="Montserrat Bold"/>
                <a:cs typeface="Montserrat Bold"/>
              </a:rPr>
              <a:t>18</a:t>
            </a:r>
          </a:p>
        </p:txBody>
      </p:sp>
      <p:sp>
        <p:nvSpPr>
          <p:cNvPr id="98" name="TextBox 97"/>
          <p:cNvSpPr txBox="1"/>
          <p:nvPr/>
        </p:nvSpPr>
        <p:spPr>
          <a:xfrm>
            <a:off x="4363868" y="2974600"/>
            <a:ext cx="1592575" cy="584775"/>
          </a:xfrm>
          <a:prstGeom prst="rect">
            <a:avLst/>
          </a:prstGeom>
          <a:noFill/>
        </p:spPr>
        <p:txBody>
          <a:bodyPr wrap="square" rtlCol="0" anchor="ctr">
            <a:spAutoFit/>
          </a:bodyPr>
          <a:lstStyle/>
          <a:p>
            <a:pPr algn="ctr"/>
            <a:r>
              <a:rPr lang="en-US" sz="1600" b="1" dirty="0" err="1">
                <a:solidFill>
                  <a:schemeClr val="tx1">
                    <a:lumMod val="65000"/>
                    <a:lumOff val="35000"/>
                  </a:schemeClr>
                </a:solidFill>
                <a:latin typeface="Arial" panose="020B0604020202020204" pitchFamily="34" charset="0"/>
                <a:cs typeface="Arial" panose="020B0604020202020204" pitchFamily="34" charset="0"/>
              </a:rPr>
              <a:t>Mantika</a:t>
            </a:r>
            <a:r>
              <a:rPr lang="en-US" sz="1600" b="1" dirty="0">
                <a:solidFill>
                  <a:schemeClr val="tx1">
                    <a:lumMod val="65000"/>
                    <a:lumOff val="35000"/>
                  </a:schemeClr>
                </a:solidFill>
                <a:latin typeface="Arial" panose="020B0604020202020204" pitchFamily="34" charset="0"/>
                <a:cs typeface="Arial" panose="020B0604020202020204" pitchFamily="34" charset="0"/>
              </a:rPr>
              <a:t> reached </a:t>
            </a:r>
          </a:p>
        </p:txBody>
      </p:sp>
      <p:sp>
        <p:nvSpPr>
          <p:cNvPr id="107" name="Rounded Rectangle 106"/>
          <p:cNvSpPr/>
          <p:nvPr/>
        </p:nvSpPr>
        <p:spPr>
          <a:xfrm>
            <a:off x="245851" y="1293349"/>
            <a:ext cx="2657728" cy="1051560"/>
          </a:xfrm>
          <a:prstGeom prst="roundRect">
            <a:avLst>
              <a:gd name="adj" fmla="val 8043"/>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rgbClr val="9E0000"/>
              </a:solidFill>
            </a:endParaRPr>
          </a:p>
        </p:txBody>
      </p:sp>
      <p:sp>
        <p:nvSpPr>
          <p:cNvPr id="108" name="TextBox 107"/>
          <p:cNvSpPr txBox="1"/>
          <p:nvPr/>
        </p:nvSpPr>
        <p:spPr>
          <a:xfrm>
            <a:off x="349206" y="1781672"/>
            <a:ext cx="944489"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81 K</a:t>
            </a:r>
          </a:p>
        </p:txBody>
      </p:sp>
      <p:sp>
        <p:nvSpPr>
          <p:cNvPr id="109" name="TextBox 108"/>
          <p:cNvSpPr txBox="1"/>
          <p:nvPr/>
        </p:nvSpPr>
        <p:spPr>
          <a:xfrm>
            <a:off x="362376" y="1434596"/>
            <a:ext cx="2161938" cy="338554"/>
          </a:xfrm>
          <a:prstGeom prst="rect">
            <a:avLst/>
          </a:prstGeom>
          <a:noFill/>
        </p:spPr>
        <p:txBody>
          <a:bodyPr wrap="none" rtlCol="0" anchor="ctr">
            <a:spAutoFit/>
          </a:bodyPr>
          <a:lstStyle/>
          <a:p>
            <a:r>
              <a:rPr lang="en-US" sz="1600" dirty="0">
                <a:solidFill>
                  <a:schemeClr val="bg1"/>
                </a:solidFill>
                <a:latin typeface="Arial" panose="020B0604020202020204" pitchFamily="34" charset="0"/>
                <a:cs typeface="Arial" panose="020B0604020202020204" pitchFamily="34" charset="0"/>
              </a:rPr>
              <a:t>People Targeted HRP</a:t>
            </a:r>
          </a:p>
        </p:txBody>
      </p:sp>
      <p:sp>
        <p:nvSpPr>
          <p:cNvPr id="110" name="Rounded Rectangle 109"/>
          <p:cNvSpPr/>
          <p:nvPr/>
        </p:nvSpPr>
        <p:spPr>
          <a:xfrm>
            <a:off x="3175015" y="1296839"/>
            <a:ext cx="2781428" cy="1051560"/>
          </a:xfrm>
          <a:prstGeom prst="roundRect">
            <a:avLst>
              <a:gd name="adj" fmla="val 804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11" name="TextBox 110"/>
          <p:cNvSpPr txBox="1"/>
          <p:nvPr/>
        </p:nvSpPr>
        <p:spPr>
          <a:xfrm>
            <a:off x="3278369" y="1785161"/>
            <a:ext cx="2704587"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103.3 K (127%)</a:t>
            </a:r>
          </a:p>
        </p:txBody>
      </p:sp>
      <p:sp>
        <p:nvSpPr>
          <p:cNvPr id="112" name="TextBox 111"/>
          <p:cNvSpPr txBox="1"/>
          <p:nvPr/>
        </p:nvSpPr>
        <p:spPr>
          <a:xfrm>
            <a:off x="3291540" y="1438084"/>
            <a:ext cx="2130583" cy="338554"/>
          </a:xfrm>
          <a:prstGeom prst="rect">
            <a:avLst/>
          </a:prstGeom>
          <a:noFill/>
        </p:spPr>
        <p:txBody>
          <a:bodyPr wrap="none" rtlCol="0" anchor="ctr">
            <a:spAutoFit/>
          </a:bodyPr>
          <a:lstStyle/>
          <a:p>
            <a:r>
              <a:rPr lang="en-US" sz="1600" dirty="0">
                <a:solidFill>
                  <a:schemeClr val="bg1"/>
                </a:solidFill>
                <a:latin typeface="Arial" panose="020B0604020202020204" pitchFamily="34" charset="0"/>
                <a:cs typeface="Arial" panose="020B0604020202020204" pitchFamily="34" charset="0"/>
              </a:rPr>
              <a:t>People Assisted HRP</a:t>
            </a:r>
          </a:p>
        </p:txBody>
      </p:sp>
      <p:sp>
        <p:nvSpPr>
          <p:cNvPr id="113" name="Rounded Rectangle 112"/>
          <p:cNvSpPr/>
          <p:nvPr/>
        </p:nvSpPr>
        <p:spPr>
          <a:xfrm>
            <a:off x="6277931" y="1293349"/>
            <a:ext cx="2817469" cy="1051560"/>
          </a:xfrm>
          <a:prstGeom prst="roundRect">
            <a:avLst>
              <a:gd name="adj" fmla="val 8043"/>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14" name="TextBox 113"/>
          <p:cNvSpPr txBox="1"/>
          <p:nvPr/>
        </p:nvSpPr>
        <p:spPr>
          <a:xfrm>
            <a:off x="6381284" y="1781672"/>
            <a:ext cx="1544012"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157.9 K </a:t>
            </a:r>
          </a:p>
        </p:txBody>
      </p:sp>
      <p:sp>
        <p:nvSpPr>
          <p:cNvPr id="115" name="TextBox 114"/>
          <p:cNvSpPr txBox="1"/>
          <p:nvPr/>
        </p:nvSpPr>
        <p:spPr>
          <a:xfrm>
            <a:off x="6290913" y="1425219"/>
            <a:ext cx="2859437" cy="338554"/>
          </a:xfrm>
          <a:prstGeom prst="rect">
            <a:avLst/>
          </a:prstGeom>
          <a:noFill/>
        </p:spPr>
        <p:txBody>
          <a:bodyPr wrap="none" rtlCol="0" anchor="ctr">
            <a:spAutoFit/>
          </a:bodyPr>
          <a:lstStyle/>
          <a:p>
            <a:r>
              <a:rPr lang="en-US" sz="1600" dirty="0">
                <a:solidFill>
                  <a:schemeClr val="bg1"/>
                </a:solidFill>
                <a:latin typeface="Arial" panose="020B0604020202020204" pitchFamily="34" charset="0"/>
                <a:cs typeface="Arial" panose="020B0604020202020204" pitchFamily="34" charset="0"/>
              </a:rPr>
              <a:t>People Assisted (HRP &amp; not )</a:t>
            </a:r>
          </a:p>
        </p:txBody>
      </p:sp>
      <p:sp>
        <p:nvSpPr>
          <p:cNvPr id="124" name="Rounded Rectangle 123"/>
          <p:cNvSpPr/>
          <p:nvPr/>
        </p:nvSpPr>
        <p:spPr>
          <a:xfrm>
            <a:off x="9880813" y="2900423"/>
            <a:ext cx="1592575" cy="1825407"/>
          </a:xfrm>
          <a:prstGeom prst="roundRect">
            <a:avLst>
              <a:gd name="adj" fmla="val 6553"/>
            </a:avLst>
          </a:prstGeom>
          <a:solidFill>
            <a:schemeClr val="bg1"/>
          </a:solidFill>
          <a:ln>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5" name="TextBox 124"/>
          <p:cNvSpPr txBox="1"/>
          <p:nvPr/>
        </p:nvSpPr>
        <p:spPr>
          <a:xfrm>
            <a:off x="10348702" y="3683565"/>
            <a:ext cx="786032" cy="791848"/>
          </a:xfrm>
          <a:prstGeom prst="roundRect">
            <a:avLst/>
          </a:prstGeom>
          <a:solidFill>
            <a:schemeClr val="accent1"/>
          </a:solidFill>
        </p:spPr>
        <p:txBody>
          <a:bodyPr wrap="square" rtlCol="0" anchor="ctr">
            <a:spAutoFit/>
          </a:bodyPr>
          <a:lstStyle/>
          <a:p>
            <a:pPr algn="ctr"/>
            <a:r>
              <a:rPr lang="en-US" sz="4051" b="1" dirty="0">
                <a:solidFill>
                  <a:schemeClr val="bg1"/>
                </a:solidFill>
                <a:latin typeface="Montserrat Bold"/>
                <a:cs typeface="Montserrat Bold"/>
              </a:rPr>
              <a:t>11</a:t>
            </a:r>
          </a:p>
        </p:txBody>
      </p:sp>
      <p:sp>
        <p:nvSpPr>
          <p:cNvPr id="126" name="TextBox 125"/>
          <p:cNvSpPr txBox="1"/>
          <p:nvPr/>
        </p:nvSpPr>
        <p:spPr>
          <a:xfrm>
            <a:off x="9943835" y="2981746"/>
            <a:ext cx="1592575" cy="523220"/>
          </a:xfrm>
          <a:prstGeom prst="rect">
            <a:avLst/>
          </a:prstGeom>
          <a:noFill/>
        </p:spPr>
        <p:txBody>
          <a:bodyPr wrap="square" rtlCol="0" anchor="ctr">
            <a:spAutoFit/>
          </a:bodyPr>
          <a:lstStyle/>
          <a:p>
            <a:pPr algn="ctr"/>
            <a:r>
              <a:rPr lang="en-US" sz="1400" b="1" dirty="0">
                <a:solidFill>
                  <a:schemeClr val="tx1">
                    <a:lumMod val="65000"/>
                    <a:lumOff val="35000"/>
                  </a:schemeClr>
                </a:solidFill>
                <a:latin typeface="Arial" panose="020B0604020202020204" pitchFamily="34" charset="0"/>
                <a:cs typeface="Arial" panose="020B0604020202020204" pitchFamily="34" charset="0"/>
              </a:rPr>
              <a:t>SNFI Partners and IPs</a:t>
            </a:r>
          </a:p>
        </p:txBody>
      </p:sp>
      <p:sp>
        <p:nvSpPr>
          <p:cNvPr id="47" name="Rounded Rectangle 46"/>
          <p:cNvSpPr/>
          <p:nvPr/>
        </p:nvSpPr>
        <p:spPr>
          <a:xfrm>
            <a:off x="3965509" y="5466901"/>
            <a:ext cx="7763071" cy="788671"/>
          </a:xfrm>
          <a:prstGeom prst="roundRect">
            <a:avLst>
              <a:gd name="adj" fmla="val 8043"/>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48" name="TextBox 47"/>
          <p:cNvSpPr txBox="1"/>
          <p:nvPr/>
        </p:nvSpPr>
        <p:spPr>
          <a:xfrm>
            <a:off x="4034811" y="5713122"/>
            <a:ext cx="2443298" cy="338554"/>
          </a:xfrm>
          <a:prstGeom prst="rect">
            <a:avLst/>
          </a:prstGeom>
          <a:noFill/>
        </p:spPr>
        <p:txBody>
          <a:bodyPr wrap="none" rtlCol="0">
            <a:spAutoFit/>
          </a:bodyPr>
          <a:lstStyle/>
          <a:p>
            <a:r>
              <a:rPr lang="en-US" sz="1600" b="1" dirty="0">
                <a:solidFill>
                  <a:schemeClr val="tx1">
                    <a:lumMod val="65000"/>
                    <a:lumOff val="35000"/>
                  </a:schemeClr>
                </a:solidFill>
                <a:latin typeface="Arial" panose="020B0604020202020204" pitchFamily="34" charset="0"/>
                <a:cs typeface="Arial" panose="020B0604020202020204" pitchFamily="34" charset="0"/>
              </a:rPr>
              <a:t>Assistance vs Modality</a:t>
            </a:r>
          </a:p>
        </p:txBody>
      </p:sp>
      <p:grpSp>
        <p:nvGrpSpPr>
          <p:cNvPr id="50" name="Group 49"/>
          <p:cNvGrpSpPr/>
          <p:nvPr/>
        </p:nvGrpSpPr>
        <p:grpSpPr>
          <a:xfrm>
            <a:off x="6628281" y="5534504"/>
            <a:ext cx="1200970" cy="595758"/>
            <a:chOff x="946150" y="5608004"/>
            <a:chExt cx="1601293" cy="794342"/>
          </a:xfrm>
        </p:grpSpPr>
        <p:sp>
          <p:nvSpPr>
            <p:cNvPr id="61" name="TextBox 60"/>
            <p:cNvSpPr txBox="1"/>
            <p:nvPr/>
          </p:nvSpPr>
          <p:spPr>
            <a:xfrm>
              <a:off x="946150" y="5848350"/>
              <a:ext cx="1601293" cy="553996"/>
            </a:xfrm>
            <a:prstGeom prst="rect">
              <a:avLst/>
            </a:prstGeom>
            <a:noFill/>
          </p:spPr>
          <p:txBody>
            <a:bodyPr wrap="none" rtlCol="0">
              <a:spAutoFit/>
            </a:bodyPr>
            <a:lstStyle/>
            <a:p>
              <a:r>
                <a:rPr lang="en-US" sz="2100" b="1" dirty="0">
                  <a:solidFill>
                    <a:schemeClr val="tx1">
                      <a:lumMod val="65000"/>
                      <a:lumOff val="35000"/>
                    </a:schemeClr>
                  </a:solidFill>
                  <a:latin typeface="Arial" panose="020B0604020202020204" pitchFamily="34" charset="0"/>
                  <a:cs typeface="Arial" panose="020B0604020202020204" pitchFamily="34" charset="0"/>
                </a:rPr>
                <a:t> 157.1 K</a:t>
              </a:r>
            </a:p>
          </p:txBody>
        </p:sp>
        <p:sp>
          <p:nvSpPr>
            <p:cNvPr id="62" name="Oval 61"/>
            <p:cNvSpPr/>
            <p:nvPr/>
          </p:nvSpPr>
          <p:spPr>
            <a:xfrm>
              <a:off x="1054893" y="5695950"/>
              <a:ext cx="152400" cy="152400"/>
            </a:xfrm>
            <a:prstGeom prst="ellipse">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atin typeface="Arial" panose="020B0604020202020204" pitchFamily="34" charset="0"/>
                <a:cs typeface="Arial" panose="020B0604020202020204" pitchFamily="34" charset="0"/>
              </a:endParaRPr>
            </a:p>
          </p:txBody>
        </p:sp>
        <p:sp>
          <p:nvSpPr>
            <p:cNvPr id="63" name="TextBox 62"/>
            <p:cNvSpPr txBox="1"/>
            <p:nvPr/>
          </p:nvSpPr>
          <p:spPr>
            <a:xfrm>
              <a:off x="1207292" y="5608004"/>
              <a:ext cx="784830" cy="328294"/>
            </a:xfrm>
            <a:prstGeom prst="rect">
              <a:avLst/>
            </a:prstGeom>
            <a:noFill/>
          </p:spPr>
          <p:txBody>
            <a:bodyPr wrap="none" rtlCol="0" anchor="ctr">
              <a:spAutoFit/>
            </a:bodyPr>
            <a:lstStyle/>
            <a:p>
              <a:r>
                <a:rPr lang="en-US" sz="1000" dirty="0">
                  <a:solidFill>
                    <a:schemeClr val="tx1">
                      <a:lumMod val="65000"/>
                      <a:lumOff val="35000"/>
                    </a:schemeClr>
                  </a:solidFill>
                  <a:latin typeface="Arial" panose="020B0604020202020204" pitchFamily="34" charset="0"/>
                  <a:cs typeface="Arial" panose="020B0604020202020204" pitchFamily="34" charset="0"/>
                </a:rPr>
                <a:t>In-Kind</a:t>
              </a:r>
            </a:p>
          </p:txBody>
        </p:sp>
      </p:grpSp>
      <p:grpSp>
        <p:nvGrpSpPr>
          <p:cNvPr id="64" name="Group 63"/>
          <p:cNvGrpSpPr/>
          <p:nvPr/>
        </p:nvGrpSpPr>
        <p:grpSpPr>
          <a:xfrm>
            <a:off x="9430635" y="5534507"/>
            <a:ext cx="976549" cy="595755"/>
            <a:chOff x="3611307" y="5608004"/>
            <a:chExt cx="1302064" cy="794337"/>
          </a:xfrm>
        </p:grpSpPr>
        <p:sp>
          <p:nvSpPr>
            <p:cNvPr id="65" name="TextBox 64"/>
            <p:cNvSpPr txBox="1"/>
            <p:nvPr/>
          </p:nvSpPr>
          <p:spPr>
            <a:xfrm>
              <a:off x="3611307" y="5848346"/>
              <a:ext cx="1302064" cy="553995"/>
            </a:xfrm>
            <a:prstGeom prst="rect">
              <a:avLst/>
            </a:prstGeom>
            <a:noFill/>
          </p:spPr>
          <p:txBody>
            <a:bodyPr wrap="none" rtlCol="0">
              <a:spAutoFit/>
            </a:bodyPr>
            <a:lstStyle/>
            <a:p>
              <a:r>
                <a:rPr lang="en-US" sz="2100" b="1" dirty="0">
                  <a:solidFill>
                    <a:schemeClr val="tx1">
                      <a:lumMod val="65000"/>
                      <a:lumOff val="35000"/>
                    </a:schemeClr>
                  </a:solidFill>
                  <a:latin typeface="Arial" panose="020B0604020202020204" pitchFamily="34" charset="0"/>
                  <a:cs typeface="Arial" panose="020B0604020202020204" pitchFamily="34" charset="0"/>
                </a:rPr>
                <a:t>0.77 K</a:t>
              </a:r>
            </a:p>
          </p:txBody>
        </p:sp>
        <p:sp>
          <p:nvSpPr>
            <p:cNvPr id="66" name="Oval 65"/>
            <p:cNvSpPr/>
            <p:nvPr/>
          </p:nvSpPr>
          <p:spPr>
            <a:xfrm>
              <a:off x="3769065" y="5695950"/>
              <a:ext cx="152400"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atin typeface="Arial" panose="020B0604020202020204" pitchFamily="34" charset="0"/>
                <a:cs typeface="Arial" panose="020B0604020202020204" pitchFamily="34" charset="0"/>
              </a:endParaRPr>
            </a:p>
          </p:txBody>
        </p:sp>
        <p:sp>
          <p:nvSpPr>
            <p:cNvPr id="67" name="TextBox 66"/>
            <p:cNvSpPr txBox="1"/>
            <p:nvPr/>
          </p:nvSpPr>
          <p:spPr>
            <a:xfrm>
              <a:off x="3921465" y="5608004"/>
              <a:ext cx="643765" cy="328294"/>
            </a:xfrm>
            <a:prstGeom prst="rect">
              <a:avLst/>
            </a:prstGeom>
            <a:noFill/>
          </p:spPr>
          <p:txBody>
            <a:bodyPr wrap="none" rtlCol="0" anchor="ctr">
              <a:spAutoFit/>
            </a:bodyPr>
            <a:lstStyle/>
            <a:p>
              <a:r>
                <a:rPr lang="en-US" sz="1000" dirty="0">
                  <a:solidFill>
                    <a:schemeClr val="tx1">
                      <a:lumMod val="65000"/>
                      <a:lumOff val="35000"/>
                    </a:schemeClr>
                  </a:solidFill>
                  <a:latin typeface="Arial" panose="020B0604020202020204" pitchFamily="34" charset="0"/>
                  <a:cs typeface="Arial" panose="020B0604020202020204" pitchFamily="34" charset="0"/>
                </a:rPr>
                <a:t>Cash</a:t>
              </a:r>
            </a:p>
          </p:txBody>
        </p:sp>
      </p:grpSp>
      <p:sp>
        <p:nvSpPr>
          <p:cNvPr id="72" name="TextBox 71"/>
          <p:cNvSpPr txBox="1"/>
          <p:nvPr/>
        </p:nvSpPr>
        <p:spPr>
          <a:xfrm>
            <a:off x="8004280" y="5564651"/>
            <a:ext cx="1143089" cy="578882"/>
          </a:xfrm>
          <a:prstGeom prst="roundRect">
            <a:avLst/>
          </a:prstGeom>
          <a:solidFill>
            <a:srgbClr val="C00000"/>
          </a:solidFill>
        </p:spPr>
        <p:txBody>
          <a:bodyPr wrap="none" rtlCol="0" anchor="ctr">
            <a:spAutoFit/>
          </a:bodyPr>
          <a:lstStyle/>
          <a:p>
            <a:pPr algn="ctr"/>
            <a:r>
              <a:rPr lang="en-US" sz="2800" b="1" dirty="0">
                <a:solidFill>
                  <a:schemeClr val="bg1"/>
                </a:solidFill>
                <a:latin typeface="Montserrat Bold"/>
                <a:cs typeface="Montserrat Bold"/>
              </a:rPr>
              <a:t>99.5%</a:t>
            </a:r>
          </a:p>
        </p:txBody>
      </p:sp>
      <p:sp>
        <p:nvSpPr>
          <p:cNvPr id="73" name="TextBox 72"/>
          <p:cNvSpPr txBox="1"/>
          <p:nvPr/>
        </p:nvSpPr>
        <p:spPr>
          <a:xfrm>
            <a:off x="10513102" y="5544073"/>
            <a:ext cx="960286" cy="578882"/>
          </a:xfrm>
          <a:prstGeom prst="roundRect">
            <a:avLst/>
          </a:prstGeom>
          <a:solidFill>
            <a:schemeClr val="accent2"/>
          </a:solidFill>
        </p:spPr>
        <p:txBody>
          <a:bodyPr wrap="none" rtlCol="0" anchor="ctr">
            <a:spAutoFit/>
          </a:bodyPr>
          <a:lstStyle/>
          <a:p>
            <a:pPr algn="ctr"/>
            <a:r>
              <a:rPr lang="en-US" sz="2800" b="1" dirty="0">
                <a:solidFill>
                  <a:schemeClr val="bg1"/>
                </a:solidFill>
                <a:latin typeface="Montserrat Bold"/>
                <a:cs typeface="Montserrat Bold"/>
              </a:rPr>
              <a:t>0.5%</a:t>
            </a:r>
          </a:p>
        </p:txBody>
      </p:sp>
      <p:graphicFrame>
        <p:nvGraphicFramePr>
          <p:cNvPr id="44" name="Chart 43">
            <a:extLst>
              <a:ext uri="{FF2B5EF4-FFF2-40B4-BE49-F238E27FC236}">
                <a16:creationId xmlns:a16="http://schemas.microsoft.com/office/drawing/2014/main" id="{00000000-0008-0000-1000-000006000000}"/>
              </a:ext>
            </a:extLst>
          </p:cNvPr>
          <p:cNvGraphicFramePr>
            <a:graphicFrameLocks/>
          </p:cNvGraphicFramePr>
          <p:nvPr>
            <p:extLst>
              <p:ext uri="{D42A27DB-BD31-4B8C-83A1-F6EECF244321}">
                <p14:modId xmlns:p14="http://schemas.microsoft.com/office/powerpoint/2010/main" val="2193188849"/>
              </p:ext>
            </p:extLst>
          </p:nvPr>
        </p:nvGraphicFramePr>
        <p:xfrm>
          <a:off x="-1156453" y="2843119"/>
          <a:ext cx="5873769" cy="2482873"/>
        </p:xfrm>
        <a:graphic>
          <a:graphicData uri="http://schemas.openxmlformats.org/drawingml/2006/chart">
            <c:chart xmlns:c="http://schemas.openxmlformats.org/drawingml/2006/chart" xmlns:r="http://schemas.openxmlformats.org/officeDocument/2006/relationships" r:id="rId2"/>
          </a:graphicData>
        </a:graphic>
      </p:graphicFrame>
      <p:sp>
        <p:nvSpPr>
          <p:cNvPr id="45" name="TextBox 44"/>
          <p:cNvSpPr txBox="1"/>
          <p:nvPr/>
        </p:nvSpPr>
        <p:spPr>
          <a:xfrm>
            <a:off x="234690" y="2528659"/>
            <a:ext cx="3826689" cy="369332"/>
          </a:xfrm>
          <a:prstGeom prst="rect">
            <a:avLst/>
          </a:prstGeom>
          <a:noFill/>
        </p:spPr>
        <p:txBody>
          <a:bodyPr wrap="non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Assistance vs Population groups</a:t>
            </a:r>
          </a:p>
        </p:txBody>
      </p:sp>
      <p:sp>
        <p:nvSpPr>
          <p:cNvPr id="43" name="Shape 232">
            <a:extLst>
              <a:ext uri="{FF2B5EF4-FFF2-40B4-BE49-F238E27FC236}">
                <a16:creationId xmlns:a16="http://schemas.microsoft.com/office/drawing/2014/main" id="{9ABD5CDC-4DA4-484F-9E39-14E1C4CA64E3}"/>
              </a:ext>
            </a:extLst>
          </p:cNvPr>
          <p:cNvSpPr txBox="1">
            <a:spLocks/>
          </p:cNvSpPr>
          <p:nvPr/>
        </p:nvSpPr>
        <p:spPr>
          <a:xfrm>
            <a:off x="496716" y="-195067"/>
            <a:ext cx="8986000" cy="107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Barlow"/>
              <a:buNone/>
              <a:defRPr sz="2400" b="1" i="0" u="none" strike="noStrike" cap="none">
                <a:solidFill>
                  <a:srgbClr val="FFFFFF"/>
                </a:solidFill>
                <a:latin typeface="Barlow"/>
                <a:ea typeface="Barlow"/>
                <a:cs typeface="Barlow"/>
                <a:sym typeface="Barlow"/>
              </a:defRPr>
            </a:lvl1pPr>
            <a:lvl2pPr marR="0" lvl="1" algn="l" rtl="0">
              <a:lnSpc>
                <a:spcPct val="100000"/>
              </a:lnSpc>
              <a:spcBef>
                <a:spcPts val="0"/>
              </a:spcBef>
              <a:spcAft>
                <a:spcPts val="0"/>
              </a:spcAft>
              <a:buClr>
                <a:srgbClr val="FFFFFF"/>
              </a:buClr>
              <a:buSzPts val="2400"/>
              <a:buFont typeface="Barlow"/>
              <a:buNone/>
              <a:defRPr sz="2400" b="1" i="0" u="none" strike="noStrike" cap="none">
                <a:solidFill>
                  <a:srgbClr val="FFFFFF"/>
                </a:solidFill>
                <a:latin typeface="Barlow"/>
                <a:ea typeface="Barlow"/>
                <a:cs typeface="Barlow"/>
                <a:sym typeface="Barlow"/>
              </a:defRPr>
            </a:lvl2pPr>
            <a:lvl3pPr marR="0" lvl="2" algn="l" rtl="0">
              <a:lnSpc>
                <a:spcPct val="100000"/>
              </a:lnSpc>
              <a:spcBef>
                <a:spcPts val="0"/>
              </a:spcBef>
              <a:spcAft>
                <a:spcPts val="0"/>
              </a:spcAft>
              <a:buClr>
                <a:srgbClr val="FFFFFF"/>
              </a:buClr>
              <a:buSzPts val="2400"/>
              <a:buFont typeface="Barlow"/>
              <a:buNone/>
              <a:defRPr sz="2400" b="1" i="0" u="none" strike="noStrike" cap="none">
                <a:solidFill>
                  <a:srgbClr val="FFFFFF"/>
                </a:solidFill>
                <a:latin typeface="Barlow"/>
                <a:ea typeface="Barlow"/>
                <a:cs typeface="Barlow"/>
                <a:sym typeface="Barlow"/>
              </a:defRPr>
            </a:lvl3pPr>
            <a:lvl4pPr marR="0" lvl="3" algn="l" rtl="0">
              <a:lnSpc>
                <a:spcPct val="100000"/>
              </a:lnSpc>
              <a:spcBef>
                <a:spcPts val="0"/>
              </a:spcBef>
              <a:spcAft>
                <a:spcPts val="0"/>
              </a:spcAft>
              <a:buClr>
                <a:srgbClr val="FFFFFF"/>
              </a:buClr>
              <a:buSzPts val="2400"/>
              <a:buFont typeface="Barlow"/>
              <a:buNone/>
              <a:defRPr sz="2400" b="1" i="0" u="none" strike="noStrike" cap="none">
                <a:solidFill>
                  <a:srgbClr val="FFFFFF"/>
                </a:solidFill>
                <a:latin typeface="Barlow"/>
                <a:ea typeface="Barlow"/>
                <a:cs typeface="Barlow"/>
                <a:sym typeface="Barlow"/>
              </a:defRPr>
            </a:lvl4pPr>
            <a:lvl5pPr marR="0" lvl="4" algn="l" rtl="0">
              <a:lnSpc>
                <a:spcPct val="100000"/>
              </a:lnSpc>
              <a:spcBef>
                <a:spcPts val="0"/>
              </a:spcBef>
              <a:spcAft>
                <a:spcPts val="0"/>
              </a:spcAft>
              <a:buClr>
                <a:srgbClr val="FFFFFF"/>
              </a:buClr>
              <a:buSzPts val="2400"/>
              <a:buFont typeface="Barlow"/>
              <a:buNone/>
              <a:defRPr sz="2400" b="1" i="0" u="none" strike="noStrike" cap="none">
                <a:solidFill>
                  <a:srgbClr val="FFFFFF"/>
                </a:solidFill>
                <a:latin typeface="Barlow"/>
                <a:ea typeface="Barlow"/>
                <a:cs typeface="Barlow"/>
                <a:sym typeface="Barlow"/>
              </a:defRPr>
            </a:lvl5pPr>
            <a:lvl6pPr marR="0" lvl="5" algn="l" rtl="0">
              <a:lnSpc>
                <a:spcPct val="100000"/>
              </a:lnSpc>
              <a:spcBef>
                <a:spcPts val="0"/>
              </a:spcBef>
              <a:spcAft>
                <a:spcPts val="0"/>
              </a:spcAft>
              <a:buClr>
                <a:srgbClr val="FFFFFF"/>
              </a:buClr>
              <a:buSzPts val="2400"/>
              <a:buFont typeface="Barlow"/>
              <a:buNone/>
              <a:defRPr sz="2400" b="1" i="0" u="none" strike="noStrike" cap="none">
                <a:solidFill>
                  <a:srgbClr val="FFFFFF"/>
                </a:solidFill>
                <a:latin typeface="Barlow"/>
                <a:ea typeface="Barlow"/>
                <a:cs typeface="Barlow"/>
                <a:sym typeface="Barlow"/>
              </a:defRPr>
            </a:lvl6pPr>
            <a:lvl7pPr marR="0" lvl="6" algn="l" rtl="0">
              <a:lnSpc>
                <a:spcPct val="100000"/>
              </a:lnSpc>
              <a:spcBef>
                <a:spcPts val="0"/>
              </a:spcBef>
              <a:spcAft>
                <a:spcPts val="0"/>
              </a:spcAft>
              <a:buClr>
                <a:srgbClr val="FFFFFF"/>
              </a:buClr>
              <a:buSzPts val="2400"/>
              <a:buFont typeface="Barlow"/>
              <a:buNone/>
              <a:defRPr sz="2400" b="1" i="0" u="none" strike="noStrike" cap="none">
                <a:solidFill>
                  <a:srgbClr val="FFFFFF"/>
                </a:solidFill>
                <a:latin typeface="Barlow"/>
                <a:ea typeface="Barlow"/>
                <a:cs typeface="Barlow"/>
                <a:sym typeface="Barlow"/>
              </a:defRPr>
            </a:lvl7pPr>
            <a:lvl8pPr marR="0" lvl="7" algn="l" rtl="0">
              <a:lnSpc>
                <a:spcPct val="100000"/>
              </a:lnSpc>
              <a:spcBef>
                <a:spcPts val="0"/>
              </a:spcBef>
              <a:spcAft>
                <a:spcPts val="0"/>
              </a:spcAft>
              <a:buClr>
                <a:srgbClr val="FFFFFF"/>
              </a:buClr>
              <a:buSzPts val="2400"/>
              <a:buFont typeface="Barlow"/>
              <a:buNone/>
              <a:defRPr sz="2400" b="1" i="0" u="none" strike="noStrike" cap="none">
                <a:solidFill>
                  <a:srgbClr val="FFFFFF"/>
                </a:solidFill>
                <a:latin typeface="Barlow"/>
                <a:ea typeface="Barlow"/>
                <a:cs typeface="Barlow"/>
                <a:sym typeface="Barlow"/>
              </a:defRPr>
            </a:lvl8pPr>
            <a:lvl9pPr marR="0" lvl="8" algn="l" rtl="0">
              <a:lnSpc>
                <a:spcPct val="100000"/>
              </a:lnSpc>
              <a:spcBef>
                <a:spcPts val="0"/>
              </a:spcBef>
              <a:spcAft>
                <a:spcPts val="0"/>
              </a:spcAft>
              <a:buClr>
                <a:srgbClr val="FFFFFF"/>
              </a:buClr>
              <a:buSzPts val="2400"/>
              <a:buFont typeface="Barlow"/>
              <a:buNone/>
              <a:defRPr sz="2400" b="1" i="0" u="none" strike="noStrike" cap="none">
                <a:solidFill>
                  <a:srgbClr val="FFFFFF"/>
                </a:solidFill>
                <a:latin typeface="Barlow"/>
                <a:ea typeface="Barlow"/>
                <a:cs typeface="Barlow"/>
                <a:sym typeface="Barlow"/>
              </a:defRPr>
            </a:lvl9pPr>
          </a:lstStyle>
          <a:p>
            <a:r>
              <a:rPr lang="en-US" sz="2133" dirty="0">
                <a:latin typeface="Calibri" panose="020F0502020204030204" pitchFamily="34" charset="0"/>
              </a:rPr>
              <a:t>What does Shelter Cluster do and how</a:t>
            </a:r>
          </a:p>
        </p:txBody>
      </p:sp>
      <p:sp>
        <p:nvSpPr>
          <p:cNvPr id="46" name="Rounded Rectangle 95">
            <a:extLst>
              <a:ext uri="{FF2B5EF4-FFF2-40B4-BE49-F238E27FC236}">
                <a16:creationId xmlns:a16="http://schemas.microsoft.com/office/drawing/2014/main" id="{03EA4BE9-BC06-4039-8082-A635768B958E}"/>
              </a:ext>
            </a:extLst>
          </p:cNvPr>
          <p:cNvSpPr/>
          <p:nvPr/>
        </p:nvSpPr>
        <p:spPr>
          <a:xfrm>
            <a:off x="6136266" y="2907223"/>
            <a:ext cx="1683526" cy="1829710"/>
          </a:xfrm>
          <a:prstGeom prst="roundRect">
            <a:avLst>
              <a:gd name="adj" fmla="val 6553"/>
            </a:avLst>
          </a:prstGeom>
          <a:solidFill>
            <a:schemeClr val="bg1"/>
          </a:solidFill>
          <a:ln>
            <a:noFill/>
          </a:ln>
          <a:effectLst>
            <a:outerShdw blurRad="190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9" name="TextBox 48">
            <a:extLst>
              <a:ext uri="{FF2B5EF4-FFF2-40B4-BE49-F238E27FC236}">
                <a16:creationId xmlns:a16="http://schemas.microsoft.com/office/drawing/2014/main" id="{D607F6C9-C562-4FAA-9E05-056D129E1AA2}"/>
              </a:ext>
            </a:extLst>
          </p:cNvPr>
          <p:cNvSpPr txBox="1"/>
          <p:nvPr/>
        </p:nvSpPr>
        <p:spPr>
          <a:xfrm>
            <a:off x="6181742" y="2974600"/>
            <a:ext cx="1592575" cy="584775"/>
          </a:xfrm>
          <a:prstGeom prst="rect">
            <a:avLst/>
          </a:prstGeom>
          <a:noFill/>
        </p:spPr>
        <p:txBody>
          <a:bodyPr wrap="square" rtlCol="0" anchor="ctr">
            <a:spAutoFit/>
          </a:bodyPr>
          <a:lstStyle/>
          <a:p>
            <a:pPr algn="ctr"/>
            <a:r>
              <a:rPr lang="en-US" sz="1600" b="1" dirty="0" err="1">
                <a:solidFill>
                  <a:schemeClr val="tx1">
                    <a:lumMod val="65000"/>
                    <a:lumOff val="35000"/>
                  </a:schemeClr>
                </a:solidFill>
                <a:latin typeface="Arial" panose="020B0604020202020204" pitchFamily="34" charset="0"/>
                <a:cs typeface="Arial" panose="020B0604020202020204" pitchFamily="34" charset="0"/>
              </a:rPr>
              <a:t>Baladiya</a:t>
            </a:r>
            <a:r>
              <a:rPr lang="en-US" sz="1600" b="1" dirty="0">
                <a:solidFill>
                  <a:schemeClr val="tx1">
                    <a:lumMod val="65000"/>
                    <a:lumOff val="35000"/>
                  </a:schemeClr>
                </a:solidFill>
                <a:latin typeface="Arial" panose="020B0604020202020204" pitchFamily="34" charset="0"/>
                <a:cs typeface="Arial" panose="020B0604020202020204" pitchFamily="34" charset="0"/>
              </a:rPr>
              <a:t>  reached </a:t>
            </a:r>
          </a:p>
        </p:txBody>
      </p:sp>
      <p:sp>
        <p:nvSpPr>
          <p:cNvPr id="52" name="TextBox 51">
            <a:extLst>
              <a:ext uri="{FF2B5EF4-FFF2-40B4-BE49-F238E27FC236}">
                <a16:creationId xmlns:a16="http://schemas.microsoft.com/office/drawing/2014/main" id="{4ED0EE0F-40BA-41E0-BB02-07835A25259C}"/>
              </a:ext>
            </a:extLst>
          </p:cNvPr>
          <p:cNvSpPr txBox="1"/>
          <p:nvPr/>
        </p:nvSpPr>
        <p:spPr>
          <a:xfrm>
            <a:off x="6590438" y="3696830"/>
            <a:ext cx="786032" cy="784926"/>
          </a:xfrm>
          <a:prstGeom prst="roundRect">
            <a:avLst/>
          </a:prstGeom>
          <a:solidFill>
            <a:schemeClr val="accent2">
              <a:lumMod val="60000"/>
              <a:lumOff val="40000"/>
            </a:schemeClr>
          </a:solidFill>
        </p:spPr>
        <p:txBody>
          <a:bodyPr wrap="none" rtlCol="0" anchor="ctr">
            <a:spAutoFit/>
          </a:bodyPr>
          <a:lstStyle/>
          <a:p>
            <a:pPr algn="ctr"/>
            <a:r>
              <a:rPr lang="en-US" sz="4051" b="1" dirty="0">
                <a:solidFill>
                  <a:schemeClr val="bg1"/>
                </a:solidFill>
                <a:latin typeface="Montserrat Bold"/>
                <a:cs typeface="Montserrat Bold"/>
              </a:rPr>
              <a:t>39</a:t>
            </a:r>
          </a:p>
        </p:txBody>
      </p:sp>
      <p:sp>
        <p:nvSpPr>
          <p:cNvPr id="53" name="TextBox 52">
            <a:extLst>
              <a:ext uri="{FF2B5EF4-FFF2-40B4-BE49-F238E27FC236}">
                <a16:creationId xmlns:a16="http://schemas.microsoft.com/office/drawing/2014/main" id="{0C28C17F-F249-4977-9EDD-F362A535E691}"/>
              </a:ext>
            </a:extLst>
          </p:cNvPr>
          <p:cNvSpPr txBox="1"/>
          <p:nvPr/>
        </p:nvSpPr>
        <p:spPr>
          <a:xfrm>
            <a:off x="9935180" y="1226791"/>
            <a:ext cx="1894444" cy="340519"/>
          </a:xfrm>
          <a:prstGeom prst="roundRect">
            <a:avLst/>
          </a:prstGeom>
          <a:solidFill>
            <a:srgbClr val="C00000"/>
          </a:solidFill>
        </p:spPr>
        <p:txBody>
          <a:bodyPr wrap="square" rtlCol="0" anchor="ctr">
            <a:spAutoFit/>
          </a:bodyPr>
          <a:lstStyle/>
          <a:p>
            <a:pPr algn="ctr"/>
            <a:r>
              <a:rPr lang="en-US" sz="1400" b="1" dirty="0">
                <a:solidFill>
                  <a:schemeClr val="bg1"/>
                </a:solidFill>
                <a:latin typeface="Montserrat Bold"/>
                <a:cs typeface="Montserrat Bold"/>
              </a:rPr>
              <a:t>Funds requested 7 M</a:t>
            </a:r>
          </a:p>
        </p:txBody>
      </p:sp>
      <p:sp>
        <p:nvSpPr>
          <p:cNvPr id="54" name="TextBox 53">
            <a:extLst>
              <a:ext uri="{FF2B5EF4-FFF2-40B4-BE49-F238E27FC236}">
                <a16:creationId xmlns:a16="http://schemas.microsoft.com/office/drawing/2014/main" id="{DE684843-877A-4816-B334-230E048DAA6A}"/>
              </a:ext>
            </a:extLst>
          </p:cNvPr>
          <p:cNvSpPr txBox="1"/>
          <p:nvPr/>
        </p:nvSpPr>
        <p:spPr>
          <a:xfrm>
            <a:off x="9936436" y="1745390"/>
            <a:ext cx="1893188" cy="510778"/>
          </a:xfrm>
          <a:prstGeom prst="roundRect">
            <a:avLst/>
          </a:prstGeom>
          <a:solidFill>
            <a:schemeClr val="accent1"/>
          </a:solidFill>
        </p:spPr>
        <p:txBody>
          <a:bodyPr wrap="square" rtlCol="0" anchor="ctr">
            <a:spAutoFit/>
          </a:bodyPr>
          <a:lstStyle/>
          <a:p>
            <a:pPr algn="ctr"/>
            <a:r>
              <a:rPr lang="en-US" sz="1400" b="1" dirty="0">
                <a:solidFill>
                  <a:schemeClr val="bg1"/>
                </a:solidFill>
                <a:latin typeface="Montserrat Bold"/>
                <a:cs typeface="Montserrat Bold"/>
              </a:rPr>
              <a:t>Funds received 5.5 M</a:t>
            </a:r>
          </a:p>
          <a:p>
            <a:pPr algn="ctr"/>
            <a:r>
              <a:rPr lang="en-US" sz="1000" b="1" dirty="0">
                <a:solidFill>
                  <a:schemeClr val="bg1"/>
                </a:solidFill>
                <a:latin typeface="Montserrat Bold"/>
                <a:cs typeface="Montserrat Bold"/>
              </a:rPr>
              <a:t>FTS Sept.2020</a:t>
            </a:r>
          </a:p>
        </p:txBody>
      </p:sp>
      <p:sp>
        <p:nvSpPr>
          <p:cNvPr id="56" name="Rectangle 55">
            <a:extLst>
              <a:ext uri="{FF2B5EF4-FFF2-40B4-BE49-F238E27FC236}">
                <a16:creationId xmlns:a16="http://schemas.microsoft.com/office/drawing/2014/main" id="{8124FE9C-437E-4DD2-BABA-D4160C5EF87A}"/>
              </a:ext>
            </a:extLst>
          </p:cNvPr>
          <p:cNvSpPr/>
          <p:nvPr/>
        </p:nvSpPr>
        <p:spPr>
          <a:xfrm>
            <a:off x="0" y="98161"/>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Activities progress overview against HRP </a:t>
            </a:r>
            <a:endParaRPr lang="en-US" sz="2000" dirty="0">
              <a:solidFill>
                <a:srgbClr val="800000"/>
              </a:solidFill>
              <a:latin typeface="Calibri" panose="020F0502020204030204" pitchFamily="34" charset="0"/>
              <a:ea typeface="Calibri" panose="020F0502020204030204" pitchFamily="34" charset="0"/>
            </a:endParaRPr>
          </a:p>
        </p:txBody>
      </p:sp>
      <p:pic>
        <p:nvPicPr>
          <p:cNvPr id="57" name="Picture 56">
            <a:extLst>
              <a:ext uri="{FF2B5EF4-FFF2-40B4-BE49-F238E27FC236}">
                <a16:creationId xmlns:a16="http://schemas.microsoft.com/office/drawing/2014/main" id="{2134CAA8-0456-41AD-BA4D-BDD7EE146899}"/>
              </a:ext>
            </a:extLst>
          </p:cNvPr>
          <p:cNvPicPr>
            <a:picLocks noChangeAspect="1"/>
          </p:cNvPicPr>
          <p:nvPr/>
        </p:nvPicPr>
        <p:blipFill>
          <a:blip r:embed="rId3"/>
          <a:stretch>
            <a:fillRect/>
          </a:stretch>
        </p:blipFill>
        <p:spPr>
          <a:xfrm>
            <a:off x="165961" y="134370"/>
            <a:ext cx="6408423" cy="779143"/>
          </a:xfrm>
          <a:prstGeom prst="rect">
            <a:avLst/>
          </a:prstGeom>
        </p:spPr>
      </p:pic>
      <p:graphicFrame>
        <p:nvGraphicFramePr>
          <p:cNvPr id="6" name="Chart 5">
            <a:extLst>
              <a:ext uri="{FF2B5EF4-FFF2-40B4-BE49-F238E27FC236}">
                <a16:creationId xmlns:a16="http://schemas.microsoft.com/office/drawing/2014/main" id="{19C0B231-1560-40CC-BEA5-ECD7B07D5D78}"/>
              </a:ext>
            </a:extLst>
          </p:cNvPr>
          <p:cNvGraphicFramePr/>
          <p:nvPr>
            <p:extLst>
              <p:ext uri="{D42A27DB-BD31-4B8C-83A1-F6EECF244321}">
                <p14:modId xmlns:p14="http://schemas.microsoft.com/office/powerpoint/2010/main" val="688122077"/>
              </p:ext>
            </p:extLst>
          </p:nvPr>
        </p:nvGraphicFramePr>
        <p:xfrm>
          <a:off x="344122" y="2907223"/>
          <a:ext cx="3319394" cy="3215731"/>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3E9609CF-EC5E-44EC-92ED-F03156406B28}"/>
              </a:ext>
            </a:extLst>
          </p:cNvPr>
          <p:cNvSpPr txBox="1"/>
          <p:nvPr/>
        </p:nvSpPr>
        <p:spPr>
          <a:xfrm>
            <a:off x="2258768" y="4151539"/>
            <a:ext cx="1141249" cy="369332"/>
          </a:xfrm>
          <a:prstGeom prst="rect">
            <a:avLst/>
          </a:prstGeom>
          <a:noFill/>
        </p:spPr>
        <p:txBody>
          <a:bodyPr wrap="square" rtlCol="0">
            <a:spAutoFit/>
          </a:bodyPr>
          <a:lstStyle/>
          <a:p>
            <a:r>
              <a:rPr lang="en-US" dirty="0">
                <a:solidFill>
                  <a:schemeClr val="bg1"/>
                </a:solidFill>
              </a:rPr>
              <a:t>99.8K</a:t>
            </a:r>
          </a:p>
        </p:txBody>
      </p:sp>
      <p:sp>
        <p:nvSpPr>
          <p:cNvPr id="9" name="TextBox 8">
            <a:extLst>
              <a:ext uri="{FF2B5EF4-FFF2-40B4-BE49-F238E27FC236}">
                <a16:creationId xmlns:a16="http://schemas.microsoft.com/office/drawing/2014/main" id="{541113A0-C6DD-4FFE-AE44-F092F24311C2}"/>
              </a:ext>
            </a:extLst>
          </p:cNvPr>
          <p:cNvSpPr txBox="1"/>
          <p:nvPr/>
        </p:nvSpPr>
        <p:spPr>
          <a:xfrm>
            <a:off x="1065619" y="3742659"/>
            <a:ext cx="938200" cy="369332"/>
          </a:xfrm>
          <a:prstGeom prst="rect">
            <a:avLst/>
          </a:prstGeom>
          <a:noFill/>
        </p:spPr>
        <p:txBody>
          <a:bodyPr wrap="square" rtlCol="0">
            <a:spAutoFit/>
          </a:bodyPr>
          <a:lstStyle/>
          <a:p>
            <a:r>
              <a:rPr lang="en-US" dirty="0">
                <a:solidFill>
                  <a:schemeClr val="bg1"/>
                </a:solidFill>
              </a:rPr>
              <a:t>58.1K</a:t>
            </a:r>
          </a:p>
        </p:txBody>
      </p:sp>
    </p:spTree>
    <p:extLst>
      <p:ext uri="{BB962C8B-B14F-4D97-AF65-F5344CB8AC3E}">
        <p14:creationId xmlns:p14="http://schemas.microsoft.com/office/powerpoint/2010/main" val="566835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4A18DAB-D56D-4E2B-84BD-98E259C1C8DB}"/>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Overall achievements against HRP targets  </a:t>
            </a:r>
            <a:endParaRPr lang="en-US" sz="1600" dirty="0">
              <a:solidFill>
                <a:srgbClr val="800000"/>
              </a:solidFill>
              <a:latin typeface="Calibri" panose="020F0502020204030204" pitchFamily="34" charset="0"/>
              <a:ea typeface="Calibri" panose="020F0502020204030204" pitchFamily="34" charset="0"/>
            </a:endParaRPr>
          </a:p>
        </p:txBody>
      </p:sp>
      <p:pic>
        <p:nvPicPr>
          <p:cNvPr id="9" name="Picture 8">
            <a:extLst>
              <a:ext uri="{FF2B5EF4-FFF2-40B4-BE49-F238E27FC236}">
                <a16:creationId xmlns:a16="http://schemas.microsoft.com/office/drawing/2014/main" id="{6862AC1D-4D96-488D-B992-FD8297235726}"/>
              </a:ext>
            </a:extLst>
          </p:cNvPr>
          <p:cNvPicPr>
            <a:picLocks noChangeAspect="1"/>
          </p:cNvPicPr>
          <p:nvPr/>
        </p:nvPicPr>
        <p:blipFill>
          <a:blip r:embed="rId2"/>
          <a:stretch>
            <a:fillRect/>
          </a:stretch>
        </p:blipFill>
        <p:spPr>
          <a:xfrm>
            <a:off x="3841894" y="1128734"/>
            <a:ext cx="5953777" cy="5062115"/>
          </a:xfrm>
          <a:prstGeom prst="rect">
            <a:avLst/>
          </a:prstGeom>
        </p:spPr>
      </p:pic>
      <p:sp>
        <p:nvSpPr>
          <p:cNvPr id="3" name="Content Placeholder 2">
            <a:extLst>
              <a:ext uri="{FF2B5EF4-FFF2-40B4-BE49-F238E27FC236}">
                <a16:creationId xmlns:a16="http://schemas.microsoft.com/office/drawing/2014/main" id="{49A4837B-33AC-454F-B5DD-5CD775E68E8A}"/>
              </a:ext>
            </a:extLst>
          </p:cNvPr>
          <p:cNvSpPr>
            <a:spLocks noGrp="1"/>
          </p:cNvSpPr>
          <p:nvPr>
            <p:ph idx="1"/>
          </p:nvPr>
        </p:nvSpPr>
        <p:spPr>
          <a:xfrm>
            <a:off x="670249" y="1861077"/>
            <a:ext cx="10515600" cy="4351338"/>
          </a:xfrm>
        </p:spPr>
        <p:txBody>
          <a:bodyPr>
            <a:normAutofit/>
          </a:bodyPr>
          <a:lstStyle/>
          <a:p>
            <a:r>
              <a:rPr lang="en-US" sz="1600" dirty="0"/>
              <a:t>HRP Target – 81,000</a:t>
            </a:r>
          </a:p>
          <a:p>
            <a:r>
              <a:rPr lang="en-US" sz="1600" dirty="0"/>
              <a:t>Reached (HRP) – 103,279 (127%)</a:t>
            </a:r>
          </a:p>
          <a:p>
            <a:r>
              <a:rPr lang="en-US" sz="1600" dirty="0"/>
              <a:t>Reached (All) – 157,886</a:t>
            </a:r>
          </a:p>
          <a:p>
            <a:pPr marL="0" indent="0">
              <a:buNone/>
            </a:pPr>
            <a:endParaRPr lang="en-US" sz="2000" dirty="0"/>
          </a:p>
        </p:txBody>
      </p:sp>
      <p:sp>
        <p:nvSpPr>
          <p:cNvPr id="6" name="Rectangle 5">
            <a:extLst>
              <a:ext uri="{FF2B5EF4-FFF2-40B4-BE49-F238E27FC236}">
                <a16:creationId xmlns:a16="http://schemas.microsoft.com/office/drawing/2014/main" id="{B90533C5-DC8C-4EB1-84CA-9AEED0E4B8BB}"/>
              </a:ext>
            </a:extLst>
          </p:cNvPr>
          <p:cNvSpPr/>
          <p:nvPr/>
        </p:nvSpPr>
        <p:spPr>
          <a:xfrm>
            <a:off x="838200" y="3655962"/>
            <a:ext cx="2509736" cy="69066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Target 81,000</a:t>
            </a:r>
          </a:p>
        </p:txBody>
      </p:sp>
      <p:sp>
        <p:nvSpPr>
          <p:cNvPr id="10" name="Rectangle 9">
            <a:extLst>
              <a:ext uri="{FF2B5EF4-FFF2-40B4-BE49-F238E27FC236}">
                <a16:creationId xmlns:a16="http://schemas.microsoft.com/office/drawing/2014/main" id="{CA9629E1-E21C-4557-AECF-423D113142B9}"/>
              </a:ext>
            </a:extLst>
          </p:cNvPr>
          <p:cNvSpPr/>
          <p:nvPr/>
        </p:nvSpPr>
        <p:spPr>
          <a:xfrm>
            <a:off x="838200" y="4384968"/>
            <a:ext cx="3271101" cy="690663"/>
          </a:xfrm>
          <a:prstGeom prst="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HRP Achievement 103,279</a:t>
            </a:r>
          </a:p>
        </p:txBody>
      </p:sp>
      <p:sp>
        <p:nvSpPr>
          <p:cNvPr id="12" name="Rectangle 11">
            <a:extLst>
              <a:ext uri="{FF2B5EF4-FFF2-40B4-BE49-F238E27FC236}">
                <a16:creationId xmlns:a16="http://schemas.microsoft.com/office/drawing/2014/main" id="{E9C1A016-712C-4EF1-9E79-0CFE3794A3E4}"/>
              </a:ext>
            </a:extLst>
          </p:cNvPr>
          <p:cNvSpPr/>
          <p:nvPr/>
        </p:nvSpPr>
        <p:spPr>
          <a:xfrm>
            <a:off x="838200" y="5108300"/>
            <a:ext cx="4306558" cy="690663"/>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Achievement (HRP and non HRP) 157,886</a:t>
            </a:r>
          </a:p>
        </p:txBody>
      </p:sp>
      <p:graphicFrame>
        <p:nvGraphicFramePr>
          <p:cNvPr id="7" name="Table 6">
            <a:extLst>
              <a:ext uri="{FF2B5EF4-FFF2-40B4-BE49-F238E27FC236}">
                <a16:creationId xmlns:a16="http://schemas.microsoft.com/office/drawing/2014/main" id="{371FEF2B-A114-4F66-B3E7-7DD9925D9EC5}"/>
              </a:ext>
            </a:extLst>
          </p:cNvPr>
          <p:cNvGraphicFramePr>
            <a:graphicFrameLocks noGrp="1"/>
          </p:cNvGraphicFramePr>
          <p:nvPr>
            <p:extLst>
              <p:ext uri="{D42A27DB-BD31-4B8C-83A1-F6EECF244321}">
                <p14:modId xmlns:p14="http://schemas.microsoft.com/office/powerpoint/2010/main" val="2897690633"/>
              </p:ext>
            </p:extLst>
          </p:nvPr>
        </p:nvGraphicFramePr>
        <p:xfrm>
          <a:off x="9644944" y="1825625"/>
          <a:ext cx="2184400" cy="3532570"/>
        </p:xfrm>
        <a:graphic>
          <a:graphicData uri="http://schemas.openxmlformats.org/drawingml/2006/table">
            <a:tbl>
              <a:tblPr/>
              <a:tblGrid>
                <a:gridCol w="1143000">
                  <a:extLst>
                    <a:ext uri="{9D8B030D-6E8A-4147-A177-3AD203B41FA5}">
                      <a16:colId xmlns:a16="http://schemas.microsoft.com/office/drawing/2014/main" val="1572772978"/>
                    </a:ext>
                  </a:extLst>
                </a:gridCol>
                <a:gridCol w="1041400">
                  <a:extLst>
                    <a:ext uri="{9D8B030D-6E8A-4147-A177-3AD203B41FA5}">
                      <a16:colId xmlns:a16="http://schemas.microsoft.com/office/drawing/2014/main" val="3447370426"/>
                    </a:ext>
                  </a:extLst>
                </a:gridCol>
              </a:tblGrid>
              <a:tr h="182880">
                <a:tc>
                  <a:txBody>
                    <a:bodyPr/>
                    <a:lstStyle/>
                    <a:p>
                      <a:pPr algn="l" fontAlgn="b"/>
                      <a:r>
                        <a:rPr lang="en-US" sz="1100" b="0" i="0" u="none" strike="noStrike" dirty="0">
                          <a:solidFill>
                            <a:srgbClr val="000000"/>
                          </a:solidFill>
                          <a:effectLst/>
                          <a:latin typeface="Calibri" panose="020F0502020204030204" pitchFamily="34" charset="0"/>
                        </a:rPr>
                        <a:t> Al Jabal Al Akhdar </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                     2,866 </a:t>
                      </a:r>
                    </a:p>
                  </a:txBody>
                  <a:tcPr marL="0" marR="0" marT="0" marB="0" anchor="b">
                    <a:lnL>
                      <a:noFill/>
                    </a:lnL>
                    <a:lnR>
                      <a:noFill/>
                    </a:lnR>
                    <a:lnT>
                      <a:noFill/>
                    </a:lnT>
                    <a:lnB>
                      <a:noFill/>
                    </a:lnB>
                  </a:tcPr>
                </a:tc>
                <a:extLst>
                  <a:ext uri="{0D108BD9-81ED-4DB2-BD59-A6C34878D82A}">
                    <a16:rowId xmlns:a16="http://schemas.microsoft.com/office/drawing/2014/main" val="1067790182"/>
                  </a:ext>
                </a:extLst>
              </a:tr>
              <a:tr h="182880">
                <a:tc>
                  <a:txBody>
                    <a:bodyPr/>
                    <a:lstStyle/>
                    <a:p>
                      <a:pPr algn="l" fontAlgn="b"/>
                      <a:r>
                        <a:rPr lang="en-US" sz="1100" b="0" i="0" u="none" strike="noStrike" dirty="0">
                          <a:solidFill>
                            <a:srgbClr val="000000"/>
                          </a:solidFill>
                          <a:effectLst/>
                          <a:latin typeface="Calibri" panose="020F0502020204030204" pitchFamily="34" charset="0"/>
                        </a:rPr>
                        <a:t> Al Jabal Al </a:t>
                      </a:r>
                      <a:r>
                        <a:rPr lang="en-US" sz="1100" b="0" i="0" u="none" strike="noStrike" dirty="0" err="1">
                          <a:solidFill>
                            <a:srgbClr val="000000"/>
                          </a:solidFill>
                          <a:effectLst/>
                          <a:latin typeface="Calibri" panose="020F0502020204030204" pitchFamily="34" charset="0"/>
                        </a:rPr>
                        <a:t>Gharbi</a:t>
                      </a:r>
                      <a:r>
                        <a:rPr lang="en-US" sz="11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3,757 </a:t>
                      </a:r>
                    </a:p>
                  </a:txBody>
                  <a:tcPr marL="0" marR="0" marT="0" marB="0" anchor="b">
                    <a:lnL>
                      <a:noFill/>
                    </a:lnL>
                    <a:lnR>
                      <a:noFill/>
                    </a:lnR>
                    <a:lnT>
                      <a:noFill/>
                    </a:lnT>
                    <a:lnB>
                      <a:noFill/>
                    </a:lnB>
                  </a:tcPr>
                </a:tc>
                <a:extLst>
                  <a:ext uri="{0D108BD9-81ED-4DB2-BD59-A6C34878D82A}">
                    <a16:rowId xmlns:a16="http://schemas.microsoft.com/office/drawing/2014/main" val="1621172668"/>
                  </a:ext>
                </a:extLst>
              </a:tr>
              <a:tr h="240730">
                <a:tc>
                  <a:txBody>
                    <a:bodyPr/>
                    <a:lstStyle/>
                    <a:p>
                      <a:pPr algn="l" fontAlgn="b"/>
                      <a:r>
                        <a:rPr lang="en-US" sz="1100" b="0" i="0" u="none" strike="noStrike" dirty="0">
                          <a:solidFill>
                            <a:srgbClr val="000000"/>
                          </a:solidFill>
                          <a:effectLst/>
                          <a:latin typeface="Calibri" panose="020F0502020204030204" pitchFamily="34" charset="0"/>
                        </a:rPr>
                        <a:t> </a:t>
                      </a:r>
                      <a:r>
                        <a:rPr lang="en-US" sz="1100" b="0" i="0" u="none" strike="noStrike" dirty="0" err="1">
                          <a:solidFill>
                            <a:srgbClr val="000000"/>
                          </a:solidFill>
                          <a:effectLst/>
                          <a:latin typeface="Calibri" panose="020F0502020204030204" pitchFamily="34" charset="0"/>
                        </a:rPr>
                        <a:t>Aljfara</a:t>
                      </a:r>
                      <a:r>
                        <a:rPr lang="en-US" sz="11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                     3,328 </a:t>
                      </a:r>
                    </a:p>
                  </a:txBody>
                  <a:tcPr marL="0" marR="0" marT="0" marB="0" anchor="b">
                    <a:lnL>
                      <a:noFill/>
                    </a:lnL>
                    <a:lnR>
                      <a:noFill/>
                    </a:lnR>
                    <a:lnT>
                      <a:noFill/>
                    </a:lnT>
                    <a:lnB>
                      <a:noFill/>
                    </a:lnB>
                  </a:tcPr>
                </a:tc>
                <a:extLst>
                  <a:ext uri="{0D108BD9-81ED-4DB2-BD59-A6C34878D82A}">
                    <a16:rowId xmlns:a16="http://schemas.microsoft.com/office/drawing/2014/main" val="2629398722"/>
                  </a:ext>
                </a:extLst>
              </a:tr>
              <a:tr h="182880">
                <a:tc>
                  <a:txBody>
                    <a:bodyPr/>
                    <a:lstStyle/>
                    <a:p>
                      <a:pPr algn="l" fontAlgn="b"/>
                      <a:r>
                        <a:rPr lang="en-US" sz="1100" b="0" i="0" u="none" strike="noStrike" dirty="0">
                          <a:solidFill>
                            <a:srgbClr val="000000"/>
                          </a:solidFill>
                          <a:effectLst/>
                          <a:latin typeface="Calibri" panose="020F0502020204030204" pitchFamily="34" charset="0"/>
                        </a:rPr>
                        <a:t> </a:t>
                      </a:r>
                      <a:r>
                        <a:rPr lang="en-US" sz="1100" b="0" i="0" u="none" strike="noStrike" dirty="0" err="1">
                          <a:solidFill>
                            <a:srgbClr val="000000"/>
                          </a:solidFill>
                          <a:effectLst/>
                          <a:latin typeface="Calibri" panose="020F0502020204030204" pitchFamily="34" charset="0"/>
                        </a:rPr>
                        <a:t>Aljufra</a:t>
                      </a:r>
                      <a:r>
                        <a:rPr lang="en-US" sz="11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                        955 </a:t>
                      </a:r>
                    </a:p>
                  </a:txBody>
                  <a:tcPr marL="0" marR="0" marT="0" marB="0" anchor="b">
                    <a:lnL>
                      <a:noFill/>
                    </a:lnL>
                    <a:lnR>
                      <a:noFill/>
                    </a:lnR>
                    <a:lnT>
                      <a:noFill/>
                    </a:lnT>
                    <a:lnB>
                      <a:noFill/>
                    </a:lnB>
                  </a:tcPr>
                </a:tc>
                <a:extLst>
                  <a:ext uri="{0D108BD9-81ED-4DB2-BD59-A6C34878D82A}">
                    <a16:rowId xmlns:a16="http://schemas.microsoft.com/office/drawing/2014/main" val="2435205756"/>
                  </a:ext>
                </a:extLst>
              </a:tr>
              <a:tr h="182880">
                <a:tc>
                  <a:txBody>
                    <a:bodyPr/>
                    <a:lstStyle/>
                    <a:p>
                      <a:pPr algn="l" fontAlgn="b"/>
                      <a:r>
                        <a:rPr lang="en-US" sz="1100" b="0" i="0" u="none" strike="noStrike">
                          <a:solidFill>
                            <a:srgbClr val="000000"/>
                          </a:solidFill>
                          <a:effectLst/>
                          <a:latin typeface="Calibri" panose="020F0502020204030204" pitchFamily="34" charset="0"/>
                        </a:rPr>
                        <a:t> Alkufra </a:t>
                      </a:r>
                    </a:p>
                  </a:txBody>
                  <a:tcPr marL="0" marR="0" marT="0"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425 </a:t>
                      </a:r>
                    </a:p>
                  </a:txBody>
                  <a:tcPr marL="0" marR="0" marT="0" marB="0" anchor="b">
                    <a:lnL>
                      <a:noFill/>
                    </a:lnL>
                    <a:lnR>
                      <a:noFill/>
                    </a:lnR>
                    <a:lnT>
                      <a:noFill/>
                    </a:lnT>
                    <a:lnB>
                      <a:noFill/>
                    </a:lnB>
                  </a:tcPr>
                </a:tc>
                <a:extLst>
                  <a:ext uri="{0D108BD9-81ED-4DB2-BD59-A6C34878D82A}">
                    <a16:rowId xmlns:a16="http://schemas.microsoft.com/office/drawing/2014/main" val="2279823810"/>
                  </a:ext>
                </a:extLst>
              </a:tr>
              <a:tr h="182880">
                <a:tc>
                  <a:txBody>
                    <a:bodyPr/>
                    <a:lstStyle/>
                    <a:p>
                      <a:pPr algn="l" fontAlgn="b"/>
                      <a:r>
                        <a:rPr lang="en-US" sz="1100" b="0" i="0" u="none" strike="noStrike">
                          <a:solidFill>
                            <a:srgbClr val="000000"/>
                          </a:solidFill>
                          <a:effectLst/>
                          <a:latin typeface="Calibri" panose="020F0502020204030204" pitchFamily="34" charset="0"/>
                        </a:rPr>
                        <a:t> Almargeb </a:t>
                      </a:r>
                    </a:p>
                  </a:txBody>
                  <a:tcPr marL="0" marR="0" marT="0"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4,944 </a:t>
                      </a:r>
                    </a:p>
                  </a:txBody>
                  <a:tcPr marL="0" marR="0" marT="0" marB="0" anchor="b">
                    <a:lnL>
                      <a:noFill/>
                    </a:lnL>
                    <a:lnR>
                      <a:noFill/>
                    </a:lnR>
                    <a:lnT>
                      <a:noFill/>
                    </a:lnT>
                    <a:lnB>
                      <a:noFill/>
                    </a:lnB>
                  </a:tcPr>
                </a:tc>
                <a:extLst>
                  <a:ext uri="{0D108BD9-81ED-4DB2-BD59-A6C34878D82A}">
                    <a16:rowId xmlns:a16="http://schemas.microsoft.com/office/drawing/2014/main" val="62156326"/>
                  </a:ext>
                </a:extLst>
              </a:tr>
              <a:tr h="182880">
                <a:tc>
                  <a:txBody>
                    <a:bodyPr/>
                    <a:lstStyle/>
                    <a:p>
                      <a:pPr algn="l" fontAlgn="b"/>
                      <a:r>
                        <a:rPr lang="en-US" sz="1100" b="0" i="0" u="none" strike="noStrike">
                          <a:solidFill>
                            <a:srgbClr val="000000"/>
                          </a:solidFill>
                          <a:effectLst/>
                          <a:latin typeface="Calibri" panose="020F0502020204030204" pitchFamily="34" charset="0"/>
                        </a:rPr>
                        <a:t> Almarj </a:t>
                      </a:r>
                    </a:p>
                  </a:txBody>
                  <a:tcPr marL="0" marR="0" marT="0"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789 </a:t>
                      </a:r>
                    </a:p>
                  </a:txBody>
                  <a:tcPr marL="0" marR="0" marT="0" marB="0" anchor="b">
                    <a:lnL>
                      <a:noFill/>
                    </a:lnL>
                    <a:lnR>
                      <a:noFill/>
                    </a:lnR>
                    <a:lnT>
                      <a:noFill/>
                    </a:lnT>
                    <a:lnB>
                      <a:noFill/>
                    </a:lnB>
                  </a:tcPr>
                </a:tc>
                <a:extLst>
                  <a:ext uri="{0D108BD9-81ED-4DB2-BD59-A6C34878D82A}">
                    <a16:rowId xmlns:a16="http://schemas.microsoft.com/office/drawing/2014/main" val="1964470222"/>
                  </a:ext>
                </a:extLst>
              </a:tr>
              <a:tr h="182880">
                <a:tc>
                  <a:txBody>
                    <a:bodyPr/>
                    <a:lstStyle/>
                    <a:p>
                      <a:pPr algn="l" fontAlgn="b"/>
                      <a:r>
                        <a:rPr lang="en-US" sz="1100" b="0" i="0" u="none" strike="noStrike">
                          <a:solidFill>
                            <a:srgbClr val="000000"/>
                          </a:solidFill>
                          <a:effectLst/>
                          <a:latin typeface="Calibri" panose="020F0502020204030204" pitchFamily="34" charset="0"/>
                        </a:rPr>
                        <a:t> Azzawya </a:t>
                      </a:r>
                    </a:p>
                  </a:txBody>
                  <a:tcPr marL="0" marR="0" marT="0"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9,533 </a:t>
                      </a:r>
                    </a:p>
                  </a:txBody>
                  <a:tcPr marL="0" marR="0" marT="0" marB="0" anchor="b">
                    <a:lnL>
                      <a:noFill/>
                    </a:lnL>
                    <a:lnR>
                      <a:noFill/>
                    </a:lnR>
                    <a:lnT>
                      <a:noFill/>
                    </a:lnT>
                    <a:lnB>
                      <a:noFill/>
                    </a:lnB>
                  </a:tcPr>
                </a:tc>
                <a:extLst>
                  <a:ext uri="{0D108BD9-81ED-4DB2-BD59-A6C34878D82A}">
                    <a16:rowId xmlns:a16="http://schemas.microsoft.com/office/drawing/2014/main" val="60760754"/>
                  </a:ext>
                </a:extLst>
              </a:tr>
              <a:tr h="182880">
                <a:tc>
                  <a:txBody>
                    <a:bodyPr/>
                    <a:lstStyle/>
                    <a:p>
                      <a:pPr algn="l" fontAlgn="b"/>
                      <a:r>
                        <a:rPr lang="en-US" sz="1100" b="0" i="0" u="none" strike="noStrike" dirty="0">
                          <a:solidFill>
                            <a:srgbClr val="000000"/>
                          </a:solidFill>
                          <a:effectLst/>
                          <a:latin typeface="Calibri" panose="020F0502020204030204" pitchFamily="34" charset="0"/>
                        </a:rPr>
                        <a:t> Benghazi </a:t>
                      </a:r>
                    </a:p>
                  </a:txBody>
                  <a:tcPr marL="0" marR="0" marT="0"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20,692 </a:t>
                      </a:r>
                    </a:p>
                  </a:txBody>
                  <a:tcPr marL="0" marR="0" marT="0" marB="0" anchor="b">
                    <a:lnL>
                      <a:noFill/>
                    </a:lnL>
                    <a:lnR>
                      <a:noFill/>
                    </a:lnR>
                    <a:lnT>
                      <a:noFill/>
                    </a:lnT>
                    <a:lnB>
                      <a:noFill/>
                    </a:lnB>
                  </a:tcPr>
                </a:tc>
                <a:extLst>
                  <a:ext uri="{0D108BD9-81ED-4DB2-BD59-A6C34878D82A}">
                    <a16:rowId xmlns:a16="http://schemas.microsoft.com/office/drawing/2014/main" val="1017931543"/>
                  </a:ext>
                </a:extLst>
              </a:tr>
              <a:tr h="182880">
                <a:tc>
                  <a:txBody>
                    <a:bodyPr/>
                    <a:lstStyle/>
                    <a:p>
                      <a:pPr algn="l" fontAlgn="b"/>
                      <a:r>
                        <a:rPr lang="en-US" sz="1100" b="0" i="0" u="none" strike="noStrike">
                          <a:solidFill>
                            <a:srgbClr val="000000"/>
                          </a:solidFill>
                          <a:effectLst/>
                          <a:latin typeface="Calibri" panose="020F0502020204030204" pitchFamily="34" charset="0"/>
                        </a:rPr>
                        <a:t> Ejdabia </a:t>
                      </a:r>
                    </a:p>
                  </a:txBody>
                  <a:tcPr marL="0" marR="0" marT="0"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5,130 </a:t>
                      </a:r>
                    </a:p>
                  </a:txBody>
                  <a:tcPr marL="0" marR="0" marT="0" marB="0" anchor="b">
                    <a:lnL>
                      <a:noFill/>
                    </a:lnL>
                    <a:lnR>
                      <a:noFill/>
                    </a:lnR>
                    <a:lnT>
                      <a:noFill/>
                    </a:lnT>
                    <a:lnB>
                      <a:noFill/>
                    </a:lnB>
                  </a:tcPr>
                </a:tc>
                <a:extLst>
                  <a:ext uri="{0D108BD9-81ED-4DB2-BD59-A6C34878D82A}">
                    <a16:rowId xmlns:a16="http://schemas.microsoft.com/office/drawing/2014/main" val="19305538"/>
                  </a:ext>
                </a:extLst>
              </a:tr>
              <a:tr h="182880">
                <a:tc>
                  <a:txBody>
                    <a:bodyPr/>
                    <a:lstStyle/>
                    <a:p>
                      <a:pPr algn="l" fontAlgn="b"/>
                      <a:r>
                        <a:rPr lang="en-US" sz="1100" b="0" i="0" u="none" strike="noStrike">
                          <a:solidFill>
                            <a:srgbClr val="000000"/>
                          </a:solidFill>
                          <a:effectLst/>
                          <a:latin typeface="Calibri" panose="020F0502020204030204" pitchFamily="34" charset="0"/>
                        </a:rPr>
                        <a:t> Misrata </a:t>
                      </a:r>
                    </a:p>
                  </a:txBody>
                  <a:tcPr marL="0" marR="0" marT="0"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3,896 </a:t>
                      </a:r>
                    </a:p>
                  </a:txBody>
                  <a:tcPr marL="0" marR="0" marT="0" marB="0" anchor="b">
                    <a:lnL>
                      <a:noFill/>
                    </a:lnL>
                    <a:lnR>
                      <a:noFill/>
                    </a:lnR>
                    <a:lnT>
                      <a:noFill/>
                    </a:lnT>
                    <a:lnB>
                      <a:noFill/>
                    </a:lnB>
                  </a:tcPr>
                </a:tc>
                <a:extLst>
                  <a:ext uri="{0D108BD9-81ED-4DB2-BD59-A6C34878D82A}">
                    <a16:rowId xmlns:a16="http://schemas.microsoft.com/office/drawing/2014/main" val="4131312808"/>
                  </a:ext>
                </a:extLst>
              </a:tr>
              <a:tr h="182880">
                <a:tc>
                  <a:txBody>
                    <a:bodyPr/>
                    <a:lstStyle/>
                    <a:p>
                      <a:pPr algn="l" fontAlgn="b"/>
                      <a:r>
                        <a:rPr lang="en-US" sz="1100" b="0" i="0" u="none" strike="noStrike" dirty="0">
                          <a:solidFill>
                            <a:srgbClr val="000000"/>
                          </a:solidFill>
                          <a:effectLst/>
                          <a:latin typeface="Calibri" panose="020F0502020204030204" pitchFamily="34" charset="0"/>
                        </a:rPr>
                        <a:t> </a:t>
                      </a:r>
                      <a:r>
                        <a:rPr lang="en-US" sz="1100" b="0" i="0" u="none" strike="noStrike" dirty="0" err="1">
                          <a:solidFill>
                            <a:srgbClr val="000000"/>
                          </a:solidFill>
                          <a:effectLst/>
                          <a:latin typeface="Calibri" panose="020F0502020204030204" pitchFamily="34" charset="0"/>
                        </a:rPr>
                        <a:t>Murzuq</a:t>
                      </a:r>
                      <a:r>
                        <a:rPr lang="en-US" sz="11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3,463 </a:t>
                      </a:r>
                    </a:p>
                  </a:txBody>
                  <a:tcPr marL="0" marR="0" marT="0" marB="0" anchor="b">
                    <a:lnL>
                      <a:noFill/>
                    </a:lnL>
                    <a:lnR>
                      <a:noFill/>
                    </a:lnR>
                    <a:lnT>
                      <a:noFill/>
                    </a:lnT>
                    <a:lnB>
                      <a:noFill/>
                    </a:lnB>
                  </a:tcPr>
                </a:tc>
                <a:extLst>
                  <a:ext uri="{0D108BD9-81ED-4DB2-BD59-A6C34878D82A}">
                    <a16:rowId xmlns:a16="http://schemas.microsoft.com/office/drawing/2014/main" val="2036727999"/>
                  </a:ext>
                </a:extLst>
              </a:tr>
              <a:tr h="182880">
                <a:tc>
                  <a:txBody>
                    <a:bodyPr/>
                    <a:lstStyle/>
                    <a:p>
                      <a:pPr algn="l" fontAlgn="b"/>
                      <a:r>
                        <a:rPr lang="en-US" sz="1100" b="0" i="0" u="none" strike="noStrike" dirty="0">
                          <a:solidFill>
                            <a:srgbClr val="000000"/>
                          </a:solidFill>
                          <a:effectLst/>
                          <a:latin typeface="Calibri" panose="020F0502020204030204" pitchFamily="34" charset="0"/>
                        </a:rPr>
                        <a:t> </a:t>
                      </a:r>
                      <a:r>
                        <a:rPr lang="en-US" sz="1100" b="0" i="0" u="none" strike="noStrike" dirty="0" err="1">
                          <a:solidFill>
                            <a:srgbClr val="000000"/>
                          </a:solidFill>
                          <a:effectLst/>
                          <a:latin typeface="Calibri" panose="020F0502020204030204" pitchFamily="34" charset="0"/>
                        </a:rPr>
                        <a:t>Nalut</a:t>
                      </a:r>
                      <a:r>
                        <a:rPr lang="en-US" sz="11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634 </a:t>
                      </a:r>
                    </a:p>
                  </a:txBody>
                  <a:tcPr marL="0" marR="0" marT="0" marB="0" anchor="b">
                    <a:lnL>
                      <a:noFill/>
                    </a:lnL>
                    <a:lnR>
                      <a:noFill/>
                    </a:lnR>
                    <a:lnT>
                      <a:noFill/>
                    </a:lnT>
                    <a:lnB>
                      <a:noFill/>
                    </a:lnB>
                  </a:tcPr>
                </a:tc>
                <a:extLst>
                  <a:ext uri="{0D108BD9-81ED-4DB2-BD59-A6C34878D82A}">
                    <a16:rowId xmlns:a16="http://schemas.microsoft.com/office/drawing/2014/main" val="1151689391"/>
                  </a:ext>
                </a:extLst>
              </a:tr>
              <a:tr h="182880">
                <a:tc>
                  <a:txBody>
                    <a:bodyPr/>
                    <a:lstStyle/>
                    <a:p>
                      <a:pPr algn="l" fontAlgn="b"/>
                      <a:r>
                        <a:rPr lang="en-US" sz="1100" b="0" i="0" u="none" strike="noStrike" dirty="0">
                          <a:solidFill>
                            <a:srgbClr val="000000"/>
                          </a:solidFill>
                          <a:effectLst/>
                          <a:latin typeface="Calibri" panose="020F0502020204030204" pitchFamily="34" charset="0"/>
                        </a:rPr>
                        <a:t> </a:t>
                      </a:r>
                      <a:r>
                        <a:rPr lang="en-US" sz="1100" b="0" i="0" u="none" strike="noStrike" dirty="0" err="1">
                          <a:solidFill>
                            <a:srgbClr val="000000"/>
                          </a:solidFill>
                          <a:effectLst/>
                          <a:latin typeface="Calibri" panose="020F0502020204030204" pitchFamily="34" charset="0"/>
                        </a:rPr>
                        <a:t>Sirt</a:t>
                      </a:r>
                      <a:r>
                        <a:rPr lang="en-US" sz="11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4,880 </a:t>
                      </a:r>
                    </a:p>
                  </a:txBody>
                  <a:tcPr marL="0" marR="0" marT="0" marB="0" anchor="b">
                    <a:lnL>
                      <a:noFill/>
                    </a:lnL>
                    <a:lnR>
                      <a:noFill/>
                    </a:lnR>
                    <a:lnT>
                      <a:noFill/>
                    </a:lnT>
                    <a:lnB>
                      <a:noFill/>
                    </a:lnB>
                  </a:tcPr>
                </a:tc>
                <a:extLst>
                  <a:ext uri="{0D108BD9-81ED-4DB2-BD59-A6C34878D82A}">
                    <a16:rowId xmlns:a16="http://schemas.microsoft.com/office/drawing/2014/main" val="3948424210"/>
                  </a:ext>
                </a:extLst>
              </a:tr>
              <a:tr h="182880">
                <a:tc>
                  <a:txBody>
                    <a:bodyPr/>
                    <a:lstStyle/>
                    <a:p>
                      <a:pPr algn="l" fontAlgn="b"/>
                      <a:r>
                        <a:rPr lang="en-US" sz="1100" b="0" i="0" u="none" strike="noStrike">
                          <a:solidFill>
                            <a:srgbClr val="000000"/>
                          </a:solidFill>
                          <a:effectLst/>
                          <a:latin typeface="Calibri" panose="020F0502020204030204" pitchFamily="34" charset="0"/>
                        </a:rPr>
                        <a:t> Tobruk </a:t>
                      </a:r>
                    </a:p>
                  </a:txBody>
                  <a:tcPr marL="0" marR="0" marT="0"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760 </a:t>
                      </a:r>
                    </a:p>
                  </a:txBody>
                  <a:tcPr marL="0" marR="0" marT="0" marB="0" anchor="b">
                    <a:lnL>
                      <a:noFill/>
                    </a:lnL>
                    <a:lnR>
                      <a:noFill/>
                    </a:lnR>
                    <a:lnT>
                      <a:noFill/>
                    </a:lnT>
                    <a:lnB>
                      <a:noFill/>
                    </a:lnB>
                  </a:tcPr>
                </a:tc>
                <a:extLst>
                  <a:ext uri="{0D108BD9-81ED-4DB2-BD59-A6C34878D82A}">
                    <a16:rowId xmlns:a16="http://schemas.microsoft.com/office/drawing/2014/main" val="2141490381"/>
                  </a:ext>
                </a:extLst>
              </a:tr>
              <a:tr h="182880">
                <a:tc>
                  <a:txBody>
                    <a:bodyPr/>
                    <a:lstStyle/>
                    <a:p>
                      <a:pPr algn="l" fontAlgn="b"/>
                      <a:r>
                        <a:rPr lang="en-US" sz="1100" b="0" i="0" u="none" strike="noStrike">
                          <a:solidFill>
                            <a:srgbClr val="000000"/>
                          </a:solidFill>
                          <a:effectLst/>
                          <a:latin typeface="Calibri" panose="020F0502020204030204" pitchFamily="34" charset="0"/>
                        </a:rPr>
                        <a:t> Tripoli </a:t>
                      </a:r>
                    </a:p>
                  </a:txBody>
                  <a:tcPr marL="0" marR="0" marT="0"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33,898 </a:t>
                      </a:r>
                    </a:p>
                  </a:txBody>
                  <a:tcPr marL="0" marR="0" marT="0" marB="0" anchor="b">
                    <a:lnL>
                      <a:noFill/>
                    </a:lnL>
                    <a:lnR>
                      <a:noFill/>
                    </a:lnR>
                    <a:lnT>
                      <a:noFill/>
                    </a:lnT>
                    <a:lnB>
                      <a:noFill/>
                    </a:lnB>
                  </a:tcPr>
                </a:tc>
                <a:extLst>
                  <a:ext uri="{0D108BD9-81ED-4DB2-BD59-A6C34878D82A}">
                    <a16:rowId xmlns:a16="http://schemas.microsoft.com/office/drawing/2014/main" val="2034227652"/>
                  </a:ext>
                </a:extLst>
              </a:tr>
              <a:tr h="182880">
                <a:tc>
                  <a:txBody>
                    <a:bodyPr/>
                    <a:lstStyle/>
                    <a:p>
                      <a:pPr algn="l" fontAlgn="b"/>
                      <a:r>
                        <a:rPr lang="en-US" sz="1100" b="0" i="0" u="none" strike="noStrike">
                          <a:solidFill>
                            <a:srgbClr val="000000"/>
                          </a:solidFill>
                          <a:effectLst/>
                          <a:latin typeface="Calibri" panose="020F0502020204030204" pitchFamily="34" charset="0"/>
                        </a:rPr>
                        <a:t> Ubari </a:t>
                      </a:r>
                    </a:p>
                  </a:txBody>
                  <a:tcPr marL="0" marR="0" marT="0"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                     2,761 </a:t>
                      </a:r>
                    </a:p>
                  </a:txBody>
                  <a:tcPr marL="0" marR="0" marT="0" marB="0" anchor="b">
                    <a:lnL>
                      <a:noFill/>
                    </a:lnL>
                    <a:lnR>
                      <a:noFill/>
                    </a:lnR>
                    <a:lnT>
                      <a:noFill/>
                    </a:lnT>
                    <a:lnB>
                      <a:noFill/>
                    </a:lnB>
                  </a:tcPr>
                </a:tc>
                <a:extLst>
                  <a:ext uri="{0D108BD9-81ED-4DB2-BD59-A6C34878D82A}">
                    <a16:rowId xmlns:a16="http://schemas.microsoft.com/office/drawing/2014/main" val="3230515948"/>
                  </a:ext>
                </a:extLst>
              </a:tr>
              <a:tr h="182880">
                <a:tc>
                  <a:txBody>
                    <a:bodyPr/>
                    <a:lstStyle/>
                    <a:p>
                      <a:pPr algn="l" fontAlgn="b"/>
                      <a:r>
                        <a:rPr lang="en-US" sz="1100" b="0" i="0" u="none" strike="noStrike">
                          <a:solidFill>
                            <a:srgbClr val="000000"/>
                          </a:solidFill>
                          <a:effectLst/>
                          <a:latin typeface="Calibri" panose="020F0502020204030204" pitchFamily="34" charset="0"/>
                        </a:rPr>
                        <a:t> Zwara </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568 </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0063560"/>
                  </a:ext>
                </a:extLst>
              </a:tr>
              <a:tr h="182880">
                <a:tc>
                  <a:txBody>
                    <a:bodyPr/>
                    <a:lstStyle/>
                    <a:p>
                      <a:pPr algn="l" fontAlgn="b"/>
                      <a:r>
                        <a:rPr lang="en-US" sz="1100" b="1" i="0" u="none" strike="noStrike">
                          <a:solidFill>
                            <a:srgbClr val="000000"/>
                          </a:solidFill>
                          <a:effectLst/>
                          <a:latin typeface="Calibri" panose="020F0502020204030204" pitchFamily="34" charset="0"/>
                        </a:rPr>
                        <a:t> Grand Total </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l" fontAlgn="b"/>
                      <a:r>
                        <a:rPr lang="en-US" sz="1100" b="1" i="0" u="none" strike="noStrike" dirty="0">
                          <a:solidFill>
                            <a:srgbClr val="000000"/>
                          </a:solidFill>
                          <a:effectLst/>
                          <a:latin typeface="Calibri" panose="020F0502020204030204" pitchFamily="34" charset="0"/>
                        </a:rPr>
                        <a:t>                103,279 </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640773466"/>
                  </a:ext>
                </a:extLst>
              </a:tr>
            </a:tbl>
          </a:graphicData>
        </a:graphic>
      </p:graphicFrame>
      <p:pic>
        <p:nvPicPr>
          <p:cNvPr id="11" name="Picture 10">
            <a:extLst>
              <a:ext uri="{FF2B5EF4-FFF2-40B4-BE49-F238E27FC236}">
                <a16:creationId xmlns:a16="http://schemas.microsoft.com/office/drawing/2014/main" id="{1CD12910-6978-4774-9180-74C8A5AA3A5C}"/>
              </a:ext>
            </a:extLst>
          </p:cNvPr>
          <p:cNvPicPr>
            <a:picLocks noChangeAspect="1"/>
          </p:cNvPicPr>
          <p:nvPr/>
        </p:nvPicPr>
        <p:blipFill>
          <a:blip r:embed="rId3"/>
          <a:stretch>
            <a:fillRect/>
          </a:stretch>
        </p:blipFill>
        <p:spPr>
          <a:xfrm>
            <a:off x="268946" y="291039"/>
            <a:ext cx="6408423" cy="779143"/>
          </a:xfrm>
          <a:prstGeom prst="rect">
            <a:avLst/>
          </a:prstGeom>
        </p:spPr>
      </p:pic>
      <p:sp>
        <p:nvSpPr>
          <p:cNvPr id="5" name="Title 4">
            <a:extLst>
              <a:ext uri="{FF2B5EF4-FFF2-40B4-BE49-F238E27FC236}">
                <a16:creationId xmlns:a16="http://schemas.microsoft.com/office/drawing/2014/main" id="{4B463D48-6209-4791-B773-4C9758B639E1}"/>
              </a:ext>
            </a:extLst>
          </p:cNvPr>
          <p:cNvSpPr>
            <a:spLocks noGrp="1"/>
          </p:cNvSpPr>
          <p:nvPr>
            <p:ph type="title"/>
          </p:nvPr>
        </p:nvSpPr>
        <p:spPr>
          <a:xfrm>
            <a:off x="9552992" y="1006857"/>
            <a:ext cx="2438042" cy="1325563"/>
          </a:xfrm>
        </p:spPr>
        <p:txBody>
          <a:bodyPr>
            <a:normAutofit/>
          </a:bodyPr>
          <a:lstStyle/>
          <a:p>
            <a:r>
              <a:rPr lang="en-US" sz="1400" b="1" dirty="0">
                <a:solidFill>
                  <a:srgbClr val="800000"/>
                </a:solidFill>
                <a:latin typeface="+mn-lt"/>
              </a:rPr>
              <a:t>People reached by </a:t>
            </a:r>
            <a:r>
              <a:rPr lang="en-US" sz="1400" b="1" dirty="0" err="1">
                <a:solidFill>
                  <a:srgbClr val="800000"/>
                </a:solidFill>
                <a:latin typeface="+mn-lt"/>
              </a:rPr>
              <a:t>Mantika</a:t>
            </a:r>
            <a:r>
              <a:rPr lang="en-US" sz="1400" b="1" dirty="0">
                <a:solidFill>
                  <a:srgbClr val="800000"/>
                </a:solidFill>
                <a:latin typeface="+mn-lt"/>
              </a:rPr>
              <a:t> </a:t>
            </a:r>
          </a:p>
        </p:txBody>
      </p:sp>
    </p:spTree>
    <p:extLst>
      <p:ext uri="{BB962C8B-B14F-4D97-AF65-F5344CB8AC3E}">
        <p14:creationId xmlns:p14="http://schemas.microsoft.com/office/powerpoint/2010/main" val="1509242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02D182A9-0BFA-4257-A015-C44F8C8EABCB}"/>
              </a:ext>
            </a:extLst>
          </p:cNvPr>
          <p:cNvGraphicFramePr>
            <a:graphicFrameLocks/>
          </p:cNvGraphicFramePr>
          <p:nvPr/>
        </p:nvGraphicFramePr>
        <p:xfrm>
          <a:off x="838199" y="1118681"/>
          <a:ext cx="10786354" cy="5204298"/>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4A25A530-F563-4460-A5B9-E55A52B34A81}"/>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Achievements against targets per segregated indicators </a:t>
            </a:r>
            <a:endParaRPr lang="en-US" sz="1600" dirty="0">
              <a:solidFill>
                <a:srgbClr val="800000"/>
              </a:solidFill>
              <a:latin typeface="Calibri" panose="020F0502020204030204" pitchFamily="34" charset="0"/>
              <a:ea typeface="Calibri" panose="020F0502020204030204" pitchFamily="34" charset="0"/>
            </a:endParaRPr>
          </a:p>
        </p:txBody>
      </p:sp>
      <p:pic>
        <p:nvPicPr>
          <p:cNvPr id="7" name="Picture 6">
            <a:extLst>
              <a:ext uri="{FF2B5EF4-FFF2-40B4-BE49-F238E27FC236}">
                <a16:creationId xmlns:a16="http://schemas.microsoft.com/office/drawing/2014/main" id="{50F89EB9-3410-47C7-9D5C-045C0B4700D0}"/>
              </a:ext>
            </a:extLst>
          </p:cNvPr>
          <p:cNvPicPr>
            <a:picLocks noChangeAspect="1"/>
          </p:cNvPicPr>
          <p:nvPr/>
        </p:nvPicPr>
        <p:blipFill>
          <a:blip r:embed="rId3"/>
          <a:stretch>
            <a:fillRect/>
          </a:stretch>
        </p:blipFill>
        <p:spPr>
          <a:xfrm>
            <a:off x="268946" y="291039"/>
            <a:ext cx="6408423" cy="779143"/>
          </a:xfrm>
          <a:prstGeom prst="rect">
            <a:avLst/>
          </a:prstGeom>
        </p:spPr>
      </p:pic>
      <p:sp>
        <p:nvSpPr>
          <p:cNvPr id="5" name="TextBox 4">
            <a:extLst>
              <a:ext uri="{FF2B5EF4-FFF2-40B4-BE49-F238E27FC236}">
                <a16:creationId xmlns:a16="http://schemas.microsoft.com/office/drawing/2014/main" id="{55C55C69-AAAE-46C2-9EB7-30B89120D457}"/>
              </a:ext>
            </a:extLst>
          </p:cNvPr>
          <p:cNvSpPr txBox="1"/>
          <p:nvPr/>
        </p:nvSpPr>
        <p:spPr>
          <a:xfrm>
            <a:off x="9532536" y="5243804"/>
            <a:ext cx="1748174" cy="738664"/>
          </a:xfrm>
          <a:prstGeom prst="rect">
            <a:avLst/>
          </a:prstGeom>
          <a:solidFill>
            <a:schemeClr val="bg1"/>
          </a:solidFill>
        </p:spPr>
        <p:txBody>
          <a:bodyPr wrap="square" rtlCol="0">
            <a:spAutoFit/>
          </a:bodyPr>
          <a:lstStyle/>
          <a:p>
            <a:pPr algn="ctr"/>
            <a:r>
              <a:rPr lang="en-US" sz="1400" dirty="0"/>
              <a:t># of people assisted by repair of damaged houses</a:t>
            </a:r>
          </a:p>
        </p:txBody>
      </p:sp>
    </p:spTree>
    <p:extLst>
      <p:ext uri="{BB962C8B-B14F-4D97-AF65-F5344CB8AC3E}">
        <p14:creationId xmlns:p14="http://schemas.microsoft.com/office/powerpoint/2010/main" val="729162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32DE583-776B-4342-9731-27AA0ED0C7F5}"/>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Achievements against targets per segregated indicators </a:t>
            </a:r>
            <a:endParaRPr lang="en-US" sz="1600" dirty="0">
              <a:solidFill>
                <a:srgbClr val="800000"/>
              </a:solidFill>
              <a:latin typeface="Calibri" panose="020F0502020204030204" pitchFamily="34" charset="0"/>
              <a:ea typeface="Calibri" panose="020F0502020204030204" pitchFamily="34" charset="0"/>
            </a:endParaRPr>
          </a:p>
        </p:txBody>
      </p:sp>
      <p:graphicFrame>
        <p:nvGraphicFramePr>
          <p:cNvPr id="4" name="Chart 3">
            <a:extLst>
              <a:ext uri="{FF2B5EF4-FFF2-40B4-BE49-F238E27FC236}">
                <a16:creationId xmlns:a16="http://schemas.microsoft.com/office/drawing/2014/main" id="{0E747A6B-A369-4E06-9ACE-B7406C2F40D5}"/>
              </a:ext>
            </a:extLst>
          </p:cNvPr>
          <p:cNvGraphicFramePr>
            <a:graphicFrameLocks/>
          </p:cNvGraphicFramePr>
          <p:nvPr/>
        </p:nvGraphicFramePr>
        <p:xfrm>
          <a:off x="838200" y="1238794"/>
          <a:ext cx="2803071" cy="21902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39EDA11-9CC7-4FDD-AAB9-AF9B707F844E}"/>
              </a:ext>
            </a:extLst>
          </p:cNvPr>
          <p:cNvGraphicFramePr>
            <a:graphicFrameLocks/>
          </p:cNvGraphicFramePr>
          <p:nvPr/>
        </p:nvGraphicFramePr>
        <p:xfrm>
          <a:off x="4515899" y="1238794"/>
          <a:ext cx="2801983" cy="21902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FD072539-7247-4D60-BD03-B10BF0DC7D12}"/>
              </a:ext>
            </a:extLst>
          </p:cNvPr>
          <p:cNvGraphicFramePr>
            <a:graphicFrameLocks/>
          </p:cNvGraphicFramePr>
          <p:nvPr/>
        </p:nvGraphicFramePr>
        <p:xfrm>
          <a:off x="8192510" y="1238794"/>
          <a:ext cx="2804160" cy="21902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55B6400A-FFBA-44BE-BB07-CF47429804C9}"/>
              </a:ext>
            </a:extLst>
          </p:cNvPr>
          <p:cNvGraphicFramePr>
            <a:graphicFrameLocks/>
          </p:cNvGraphicFramePr>
          <p:nvPr/>
        </p:nvGraphicFramePr>
        <p:xfrm>
          <a:off x="2620023" y="3710210"/>
          <a:ext cx="2804160" cy="219020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5BE6C51F-BE91-47DE-925A-C7A3ABDF507A}"/>
              </a:ext>
            </a:extLst>
          </p:cNvPr>
          <p:cNvGraphicFramePr>
            <a:graphicFrameLocks/>
          </p:cNvGraphicFramePr>
          <p:nvPr/>
        </p:nvGraphicFramePr>
        <p:xfrm>
          <a:off x="6334184" y="3710210"/>
          <a:ext cx="2804160" cy="2190206"/>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2">
            <a:extLst>
              <a:ext uri="{FF2B5EF4-FFF2-40B4-BE49-F238E27FC236}">
                <a16:creationId xmlns:a16="http://schemas.microsoft.com/office/drawing/2014/main" id="{B8F3D1F9-BBD8-4D26-BE36-B72E3BCBF971}"/>
              </a:ext>
            </a:extLst>
          </p:cNvPr>
          <p:cNvSpPr/>
          <p:nvPr/>
        </p:nvSpPr>
        <p:spPr>
          <a:xfrm>
            <a:off x="1014778" y="1775014"/>
            <a:ext cx="783484" cy="523220"/>
          </a:xfrm>
          <a:prstGeom prst="rect">
            <a:avLst/>
          </a:prstGeom>
        </p:spPr>
        <p:txBody>
          <a:bodyPr wrap="none">
            <a:spAutoFit/>
          </a:bodyPr>
          <a:lstStyle/>
          <a:p>
            <a:pPr algn="ctr"/>
            <a:r>
              <a:rPr lang="en-US" sz="1400" dirty="0">
                <a:solidFill>
                  <a:srgbClr val="000000"/>
                </a:solidFill>
                <a:latin typeface="Calibri" panose="020F0502020204030204" pitchFamily="34" charset="0"/>
              </a:rPr>
              <a:t>Assisted</a:t>
            </a:r>
          </a:p>
          <a:p>
            <a:pPr algn="ctr"/>
            <a:r>
              <a:rPr lang="en-US" sz="1400" b="1" dirty="0">
                <a:solidFill>
                  <a:schemeClr val="accent2">
                    <a:lumMod val="50000"/>
                  </a:schemeClr>
                </a:solidFill>
                <a:latin typeface="Calibri" panose="020F0502020204030204" pitchFamily="34" charset="0"/>
              </a:rPr>
              <a:t>82,804</a:t>
            </a:r>
            <a:r>
              <a:rPr lang="en-US" sz="1400" dirty="0"/>
              <a:t> </a:t>
            </a:r>
          </a:p>
        </p:txBody>
      </p:sp>
      <p:sp>
        <p:nvSpPr>
          <p:cNvPr id="12" name="Rectangle 11">
            <a:extLst>
              <a:ext uri="{FF2B5EF4-FFF2-40B4-BE49-F238E27FC236}">
                <a16:creationId xmlns:a16="http://schemas.microsoft.com/office/drawing/2014/main" id="{768936EA-7C23-427E-A72D-E71B8C4A9D0A}"/>
              </a:ext>
            </a:extLst>
          </p:cNvPr>
          <p:cNvSpPr/>
          <p:nvPr/>
        </p:nvSpPr>
        <p:spPr>
          <a:xfrm>
            <a:off x="2757668" y="1775014"/>
            <a:ext cx="688009" cy="523220"/>
          </a:xfrm>
          <a:prstGeom prst="rect">
            <a:avLst/>
          </a:prstGeom>
        </p:spPr>
        <p:txBody>
          <a:bodyPr wrap="none">
            <a:spAutoFit/>
          </a:bodyPr>
          <a:lstStyle/>
          <a:p>
            <a:pPr algn="ctr"/>
            <a:r>
              <a:rPr lang="en-US" sz="1400" dirty="0">
                <a:solidFill>
                  <a:srgbClr val="000000"/>
                </a:solidFill>
                <a:latin typeface="Calibri" panose="020F0502020204030204" pitchFamily="34" charset="0"/>
              </a:rPr>
              <a:t>Target</a:t>
            </a:r>
          </a:p>
          <a:p>
            <a:pPr algn="ctr"/>
            <a:r>
              <a:rPr lang="en-US" sz="1400" b="1" dirty="0">
                <a:solidFill>
                  <a:schemeClr val="accent2">
                    <a:lumMod val="75000"/>
                  </a:schemeClr>
                </a:solidFill>
                <a:latin typeface="Calibri" panose="020F0502020204030204" pitchFamily="34" charset="0"/>
              </a:rPr>
              <a:t>47,879</a:t>
            </a:r>
            <a:endParaRPr lang="en-US" sz="1400" dirty="0">
              <a:solidFill>
                <a:schemeClr val="accent2">
                  <a:lumMod val="75000"/>
                </a:schemeClr>
              </a:solidFill>
            </a:endParaRPr>
          </a:p>
        </p:txBody>
      </p:sp>
      <p:sp>
        <p:nvSpPr>
          <p:cNvPr id="13" name="Rectangle 12">
            <a:extLst>
              <a:ext uri="{FF2B5EF4-FFF2-40B4-BE49-F238E27FC236}">
                <a16:creationId xmlns:a16="http://schemas.microsoft.com/office/drawing/2014/main" id="{AC61DD84-6B56-441A-969E-06B8B41F3614}"/>
              </a:ext>
            </a:extLst>
          </p:cNvPr>
          <p:cNvSpPr/>
          <p:nvPr/>
        </p:nvSpPr>
        <p:spPr>
          <a:xfrm>
            <a:off x="1166711" y="2630038"/>
            <a:ext cx="479618" cy="523220"/>
          </a:xfrm>
          <a:prstGeom prst="rect">
            <a:avLst/>
          </a:prstGeom>
        </p:spPr>
        <p:txBody>
          <a:bodyPr wrap="none">
            <a:spAutoFit/>
          </a:bodyPr>
          <a:lstStyle/>
          <a:p>
            <a:pPr algn="ctr"/>
            <a:r>
              <a:rPr lang="en-US" sz="1400" dirty="0">
                <a:solidFill>
                  <a:srgbClr val="000000"/>
                </a:solidFill>
                <a:latin typeface="Calibri" panose="020F0502020204030204" pitchFamily="34" charset="0"/>
              </a:rPr>
              <a:t>Gap</a:t>
            </a:r>
          </a:p>
          <a:p>
            <a:pPr algn="ctr"/>
            <a:r>
              <a:rPr lang="en-US" sz="1400" b="1" dirty="0">
                <a:solidFill>
                  <a:schemeClr val="accent2">
                    <a:lumMod val="60000"/>
                    <a:lumOff val="40000"/>
                  </a:schemeClr>
                </a:solidFill>
                <a:latin typeface="Calibri" panose="020F0502020204030204" pitchFamily="34" charset="0"/>
              </a:rPr>
              <a:t>0</a:t>
            </a:r>
            <a:r>
              <a:rPr lang="en-US" sz="1400" dirty="0"/>
              <a:t> </a:t>
            </a:r>
          </a:p>
        </p:txBody>
      </p:sp>
      <p:sp>
        <p:nvSpPr>
          <p:cNvPr id="14" name="Rectangle 13">
            <a:extLst>
              <a:ext uri="{FF2B5EF4-FFF2-40B4-BE49-F238E27FC236}">
                <a16:creationId xmlns:a16="http://schemas.microsoft.com/office/drawing/2014/main" id="{91ED5000-E61B-460C-BA77-A6DFD822D2AC}"/>
              </a:ext>
            </a:extLst>
          </p:cNvPr>
          <p:cNvSpPr/>
          <p:nvPr/>
        </p:nvSpPr>
        <p:spPr>
          <a:xfrm>
            <a:off x="4688716" y="1710288"/>
            <a:ext cx="823559" cy="523220"/>
          </a:xfrm>
          <a:prstGeom prst="rect">
            <a:avLst/>
          </a:prstGeom>
        </p:spPr>
        <p:txBody>
          <a:bodyPr wrap="none">
            <a:spAutoFit/>
          </a:bodyPr>
          <a:lstStyle/>
          <a:p>
            <a:pPr algn="ctr"/>
            <a:r>
              <a:rPr lang="en-US" sz="1400" dirty="0">
                <a:solidFill>
                  <a:srgbClr val="000000"/>
                </a:solidFill>
                <a:latin typeface="Calibri" panose="020F0502020204030204" pitchFamily="34" charset="0"/>
              </a:rPr>
              <a:t>Assisted </a:t>
            </a:r>
          </a:p>
          <a:p>
            <a:pPr algn="ctr"/>
            <a:r>
              <a:rPr lang="en-US" sz="1400" b="1" dirty="0">
                <a:solidFill>
                  <a:schemeClr val="accent2">
                    <a:lumMod val="50000"/>
                  </a:schemeClr>
                </a:solidFill>
                <a:latin typeface="Calibri" panose="020F0502020204030204" pitchFamily="34" charset="0"/>
              </a:rPr>
              <a:t>17,440</a:t>
            </a:r>
            <a:r>
              <a:rPr lang="en-US" sz="1400" dirty="0"/>
              <a:t> </a:t>
            </a:r>
          </a:p>
        </p:txBody>
      </p:sp>
      <p:sp>
        <p:nvSpPr>
          <p:cNvPr id="15" name="Rectangle 14">
            <a:extLst>
              <a:ext uri="{FF2B5EF4-FFF2-40B4-BE49-F238E27FC236}">
                <a16:creationId xmlns:a16="http://schemas.microsoft.com/office/drawing/2014/main" id="{C08E27EA-DA5C-4345-99B0-9565D05C4BBD}"/>
              </a:ext>
            </a:extLst>
          </p:cNvPr>
          <p:cNvSpPr/>
          <p:nvPr/>
        </p:nvSpPr>
        <p:spPr>
          <a:xfrm>
            <a:off x="6524841" y="1710288"/>
            <a:ext cx="688009" cy="523220"/>
          </a:xfrm>
          <a:prstGeom prst="rect">
            <a:avLst/>
          </a:prstGeom>
        </p:spPr>
        <p:txBody>
          <a:bodyPr wrap="none">
            <a:spAutoFit/>
          </a:bodyPr>
          <a:lstStyle/>
          <a:p>
            <a:pPr algn="ctr"/>
            <a:r>
              <a:rPr lang="en-US" sz="1400" dirty="0">
                <a:solidFill>
                  <a:srgbClr val="000000"/>
                </a:solidFill>
                <a:latin typeface="Calibri" panose="020F0502020204030204" pitchFamily="34" charset="0"/>
              </a:rPr>
              <a:t>Target</a:t>
            </a:r>
          </a:p>
          <a:p>
            <a:pPr algn="ctr"/>
            <a:r>
              <a:rPr lang="en-US" sz="1400" b="1" dirty="0">
                <a:solidFill>
                  <a:schemeClr val="accent2">
                    <a:lumMod val="75000"/>
                  </a:schemeClr>
                </a:solidFill>
                <a:latin typeface="Calibri" panose="020F0502020204030204" pitchFamily="34" charset="0"/>
              </a:rPr>
              <a:t>24,579</a:t>
            </a:r>
            <a:endParaRPr lang="en-US" sz="1400" dirty="0">
              <a:solidFill>
                <a:schemeClr val="accent2">
                  <a:lumMod val="75000"/>
                </a:schemeClr>
              </a:solidFill>
            </a:endParaRPr>
          </a:p>
        </p:txBody>
      </p:sp>
      <p:sp>
        <p:nvSpPr>
          <p:cNvPr id="16" name="Rectangle 15">
            <a:extLst>
              <a:ext uri="{FF2B5EF4-FFF2-40B4-BE49-F238E27FC236}">
                <a16:creationId xmlns:a16="http://schemas.microsoft.com/office/drawing/2014/main" id="{56D3A608-C4EE-4257-89E4-93AEF7CB7A05}"/>
              </a:ext>
            </a:extLst>
          </p:cNvPr>
          <p:cNvSpPr/>
          <p:nvPr/>
        </p:nvSpPr>
        <p:spPr>
          <a:xfrm>
            <a:off x="4782139" y="2593222"/>
            <a:ext cx="636714" cy="523220"/>
          </a:xfrm>
          <a:prstGeom prst="rect">
            <a:avLst/>
          </a:prstGeom>
        </p:spPr>
        <p:txBody>
          <a:bodyPr wrap="none">
            <a:spAutoFit/>
          </a:bodyPr>
          <a:lstStyle/>
          <a:p>
            <a:pPr algn="ctr"/>
            <a:r>
              <a:rPr lang="en-US" sz="1400" dirty="0">
                <a:solidFill>
                  <a:srgbClr val="000000"/>
                </a:solidFill>
                <a:latin typeface="Calibri" panose="020F0502020204030204" pitchFamily="34" charset="0"/>
              </a:rPr>
              <a:t>Gap</a:t>
            </a:r>
          </a:p>
          <a:p>
            <a:pPr algn="ctr"/>
            <a:r>
              <a:rPr lang="en-US" sz="1400" b="1" dirty="0">
                <a:solidFill>
                  <a:schemeClr val="accent2">
                    <a:lumMod val="60000"/>
                    <a:lumOff val="40000"/>
                  </a:schemeClr>
                </a:solidFill>
                <a:latin typeface="Calibri" panose="020F0502020204030204" pitchFamily="34" charset="0"/>
              </a:rPr>
              <a:t>7,139</a:t>
            </a:r>
            <a:r>
              <a:rPr lang="en-US" sz="1400" dirty="0"/>
              <a:t> </a:t>
            </a:r>
          </a:p>
        </p:txBody>
      </p:sp>
      <p:sp>
        <p:nvSpPr>
          <p:cNvPr id="17" name="Rectangle 16">
            <a:extLst>
              <a:ext uri="{FF2B5EF4-FFF2-40B4-BE49-F238E27FC236}">
                <a16:creationId xmlns:a16="http://schemas.microsoft.com/office/drawing/2014/main" id="{4E3D974A-BF63-491A-9AF1-13877CA27F3A}"/>
              </a:ext>
            </a:extLst>
          </p:cNvPr>
          <p:cNvSpPr/>
          <p:nvPr/>
        </p:nvSpPr>
        <p:spPr>
          <a:xfrm>
            <a:off x="8350486" y="1710288"/>
            <a:ext cx="783483" cy="523220"/>
          </a:xfrm>
          <a:prstGeom prst="rect">
            <a:avLst/>
          </a:prstGeom>
        </p:spPr>
        <p:txBody>
          <a:bodyPr wrap="none">
            <a:spAutoFit/>
          </a:bodyPr>
          <a:lstStyle/>
          <a:p>
            <a:pPr algn="ctr"/>
            <a:r>
              <a:rPr lang="en-US" sz="1400" dirty="0">
                <a:solidFill>
                  <a:srgbClr val="000000"/>
                </a:solidFill>
                <a:latin typeface="Calibri" panose="020F0502020204030204" pitchFamily="34" charset="0"/>
              </a:rPr>
              <a:t>Assisted</a:t>
            </a:r>
          </a:p>
          <a:p>
            <a:pPr algn="ctr"/>
            <a:r>
              <a:rPr lang="en-US" sz="1400" b="1" dirty="0">
                <a:solidFill>
                  <a:schemeClr val="accent2">
                    <a:lumMod val="50000"/>
                  </a:schemeClr>
                </a:solidFill>
                <a:latin typeface="Calibri" panose="020F0502020204030204" pitchFamily="34" charset="0"/>
              </a:rPr>
              <a:t>771</a:t>
            </a:r>
            <a:endParaRPr lang="en-US" sz="1400" dirty="0"/>
          </a:p>
        </p:txBody>
      </p:sp>
      <p:sp>
        <p:nvSpPr>
          <p:cNvPr id="18" name="Rectangle 17">
            <a:extLst>
              <a:ext uri="{FF2B5EF4-FFF2-40B4-BE49-F238E27FC236}">
                <a16:creationId xmlns:a16="http://schemas.microsoft.com/office/drawing/2014/main" id="{B79C8EBE-AB9F-4434-B525-1A787D8304E7}"/>
              </a:ext>
            </a:extLst>
          </p:cNvPr>
          <p:cNvSpPr/>
          <p:nvPr/>
        </p:nvSpPr>
        <p:spPr>
          <a:xfrm>
            <a:off x="10114430" y="1710288"/>
            <a:ext cx="638636" cy="523220"/>
          </a:xfrm>
          <a:prstGeom prst="rect">
            <a:avLst/>
          </a:prstGeom>
        </p:spPr>
        <p:txBody>
          <a:bodyPr wrap="none">
            <a:spAutoFit/>
          </a:bodyPr>
          <a:lstStyle/>
          <a:p>
            <a:pPr algn="ctr"/>
            <a:r>
              <a:rPr lang="en-US" sz="1400" dirty="0">
                <a:solidFill>
                  <a:srgbClr val="000000"/>
                </a:solidFill>
                <a:latin typeface="Calibri" panose="020F0502020204030204" pitchFamily="34" charset="0"/>
              </a:rPr>
              <a:t>Target</a:t>
            </a:r>
          </a:p>
          <a:p>
            <a:pPr algn="ctr"/>
            <a:r>
              <a:rPr lang="en-US" sz="1400" b="1" dirty="0">
                <a:solidFill>
                  <a:schemeClr val="accent2">
                    <a:lumMod val="75000"/>
                  </a:schemeClr>
                </a:solidFill>
                <a:latin typeface="Calibri" panose="020F0502020204030204" pitchFamily="34" charset="0"/>
              </a:rPr>
              <a:t>2,000</a:t>
            </a:r>
            <a:endParaRPr lang="en-US" sz="1400" dirty="0">
              <a:solidFill>
                <a:schemeClr val="accent2">
                  <a:lumMod val="75000"/>
                </a:schemeClr>
              </a:solidFill>
            </a:endParaRPr>
          </a:p>
        </p:txBody>
      </p:sp>
      <p:sp>
        <p:nvSpPr>
          <p:cNvPr id="19" name="Rectangle 18">
            <a:extLst>
              <a:ext uri="{FF2B5EF4-FFF2-40B4-BE49-F238E27FC236}">
                <a16:creationId xmlns:a16="http://schemas.microsoft.com/office/drawing/2014/main" id="{48C11DFC-1851-4524-8457-8BCFC69002DC}"/>
              </a:ext>
            </a:extLst>
          </p:cNvPr>
          <p:cNvSpPr/>
          <p:nvPr/>
        </p:nvSpPr>
        <p:spPr>
          <a:xfrm>
            <a:off x="8423870" y="2593488"/>
            <a:ext cx="636714" cy="523220"/>
          </a:xfrm>
          <a:prstGeom prst="rect">
            <a:avLst/>
          </a:prstGeom>
        </p:spPr>
        <p:txBody>
          <a:bodyPr wrap="none">
            <a:spAutoFit/>
          </a:bodyPr>
          <a:lstStyle/>
          <a:p>
            <a:pPr algn="ctr"/>
            <a:r>
              <a:rPr lang="en-US" sz="1400" dirty="0">
                <a:solidFill>
                  <a:srgbClr val="000000"/>
                </a:solidFill>
                <a:latin typeface="Calibri" panose="020F0502020204030204" pitchFamily="34" charset="0"/>
              </a:rPr>
              <a:t>Gap</a:t>
            </a:r>
          </a:p>
          <a:p>
            <a:pPr algn="ctr"/>
            <a:r>
              <a:rPr lang="en-US" sz="1400" b="1" dirty="0">
                <a:solidFill>
                  <a:schemeClr val="accent2">
                    <a:lumMod val="60000"/>
                    <a:lumOff val="40000"/>
                  </a:schemeClr>
                </a:solidFill>
                <a:latin typeface="Calibri" panose="020F0502020204030204" pitchFamily="34" charset="0"/>
              </a:rPr>
              <a:t>1,229</a:t>
            </a:r>
            <a:r>
              <a:rPr lang="en-US" sz="1400" dirty="0"/>
              <a:t> </a:t>
            </a:r>
          </a:p>
        </p:txBody>
      </p:sp>
      <p:sp>
        <p:nvSpPr>
          <p:cNvPr id="20" name="Rectangle 19">
            <a:extLst>
              <a:ext uri="{FF2B5EF4-FFF2-40B4-BE49-F238E27FC236}">
                <a16:creationId xmlns:a16="http://schemas.microsoft.com/office/drawing/2014/main" id="{62D91F0C-581D-464C-8CF3-34BBE2217610}"/>
              </a:ext>
            </a:extLst>
          </p:cNvPr>
          <p:cNvSpPr/>
          <p:nvPr/>
        </p:nvSpPr>
        <p:spPr>
          <a:xfrm>
            <a:off x="2800970" y="4134548"/>
            <a:ext cx="783483" cy="523220"/>
          </a:xfrm>
          <a:prstGeom prst="rect">
            <a:avLst/>
          </a:prstGeom>
        </p:spPr>
        <p:txBody>
          <a:bodyPr wrap="none">
            <a:spAutoFit/>
          </a:bodyPr>
          <a:lstStyle/>
          <a:p>
            <a:pPr algn="ctr"/>
            <a:r>
              <a:rPr lang="en-US" sz="1400" dirty="0">
                <a:solidFill>
                  <a:srgbClr val="000000"/>
                </a:solidFill>
                <a:latin typeface="Calibri" panose="020F0502020204030204" pitchFamily="34" charset="0"/>
              </a:rPr>
              <a:t>Assisted</a:t>
            </a:r>
          </a:p>
          <a:p>
            <a:pPr algn="ctr"/>
            <a:r>
              <a:rPr lang="en-US" sz="1400" b="1" dirty="0">
                <a:solidFill>
                  <a:schemeClr val="accent2">
                    <a:lumMod val="50000"/>
                  </a:schemeClr>
                </a:solidFill>
                <a:latin typeface="Calibri" panose="020F0502020204030204" pitchFamily="34" charset="0"/>
              </a:rPr>
              <a:t>1,294</a:t>
            </a:r>
            <a:r>
              <a:rPr lang="en-US" sz="1400" dirty="0"/>
              <a:t> </a:t>
            </a:r>
          </a:p>
        </p:txBody>
      </p:sp>
      <p:sp>
        <p:nvSpPr>
          <p:cNvPr id="21" name="Rectangle 20">
            <a:extLst>
              <a:ext uri="{FF2B5EF4-FFF2-40B4-BE49-F238E27FC236}">
                <a16:creationId xmlns:a16="http://schemas.microsoft.com/office/drawing/2014/main" id="{49386D6B-C427-48E1-88AE-C77373CE67FA}"/>
              </a:ext>
            </a:extLst>
          </p:cNvPr>
          <p:cNvSpPr/>
          <p:nvPr/>
        </p:nvSpPr>
        <p:spPr>
          <a:xfrm>
            <a:off x="4588801" y="4134548"/>
            <a:ext cx="638636" cy="523220"/>
          </a:xfrm>
          <a:prstGeom prst="rect">
            <a:avLst/>
          </a:prstGeom>
        </p:spPr>
        <p:txBody>
          <a:bodyPr wrap="none">
            <a:spAutoFit/>
          </a:bodyPr>
          <a:lstStyle/>
          <a:p>
            <a:pPr algn="ctr"/>
            <a:r>
              <a:rPr lang="en-US" sz="1400" dirty="0">
                <a:solidFill>
                  <a:srgbClr val="000000"/>
                </a:solidFill>
                <a:latin typeface="Calibri" panose="020F0502020204030204" pitchFamily="34" charset="0"/>
              </a:rPr>
              <a:t>Target</a:t>
            </a:r>
          </a:p>
          <a:p>
            <a:pPr algn="ctr"/>
            <a:r>
              <a:rPr lang="en-US" sz="1400" b="1" dirty="0">
                <a:solidFill>
                  <a:schemeClr val="accent2">
                    <a:lumMod val="75000"/>
                  </a:schemeClr>
                </a:solidFill>
                <a:latin typeface="Calibri" panose="020F0502020204030204" pitchFamily="34" charset="0"/>
              </a:rPr>
              <a:t>3,570</a:t>
            </a:r>
            <a:endParaRPr lang="en-US" sz="1400" dirty="0">
              <a:solidFill>
                <a:schemeClr val="accent2">
                  <a:lumMod val="75000"/>
                </a:schemeClr>
              </a:solidFill>
            </a:endParaRPr>
          </a:p>
        </p:txBody>
      </p:sp>
      <p:sp>
        <p:nvSpPr>
          <p:cNvPr id="22" name="Rectangle 21">
            <a:extLst>
              <a:ext uri="{FF2B5EF4-FFF2-40B4-BE49-F238E27FC236}">
                <a16:creationId xmlns:a16="http://schemas.microsoft.com/office/drawing/2014/main" id="{F2200BFD-B6B8-4019-9E31-3CB49442BC6A}"/>
              </a:ext>
            </a:extLst>
          </p:cNvPr>
          <p:cNvSpPr/>
          <p:nvPr/>
        </p:nvSpPr>
        <p:spPr>
          <a:xfrm>
            <a:off x="2894391" y="5017482"/>
            <a:ext cx="596638" cy="523220"/>
          </a:xfrm>
          <a:prstGeom prst="rect">
            <a:avLst/>
          </a:prstGeom>
        </p:spPr>
        <p:txBody>
          <a:bodyPr wrap="none">
            <a:spAutoFit/>
          </a:bodyPr>
          <a:lstStyle/>
          <a:p>
            <a:pPr algn="ctr"/>
            <a:r>
              <a:rPr lang="en-US" sz="1400" dirty="0">
                <a:solidFill>
                  <a:srgbClr val="000000"/>
                </a:solidFill>
                <a:latin typeface="Calibri" panose="020F0502020204030204" pitchFamily="34" charset="0"/>
              </a:rPr>
              <a:t>Gap</a:t>
            </a:r>
          </a:p>
          <a:p>
            <a:pPr algn="ctr"/>
            <a:r>
              <a:rPr lang="en-US" sz="1400" b="1" dirty="0">
                <a:solidFill>
                  <a:schemeClr val="accent2">
                    <a:lumMod val="60000"/>
                    <a:lumOff val="40000"/>
                  </a:schemeClr>
                </a:solidFill>
                <a:latin typeface="Calibri" panose="020F0502020204030204" pitchFamily="34" charset="0"/>
              </a:rPr>
              <a:t>2,276</a:t>
            </a:r>
            <a:endParaRPr lang="en-US" sz="1400" dirty="0"/>
          </a:p>
        </p:txBody>
      </p:sp>
      <p:sp>
        <p:nvSpPr>
          <p:cNvPr id="23" name="Rectangle 22">
            <a:extLst>
              <a:ext uri="{FF2B5EF4-FFF2-40B4-BE49-F238E27FC236}">
                <a16:creationId xmlns:a16="http://schemas.microsoft.com/office/drawing/2014/main" id="{DB998811-4E2C-4316-8F55-708F42D23D5E}"/>
              </a:ext>
            </a:extLst>
          </p:cNvPr>
          <p:cNvSpPr/>
          <p:nvPr/>
        </p:nvSpPr>
        <p:spPr>
          <a:xfrm>
            <a:off x="6515131" y="4153901"/>
            <a:ext cx="783483" cy="523220"/>
          </a:xfrm>
          <a:prstGeom prst="rect">
            <a:avLst/>
          </a:prstGeom>
        </p:spPr>
        <p:txBody>
          <a:bodyPr wrap="none">
            <a:spAutoFit/>
          </a:bodyPr>
          <a:lstStyle/>
          <a:p>
            <a:pPr algn="ctr"/>
            <a:r>
              <a:rPr lang="en-US" sz="1400" dirty="0">
                <a:solidFill>
                  <a:srgbClr val="000000"/>
                </a:solidFill>
                <a:latin typeface="Calibri" panose="020F0502020204030204" pitchFamily="34" charset="0"/>
              </a:rPr>
              <a:t>Assisted</a:t>
            </a:r>
          </a:p>
          <a:p>
            <a:pPr algn="ctr"/>
            <a:r>
              <a:rPr lang="en-US" sz="1400" b="1" dirty="0">
                <a:solidFill>
                  <a:schemeClr val="accent2">
                    <a:lumMod val="50000"/>
                  </a:schemeClr>
                </a:solidFill>
                <a:latin typeface="Calibri" panose="020F0502020204030204" pitchFamily="34" charset="0"/>
              </a:rPr>
              <a:t>970</a:t>
            </a:r>
            <a:endParaRPr lang="en-US" sz="1400" dirty="0"/>
          </a:p>
        </p:txBody>
      </p:sp>
      <p:sp>
        <p:nvSpPr>
          <p:cNvPr id="24" name="Rectangle 23">
            <a:extLst>
              <a:ext uri="{FF2B5EF4-FFF2-40B4-BE49-F238E27FC236}">
                <a16:creationId xmlns:a16="http://schemas.microsoft.com/office/drawing/2014/main" id="{FFBD132A-84F2-48A9-B189-5FAEA13ED13A}"/>
              </a:ext>
            </a:extLst>
          </p:cNvPr>
          <p:cNvSpPr/>
          <p:nvPr/>
        </p:nvSpPr>
        <p:spPr>
          <a:xfrm>
            <a:off x="8312279" y="4148293"/>
            <a:ext cx="638636" cy="523220"/>
          </a:xfrm>
          <a:prstGeom prst="rect">
            <a:avLst/>
          </a:prstGeom>
        </p:spPr>
        <p:txBody>
          <a:bodyPr wrap="none">
            <a:spAutoFit/>
          </a:bodyPr>
          <a:lstStyle/>
          <a:p>
            <a:pPr algn="ctr"/>
            <a:r>
              <a:rPr lang="en-US" sz="1400" dirty="0">
                <a:solidFill>
                  <a:srgbClr val="000000"/>
                </a:solidFill>
                <a:latin typeface="Calibri" panose="020F0502020204030204" pitchFamily="34" charset="0"/>
              </a:rPr>
              <a:t>Target</a:t>
            </a:r>
          </a:p>
          <a:p>
            <a:pPr algn="ctr"/>
            <a:r>
              <a:rPr lang="en-US" sz="1400" b="1" dirty="0">
                <a:solidFill>
                  <a:schemeClr val="accent2">
                    <a:lumMod val="75000"/>
                  </a:schemeClr>
                </a:solidFill>
                <a:latin typeface="Calibri" panose="020F0502020204030204" pitchFamily="34" charset="0"/>
              </a:rPr>
              <a:t>2,600</a:t>
            </a:r>
            <a:endParaRPr lang="en-US" sz="1400" dirty="0">
              <a:solidFill>
                <a:schemeClr val="accent2">
                  <a:lumMod val="75000"/>
                </a:schemeClr>
              </a:solidFill>
            </a:endParaRPr>
          </a:p>
        </p:txBody>
      </p:sp>
      <p:sp>
        <p:nvSpPr>
          <p:cNvPr id="25" name="Rectangle 24">
            <a:extLst>
              <a:ext uri="{FF2B5EF4-FFF2-40B4-BE49-F238E27FC236}">
                <a16:creationId xmlns:a16="http://schemas.microsoft.com/office/drawing/2014/main" id="{E5E94966-CE58-42B3-9D5C-78A76D06400F}"/>
              </a:ext>
            </a:extLst>
          </p:cNvPr>
          <p:cNvSpPr/>
          <p:nvPr/>
        </p:nvSpPr>
        <p:spPr>
          <a:xfrm>
            <a:off x="6570525" y="5048434"/>
            <a:ext cx="596638" cy="523220"/>
          </a:xfrm>
          <a:prstGeom prst="rect">
            <a:avLst/>
          </a:prstGeom>
        </p:spPr>
        <p:txBody>
          <a:bodyPr wrap="none">
            <a:spAutoFit/>
          </a:bodyPr>
          <a:lstStyle/>
          <a:p>
            <a:pPr algn="ctr"/>
            <a:r>
              <a:rPr lang="en-US" sz="1400" dirty="0">
                <a:solidFill>
                  <a:srgbClr val="000000"/>
                </a:solidFill>
                <a:latin typeface="Calibri" panose="020F0502020204030204" pitchFamily="34" charset="0"/>
              </a:rPr>
              <a:t>Gap</a:t>
            </a:r>
          </a:p>
          <a:p>
            <a:pPr algn="ctr"/>
            <a:r>
              <a:rPr lang="en-US" sz="1400" b="1" dirty="0">
                <a:solidFill>
                  <a:schemeClr val="accent2">
                    <a:lumMod val="60000"/>
                    <a:lumOff val="40000"/>
                  </a:schemeClr>
                </a:solidFill>
                <a:latin typeface="Calibri" panose="020F0502020204030204" pitchFamily="34" charset="0"/>
              </a:rPr>
              <a:t>1,630</a:t>
            </a:r>
            <a:endParaRPr lang="en-US" sz="1400" dirty="0"/>
          </a:p>
        </p:txBody>
      </p:sp>
      <p:pic>
        <p:nvPicPr>
          <p:cNvPr id="26" name="Picture 25">
            <a:extLst>
              <a:ext uri="{FF2B5EF4-FFF2-40B4-BE49-F238E27FC236}">
                <a16:creationId xmlns:a16="http://schemas.microsoft.com/office/drawing/2014/main" id="{B59694C6-CCB1-4FCE-B7F3-21D91694CEC3}"/>
              </a:ext>
            </a:extLst>
          </p:cNvPr>
          <p:cNvPicPr>
            <a:picLocks noChangeAspect="1"/>
          </p:cNvPicPr>
          <p:nvPr/>
        </p:nvPicPr>
        <p:blipFill>
          <a:blip r:embed="rId7"/>
          <a:stretch>
            <a:fillRect/>
          </a:stretch>
        </p:blipFill>
        <p:spPr>
          <a:xfrm>
            <a:off x="268946" y="291039"/>
            <a:ext cx="6408423" cy="779143"/>
          </a:xfrm>
          <a:prstGeom prst="rect">
            <a:avLst/>
          </a:prstGeom>
        </p:spPr>
      </p:pic>
    </p:spTree>
    <p:extLst>
      <p:ext uri="{BB962C8B-B14F-4D97-AF65-F5344CB8AC3E}">
        <p14:creationId xmlns:p14="http://schemas.microsoft.com/office/powerpoint/2010/main" val="3441165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D265C50-DE7F-4659-A199-87A5A4298685}"/>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Presence of HRP partners and their IPs </a:t>
            </a:r>
            <a:endParaRPr lang="en-US" sz="16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14436DF4-3CBF-45C3-8C76-9A80A1EFBA80}"/>
              </a:ext>
            </a:extLst>
          </p:cNvPr>
          <p:cNvPicPr>
            <a:picLocks noChangeAspect="1"/>
          </p:cNvPicPr>
          <p:nvPr/>
        </p:nvPicPr>
        <p:blipFill>
          <a:blip r:embed="rId2"/>
          <a:stretch>
            <a:fillRect/>
          </a:stretch>
        </p:blipFill>
        <p:spPr>
          <a:xfrm>
            <a:off x="268946" y="1266117"/>
            <a:ext cx="6098123" cy="5184843"/>
          </a:xfrm>
          <a:prstGeom prst="rect">
            <a:avLst/>
          </a:prstGeom>
        </p:spPr>
      </p:pic>
      <p:graphicFrame>
        <p:nvGraphicFramePr>
          <p:cNvPr id="14" name="Table 13">
            <a:extLst>
              <a:ext uri="{FF2B5EF4-FFF2-40B4-BE49-F238E27FC236}">
                <a16:creationId xmlns:a16="http://schemas.microsoft.com/office/drawing/2014/main" id="{3E434034-EC21-4C79-8641-628AAF991373}"/>
              </a:ext>
            </a:extLst>
          </p:cNvPr>
          <p:cNvGraphicFramePr>
            <a:graphicFrameLocks noGrp="1"/>
          </p:cNvGraphicFramePr>
          <p:nvPr>
            <p:extLst>
              <p:ext uri="{D42A27DB-BD31-4B8C-83A1-F6EECF244321}">
                <p14:modId xmlns:p14="http://schemas.microsoft.com/office/powerpoint/2010/main" val="3411179360"/>
              </p:ext>
            </p:extLst>
          </p:nvPr>
        </p:nvGraphicFramePr>
        <p:xfrm>
          <a:off x="6458200" y="1116130"/>
          <a:ext cx="4867373" cy="5368712"/>
        </p:xfrm>
        <a:graphic>
          <a:graphicData uri="http://schemas.openxmlformats.org/drawingml/2006/table">
            <a:tbl>
              <a:tblPr firstRow="1">
                <a:tableStyleId>{21E4AEA4-8DFA-4A89-87EB-49C32662AFE0}</a:tableStyleId>
              </a:tblPr>
              <a:tblGrid>
                <a:gridCol w="1519210">
                  <a:extLst>
                    <a:ext uri="{9D8B030D-6E8A-4147-A177-3AD203B41FA5}">
                      <a16:colId xmlns:a16="http://schemas.microsoft.com/office/drawing/2014/main" val="4232033101"/>
                    </a:ext>
                  </a:extLst>
                </a:gridCol>
                <a:gridCol w="1165220">
                  <a:extLst>
                    <a:ext uri="{9D8B030D-6E8A-4147-A177-3AD203B41FA5}">
                      <a16:colId xmlns:a16="http://schemas.microsoft.com/office/drawing/2014/main" val="1500889915"/>
                    </a:ext>
                  </a:extLst>
                </a:gridCol>
                <a:gridCol w="2182943">
                  <a:extLst>
                    <a:ext uri="{9D8B030D-6E8A-4147-A177-3AD203B41FA5}">
                      <a16:colId xmlns:a16="http://schemas.microsoft.com/office/drawing/2014/main" val="1478200143"/>
                    </a:ext>
                  </a:extLst>
                </a:gridCol>
              </a:tblGrid>
              <a:tr h="390347">
                <a:tc>
                  <a:txBody>
                    <a:bodyPr/>
                    <a:lstStyle/>
                    <a:p>
                      <a:pPr algn="l" fontAlgn="b"/>
                      <a:r>
                        <a:rPr lang="en-US" sz="1400" u="none" strike="noStrike">
                          <a:effectLst/>
                        </a:rPr>
                        <a:t>Mantika</a:t>
                      </a:r>
                      <a:endParaRPr lang="en-US" sz="1400" b="1" i="0" u="none" strike="noStrike">
                        <a:solidFill>
                          <a:srgbClr val="FFFFFF"/>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HRP partners</a:t>
                      </a:r>
                      <a:endParaRPr lang="en-US" sz="1400" b="1" i="0" u="none" strike="noStrike" dirty="0">
                        <a:solidFill>
                          <a:srgbClr val="FFFFFF"/>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Implementing partners</a:t>
                      </a:r>
                      <a:endParaRPr lang="en-US" sz="1400" b="1" i="0" u="none" strike="noStrike" dirty="0">
                        <a:solidFill>
                          <a:srgbClr val="FFFFFF"/>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16072565"/>
                  </a:ext>
                </a:extLst>
              </a:tr>
              <a:tr h="237065">
                <a:tc>
                  <a:txBody>
                    <a:bodyPr/>
                    <a:lstStyle/>
                    <a:p>
                      <a:pPr algn="l" fontAlgn="b"/>
                      <a:r>
                        <a:rPr lang="en-US" sz="1100" u="none" strike="noStrike" dirty="0">
                          <a:effectLst/>
                        </a:rPr>
                        <a:t> 1. Al Jabal Al Akhdar </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UNHCR</a:t>
                      </a:r>
                      <a:endParaRPr lang="en-US" sz="1100" b="1" i="0" u="none" strike="noStrike" dirty="0">
                        <a:solidFill>
                          <a:srgbClr val="000000"/>
                        </a:solidFill>
                        <a:effectLst/>
                        <a:latin typeface="Calibri" panose="020F0502020204030204" pitchFamily="34" charset="0"/>
                      </a:endParaRPr>
                    </a:p>
                  </a:txBody>
                  <a:tcPr marR="7620" marT="7620" marB="0" anchor="b"/>
                </a:tc>
                <a:tc>
                  <a:txBody>
                    <a:bodyPr/>
                    <a:lstStyle/>
                    <a:p>
                      <a:pPr algn="l" fontAlgn="b"/>
                      <a:r>
                        <a:rPr lang="en-US" sz="1100" u="none" strike="noStrike">
                          <a:effectLst/>
                        </a:rPr>
                        <a:t>LibAid</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85922102"/>
                  </a:ext>
                </a:extLst>
              </a:tr>
              <a:tr h="237065">
                <a:tc>
                  <a:txBody>
                    <a:bodyPr/>
                    <a:lstStyle/>
                    <a:p>
                      <a:pPr algn="l" fontAlgn="b"/>
                      <a:r>
                        <a:rPr lang="en-US" sz="1100" u="none" strike="noStrike" dirty="0">
                          <a:effectLst/>
                        </a:rPr>
                        <a:t> 2. Al Jabal Al </a:t>
                      </a:r>
                      <a:r>
                        <a:rPr lang="en-US" sz="1100" u="none" strike="noStrike" dirty="0" err="1">
                          <a:effectLst/>
                        </a:rPr>
                        <a:t>Gharbi</a:t>
                      </a:r>
                      <a:r>
                        <a:rPr lang="en-US" sz="1100" u="none" strike="noStrike" dirty="0">
                          <a:effectLst/>
                        </a:rPr>
                        <a:t> </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UNHCR</a:t>
                      </a:r>
                      <a:endParaRPr lang="en-US" sz="1100" b="1" i="0" u="none" strike="noStrike" dirty="0">
                        <a:solidFill>
                          <a:srgbClr val="000000"/>
                        </a:solidFill>
                        <a:effectLst/>
                        <a:latin typeface="Calibri" panose="020F0502020204030204" pitchFamily="34" charset="0"/>
                      </a:endParaRPr>
                    </a:p>
                  </a:txBody>
                  <a:tcPr marR="7620" marT="7620" marB="0" anchor="b"/>
                </a:tc>
                <a:tc>
                  <a:txBody>
                    <a:bodyPr/>
                    <a:lstStyle/>
                    <a:p>
                      <a:pPr algn="l" fontAlgn="b"/>
                      <a:r>
                        <a:rPr lang="en-US" sz="1100" u="none" strike="noStrike">
                          <a:effectLst/>
                        </a:rPr>
                        <a:t>IMC, IRC</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000159382"/>
                  </a:ext>
                </a:extLst>
              </a:tr>
              <a:tr h="237065">
                <a:tc>
                  <a:txBody>
                    <a:bodyPr/>
                    <a:lstStyle/>
                    <a:p>
                      <a:pPr algn="l" fontAlgn="b"/>
                      <a:r>
                        <a:rPr lang="en-US" sz="1100" u="none" strike="noStrike" dirty="0">
                          <a:effectLst/>
                        </a:rPr>
                        <a:t> 3. </a:t>
                      </a:r>
                      <a:r>
                        <a:rPr lang="en-US" sz="1100" u="none" strike="noStrike" dirty="0" err="1">
                          <a:effectLst/>
                        </a:rPr>
                        <a:t>Aljfara</a:t>
                      </a:r>
                      <a:r>
                        <a:rPr lang="en-US" sz="1100" u="none" strike="noStrike" dirty="0">
                          <a:effectLst/>
                        </a:rPr>
                        <a:t> </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UNHCR</a:t>
                      </a:r>
                      <a:endParaRPr lang="en-US" sz="1100" b="1" i="0" u="none" strike="noStrike" dirty="0">
                        <a:solidFill>
                          <a:srgbClr val="000000"/>
                        </a:solidFill>
                        <a:effectLst/>
                        <a:latin typeface="Calibri" panose="020F0502020204030204" pitchFamily="34" charset="0"/>
                      </a:endParaRPr>
                    </a:p>
                  </a:txBody>
                  <a:tcPr marR="7620" marT="7620" marB="0" anchor="b"/>
                </a:tc>
                <a:tc>
                  <a:txBody>
                    <a:bodyPr/>
                    <a:lstStyle/>
                    <a:p>
                      <a:pPr algn="l" fontAlgn="b"/>
                      <a:r>
                        <a:rPr lang="en-US" sz="1100" u="none" strike="noStrike">
                          <a:effectLst/>
                        </a:rPr>
                        <a:t>IMC, LibAid</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509295125"/>
                  </a:ext>
                </a:extLst>
              </a:tr>
              <a:tr h="237065">
                <a:tc>
                  <a:txBody>
                    <a:bodyPr/>
                    <a:lstStyle/>
                    <a:p>
                      <a:pPr algn="l" fontAlgn="b"/>
                      <a:r>
                        <a:rPr lang="en-US" sz="1100" u="none" strike="noStrike" dirty="0">
                          <a:effectLst/>
                        </a:rPr>
                        <a:t> 4. </a:t>
                      </a:r>
                      <a:r>
                        <a:rPr lang="en-US" sz="1100" u="none" strike="noStrike" dirty="0" err="1">
                          <a:effectLst/>
                        </a:rPr>
                        <a:t>Aljufra</a:t>
                      </a:r>
                      <a:r>
                        <a:rPr lang="en-US" sz="1100" u="none" strike="noStrike" dirty="0">
                          <a:effectLst/>
                        </a:rPr>
                        <a:t> </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UNHCR</a:t>
                      </a:r>
                      <a:endParaRPr lang="en-US" sz="1100" b="1" i="0" u="none" strike="noStrike" dirty="0">
                        <a:solidFill>
                          <a:srgbClr val="000000"/>
                        </a:solidFill>
                        <a:effectLst/>
                        <a:latin typeface="Calibri" panose="020F0502020204030204" pitchFamily="34" charset="0"/>
                      </a:endParaRPr>
                    </a:p>
                  </a:txBody>
                  <a:tcPr marR="7620" marT="7620" marB="0" anchor="b"/>
                </a:tc>
                <a:tc>
                  <a:txBody>
                    <a:bodyPr/>
                    <a:lstStyle/>
                    <a:p>
                      <a:pPr algn="l" fontAlgn="b"/>
                      <a:r>
                        <a:rPr lang="en-US" sz="1100" u="none" strike="noStrike">
                          <a:effectLst/>
                        </a:rPr>
                        <a:t>LibAid</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417161660"/>
                  </a:ext>
                </a:extLst>
              </a:tr>
              <a:tr h="237065">
                <a:tc>
                  <a:txBody>
                    <a:bodyPr/>
                    <a:lstStyle/>
                    <a:p>
                      <a:pPr algn="l" fontAlgn="b"/>
                      <a:r>
                        <a:rPr lang="en-US" sz="1100" u="none" strike="noStrike" dirty="0">
                          <a:effectLst/>
                        </a:rPr>
                        <a:t> 5. </a:t>
                      </a:r>
                      <a:r>
                        <a:rPr lang="en-US" sz="1100" u="none" strike="noStrike" dirty="0" err="1">
                          <a:effectLst/>
                        </a:rPr>
                        <a:t>Alkufra</a:t>
                      </a:r>
                      <a:r>
                        <a:rPr lang="en-US" sz="1100" u="none" strike="noStrike" dirty="0">
                          <a:effectLst/>
                        </a:rPr>
                        <a:t> </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UNHCR</a:t>
                      </a:r>
                      <a:endParaRPr lang="en-US" sz="1100" b="1" i="0" u="none" strike="noStrike" dirty="0">
                        <a:solidFill>
                          <a:srgbClr val="000000"/>
                        </a:solidFill>
                        <a:effectLst/>
                        <a:latin typeface="Calibri" panose="020F0502020204030204" pitchFamily="34" charset="0"/>
                      </a:endParaRPr>
                    </a:p>
                  </a:txBody>
                  <a:tcPr marR="7620" marT="7620" marB="0" anchor="b"/>
                </a:tc>
                <a:tc>
                  <a:txBody>
                    <a:bodyPr/>
                    <a:lstStyle/>
                    <a:p>
                      <a:pPr algn="l" fontAlgn="b"/>
                      <a:r>
                        <a:rPr lang="en-US" sz="1100" u="none" strike="noStrike">
                          <a:effectLst/>
                        </a:rPr>
                        <a:t>LibAid</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08552058"/>
                  </a:ext>
                </a:extLst>
              </a:tr>
              <a:tr h="237065">
                <a:tc>
                  <a:txBody>
                    <a:bodyPr/>
                    <a:lstStyle/>
                    <a:p>
                      <a:pPr algn="l" fontAlgn="b"/>
                      <a:r>
                        <a:rPr lang="en-US" sz="1100" u="none" strike="noStrike" dirty="0">
                          <a:effectLst/>
                        </a:rPr>
                        <a:t> 6. </a:t>
                      </a:r>
                      <a:r>
                        <a:rPr lang="en-US" sz="1100" u="none" strike="noStrike" dirty="0" err="1">
                          <a:effectLst/>
                        </a:rPr>
                        <a:t>Almargeb</a:t>
                      </a:r>
                      <a:r>
                        <a:rPr lang="en-US" sz="1100" u="none" strike="noStrike" dirty="0">
                          <a:effectLst/>
                        </a:rPr>
                        <a:t> </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CESVI</a:t>
                      </a:r>
                      <a:endParaRPr lang="en-US" sz="1100" b="1" i="0" u="none" strike="noStrike" dirty="0">
                        <a:solidFill>
                          <a:srgbClr val="000000"/>
                        </a:solidFill>
                        <a:effectLst/>
                        <a:latin typeface="Calibri" panose="020F0502020204030204" pitchFamily="34" charset="0"/>
                      </a:endParaRPr>
                    </a:p>
                  </a:txBody>
                  <a:tcPr marR="7620" marT="762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7163716"/>
                  </a:ext>
                </a:extLst>
              </a:tr>
              <a:tr h="237065">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UNHCR</a:t>
                      </a:r>
                      <a:endParaRPr lang="en-US" sz="1100" b="1" i="0" u="none" strike="noStrike" dirty="0">
                        <a:solidFill>
                          <a:srgbClr val="000000"/>
                        </a:solidFill>
                        <a:effectLst/>
                        <a:latin typeface="Calibri" panose="020F0502020204030204" pitchFamily="34" charset="0"/>
                      </a:endParaRPr>
                    </a:p>
                  </a:txBody>
                  <a:tcPr marR="7620" marT="7620" marB="0" anchor="b"/>
                </a:tc>
                <a:tc>
                  <a:txBody>
                    <a:bodyPr/>
                    <a:lstStyle/>
                    <a:p>
                      <a:pPr algn="l" fontAlgn="b"/>
                      <a:r>
                        <a:rPr lang="en-US" sz="1100" u="none" strike="noStrike">
                          <a:effectLst/>
                        </a:rPr>
                        <a:t>IMC, IRC, LibAid</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32634435"/>
                  </a:ext>
                </a:extLst>
              </a:tr>
              <a:tr h="237065">
                <a:tc>
                  <a:txBody>
                    <a:bodyPr/>
                    <a:lstStyle/>
                    <a:p>
                      <a:pPr algn="l" fontAlgn="b"/>
                      <a:r>
                        <a:rPr lang="en-US" sz="1100" u="none" strike="noStrike" dirty="0">
                          <a:effectLst/>
                        </a:rPr>
                        <a:t> 7. </a:t>
                      </a:r>
                      <a:r>
                        <a:rPr lang="en-US" sz="1100" u="none" strike="noStrike" dirty="0" err="1">
                          <a:effectLst/>
                        </a:rPr>
                        <a:t>Almarj</a:t>
                      </a:r>
                      <a:r>
                        <a:rPr lang="en-US" sz="1100" u="none" strike="noStrike" dirty="0">
                          <a:effectLst/>
                        </a:rPr>
                        <a:t> </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UNHCR</a:t>
                      </a:r>
                      <a:endParaRPr lang="en-US" sz="1100" b="1" i="0" u="none" strike="noStrike" dirty="0">
                        <a:solidFill>
                          <a:srgbClr val="000000"/>
                        </a:solidFill>
                        <a:effectLst/>
                        <a:latin typeface="Calibri" panose="020F0502020204030204" pitchFamily="34" charset="0"/>
                      </a:endParaRPr>
                    </a:p>
                  </a:txBody>
                  <a:tcPr marR="7620" marT="7620" marB="0" anchor="b"/>
                </a:tc>
                <a:tc>
                  <a:txBody>
                    <a:bodyPr/>
                    <a:lstStyle/>
                    <a:p>
                      <a:pPr algn="l" fontAlgn="b"/>
                      <a:r>
                        <a:rPr lang="en-US" sz="1100" u="none" strike="noStrike">
                          <a:effectLst/>
                        </a:rPr>
                        <a:t>LibAid, PUI</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225272420"/>
                  </a:ext>
                </a:extLst>
              </a:tr>
              <a:tr h="237065">
                <a:tc>
                  <a:txBody>
                    <a:bodyPr/>
                    <a:lstStyle/>
                    <a:p>
                      <a:pPr algn="l" fontAlgn="b"/>
                      <a:r>
                        <a:rPr lang="en-US" sz="1100" u="none" strike="noStrike" dirty="0">
                          <a:effectLst/>
                        </a:rPr>
                        <a:t> 8. </a:t>
                      </a:r>
                      <a:r>
                        <a:rPr lang="en-US" sz="1100" u="none" strike="noStrike" dirty="0" err="1">
                          <a:effectLst/>
                        </a:rPr>
                        <a:t>Azzawya</a:t>
                      </a:r>
                      <a:r>
                        <a:rPr lang="en-US" sz="1100" u="none" strike="noStrike" dirty="0">
                          <a:effectLst/>
                        </a:rPr>
                        <a:t> </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UNHCR</a:t>
                      </a:r>
                      <a:endParaRPr lang="en-US" sz="1100" b="1" i="0" u="none" strike="noStrike" dirty="0">
                        <a:solidFill>
                          <a:srgbClr val="000000"/>
                        </a:solidFill>
                        <a:effectLst/>
                        <a:latin typeface="Calibri" panose="020F0502020204030204" pitchFamily="34" charset="0"/>
                      </a:endParaRPr>
                    </a:p>
                  </a:txBody>
                  <a:tcPr marR="7620" marT="7620" marB="0" anchor="b"/>
                </a:tc>
                <a:tc>
                  <a:txBody>
                    <a:bodyPr/>
                    <a:lstStyle/>
                    <a:p>
                      <a:pPr algn="l" fontAlgn="b"/>
                      <a:r>
                        <a:rPr lang="en-US" sz="1100" u="none" strike="noStrike">
                          <a:effectLst/>
                        </a:rPr>
                        <a:t>IMC, IRC, LibAid</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002201020"/>
                  </a:ext>
                </a:extLst>
              </a:tr>
              <a:tr h="237065">
                <a:tc>
                  <a:txBody>
                    <a:bodyPr/>
                    <a:lstStyle/>
                    <a:p>
                      <a:pPr algn="l" fontAlgn="b"/>
                      <a:r>
                        <a:rPr lang="en-US" sz="1100" u="none" strike="noStrike" dirty="0">
                          <a:effectLst/>
                        </a:rPr>
                        <a:t> 9. Benghazi </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UNHCR</a:t>
                      </a:r>
                      <a:endParaRPr lang="en-US" sz="1100" b="1" i="0" u="none" strike="noStrike" dirty="0">
                        <a:solidFill>
                          <a:srgbClr val="000000"/>
                        </a:solidFill>
                        <a:effectLst/>
                        <a:latin typeface="Calibri" panose="020F0502020204030204" pitchFamily="34" charset="0"/>
                      </a:endParaRPr>
                    </a:p>
                  </a:txBody>
                  <a:tcPr marR="7620" marT="7620" marB="0" anchor="b"/>
                </a:tc>
                <a:tc>
                  <a:txBody>
                    <a:bodyPr/>
                    <a:lstStyle/>
                    <a:p>
                      <a:pPr algn="l" fontAlgn="b"/>
                      <a:r>
                        <a:rPr lang="en-US" sz="1100" u="none" strike="noStrike">
                          <a:effectLst/>
                        </a:rPr>
                        <a:t>LibAid, NRC, PUI</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940850153"/>
                  </a:ext>
                </a:extLst>
              </a:tr>
              <a:tr h="237065">
                <a:tc>
                  <a:txBody>
                    <a:bodyPr/>
                    <a:lstStyle/>
                    <a:p>
                      <a:pPr algn="l" fontAlgn="b"/>
                      <a:r>
                        <a:rPr lang="en-US" sz="1100" u="none" strike="noStrike" dirty="0">
                          <a:effectLst/>
                        </a:rPr>
                        <a:t> 10. </a:t>
                      </a:r>
                      <a:r>
                        <a:rPr lang="en-US" sz="1100" u="none" strike="noStrike" dirty="0" err="1">
                          <a:effectLst/>
                        </a:rPr>
                        <a:t>Ejdabia</a:t>
                      </a:r>
                      <a:r>
                        <a:rPr lang="en-US" sz="1100" u="none" strike="noStrike" dirty="0">
                          <a:effectLst/>
                        </a:rPr>
                        <a:t> </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UNHCR</a:t>
                      </a:r>
                      <a:endParaRPr lang="en-US" sz="1100" b="1" i="0" u="none" strike="noStrike" dirty="0">
                        <a:solidFill>
                          <a:srgbClr val="000000"/>
                        </a:solidFill>
                        <a:effectLst/>
                        <a:latin typeface="Calibri" panose="020F0502020204030204" pitchFamily="34" charset="0"/>
                      </a:endParaRPr>
                    </a:p>
                  </a:txBody>
                  <a:tcPr marR="7620" marT="7620" marB="0" anchor="b"/>
                </a:tc>
                <a:tc>
                  <a:txBody>
                    <a:bodyPr/>
                    <a:lstStyle/>
                    <a:p>
                      <a:pPr algn="l" fontAlgn="b"/>
                      <a:r>
                        <a:rPr lang="en-US" sz="1100" u="none" strike="noStrike">
                          <a:effectLst/>
                        </a:rPr>
                        <a:t>LibAid, NRC, PUI</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01830679"/>
                  </a:ext>
                </a:extLst>
              </a:tr>
              <a:tr h="237065">
                <a:tc>
                  <a:txBody>
                    <a:bodyPr/>
                    <a:lstStyle/>
                    <a:p>
                      <a:pPr algn="l" fontAlgn="b"/>
                      <a:r>
                        <a:rPr lang="en-US" sz="1100" u="none" strike="noStrike" dirty="0">
                          <a:effectLst/>
                        </a:rPr>
                        <a:t> 11. Misrata </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CESVI</a:t>
                      </a:r>
                      <a:endParaRPr lang="en-US" sz="1100" b="1" i="0" u="none" strike="noStrike" dirty="0">
                        <a:solidFill>
                          <a:srgbClr val="000000"/>
                        </a:solidFill>
                        <a:effectLst/>
                        <a:latin typeface="Calibri" panose="020F0502020204030204" pitchFamily="34" charset="0"/>
                      </a:endParaRPr>
                    </a:p>
                  </a:txBody>
                  <a:tcPr marR="7620" marT="762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42029675"/>
                  </a:ext>
                </a:extLst>
              </a:tr>
              <a:tr h="237065">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UNHCR</a:t>
                      </a:r>
                      <a:endParaRPr lang="en-US" sz="1100" b="1" i="0" u="none" strike="noStrike" dirty="0">
                        <a:solidFill>
                          <a:srgbClr val="000000"/>
                        </a:solidFill>
                        <a:effectLst/>
                        <a:latin typeface="Calibri" panose="020F0502020204030204" pitchFamily="34" charset="0"/>
                      </a:endParaRPr>
                    </a:p>
                  </a:txBody>
                  <a:tcPr marR="7620" marT="7620" marB="0" anchor="b"/>
                </a:tc>
                <a:tc>
                  <a:txBody>
                    <a:bodyPr/>
                    <a:lstStyle/>
                    <a:p>
                      <a:pPr algn="l" fontAlgn="b"/>
                      <a:r>
                        <a:rPr lang="en-US" sz="1100" u="none" strike="noStrike">
                          <a:effectLst/>
                        </a:rPr>
                        <a:t>LibAid, PUI</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67865278"/>
                  </a:ext>
                </a:extLst>
              </a:tr>
              <a:tr h="237065">
                <a:tc>
                  <a:txBody>
                    <a:bodyPr/>
                    <a:lstStyle/>
                    <a:p>
                      <a:pPr algn="l" fontAlgn="b"/>
                      <a:r>
                        <a:rPr lang="en-US" sz="1100" u="none" strike="noStrike" dirty="0">
                          <a:effectLst/>
                        </a:rPr>
                        <a:t> 12. </a:t>
                      </a:r>
                      <a:r>
                        <a:rPr lang="en-US" sz="1100" u="none" strike="noStrike" dirty="0" err="1">
                          <a:effectLst/>
                        </a:rPr>
                        <a:t>Murzuq</a:t>
                      </a:r>
                      <a:r>
                        <a:rPr lang="en-US" sz="1100" u="none" strike="noStrike" dirty="0">
                          <a:effectLst/>
                        </a:rPr>
                        <a:t> </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UNHCR</a:t>
                      </a:r>
                      <a:endParaRPr lang="en-US" sz="1100" b="1" i="0" u="none" strike="noStrike" dirty="0">
                        <a:solidFill>
                          <a:srgbClr val="000000"/>
                        </a:solidFill>
                        <a:effectLst/>
                        <a:latin typeface="Calibri" panose="020F0502020204030204" pitchFamily="34" charset="0"/>
                      </a:endParaRPr>
                    </a:p>
                  </a:txBody>
                  <a:tcPr marR="7620" marT="7620" marB="0" anchor="b"/>
                </a:tc>
                <a:tc>
                  <a:txBody>
                    <a:bodyPr/>
                    <a:lstStyle/>
                    <a:p>
                      <a:pPr algn="l" fontAlgn="b"/>
                      <a:r>
                        <a:rPr lang="en-US" sz="1100" u="none" strike="noStrike">
                          <a:effectLst/>
                        </a:rPr>
                        <a:t>LibAid</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96607273"/>
                  </a:ext>
                </a:extLst>
              </a:tr>
              <a:tr h="237065">
                <a:tc>
                  <a:txBody>
                    <a:bodyPr/>
                    <a:lstStyle/>
                    <a:p>
                      <a:pPr algn="l" fontAlgn="b"/>
                      <a:r>
                        <a:rPr lang="en-US" sz="1100" u="none" strike="noStrike" dirty="0">
                          <a:effectLst/>
                        </a:rPr>
                        <a:t> 13. </a:t>
                      </a:r>
                      <a:r>
                        <a:rPr lang="en-US" sz="1100" u="none" strike="noStrike" dirty="0" err="1">
                          <a:effectLst/>
                        </a:rPr>
                        <a:t>Sirt</a:t>
                      </a:r>
                      <a:r>
                        <a:rPr lang="en-US" sz="1100" u="none" strike="noStrike" dirty="0">
                          <a:effectLst/>
                        </a:rPr>
                        <a:t> </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UNHCR</a:t>
                      </a:r>
                      <a:endParaRPr lang="en-US" sz="1100" b="1" i="0" u="none" strike="noStrike" dirty="0">
                        <a:solidFill>
                          <a:srgbClr val="000000"/>
                        </a:solidFill>
                        <a:effectLst/>
                        <a:latin typeface="Calibri" panose="020F0502020204030204" pitchFamily="34" charset="0"/>
                      </a:endParaRPr>
                    </a:p>
                  </a:txBody>
                  <a:tcPr marR="7620" marT="7620" marB="0" anchor="b"/>
                </a:tc>
                <a:tc>
                  <a:txBody>
                    <a:bodyPr/>
                    <a:lstStyle/>
                    <a:p>
                      <a:pPr algn="l" fontAlgn="b"/>
                      <a:r>
                        <a:rPr lang="en-US" sz="1100" u="none" strike="noStrike">
                          <a:effectLst/>
                        </a:rPr>
                        <a:t>LibAid</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949343811"/>
                  </a:ext>
                </a:extLst>
              </a:tr>
              <a:tr h="237065">
                <a:tc>
                  <a:txBody>
                    <a:bodyPr/>
                    <a:lstStyle/>
                    <a:p>
                      <a:pPr algn="l" fontAlgn="b"/>
                      <a:r>
                        <a:rPr lang="en-US" sz="1100" u="none" strike="noStrike" dirty="0">
                          <a:effectLst/>
                        </a:rPr>
                        <a:t> 14. Tobruk </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UNHCR</a:t>
                      </a:r>
                      <a:endParaRPr lang="en-US" sz="1100" b="1" i="0" u="none" strike="noStrike" dirty="0">
                        <a:solidFill>
                          <a:srgbClr val="000000"/>
                        </a:solidFill>
                        <a:effectLst/>
                        <a:latin typeface="Calibri" panose="020F0502020204030204" pitchFamily="34" charset="0"/>
                      </a:endParaRPr>
                    </a:p>
                  </a:txBody>
                  <a:tcPr marR="7620" marT="7620" marB="0" anchor="b"/>
                </a:tc>
                <a:tc>
                  <a:txBody>
                    <a:bodyPr/>
                    <a:lstStyle/>
                    <a:p>
                      <a:pPr algn="l" fontAlgn="b"/>
                      <a:r>
                        <a:rPr lang="en-US" sz="1100" u="none" strike="noStrike">
                          <a:effectLst/>
                        </a:rPr>
                        <a:t>LibAid</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431091544"/>
                  </a:ext>
                </a:extLst>
              </a:tr>
              <a:tr h="237065">
                <a:tc>
                  <a:txBody>
                    <a:bodyPr/>
                    <a:lstStyle/>
                    <a:p>
                      <a:pPr algn="l" fontAlgn="b"/>
                      <a:r>
                        <a:rPr lang="en-US" sz="1100" u="none" strike="noStrike" dirty="0">
                          <a:effectLst/>
                        </a:rPr>
                        <a:t> 15. Tripoli </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CESVI</a:t>
                      </a:r>
                      <a:endParaRPr lang="en-US" sz="1100" b="1" i="0" u="none" strike="noStrike" dirty="0">
                        <a:solidFill>
                          <a:srgbClr val="000000"/>
                        </a:solidFill>
                        <a:effectLst/>
                        <a:latin typeface="Calibri" panose="020F0502020204030204" pitchFamily="34" charset="0"/>
                      </a:endParaRPr>
                    </a:p>
                  </a:txBody>
                  <a:tcPr marR="7620" marT="762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62517734"/>
                  </a:ext>
                </a:extLst>
              </a:tr>
              <a:tr h="237065">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UNHCR</a:t>
                      </a:r>
                      <a:endParaRPr lang="en-US" sz="1100" b="1" i="0" u="none" strike="noStrike" dirty="0">
                        <a:solidFill>
                          <a:srgbClr val="000000"/>
                        </a:solidFill>
                        <a:effectLst/>
                        <a:latin typeface="Calibri" panose="020F0502020204030204" pitchFamily="34" charset="0"/>
                      </a:endParaRPr>
                    </a:p>
                  </a:txBody>
                  <a:tcPr marR="7620" marT="7620" marB="0" anchor="b"/>
                </a:tc>
                <a:tc>
                  <a:txBody>
                    <a:bodyPr/>
                    <a:lstStyle/>
                    <a:p>
                      <a:pPr algn="l" fontAlgn="b"/>
                      <a:r>
                        <a:rPr lang="en-US" sz="1100" u="none" strike="noStrike">
                          <a:effectLst/>
                        </a:rPr>
                        <a:t>CESVI, IMC, IRC, LibAid, LRC</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604056251"/>
                  </a:ext>
                </a:extLst>
              </a:tr>
              <a:tr h="237065">
                <a:tc>
                  <a:txBody>
                    <a:bodyPr/>
                    <a:lstStyle/>
                    <a:p>
                      <a:pPr algn="l" fontAlgn="b"/>
                      <a:r>
                        <a:rPr lang="en-US" sz="1100" u="none" strike="noStrike" dirty="0">
                          <a:effectLst/>
                        </a:rPr>
                        <a:t> 16. </a:t>
                      </a:r>
                      <a:r>
                        <a:rPr lang="en-US" sz="1100" u="none" strike="noStrike" dirty="0" err="1">
                          <a:effectLst/>
                        </a:rPr>
                        <a:t>Zwara</a:t>
                      </a:r>
                      <a:r>
                        <a:rPr lang="en-US" sz="1100" u="none" strike="noStrike" dirty="0">
                          <a:effectLst/>
                        </a:rPr>
                        <a:t> </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dirty="0">
                          <a:effectLst/>
                        </a:rPr>
                        <a:t>UNHCR</a:t>
                      </a:r>
                      <a:endParaRPr lang="en-US" sz="1100" b="1" i="0" u="none" strike="noStrike" dirty="0">
                        <a:solidFill>
                          <a:srgbClr val="000000"/>
                        </a:solidFill>
                        <a:effectLst/>
                        <a:latin typeface="Calibri" panose="020F0502020204030204" pitchFamily="34" charset="0"/>
                      </a:endParaRPr>
                    </a:p>
                  </a:txBody>
                  <a:tcPr marR="7620" marT="7620" marB="0" anchor="b"/>
                </a:tc>
                <a:tc>
                  <a:txBody>
                    <a:bodyPr/>
                    <a:lstStyle/>
                    <a:p>
                      <a:pPr algn="l" fontAlgn="b"/>
                      <a:r>
                        <a:rPr lang="en-US" sz="1100" u="none" strike="noStrike" dirty="0">
                          <a:effectLst/>
                        </a:rPr>
                        <a:t>IMC, IRC</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47744119"/>
                  </a:ext>
                </a:extLst>
              </a:tr>
              <a:tr h="23706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u="none" strike="noStrike" dirty="0">
                          <a:effectLst/>
                        </a:rPr>
                        <a:t> 17. </a:t>
                      </a:r>
                      <a:r>
                        <a:rPr lang="en-US" sz="1100" u="none" strike="noStrike" dirty="0" err="1">
                          <a:effectLst/>
                        </a:rPr>
                        <a:t>Ubari</a:t>
                      </a:r>
                      <a:r>
                        <a:rPr lang="en-US" sz="1100" u="none" strike="noStrike" dirty="0">
                          <a:effectLst/>
                        </a:rPr>
                        <a:t> </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kern="1200" dirty="0">
                          <a:solidFill>
                            <a:schemeClr val="dk1"/>
                          </a:solidFill>
                          <a:effectLst/>
                          <a:latin typeface="+mn-lt"/>
                          <a:ea typeface="+mn-ea"/>
                          <a:cs typeface="+mn-cs"/>
                        </a:rPr>
                        <a:t>IOM</a:t>
                      </a:r>
                    </a:p>
                  </a:txBody>
                  <a:tcPr marR="7620" marT="762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16990543"/>
                  </a:ext>
                </a:extLst>
              </a:tr>
              <a:tr h="23706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u="none" strike="noStrike" dirty="0">
                          <a:effectLst/>
                        </a:rPr>
                        <a:t> 18. </a:t>
                      </a:r>
                      <a:r>
                        <a:rPr lang="en-US" sz="1100" u="none" strike="noStrike" dirty="0" err="1">
                          <a:effectLst/>
                        </a:rPr>
                        <a:t>Nalut</a:t>
                      </a:r>
                      <a:r>
                        <a:rPr lang="en-US" sz="1100" u="none" strike="noStrike" dirty="0">
                          <a:effectLst/>
                        </a:rPr>
                        <a:t> </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u="none" strike="noStrike" kern="1200" dirty="0">
                          <a:solidFill>
                            <a:schemeClr val="dk1"/>
                          </a:solidFill>
                          <a:effectLst/>
                          <a:latin typeface="+mn-lt"/>
                          <a:ea typeface="+mn-ea"/>
                          <a:cs typeface="+mn-cs"/>
                        </a:rPr>
                        <a:t>IOM</a:t>
                      </a:r>
                    </a:p>
                  </a:txBody>
                  <a:tcPr marR="7620" marT="762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09102971"/>
                  </a:ext>
                </a:extLst>
              </a:tr>
            </a:tbl>
          </a:graphicData>
        </a:graphic>
      </p:graphicFrame>
      <p:sp>
        <p:nvSpPr>
          <p:cNvPr id="15" name="TextBox 14">
            <a:extLst>
              <a:ext uri="{FF2B5EF4-FFF2-40B4-BE49-F238E27FC236}">
                <a16:creationId xmlns:a16="http://schemas.microsoft.com/office/drawing/2014/main" id="{250CB37D-078A-445E-B079-76E51F6B69BC}"/>
              </a:ext>
            </a:extLst>
          </p:cNvPr>
          <p:cNvSpPr txBox="1"/>
          <p:nvPr/>
        </p:nvSpPr>
        <p:spPr>
          <a:xfrm>
            <a:off x="4440811" y="1483246"/>
            <a:ext cx="256802" cy="261610"/>
          </a:xfrm>
          <a:prstGeom prst="rect">
            <a:avLst/>
          </a:prstGeom>
          <a:noFill/>
        </p:spPr>
        <p:txBody>
          <a:bodyPr wrap="none" rtlCol="0">
            <a:spAutoFit/>
          </a:bodyPr>
          <a:lstStyle/>
          <a:p>
            <a:r>
              <a:rPr lang="en-US" sz="1100" dirty="0"/>
              <a:t>1</a:t>
            </a:r>
          </a:p>
        </p:txBody>
      </p:sp>
      <p:sp>
        <p:nvSpPr>
          <p:cNvPr id="16" name="TextBox 15">
            <a:extLst>
              <a:ext uri="{FF2B5EF4-FFF2-40B4-BE49-F238E27FC236}">
                <a16:creationId xmlns:a16="http://schemas.microsoft.com/office/drawing/2014/main" id="{C0FBA2E3-8B80-4FC2-A7F1-4B53C6D0DF21}"/>
              </a:ext>
            </a:extLst>
          </p:cNvPr>
          <p:cNvSpPr txBox="1"/>
          <p:nvPr/>
        </p:nvSpPr>
        <p:spPr>
          <a:xfrm>
            <a:off x="4265275" y="1644292"/>
            <a:ext cx="256802" cy="261610"/>
          </a:xfrm>
          <a:prstGeom prst="rect">
            <a:avLst/>
          </a:prstGeom>
          <a:noFill/>
        </p:spPr>
        <p:txBody>
          <a:bodyPr wrap="none" rtlCol="0">
            <a:spAutoFit/>
          </a:bodyPr>
          <a:lstStyle/>
          <a:p>
            <a:r>
              <a:rPr lang="en-US" sz="1100" dirty="0"/>
              <a:t>7</a:t>
            </a:r>
          </a:p>
        </p:txBody>
      </p:sp>
      <p:sp>
        <p:nvSpPr>
          <p:cNvPr id="17" name="TextBox 16">
            <a:extLst>
              <a:ext uri="{FF2B5EF4-FFF2-40B4-BE49-F238E27FC236}">
                <a16:creationId xmlns:a16="http://schemas.microsoft.com/office/drawing/2014/main" id="{FFF88326-827B-4DF9-A243-2CF70BCB3E43}"/>
              </a:ext>
            </a:extLst>
          </p:cNvPr>
          <p:cNvSpPr txBox="1"/>
          <p:nvPr/>
        </p:nvSpPr>
        <p:spPr>
          <a:xfrm>
            <a:off x="4008473" y="1800339"/>
            <a:ext cx="256802" cy="261610"/>
          </a:xfrm>
          <a:prstGeom prst="rect">
            <a:avLst/>
          </a:prstGeom>
          <a:noFill/>
        </p:spPr>
        <p:txBody>
          <a:bodyPr wrap="none" rtlCol="0">
            <a:spAutoFit/>
          </a:bodyPr>
          <a:lstStyle/>
          <a:p>
            <a:r>
              <a:rPr lang="en-US" sz="1100" dirty="0"/>
              <a:t>9</a:t>
            </a:r>
          </a:p>
        </p:txBody>
      </p:sp>
      <p:sp>
        <p:nvSpPr>
          <p:cNvPr id="18" name="TextBox 17">
            <a:extLst>
              <a:ext uri="{FF2B5EF4-FFF2-40B4-BE49-F238E27FC236}">
                <a16:creationId xmlns:a16="http://schemas.microsoft.com/office/drawing/2014/main" id="{6316A787-A3B1-438D-903B-C6F50E074102}"/>
              </a:ext>
            </a:extLst>
          </p:cNvPr>
          <p:cNvSpPr txBox="1"/>
          <p:nvPr/>
        </p:nvSpPr>
        <p:spPr>
          <a:xfrm>
            <a:off x="4265275" y="2608351"/>
            <a:ext cx="328936" cy="261610"/>
          </a:xfrm>
          <a:prstGeom prst="rect">
            <a:avLst/>
          </a:prstGeom>
          <a:noFill/>
        </p:spPr>
        <p:txBody>
          <a:bodyPr wrap="none" rtlCol="0">
            <a:spAutoFit/>
          </a:bodyPr>
          <a:lstStyle/>
          <a:p>
            <a:r>
              <a:rPr lang="en-US" sz="1100" dirty="0"/>
              <a:t>10</a:t>
            </a:r>
          </a:p>
        </p:txBody>
      </p:sp>
      <p:sp>
        <p:nvSpPr>
          <p:cNvPr id="19" name="TextBox 18">
            <a:extLst>
              <a:ext uri="{FF2B5EF4-FFF2-40B4-BE49-F238E27FC236}">
                <a16:creationId xmlns:a16="http://schemas.microsoft.com/office/drawing/2014/main" id="{DBD028B4-56E6-4731-A1F5-9993CCCEC254}"/>
              </a:ext>
            </a:extLst>
          </p:cNvPr>
          <p:cNvSpPr txBox="1"/>
          <p:nvPr/>
        </p:nvSpPr>
        <p:spPr>
          <a:xfrm flipH="1">
            <a:off x="1772239" y="2351815"/>
            <a:ext cx="328937" cy="261610"/>
          </a:xfrm>
          <a:prstGeom prst="rect">
            <a:avLst/>
          </a:prstGeom>
          <a:noFill/>
        </p:spPr>
        <p:txBody>
          <a:bodyPr wrap="square" rtlCol="0">
            <a:spAutoFit/>
          </a:bodyPr>
          <a:lstStyle/>
          <a:p>
            <a:r>
              <a:rPr lang="en-US" sz="1100" dirty="0"/>
              <a:t>2</a:t>
            </a:r>
          </a:p>
        </p:txBody>
      </p:sp>
      <p:sp>
        <p:nvSpPr>
          <p:cNvPr id="20" name="TextBox 19">
            <a:extLst>
              <a:ext uri="{FF2B5EF4-FFF2-40B4-BE49-F238E27FC236}">
                <a16:creationId xmlns:a16="http://schemas.microsoft.com/office/drawing/2014/main" id="{52F6A781-69C6-42CB-A1F3-1053C36C597F}"/>
              </a:ext>
            </a:extLst>
          </p:cNvPr>
          <p:cNvSpPr txBox="1"/>
          <p:nvPr/>
        </p:nvSpPr>
        <p:spPr>
          <a:xfrm flipH="1">
            <a:off x="1711981" y="1458060"/>
            <a:ext cx="328937" cy="261610"/>
          </a:xfrm>
          <a:prstGeom prst="rect">
            <a:avLst/>
          </a:prstGeom>
          <a:noFill/>
        </p:spPr>
        <p:txBody>
          <a:bodyPr wrap="square" rtlCol="0">
            <a:spAutoFit/>
          </a:bodyPr>
          <a:lstStyle/>
          <a:p>
            <a:r>
              <a:rPr lang="en-US" sz="1100" dirty="0"/>
              <a:t>3</a:t>
            </a:r>
          </a:p>
        </p:txBody>
      </p:sp>
      <p:sp>
        <p:nvSpPr>
          <p:cNvPr id="21" name="TextBox 20">
            <a:extLst>
              <a:ext uri="{FF2B5EF4-FFF2-40B4-BE49-F238E27FC236}">
                <a16:creationId xmlns:a16="http://schemas.microsoft.com/office/drawing/2014/main" id="{52399921-8EBB-4BC7-A8B7-58AEC2F7DFDA}"/>
              </a:ext>
            </a:extLst>
          </p:cNvPr>
          <p:cNvSpPr txBox="1"/>
          <p:nvPr/>
        </p:nvSpPr>
        <p:spPr>
          <a:xfrm flipH="1">
            <a:off x="2791811" y="3136946"/>
            <a:ext cx="328937" cy="261610"/>
          </a:xfrm>
          <a:prstGeom prst="rect">
            <a:avLst/>
          </a:prstGeom>
          <a:noFill/>
        </p:spPr>
        <p:txBody>
          <a:bodyPr wrap="square" rtlCol="0">
            <a:spAutoFit/>
          </a:bodyPr>
          <a:lstStyle/>
          <a:p>
            <a:r>
              <a:rPr lang="en-US" sz="1100" dirty="0"/>
              <a:t>4</a:t>
            </a:r>
          </a:p>
        </p:txBody>
      </p:sp>
      <p:sp>
        <p:nvSpPr>
          <p:cNvPr id="22" name="TextBox 21">
            <a:extLst>
              <a:ext uri="{FF2B5EF4-FFF2-40B4-BE49-F238E27FC236}">
                <a16:creationId xmlns:a16="http://schemas.microsoft.com/office/drawing/2014/main" id="{7C2000A0-E3F0-460C-AA5F-FC3F488B52DA}"/>
              </a:ext>
            </a:extLst>
          </p:cNvPr>
          <p:cNvSpPr txBox="1"/>
          <p:nvPr/>
        </p:nvSpPr>
        <p:spPr>
          <a:xfrm flipH="1">
            <a:off x="4697613" y="4467697"/>
            <a:ext cx="328937" cy="261610"/>
          </a:xfrm>
          <a:prstGeom prst="rect">
            <a:avLst/>
          </a:prstGeom>
          <a:noFill/>
        </p:spPr>
        <p:txBody>
          <a:bodyPr wrap="square" rtlCol="0">
            <a:spAutoFit/>
          </a:bodyPr>
          <a:lstStyle/>
          <a:p>
            <a:r>
              <a:rPr lang="en-US" sz="1100" dirty="0"/>
              <a:t>5</a:t>
            </a:r>
          </a:p>
        </p:txBody>
      </p:sp>
      <p:sp>
        <p:nvSpPr>
          <p:cNvPr id="23" name="TextBox 22">
            <a:extLst>
              <a:ext uri="{FF2B5EF4-FFF2-40B4-BE49-F238E27FC236}">
                <a16:creationId xmlns:a16="http://schemas.microsoft.com/office/drawing/2014/main" id="{8C64F04E-BEA2-40E6-BB0B-A910B5E362FF}"/>
              </a:ext>
            </a:extLst>
          </p:cNvPr>
          <p:cNvSpPr txBox="1"/>
          <p:nvPr/>
        </p:nvSpPr>
        <p:spPr>
          <a:xfrm flipH="1">
            <a:off x="1907194" y="1536685"/>
            <a:ext cx="328937" cy="261610"/>
          </a:xfrm>
          <a:prstGeom prst="rect">
            <a:avLst/>
          </a:prstGeom>
          <a:noFill/>
        </p:spPr>
        <p:txBody>
          <a:bodyPr wrap="square" rtlCol="0">
            <a:spAutoFit/>
          </a:bodyPr>
          <a:lstStyle/>
          <a:p>
            <a:r>
              <a:rPr lang="en-US" sz="1100" dirty="0"/>
              <a:t>6</a:t>
            </a:r>
          </a:p>
        </p:txBody>
      </p:sp>
      <p:sp>
        <p:nvSpPr>
          <p:cNvPr id="24" name="TextBox 23">
            <a:extLst>
              <a:ext uri="{FF2B5EF4-FFF2-40B4-BE49-F238E27FC236}">
                <a16:creationId xmlns:a16="http://schemas.microsoft.com/office/drawing/2014/main" id="{2591453A-F5E1-46D1-8F16-36293104B3C4}"/>
              </a:ext>
            </a:extLst>
          </p:cNvPr>
          <p:cNvSpPr txBox="1"/>
          <p:nvPr/>
        </p:nvSpPr>
        <p:spPr>
          <a:xfrm flipH="1">
            <a:off x="1536445" y="1513487"/>
            <a:ext cx="328937" cy="261610"/>
          </a:xfrm>
          <a:prstGeom prst="rect">
            <a:avLst/>
          </a:prstGeom>
          <a:noFill/>
        </p:spPr>
        <p:txBody>
          <a:bodyPr wrap="square" rtlCol="0">
            <a:spAutoFit/>
          </a:bodyPr>
          <a:lstStyle/>
          <a:p>
            <a:r>
              <a:rPr lang="en-US" sz="1100" dirty="0"/>
              <a:t>8</a:t>
            </a:r>
          </a:p>
        </p:txBody>
      </p:sp>
      <p:sp>
        <p:nvSpPr>
          <p:cNvPr id="25" name="TextBox 24">
            <a:extLst>
              <a:ext uri="{FF2B5EF4-FFF2-40B4-BE49-F238E27FC236}">
                <a16:creationId xmlns:a16="http://schemas.microsoft.com/office/drawing/2014/main" id="{A241E570-A71C-4875-8186-CB219E36FB93}"/>
              </a:ext>
            </a:extLst>
          </p:cNvPr>
          <p:cNvSpPr txBox="1"/>
          <p:nvPr/>
        </p:nvSpPr>
        <p:spPr>
          <a:xfrm flipH="1">
            <a:off x="2216969" y="1671538"/>
            <a:ext cx="328937" cy="261610"/>
          </a:xfrm>
          <a:prstGeom prst="rect">
            <a:avLst/>
          </a:prstGeom>
          <a:noFill/>
        </p:spPr>
        <p:txBody>
          <a:bodyPr wrap="square" rtlCol="0">
            <a:spAutoFit/>
          </a:bodyPr>
          <a:lstStyle/>
          <a:p>
            <a:r>
              <a:rPr lang="en-US" sz="1100" dirty="0"/>
              <a:t>11</a:t>
            </a:r>
          </a:p>
        </p:txBody>
      </p:sp>
      <p:sp>
        <p:nvSpPr>
          <p:cNvPr id="26" name="TextBox 25">
            <a:extLst>
              <a:ext uri="{FF2B5EF4-FFF2-40B4-BE49-F238E27FC236}">
                <a16:creationId xmlns:a16="http://schemas.microsoft.com/office/drawing/2014/main" id="{4B9F8241-A056-4431-8637-3F3C14DDC8AB}"/>
              </a:ext>
            </a:extLst>
          </p:cNvPr>
          <p:cNvSpPr txBox="1"/>
          <p:nvPr/>
        </p:nvSpPr>
        <p:spPr>
          <a:xfrm flipH="1">
            <a:off x="2537148" y="4101005"/>
            <a:ext cx="328937" cy="261610"/>
          </a:xfrm>
          <a:prstGeom prst="rect">
            <a:avLst/>
          </a:prstGeom>
          <a:noFill/>
        </p:spPr>
        <p:txBody>
          <a:bodyPr wrap="square" rtlCol="0">
            <a:spAutoFit/>
          </a:bodyPr>
          <a:lstStyle/>
          <a:p>
            <a:r>
              <a:rPr lang="en-US" sz="1100" dirty="0"/>
              <a:t>12</a:t>
            </a:r>
          </a:p>
        </p:txBody>
      </p:sp>
      <p:sp>
        <p:nvSpPr>
          <p:cNvPr id="27" name="TextBox 26">
            <a:extLst>
              <a:ext uri="{FF2B5EF4-FFF2-40B4-BE49-F238E27FC236}">
                <a16:creationId xmlns:a16="http://schemas.microsoft.com/office/drawing/2014/main" id="{6DE340BD-A084-4635-B161-1040955CB261}"/>
              </a:ext>
            </a:extLst>
          </p:cNvPr>
          <p:cNvSpPr txBox="1"/>
          <p:nvPr/>
        </p:nvSpPr>
        <p:spPr>
          <a:xfrm flipH="1">
            <a:off x="2791811" y="2262332"/>
            <a:ext cx="328937" cy="261610"/>
          </a:xfrm>
          <a:prstGeom prst="rect">
            <a:avLst/>
          </a:prstGeom>
          <a:noFill/>
        </p:spPr>
        <p:txBody>
          <a:bodyPr wrap="square" rtlCol="0">
            <a:spAutoFit/>
          </a:bodyPr>
          <a:lstStyle/>
          <a:p>
            <a:r>
              <a:rPr lang="en-US" sz="1100" dirty="0"/>
              <a:t>13</a:t>
            </a:r>
          </a:p>
        </p:txBody>
      </p:sp>
      <p:sp>
        <p:nvSpPr>
          <p:cNvPr id="28" name="TextBox 27">
            <a:extLst>
              <a:ext uri="{FF2B5EF4-FFF2-40B4-BE49-F238E27FC236}">
                <a16:creationId xmlns:a16="http://schemas.microsoft.com/office/drawing/2014/main" id="{B1016D73-35CC-4CC4-9EB0-0844B99DCAA7}"/>
              </a:ext>
            </a:extLst>
          </p:cNvPr>
          <p:cNvSpPr txBox="1"/>
          <p:nvPr/>
        </p:nvSpPr>
        <p:spPr>
          <a:xfrm flipH="1">
            <a:off x="5064733" y="2306116"/>
            <a:ext cx="328937" cy="261610"/>
          </a:xfrm>
          <a:prstGeom prst="rect">
            <a:avLst/>
          </a:prstGeom>
          <a:noFill/>
        </p:spPr>
        <p:txBody>
          <a:bodyPr wrap="square" rtlCol="0">
            <a:spAutoFit/>
          </a:bodyPr>
          <a:lstStyle/>
          <a:p>
            <a:r>
              <a:rPr lang="en-US" sz="1100" dirty="0"/>
              <a:t>14</a:t>
            </a:r>
          </a:p>
        </p:txBody>
      </p:sp>
      <p:sp>
        <p:nvSpPr>
          <p:cNvPr id="29" name="TextBox 28">
            <a:extLst>
              <a:ext uri="{FF2B5EF4-FFF2-40B4-BE49-F238E27FC236}">
                <a16:creationId xmlns:a16="http://schemas.microsoft.com/office/drawing/2014/main" id="{B38EF3F7-14D9-4AFA-BA86-D9C9C227EDE9}"/>
              </a:ext>
            </a:extLst>
          </p:cNvPr>
          <p:cNvSpPr txBox="1"/>
          <p:nvPr/>
        </p:nvSpPr>
        <p:spPr>
          <a:xfrm flipH="1">
            <a:off x="1769271" y="1306200"/>
            <a:ext cx="328937" cy="261610"/>
          </a:xfrm>
          <a:prstGeom prst="rect">
            <a:avLst/>
          </a:prstGeom>
          <a:noFill/>
        </p:spPr>
        <p:txBody>
          <a:bodyPr wrap="square" rtlCol="0">
            <a:spAutoFit/>
          </a:bodyPr>
          <a:lstStyle/>
          <a:p>
            <a:r>
              <a:rPr lang="en-US" sz="1100" dirty="0"/>
              <a:t>15</a:t>
            </a:r>
          </a:p>
        </p:txBody>
      </p:sp>
      <p:sp>
        <p:nvSpPr>
          <p:cNvPr id="30" name="TextBox 29">
            <a:extLst>
              <a:ext uri="{FF2B5EF4-FFF2-40B4-BE49-F238E27FC236}">
                <a16:creationId xmlns:a16="http://schemas.microsoft.com/office/drawing/2014/main" id="{17F51523-4B13-46A4-BDC3-D8F5BB70F2BC}"/>
              </a:ext>
            </a:extLst>
          </p:cNvPr>
          <p:cNvSpPr txBox="1"/>
          <p:nvPr/>
        </p:nvSpPr>
        <p:spPr>
          <a:xfrm flipH="1">
            <a:off x="1338658" y="1439133"/>
            <a:ext cx="328937" cy="261610"/>
          </a:xfrm>
          <a:prstGeom prst="rect">
            <a:avLst/>
          </a:prstGeom>
          <a:noFill/>
        </p:spPr>
        <p:txBody>
          <a:bodyPr wrap="square" rtlCol="0">
            <a:spAutoFit/>
          </a:bodyPr>
          <a:lstStyle/>
          <a:p>
            <a:r>
              <a:rPr lang="en-US" sz="1100" dirty="0"/>
              <a:t>16</a:t>
            </a:r>
          </a:p>
        </p:txBody>
      </p:sp>
      <p:sp>
        <p:nvSpPr>
          <p:cNvPr id="31" name="TextBox 30">
            <a:extLst>
              <a:ext uri="{FF2B5EF4-FFF2-40B4-BE49-F238E27FC236}">
                <a16:creationId xmlns:a16="http://schemas.microsoft.com/office/drawing/2014/main" id="{F836897C-2CF9-4D56-999A-03B18C830A1C}"/>
              </a:ext>
            </a:extLst>
          </p:cNvPr>
          <p:cNvSpPr txBox="1"/>
          <p:nvPr/>
        </p:nvSpPr>
        <p:spPr>
          <a:xfrm flipH="1">
            <a:off x="1605139" y="3727734"/>
            <a:ext cx="328937" cy="261610"/>
          </a:xfrm>
          <a:prstGeom prst="rect">
            <a:avLst/>
          </a:prstGeom>
          <a:noFill/>
        </p:spPr>
        <p:txBody>
          <a:bodyPr wrap="square" rtlCol="0">
            <a:spAutoFit/>
          </a:bodyPr>
          <a:lstStyle/>
          <a:p>
            <a:r>
              <a:rPr lang="en-US" sz="1100" dirty="0"/>
              <a:t>17</a:t>
            </a:r>
          </a:p>
        </p:txBody>
      </p:sp>
      <p:sp>
        <p:nvSpPr>
          <p:cNvPr id="32" name="TextBox 31">
            <a:extLst>
              <a:ext uri="{FF2B5EF4-FFF2-40B4-BE49-F238E27FC236}">
                <a16:creationId xmlns:a16="http://schemas.microsoft.com/office/drawing/2014/main" id="{71996E29-129A-439E-A17E-2DDDDA0DBCD1}"/>
              </a:ext>
            </a:extLst>
          </p:cNvPr>
          <p:cNvSpPr txBox="1"/>
          <p:nvPr/>
        </p:nvSpPr>
        <p:spPr>
          <a:xfrm flipH="1">
            <a:off x="1001538" y="2344225"/>
            <a:ext cx="328937" cy="261610"/>
          </a:xfrm>
          <a:prstGeom prst="rect">
            <a:avLst/>
          </a:prstGeom>
          <a:noFill/>
        </p:spPr>
        <p:txBody>
          <a:bodyPr wrap="square" rtlCol="0">
            <a:spAutoFit/>
          </a:bodyPr>
          <a:lstStyle/>
          <a:p>
            <a:r>
              <a:rPr lang="en-US" sz="1100" dirty="0"/>
              <a:t>18</a:t>
            </a:r>
          </a:p>
        </p:txBody>
      </p:sp>
      <p:pic>
        <p:nvPicPr>
          <p:cNvPr id="33" name="Picture 32">
            <a:extLst>
              <a:ext uri="{FF2B5EF4-FFF2-40B4-BE49-F238E27FC236}">
                <a16:creationId xmlns:a16="http://schemas.microsoft.com/office/drawing/2014/main" id="{81A95294-F7D9-46DC-9EA0-EC084412351E}"/>
              </a:ext>
            </a:extLst>
          </p:cNvPr>
          <p:cNvPicPr>
            <a:picLocks noChangeAspect="1"/>
          </p:cNvPicPr>
          <p:nvPr/>
        </p:nvPicPr>
        <p:blipFill>
          <a:blip r:embed="rId3"/>
          <a:stretch>
            <a:fillRect/>
          </a:stretch>
        </p:blipFill>
        <p:spPr>
          <a:xfrm>
            <a:off x="268946" y="291039"/>
            <a:ext cx="6408423" cy="779143"/>
          </a:xfrm>
          <a:prstGeom prst="rect">
            <a:avLst/>
          </a:prstGeom>
        </p:spPr>
      </p:pic>
    </p:spTree>
    <p:extLst>
      <p:ext uri="{BB962C8B-B14F-4D97-AF65-F5344CB8AC3E}">
        <p14:creationId xmlns:p14="http://schemas.microsoft.com/office/powerpoint/2010/main" val="1067516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Sectorial Support Services: </a:t>
            </a:r>
            <a:r>
              <a:rPr lang="en-US" sz="2000" b="1" dirty="0">
                <a:solidFill>
                  <a:srgbClr val="800000"/>
                </a:solidFill>
                <a:latin typeface="Calibri" panose="020F0502020204030204" pitchFamily="34" charset="0"/>
                <a:ea typeface="Calibri" panose="020F0502020204030204" pitchFamily="34" charset="0"/>
              </a:rPr>
              <a:t>SAG and </a:t>
            </a:r>
            <a:r>
              <a:rPr lang="en-US" sz="2000" b="1" dirty="0" err="1">
                <a:solidFill>
                  <a:srgbClr val="800000"/>
                </a:solidFill>
                <a:latin typeface="Calibri" panose="020F0502020204030204" pitchFamily="34" charset="0"/>
                <a:ea typeface="Calibri" panose="020F0502020204030204" pitchFamily="34" charset="0"/>
              </a:rPr>
              <a:t>TWiG</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sp>
        <p:nvSpPr>
          <p:cNvPr id="8" name="Rectangle 7">
            <a:extLst>
              <a:ext uri="{FF2B5EF4-FFF2-40B4-BE49-F238E27FC236}">
                <a16:creationId xmlns:a16="http://schemas.microsoft.com/office/drawing/2014/main" id="{9B07C697-51D7-4126-971D-59441DE4E17B}"/>
              </a:ext>
            </a:extLst>
          </p:cNvPr>
          <p:cNvSpPr/>
          <p:nvPr/>
        </p:nvSpPr>
        <p:spPr>
          <a:xfrm>
            <a:off x="895738" y="1146788"/>
            <a:ext cx="10898155" cy="477054"/>
          </a:xfrm>
          <a:prstGeom prst="rect">
            <a:avLst/>
          </a:prstGeom>
        </p:spPr>
        <p:txBody>
          <a:bodyPr wrap="square">
            <a:spAutoFit/>
          </a:bodyPr>
          <a:lstStyle/>
          <a:p>
            <a:pPr>
              <a:spcBef>
                <a:spcPts val="600"/>
              </a:spcBef>
            </a:pPr>
            <a:r>
              <a:rPr lang="en-US" sz="1600" dirty="0">
                <a:solidFill>
                  <a:srgbClr val="800000"/>
                </a:solidFill>
                <a:latin typeface="Calibri" panose="020F0502020204030204" pitchFamily="34" charset="0"/>
              </a:rPr>
              <a:t> </a:t>
            </a:r>
          </a:p>
          <a:p>
            <a:r>
              <a:rPr lang="en-US" sz="900" dirty="0">
                <a:latin typeface="Calibri Light" panose="020F0302020204030204" pitchFamily="34" charset="0"/>
                <a:ea typeface="Calibri" panose="020F0502020204030204" pitchFamily="34" charset="0"/>
              </a:rPr>
              <a:t> </a:t>
            </a:r>
            <a:endParaRPr lang="en-US" sz="1100" dirty="0">
              <a:latin typeface="Calibri" panose="020F0502020204030204" pitchFamily="34" charset="0"/>
              <a:ea typeface="Calibri" panose="020F0502020204030204" pitchFamily="34" charset="0"/>
            </a:endParaRPr>
          </a:p>
        </p:txBody>
      </p:sp>
      <p:sp>
        <p:nvSpPr>
          <p:cNvPr id="6" name="Rectangle 5">
            <a:extLst>
              <a:ext uri="{FF2B5EF4-FFF2-40B4-BE49-F238E27FC236}">
                <a16:creationId xmlns:a16="http://schemas.microsoft.com/office/drawing/2014/main" id="{BE90AB05-36F8-47E1-BFE3-8595048D4CA8}"/>
              </a:ext>
            </a:extLst>
          </p:cNvPr>
          <p:cNvSpPr/>
          <p:nvPr/>
        </p:nvSpPr>
        <p:spPr>
          <a:xfrm>
            <a:off x="895738" y="1157437"/>
            <a:ext cx="10095225" cy="2616101"/>
          </a:xfrm>
          <a:prstGeom prst="rect">
            <a:avLst/>
          </a:prstGeom>
        </p:spPr>
        <p:txBody>
          <a:bodyPr wrap="square">
            <a:spAutoFit/>
          </a:bodyPr>
          <a:lstStyle/>
          <a:p>
            <a:pPr algn="just">
              <a:spcAft>
                <a:spcPts val="600"/>
              </a:spcAft>
            </a:pPr>
            <a:r>
              <a:rPr lang="en-US" sz="1600" b="1" dirty="0">
                <a:solidFill>
                  <a:srgbClr val="800000"/>
                </a:solidFill>
                <a:latin typeface="Calibri" panose="020F0502020204030204" pitchFamily="34" charset="0"/>
                <a:ea typeface="Times New Roman" panose="02020603050405020304" pitchFamily="18" charset="0"/>
              </a:rPr>
              <a:t>SAG Strategic Advisory Group</a:t>
            </a:r>
          </a:p>
          <a:p>
            <a:pPr algn="just">
              <a:spcAft>
                <a:spcPts val="600"/>
              </a:spcAft>
            </a:pPr>
            <a:r>
              <a:rPr lang="en-US" sz="1600" b="1" dirty="0">
                <a:solidFill>
                  <a:srgbClr val="800000"/>
                </a:solidFill>
                <a:latin typeface="Calibri" panose="020F0502020204030204" pitchFamily="34" charset="0"/>
                <a:ea typeface="Times New Roman" panose="02020603050405020304" pitchFamily="18" charset="0"/>
              </a:rPr>
              <a:t>E</a:t>
            </a:r>
            <a:r>
              <a:rPr lang="en-US" sz="1600" dirty="0">
                <a:solidFill>
                  <a:srgbClr val="800000"/>
                </a:solidFill>
                <a:latin typeface="Calibri" panose="020F0502020204030204" pitchFamily="34" charset="0"/>
                <a:ea typeface="Times New Roman" panose="02020603050405020304" pitchFamily="18" charset="0"/>
              </a:rPr>
              <a:t>stablished in June 2020 upon selective process, 5 members (all UN and INGOs)   </a:t>
            </a:r>
            <a:endParaRPr lang="en-US" sz="1600" dirty="0">
              <a:solidFill>
                <a:srgbClr val="800000"/>
              </a:solidFill>
              <a:latin typeface="Calibri" panose="020F0502020204030204" pitchFamily="34" charset="0"/>
              <a:ea typeface="Calibri" panose="020F0502020204030204" pitchFamily="34" charset="0"/>
            </a:endParaRPr>
          </a:p>
          <a:p>
            <a:pPr algn="just"/>
            <a:r>
              <a:rPr lang="en-US" sz="1600" dirty="0">
                <a:solidFill>
                  <a:srgbClr val="800000"/>
                </a:solidFill>
                <a:latin typeface="Calibri" panose="020F0502020204030204" pitchFamily="34" charset="0"/>
              </a:rPr>
              <a:t>Work in progress</a:t>
            </a:r>
          </a:p>
          <a:p>
            <a:pPr marL="285750" indent="-285750" algn="just">
              <a:buFontTx/>
              <a:buChar char="-"/>
            </a:pPr>
            <a:r>
              <a:rPr lang="en-US" sz="1600" dirty="0">
                <a:solidFill>
                  <a:srgbClr val="800000"/>
                </a:solidFill>
                <a:latin typeface="Calibri" panose="020F0502020204030204" pitchFamily="34" charset="0"/>
              </a:rPr>
              <a:t>Consultation on Shelter strategic priorities for 2021 </a:t>
            </a:r>
          </a:p>
          <a:p>
            <a:pPr marL="285750" indent="-285750" algn="just">
              <a:buFontTx/>
              <a:buChar char="-"/>
            </a:pPr>
            <a:r>
              <a:rPr lang="en-US" sz="1600" dirty="0">
                <a:solidFill>
                  <a:srgbClr val="800000"/>
                </a:solidFill>
                <a:latin typeface="Calibri" panose="020F0502020204030204" pitchFamily="34" charset="0"/>
              </a:rPr>
              <a:t>Guidelines on vulnerability criteria to guide the prioritization of recipients of SNFI assistance - scoring checklist</a:t>
            </a:r>
          </a:p>
          <a:p>
            <a:pPr algn="just">
              <a:spcBef>
                <a:spcPts val="600"/>
              </a:spcBef>
            </a:pPr>
            <a:r>
              <a:rPr lang="en-US" sz="1600" dirty="0">
                <a:solidFill>
                  <a:srgbClr val="800000"/>
                </a:solidFill>
                <a:latin typeface="Calibri" panose="020F0502020204030204" pitchFamily="34" charset="0"/>
              </a:rPr>
              <a:t>In pipeline:</a:t>
            </a:r>
          </a:p>
          <a:p>
            <a:pPr marL="285750" indent="-285750" algn="just">
              <a:buFontTx/>
              <a:buChar char="-"/>
            </a:pPr>
            <a:r>
              <a:rPr lang="en-US" sz="1600" dirty="0">
                <a:solidFill>
                  <a:srgbClr val="800000"/>
                </a:solidFill>
                <a:latin typeface="Calibri" panose="020F0502020204030204" pitchFamily="34" charset="0"/>
              </a:rPr>
              <a:t>Guidelines on “Do not harm” distribution of SNFI products and provision of assistance </a:t>
            </a:r>
          </a:p>
          <a:p>
            <a:pPr marL="285750" indent="-285750" algn="just">
              <a:buFontTx/>
              <a:buChar char="-"/>
            </a:pPr>
            <a:r>
              <a:rPr lang="en-US" sz="1600" dirty="0">
                <a:solidFill>
                  <a:srgbClr val="800000"/>
                </a:solidFill>
                <a:latin typeface="Calibri" panose="020F0502020204030204" pitchFamily="34" charset="0"/>
              </a:rPr>
              <a:t>Guidelines on Cash Based Interventions for the SNFI sector, harmonization and localization. </a:t>
            </a:r>
          </a:p>
          <a:p>
            <a:pPr algn="just">
              <a:spcBef>
                <a:spcPts val="600"/>
              </a:spcBef>
              <a:spcAft>
                <a:spcPts val="600"/>
              </a:spcAft>
            </a:pPr>
            <a:endParaRPr lang="en-US" sz="1600" dirty="0">
              <a:solidFill>
                <a:srgbClr val="800000"/>
              </a:solidFill>
              <a:latin typeface="Calibri" panose="020F0502020204030204" pitchFamily="34" charset="0"/>
            </a:endParaRPr>
          </a:p>
        </p:txBody>
      </p:sp>
      <p:sp>
        <p:nvSpPr>
          <p:cNvPr id="7" name="Rectangle 6">
            <a:extLst>
              <a:ext uri="{FF2B5EF4-FFF2-40B4-BE49-F238E27FC236}">
                <a16:creationId xmlns:a16="http://schemas.microsoft.com/office/drawing/2014/main" id="{14970001-A541-4385-A450-1B44DA430049}"/>
              </a:ext>
            </a:extLst>
          </p:cNvPr>
          <p:cNvSpPr/>
          <p:nvPr/>
        </p:nvSpPr>
        <p:spPr>
          <a:xfrm>
            <a:off x="727787" y="3177450"/>
            <a:ext cx="10898153" cy="592085"/>
          </a:xfrm>
          <a:prstGeom prst="rect">
            <a:avLst/>
          </a:prstGeom>
        </p:spPr>
        <p:txBody>
          <a:bodyPr wrap="square">
            <a:spAutoFit/>
          </a:bodyPr>
          <a:lstStyle/>
          <a:p>
            <a:pPr algn="just">
              <a:lnSpc>
                <a:spcPts val="1300"/>
              </a:lnSpc>
              <a:spcBef>
                <a:spcPts val="600"/>
              </a:spcBef>
              <a:spcAft>
                <a:spcPts val="600"/>
              </a:spcAft>
            </a:pPr>
            <a:endParaRPr lang="en-GB" sz="1600" dirty="0">
              <a:solidFill>
                <a:srgbClr val="800000"/>
              </a:solidFill>
              <a:latin typeface="Calibri" panose="020F0502020204030204" pitchFamily="34" charset="0"/>
            </a:endParaRPr>
          </a:p>
          <a:p>
            <a:pPr algn="just">
              <a:lnSpc>
                <a:spcPts val="1300"/>
              </a:lnSpc>
              <a:spcBef>
                <a:spcPts val="600"/>
              </a:spcBef>
              <a:spcAft>
                <a:spcPts val="600"/>
              </a:spcAft>
            </a:pPr>
            <a:endParaRPr lang="en-US" sz="1600" dirty="0">
              <a:solidFill>
                <a:srgbClr val="800000"/>
              </a:solidFill>
              <a:latin typeface="Calibri" panose="020F0502020204030204" pitchFamily="34" charset="0"/>
            </a:endParaRPr>
          </a:p>
        </p:txBody>
      </p:sp>
      <p:sp>
        <p:nvSpPr>
          <p:cNvPr id="11" name="Rectangle 10">
            <a:extLst>
              <a:ext uri="{FF2B5EF4-FFF2-40B4-BE49-F238E27FC236}">
                <a16:creationId xmlns:a16="http://schemas.microsoft.com/office/drawing/2014/main" id="{42476303-8DE7-4450-BD5D-E76F74DE6599}"/>
              </a:ext>
            </a:extLst>
          </p:cNvPr>
          <p:cNvSpPr/>
          <p:nvPr/>
        </p:nvSpPr>
        <p:spPr>
          <a:xfrm>
            <a:off x="795479" y="3104160"/>
            <a:ext cx="10898155" cy="477054"/>
          </a:xfrm>
          <a:prstGeom prst="rect">
            <a:avLst/>
          </a:prstGeom>
        </p:spPr>
        <p:txBody>
          <a:bodyPr wrap="square">
            <a:spAutoFit/>
          </a:bodyPr>
          <a:lstStyle/>
          <a:p>
            <a:pPr>
              <a:spcBef>
                <a:spcPts val="600"/>
              </a:spcBef>
            </a:pPr>
            <a:r>
              <a:rPr lang="en-US" sz="1600" dirty="0">
                <a:solidFill>
                  <a:srgbClr val="800000"/>
                </a:solidFill>
                <a:latin typeface="Calibri" panose="020F0502020204030204" pitchFamily="34" charset="0"/>
              </a:rPr>
              <a:t> </a:t>
            </a:r>
          </a:p>
          <a:p>
            <a:r>
              <a:rPr lang="en-US" sz="900" dirty="0">
                <a:latin typeface="Calibri Light" panose="020F0302020204030204" pitchFamily="34" charset="0"/>
                <a:ea typeface="Calibri" panose="020F0502020204030204" pitchFamily="34" charset="0"/>
              </a:rPr>
              <a:t> </a:t>
            </a:r>
            <a:endParaRPr lang="en-US" sz="1100" dirty="0">
              <a:latin typeface="Calibri" panose="020F0502020204030204" pitchFamily="34" charset="0"/>
              <a:ea typeface="Calibri" panose="020F0502020204030204" pitchFamily="34" charset="0"/>
            </a:endParaRPr>
          </a:p>
        </p:txBody>
      </p:sp>
      <p:sp>
        <p:nvSpPr>
          <p:cNvPr id="12" name="Rectangle 11">
            <a:extLst>
              <a:ext uri="{FF2B5EF4-FFF2-40B4-BE49-F238E27FC236}">
                <a16:creationId xmlns:a16="http://schemas.microsoft.com/office/drawing/2014/main" id="{528AFDD6-565F-4734-A6D5-635DCF2A883E}"/>
              </a:ext>
            </a:extLst>
          </p:cNvPr>
          <p:cNvSpPr/>
          <p:nvPr/>
        </p:nvSpPr>
        <p:spPr>
          <a:xfrm>
            <a:off x="895738" y="3769535"/>
            <a:ext cx="9937103" cy="2446824"/>
          </a:xfrm>
          <a:prstGeom prst="rect">
            <a:avLst/>
          </a:prstGeom>
        </p:spPr>
        <p:txBody>
          <a:bodyPr wrap="square">
            <a:spAutoFit/>
          </a:bodyPr>
          <a:lstStyle/>
          <a:p>
            <a:pPr>
              <a:spcBef>
                <a:spcPts val="600"/>
              </a:spcBef>
              <a:spcAft>
                <a:spcPts val="600"/>
              </a:spcAft>
            </a:pPr>
            <a:r>
              <a:rPr lang="en-US" sz="1600" b="1" dirty="0">
                <a:solidFill>
                  <a:srgbClr val="800000"/>
                </a:solidFill>
                <a:latin typeface="Calibri" panose="020F0502020204030204" pitchFamily="34" charset="0"/>
                <a:ea typeface="Times New Roman" panose="02020603050405020304" pitchFamily="18" charset="0"/>
              </a:rPr>
              <a:t>TWIG  Technical Working Group </a:t>
            </a:r>
          </a:p>
          <a:p>
            <a:pPr>
              <a:spcBef>
                <a:spcPts val="600"/>
              </a:spcBef>
              <a:spcAft>
                <a:spcPts val="600"/>
              </a:spcAft>
            </a:pPr>
            <a:r>
              <a:rPr lang="en-US" sz="1600" dirty="0">
                <a:solidFill>
                  <a:srgbClr val="800000"/>
                </a:solidFill>
                <a:latin typeface="Calibri" panose="020F0502020204030204" pitchFamily="34" charset="0"/>
                <a:ea typeface="Calibri" panose="020F0502020204030204" pitchFamily="34" charset="0"/>
              </a:rPr>
              <a:t>Established in June 2020 upon selective process, 7 members (all UN and INGOs)</a:t>
            </a:r>
          </a:p>
          <a:p>
            <a:pPr>
              <a:spcBef>
                <a:spcPts val="600"/>
              </a:spcBef>
            </a:pPr>
            <a:r>
              <a:rPr lang="en-US" sz="1600" dirty="0">
                <a:solidFill>
                  <a:srgbClr val="800000"/>
                </a:solidFill>
                <a:latin typeface="Calibri" panose="020F0502020204030204" pitchFamily="34" charset="0"/>
                <a:ea typeface="Calibri" panose="020F0502020204030204" pitchFamily="34" charset="0"/>
              </a:rPr>
              <a:t>Outcomes developed </a:t>
            </a:r>
          </a:p>
          <a:p>
            <a:pPr marL="285750" indent="-285750" algn="just">
              <a:buFont typeface="Arial" panose="020B0604020202020204" pitchFamily="34" charset="0"/>
              <a:buChar char="•"/>
            </a:pPr>
            <a:r>
              <a:rPr lang="en-GB" sz="1600" dirty="0">
                <a:solidFill>
                  <a:srgbClr val="800000"/>
                </a:solidFill>
                <a:latin typeface="Calibri" panose="020F0502020204030204" pitchFamily="34" charset="0"/>
              </a:rPr>
              <a:t>Revision of the specification for NFI kits, </a:t>
            </a:r>
            <a:r>
              <a:rPr lang="en-US" sz="1600" dirty="0">
                <a:solidFill>
                  <a:srgbClr val="800000"/>
                </a:solidFill>
                <a:latin typeface="Calibri" panose="020F0502020204030204" pitchFamily="34" charset="0"/>
              </a:rPr>
              <a:t>essential and comprehensive, for individual and family (HH) </a:t>
            </a:r>
          </a:p>
          <a:p>
            <a:pPr marL="285750" indent="-285750" algn="just">
              <a:buFont typeface="Arial" panose="020B0604020202020204" pitchFamily="34" charset="0"/>
              <a:buChar char="•"/>
            </a:pPr>
            <a:r>
              <a:rPr lang="en-US" sz="1600" dirty="0">
                <a:solidFill>
                  <a:srgbClr val="800000"/>
                </a:solidFill>
                <a:latin typeface="Calibri" panose="020F0502020204030204" pitchFamily="34" charset="0"/>
              </a:rPr>
              <a:t>Revision of Winter kit (WK), basic and comprehensive</a:t>
            </a:r>
          </a:p>
          <a:p>
            <a:pPr marL="285750" indent="-285750" algn="just">
              <a:buFont typeface="Arial" panose="020B0604020202020204" pitchFamily="34" charset="0"/>
              <a:buChar char="•"/>
            </a:pPr>
            <a:r>
              <a:rPr lang="en-US" sz="1600" dirty="0">
                <a:solidFill>
                  <a:srgbClr val="800000"/>
                </a:solidFill>
                <a:latin typeface="Calibri" panose="020F0502020204030204" pitchFamily="34" charset="0"/>
              </a:rPr>
              <a:t>Sealing off kit  (SOK) essential and comprehensive HH NFI </a:t>
            </a:r>
          </a:p>
          <a:p>
            <a:pPr algn="just">
              <a:spcBef>
                <a:spcPts val="600"/>
              </a:spcBef>
            </a:pPr>
            <a:r>
              <a:rPr lang="en-US" sz="1600" dirty="0">
                <a:solidFill>
                  <a:srgbClr val="800000"/>
                </a:solidFill>
                <a:latin typeface="Calibri" panose="020F0502020204030204" pitchFamily="34" charset="0"/>
              </a:rPr>
              <a:t>In progress:</a:t>
            </a:r>
          </a:p>
          <a:p>
            <a:pPr marL="285750" indent="-285750" algn="just">
              <a:spcAft>
                <a:spcPts val="600"/>
              </a:spcAft>
              <a:buFont typeface="Arial" panose="020B0604020202020204" pitchFamily="34" charset="0"/>
              <a:buChar char="•"/>
            </a:pPr>
            <a:r>
              <a:rPr lang="en-US" sz="1600" dirty="0">
                <a:solidFill>
                  <a:srgbClr val="800000"/>
                </a:solidFill>
                <a:latin typeface="Calibri" panose="020F0502020204030204" pitchFamily="34" charset="0"/>
              </a:rPr>
              <a:t>Shelter solution for migrants, refugees and asylum seekers </a:t>
            </a:r>
          </a:p>
        </p:txBody>
      </p:sp>
    </p:spTree>
    <p:extLst>
      <p:ext uri="{BB962C8B-B14F-4D97-AF65-F5344CB8AC3E}">
        <p14:creationId xmlns:p14="http://schemas.microsoft.com/office/powerpoint/2010/main" val="3482152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Integrated Support Services</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sp>
        <p:nvSpPr>
          <p:cNvPr id="8" name="Rectangle 7">
            <a:extLst>
              <a:ext uri="{FF2B5EF4-FFF2-40B4-BE49-F238E27FC236}">
                <a16:creationId xmlns:a16="http://schemas.microsoft.com/office/drawing/2014/main" id="{9B07C697-51D7-4126-971D-59441DE4E17B}"/>
              </a:ext>
            </a:extLst>
          </p:cNvPr>
          <p:cNvSpPr/>
          <p:nvPr/>
        </p:nvSpPr>
        <p:spPr>
          <a:xfrm>
            <a:off x="1524000" y="1243019"/>
            <a:ext cx="9693897" cy="4401205"/>
          </a:xfrm>
          <a:prstGeom prst="rect">
            <a:avLst/>
          </a:prstGeom>
        </p:spPr>
        <p:txBody>
          <a:bodyPr wrap="square">
            <a:spAutoFit/>
          </a:bodyPr>
          <a:lstStyle/>
          <a:p>
            <a:pPr>
              <a:spcBef>
                <a:spcPts val="600"/>
              </a:spcBef>
            </a:pPr>
            <a:r>
              <a:rPr lang="en-US" sz="1600" b="1" dirty="0">
                <a:solidFill>
                  <a:srgbClr val="800000"/>
                </a:solidFill>
                <a:latin typeface="Calibri" panose="020F0502020204030204" pitchFamily="34" charset="0"/>
                <a:ea typeface="Times New Roman" panose="02020603050405020304" pitchFamily="18" charset="0"/>
              </a:rPr>
              <a:t>Integrated support activities with other Sectors</a:t>
            </a:r>
          </a:p>
          <a:p>
            <a:pPr>
              <a:spcBef>
                <a:spcPts val="600"/>
              </a:spcBef>
            </a:pPr>
            <a:endParaRPr lang="en-GB" sz="1600" dirty="0">
              <a:latin typeface="Calibri" panose="020F0502020204030204" pitchFamily="34" charset="0"/>
              <a:ea typeface="Calibri" panose="020F0502020204030204" pitchFamily="34" charset="0"/>
              <a:cs typeface="Arial" panose="020B0604020202020204" pitchFamily="34" charset="0"/>
            </a:endParaRPr>
          </a:p>
          <a:p>
            <a:pPr>
              <a:spcBef>
                <a:spcPts val="600"/>
              </a:spcBef>
            </a:pPr>
            <a:r>
              <a:rPr lang="en-GB" sz="1600" b="1" dirty="0">
                <a:solidFill>
                  <a:srgbClr val="800000"/>
                </a:solidFill>
                <a:latin typeface="Calibri" panose="020F0502020204030204" pitchFamily="34" charset="0"/>
              </a:rPr>
              <a:t>Service Mapping </a:t>
            </a:r>
          </a:p>
          <a:p>
            <a:pPr>
              <a:spcBef>
                <a:spcPts val="600"/>
              </a:spcBef>
            </a:pPr>
            <a:r>
              <a:rPr lang="en-GB" sz="1600" dirty="0">
                <a:solidFill>
                  <a:srgbClr val="800000"/>
                </a:solidFill>
                <a:latin typeface="Calibri" panose="020F0502020204030204" pitchFamily="34" charset="0"/>
              </a:rPr>
              <a:t>SM has been created by Protection Sector recently with the aims to support in reporting the services  (assistance) they provide, localizations, target groups, focal points and contacts. The Platform complements   the Activity info and can improve the coordination. SNFI sector joined the initiative and is encouraging the partners to register in it.  </a:t>
            </a:r>
          </a:p>
          <a:p>
            <a:pPr>
              <a:spcBef>
                <a:spcPts val="600"/>
              </a:spcBef>
            </a:pPr>
            <a:endParaRPr lang="en-GB" sz="1600" dirty="0">
              <a:solidFill>
                <a:srgbClr val="800000"/>
              </a:solidFill>
              <a:latin typeface="Calibri" panose="020F0502020204030204" pitchFamily="34" charset="0"/>
            </a:endParaRPr>
          </a:p>
          <a:p>
            <a:pPr>
              <a:spcBef>
                <a:spcPts val="600"/>
              </a:spcBef>
            </a:pPr>
            <a:r>
              <a:rPr lang="en-GB" sz="1600" b="1" dirty="0">
                <a:solidFill>
                  <a:srgbClr val="800000"/>
                </a:solidFill>
                <a:latin typeface="Calibri" panose="020F0502020204030204" pitchFamily="34" charset="0"/>
              </a:rPr>
              <a:t>Compliant Feedback Mechanism</a:t>
            </a:r>
          </a:p>
          <a:p>
            <a:pPr>
              <a:spcBef>
                <a:spcPts val="600"/>
              </a:spcBef>
            </a:pPr>
            <a:r>
              <a:rPr lang="en-GB" sz="1600" dirty="0">
                <a:solidFill>
                  <a:srgbClr val="800000"/>
                </a:solidFill>
                <a:latin typeface="Calibri" panose="020F0502020204030204" pitchFamily="34" charset="0"/>
              </a:rPr>
              <a:t>Under the leadership of WFP, the </a:t>
            </a:r>
            <a:r>
              <a:rPr lang="en-GB" sz="1600" dirty="0" err="1">
                <a:solidFill>
                  <a:srgbClr val="800000"/>
                </a:solidFill>
                <a:latin typeface="Calibri" panose="020F0502020204030204" pitchFamily="34" charset="0"/>
              </a:rPr>
              <a:t>Tawasul</a:t>
            </a:r>
            <a:r>
              <a:rPr lang="en-GB" sz="1600" dirty="0">
                <a:solidFill>
                  <a:srgbClr val="800000"/>
                </a:solidFill>
                <a:latin typeface="Calibri" panose="020F0502020204030204" pitchFamily="34" charset="0"/>
              </a:rPr>
              <a:t> CFM activated the 1404 CFM call </a:t>
            </a:r>
            <a:r>
              <a:rPr lang="en-GB" sz="1600" dirty="0" err="1">
                <a:solidFill>
                  <a:srgbClr val="800000"/>
                </a:solidFill>
                <a:latin typeface="Calibri" panose="020F0502020204030204" pitchFamily="34" charset="0"/>
              </a:rPr>
              <a:t>center</a:t>
            </a:r>
            <a:r>
              <a:rPr lang="en-GB" sz="1600" dirty="0">
                <a:solidFill>
                  <a:srgbClr val="800000"/>
                </a:solidFill>
                <a:latin typeface="Calibri" panose="020F0502020204030204" pitchFamily="34" charset="0"/>
              </a:rPr>
              <a:t> services of in the Southern and Eastern part of Libya. CFM ensures accountability to the affected people by receiving calls and referring the enquiries to the relevant focal points of the humanitarian organizations or appropriate sectors.</a:t>
            </a:r>
          </a:p>
          <a:p>
            <a:pPr>
              <a:spcBef>
                <a:spcPts val="600"/>
              </a:spcBef>
            </a:pPr>
            <a:r>
              <a:rPr lang="en-GB" sz="1600" dirty="0">
                <a:solidFill>
                  <a:srgbClr val="800000"/>
                </a:solidFill>
                <a:latin typeface="Calibri" panose="020F0502020204030204" pitchFamily="34" charset="0"/>
              </a:rPr>
              <a:t>SNFI Sector is engaged with CFM regularly providing support as referral and addressing solutions to the possible extent. </a:t>
            </a:r>
          </a:p>
          <a:p>
            <a:pPr lvl="0"/>
            <a:endParaRPr lang="en-GB" sz="1600" dirty="0">
              <a:solidFill>
                <a:srgbClr val="800000"/>
              </a:solidFill>
              <a:latin typeface="Calibri" panose="020F0502020204030204" pitchFamily="34" charset="0"/>
            </a:endParaRPr>
          </a:p>
          <a:p>
            <a:pPr>
              <a:spcBef>
                <a:spcPts val="600"/>
              </a:spcBef>
            </a:pPr>
            <a:endParaRPr lang="en-GB" sz="1600" dirty="0">
              <a:solidFill>
                <a:srgbClr val="800000"/>
              </a:solidFill>
              <a:latin typeface="Calibri" panose="020F0502020204030204" pitchFamily="34" charset="0"/>
            </a:endParaRPr>
          </a:p>
        </p:txBody>
      </p:sp>
    </p:spTree>
    <p:extLst>
      <p:ext uri="{BB962C8B-B14F-4D97-AF65-F5344CB8AC3E}">
        <p14:creationId xmlns:p14="http://schemas.microsoft.com/office/powerpoint/2010/main" val="2216864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HNO –key notes  MSNA -DTM</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pic>
        <p:nvPicPr>
          <p:cNvPr id="2" name="Picture 1">
            <a:extLst>
              <a:ext uri="{FF2B5EF4-FFF2-40B4-BE49-F238E27FC236}">
                <a16:creationId xmlns:a16="http://schemas.microsoft.com/office/drawing/2014/main" id="{B300D5A1-42AA-4E95-BF78-0561EF545D74}"/>
              </a:ext>
            </a:extLst>
          </p:cNvPr>
          <p:cNvPicPr>
            <a:picLocks noChangeAspect="1"/>
          </p:cNvPicPr>
          <p:nvPr/>
        </p:nvPicPr>
        <p:blipFill>
          <a:blip r:embed="rId3"/>
          <a:stretch>
            <a:fillRect/>
          </a:stretch>
        </p:blipFill>
        <p:spPr>
          <a:xfrm>
            <a:off x="104279" y="1448964"/>
            <a:ext cx="5839321" cy="4454528"/>
          </a:xfrm>
          <a:prstGeom prst="rect">
            <a:avLst/>
          </a:prstGeom>
        </p:spPr>
      </p:pic>
      <p:pic>
        <p:nvPicPr>
          <p:cNvPr id="6" name="Picture 5">
            <a:extLst>
              <a:ext uri="{FF2B5EF4-FFF2-40B4-BE49-F238E27FC236}">
                <a16:creationId xmlns:a16="http://schemas.microsoft.com/office/drawing/2014/main" id="{BAA0B478-3938-40B3-8E49-EE3A3F7D66DB}"/>
              </a:ext>
            </a:extLst>
          </p:cNvPr>
          <p:cNvPicPr>
            <a:picLocks noChangeAspect="1"/>
          </p:cNvPicPr>
          <p:nvPr/>
        </p:nvPicPr>
        <p:blipFill>
          <a:blip r:embed="rId4"/>
          <a:stretch>
            <a:fillRect/>
          </a:stretch>
        </p:blipFill>
        <p:spPr>
          <a:xfrm>
            <a:off x="5959986" y="804223"/>
            <a:ext cx="3341082" cy="4680618"/>
          </a:xfrm>
          <a:prstGeom prst="rect">
            <a:avLst/>
          </a:prstGeom>
        </p:spPr>
      </p:pic>
      <p:pic>
        <p:nvPicPr>
          <p:cNvPr id="7" name="Picture 6">
            <a:extLst>
              <a:ext uri="{FF2B5EF4-FFF2-40B4-BE49-F238E27FC236}">
                <a16:creationId xmlns:a16="http://schemas.microsoft.com/office/drawing/2014/main" id="{DAFF71A6-4CF3-40A8-B8EB-E8EDBB758413}"/>
              </a:ext>
            </a:extLst>
          </p:cNvPr>
          <p:cNvPicPr>
            <a:picLocks noChangeAspect="1"/>
          </p:cNvPicPr>
          <p:nvPr/>
        </p:nvPicPr>
        <p:blipFill>
          <a:blip r:embed="rId5"/>
          <a:stretch>
            <a:fillRect/>
          </a:stretch>
        </p:blipFill>
        <p:spPr>
          <a:xfrm>
            <a:off x="8723317" y="1944895"/>
            <a:ext cx="3364404" cy="4680618"/>
          </a:xfrm>
          <a:prstGeom prst="rect">
            <a:avLst/>
          </a:prstGeom>
        </p:spPr>
      </p:pic>
    </p:spTree>
    <p:extLst>
      <p:ext uri="{BB962C8B-B14F-4D97-AF65-F5344CB8AC3E}">
        <p14:creationId xmlns:p14="http://schemas.microsoft.com/office/powerpoint/2010/main" val="410473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MSNA – NFI key needs</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sp>
        <p:nvSpPr>
          <p:cNvPr id="14" name="Rectangle 13">
            <a:extLst>
              <a:ext uri="{FF2B5EF4-FFF2-40B4-BE49-F238E27FC236}">
                <a16:creationId xmlns:a16="http://schemas.microsoft.com/office/drawing/2014/main" id="{7ADDE8B2-4617-41F7-8A90-FA8233F76A60}"/>
              </a:ext>
            </a:extLst>
          </p:cNvPr>
          <p:cNvSpPr/>
          <p:nvPr/>
        </p:nvSpPr>
        <p:spPr>
          <a:xfrm>
            <a:off x="904240" y="1314022"/>
            <a:ext cx="10764814" cy="4808432"/>
          </a:xfrm>
          <a:prstGeom prst="rect">
            <a:avLst/>
          </a:prstGeom>
        </p:spPr>
        <p:txBody>
          <a:bodyPr wrap="square">
            <a:spAutoFit/>
          </a:bodyPr>
          <a:lstStyle/>
          <a:p>
            <a:pPr marL="228600" algn="just">
              <a:lnSpc>
                <a:spcPct val="106000"/>
              </a:lnSpc>
              <a:spcAft>
                <a:spcPts val="600"/>
              </a:spcAft>
            </a:pPr>
            <a:r>
              <a:rPr lang="en-US" dirty="0">
                <a:latin typeface="Calibri Light" panose="020F0302020204030204" pitchFamily="34" charset="0"/>
                <a:ea typeface="Calibri" panose="020F0502020204030204" pitchFamily="34" charset="0"/>
                <a:cs typeface="Arial" panose="020B0604020202020204" pitchFamily="34" charset="0"/>
              </a:rPr>
              <a:t>The </a:t>
            </a:r>
            <a:r>
              <a:rPr lang="en-US" sz="2000" b="1" dirty="0">
                <a:latin typeface="Calibri Light" panose="020F0302020204030204" pitchFamily="34" charset="0"/>
                <a:ea typeface="Calibri" panose="020F0502020204030204" pitchFamily="34" charset="0"/>
                <a:cs typeface="Arial" panose="020B0604020202020204" pitchFamily="34" charset="0"/>
              </a:rPr>
              <a:t>NFI assistance </a:t>
            </a:r>
            <a:r>
              <a:rPr lang="en-US" dirty="0">
                <a:latin typeface="Calibri Light" panose="020F0302020204030204" pitchFamily="34" charset="0"/>
                <a:ea typeface="Calibri" panose="020F0502020204030204" pitchFamily="34" charset="0"/>
                <a:cs typeface="Arial" panose="020B0604020202020204" pitchFamily="34" charset="0"/>
              </a:rPr>
              <a:t>continues to be one of the primary needs for all the groups in all the </a:t>
            </a:r>
            <a:r>
              <a:rPr lang="en-US" dirty="0" err="1">
                <a:latin typeface="Calibri Light" panose="020F0302020204030204" pitchFamily="34" charset="0"/>
                <a:ea typeface="Calibri" panose="020F0502020204030204" pitchFamily="34" charset="0"/>
                <a:cs typeface="Arial" panose="020B0604020202020204" pitchFamily="34" charset="0"/>
              </a:rPr>
              <a:t>Mantikas</a:t>
            </a:r>
            <a:r>
              <a:rPr lang="en-US" dirty="0">
                <a:latin typeface="Calibri Light" panose="020F0302020204030204" pitchFamily="34" charset="0"/>
                <a:ea typeface="Calibri" panose="020F0502020204030204" pitchFamily="34" charset="0"/>
                <a:cs typeface="Arial" panose="020B0604020202020204" pitchFamily="34" charset="0"/>
              </a:rPr>
              <a:t>.</a:t>
            </a:r>
          </a:p>
          <a:p>
            <a:pPr marL="228600" algn="just">
              <a:lnSpc>
                <a:spcPct val="106000"/>
              </a:lnSpc>
              <a:spcAft>
                <a:spcPts val="600"/>
              </a:spcAft>
            </a:pPr>
            <a:endParaRPr lang="en-US" sz="1000" dirty="0">
              <a:latin typeface="Calibri Light" panose="020F0302020204030204" pitchFamily="34" charset="0"/>
              <a:ea typeface="Calibri" panose="020F0502020204030204" pitchFamily="34" charset="0"/>
              <a:cs typeface="Arial" panose="020B0604020202020204" pitchFamily="34" charset="0"/>
            </a:endParaRPr>
          </a:p>
          <a:p>
            <a:pPr marL="228600" marR="0" algn="just">
              <a:lnSpc>
                <a:spcPct val="106000"/>
              </a:lnSpc>
              <a:spcBef>
                <a:spcPts val="0"/>
              </a:spcBef>
              <a:spcAft>
                <a:spcPts val="600"/>
              </a:spcAft>
            </a:pPr>
            <a:r>
              <a:rPr lang="en-US" dirty="0">
                <a:latin typeface="Calibri Light" panose="020F0302020204030204" pitchFamily="34" charset="0"/>
                <a:ea typeface="Calibri" panose="020F0502020204030204" pitchFamily="34" charset="0"/>
                <a:cs typeface="Arial" panose="020B0604020202020204" pitchFamily="34" charset="0"/>
              </a:rPr>
              <a:t>The </a:t>
            </a:r>
            <a:r>
              <a:rPr lang="en-US" b="1" dirty="0">
                <a:latin typeface="Calibri Light" panose="020F0302020204030204" pitchFamily="34" charset="0"/>
                <a:ea typeface="Calibri" panose="020F0502020204030204" pitchFamily="34" charset="0"/>
                <a:cs typeface="Arial" panose="020B0604020202020204" pitchFamily="34" charset="0"/>
              </a:rPr>
              <a:t>key humanitarian needs </a:t>
            </a:r>
            <a:r>
              <a:rPr lang="en-US" dirty="0">
                <a:latin typeface="Calibri Light" panose="020F0302020204030204" pitchFamily="34" charset="0"/>
                <a:ea typeface="Calibri" panose="020F0502020204030204" pitchFamily="34" charset="0"/>
                <a:cs typeface="Arial" panose="020B0604020202020204" pitchFamily="34" charset="0"/>
              </a:rPr>
              <a:t>identified consistently throughout 2020:</a:t>
            </a:r>
          </a:p>
          <a:p>
            <a:pPr marL="228600" marR="0" algn="just">
              <a:lnSpc>
                <a:spcPct val="106000"/>
              </a:lnSpc>
              <a:spcBef>
                <a:spcPts val="0"/>
              </a:spcBef>
              <a:spcAft>
                <a:spcPts val="600"/>
              </a:spcAft>
            </a:pPr>
            <a:r>
              <a:rPr lang="en-US" b="1" dirty="0">
                <a:latin typeface="Calibri Light" panose="020F0302020204030204" pitchFamily="34" charset="0"/>
                <a:ea typeface="Calibri" panose="020F0502020204030204" pitchFamily="34" charset="0"/>
                <a:cs typeface="Arial" panose="020B0604020202020204" pitchFamily="34" charset="0"/>
              </a:rPr>
              <a:t>IDPs:</a:t>
            </a:r>
            <a:r>
              <a:rPr lang="en-US" dirty="0">
                <a:latin typeface="Calibri Light" panose="020F0302020204030204" pitchFamily="34" charset="0"/>
                <a:ea typeface="Calibri" panose="020F0502020204030204" pitchFamily="34" charset="0"/>
                <a:cs typeface="Arial" panose="020B0604020202020204" pitchFamily="34" charset="0"/>
              </a:rPr>
              <a:t>  are accommodation (shelter), food assistance, health services and non-food items (NFIs); </a:t>
            </a:r>
          </a:p>
          <a:p>
            <a:pPr marL="228600" marR="0" algn="just">
              <a:lnSpc>
                <a:spcPct val="106000"/>
              </a:lnSpc>
              <a:spcBef>
                <a:spcPts val="0"/>
              </a:spcBef>
              <a:spcAft>
                <a:spcPts val="600"/>
              </a:spcAft>
            </a:pPr>
            <a:r>
              <a:rPr lang="en-US" b="1" dirty="0">
                <a:latin typeface="Calibri Light" panose="020F0302020204030204" pitchFamily="34" charset="0"/>
                <a:ea typeface="Calibri" panose="020F0502020204030204" pitchFamily="34" charset="0"/>
                <a:cs typeface="Arial" panose="020B0604020202020204" pitchFamily="34" charset="0"/>
              </a:rPr>
              <a:t>Returnees: </a:t>
            </a:r>
            <a:r>
              <a:rPr lang="en-US" dirty="0">
                <a:latin typeface="Calibri Light" panose="020F0302020204030204" pitchFamily="34" charset="0"/>
                <a:ea typeface="Calibri" panose="020F0502020204030204" pitchFamily="34" charset="0"/>
                <a:cs typeface="Arial" panose="020B0604020202020204" pitchFamily="34" charset="0"/>
              </a:rPr>
              <a:t>are food assistance, followed by non-food items, support in the provision of water, sanitation and hygiene (WASH) services, and health services; </a:t>
            </a:r>
          </a:p>
          <a:p>
            <a:pPr marL="228600" marR="0" algn="just">
              <a:lnSpc>
                <a:spcPct val="106000"/>
              </a:lnSpc>
              <a:spcBef>
                <a:spcPts val="0"/>
              </a:spcBef>
              <a:spcAft>
                <a:spcPts val="600"/>
              </a:spcAft>
            </a:pPr>
            <a:r>
              <a:rPr lang="en-US" b="1" dirty="0">
                <a:latin typeface="Calibri Light" panose="020F0302020204030204" pitchFamily="34" charset="0"/>
                <a:ea typeface="Calibri" panose="020F0502020204030204" pitchFamily="34" charset="0"/>
                <a:cs typeface="Arial" panose="020B0604020202020204" pitchFamily="34" charset="0"/>
              </a:rPr>
              <a:t>Migrants, refugees and asylum seekers: </a:t>
            </a:r>
            <a:r>
              <a:rPr lang="en-US" dirty="0">
                <a:latin typeface="Calibri Light" panose="020F0302020204030204" pitchFamily="34" charset="0"/>
                <a:ea typeface="Calibri" panose="020F0502020204030204" pitchFamily="34" charset="0"/>
                <a:cs typeface="Arial" panose="020B0604020202020204" pitchFamily="34" charset="0"/>
              </a:rPr>
              <a:t>health services, shelter and Non-Food Items (NFIs).</a:t>
            </a:r>
            <a:endParaRPr lang="en-US" dirty="0">
              <a:latin typeface="Calibri" panose="020F0502020204030204" pitchFamily="34" charset="0"/>
              <a:ea typeface="Calibri" panose="020F0502020204030204" pitchFamily="34" charset="0"/>
              <a:cs typeface="Arial" panose="020B0604020202020204" pitchFamily="34" charset="0"/>
            </a:endParaRPr>
          </a:p>
          <a:p>
            <a:pPr marL="228600" marR="0" algn="just">
              <a:lnSpc>
                <a:spcPct val="106000"/>
              </a:lnSpc>
              <a:spcBef>
                <a:spcPts val="0"/>
              </a:spcBef>
              <a:spcAft>
                <a:spcPts val="600"/>
              </a:spcAft>
            </a:pPr>
            <a:endParaRPr lang="en-US" sz="1000" dirty="0">
              <a:latin typeface="Calibri Light" panose="020F0302020204030204" pitchFamily="34" charset="0"/>
              <a:ea typeface="Calibri" panose="020F0502020204030204" pitchFamily="34" charset="0"/>
              <a:cs typeface="Arial" panose="020B0604020202020204" pitchFamily="34" charset="0"/>
            </a:endParaRPr>
          </a:p>
          <a:p>
            <a:pPr marL="228600" marR="0" algn="just">
              <a:lnSpc>
                <a:spcPct val="106000"/>
              </a:lnSpc>
              <a:spcBef>
                <a:spcPts val="0"/>
              </a:spcBef>
              <a:spcAft>
                <a:spcPts val="600"/>
              </a:spcAft>
            </a:pPr>
            <a:r>
              <a:rPr lang="en-US" b="1" dirty="0">
                <a:latin typeface="Calibri Light" panose="020F0302020204030204" pitchFamily="34" charset="0"/>
                <a:ea typeface="Calibri" panose="020F0502020204030204" pitchFamily="34" charset="0"/>
                <a:cs typeface="Arial" panose="020B0604020202020204" pitchFamily="34" charset="0"/>
              </a:rPr>
              <a:t>MSNA 2021 </a:t>
            </a:r>
            <a:r>
              <a:rPr lang="en-US" dirty="0">
                <a:latin typeface="Calibri Light" panose="020F0302020204030204" pitchFamily="34" charset="0"/>
                <a:ea typeface="Calibri" panose="020F0502020204030204" pitchFamily="34" charset="0"/>
                <a:cs typeface="Arial" panose="020B0604020202020204" pitchFamily="34" charset="0"/>
              </a:rPr>
              <a:t>reported that there are different </a:t>
            </a:r>
            <a:r>
              <a:rPr lang="en-US" b="1" dirty="0">
                <a:latin typeface="Calibri Light" panose="020F0302020204030204" pitchFamily="34" charset="0"/>
                <a:ea typeface="Calibri" panose="020F0502020204030204" pitchFamily="34" charset="0"/>
                <a:cs typeface="Arial" panose="020B0604020202020204" pitchFamily="34" charset="0"/>
              </a:rPr>
              <a:t>top five items for:</a:t>
            </a:r>
          </a:p>
          <a:p>
            <a:pPr marL="228600" marR="0" algn="just">
              <a:lnSpc>
                <a:spcPct val="106000"/>
              </a:lnSpc>
              <a:spcBef>
                <a:spcPts val="0"/>
              </a:spcBef>
              <a:spcAft>
                <a:spcPts val="600"/>
              </a:spcAft>
            </a:pPr>
            <a:r>
              <a:rPr lang="en-US" b="1" dirty="0">
                <a:latin typeface="Calibri Light" panose="020F0302020204030204" pitchFamily="34" charset="0"/>
                <a:ea typeface="Calibri" panose="020F0502020204030204" pitchFamily="34" charset="0"/>
                <a:cs typeface="Arial" panose="020B0604020202020204" pitchFamily="34" charset="0"/>
              </a:rPr>
              <a:t>Libyans </a:t>
            </a:r>
            <a:r>
              <a:rPr lang="en-US" dirty="0">
                <a:latin typeface="Calibri Light" panose="020F0302020204030204" pitchFamily="34" charset="0"/>
                <a:ea typeface="Calibri" panose="020F0502020204030204" pitchFamily="34" charset="0"/>
                <a:cs typeface="Arial" panose="020B0604020202020204" pitchFamily="34" charset="0"/>
              </a:rPr>
              <a:t>(1.generator, 2.cooking fuel, 3.blanket and heating system and computers, 4.mattress, 5.stove and water storage container) </a:t>
            </a:r>
          </a:p>
          <a:p>
            <a:pPr marL="228600" marR="0" algn="just">
              <a:lnSpc>
                <a:spcPct val="106000"/>
              </a:lnSpc>
              <a:spcBef>
                <a:spcPts val="0"/>
              </a:spcBef>
              <a:spcAft>
                <a:spcPts val="600"/>
              </a:spcAft>
            </a:pPr>
            <a:r>
              <a:rPr lang="en-US" b="1" dirty="0">
                <a:latin typeface="Calibri Light" panose="020F0302020204030204" pitchFamily="34" charset="0"/>
                <a:ea typeface="Calibri" panose="020F0502020204030204" pitchFamily="34" charset="0"/>
                <a:cs typeface="Arial" panose="020B0604020202020204" pitchFamily="34" charset="0"/>
              </a:rPr>
              <a:t>Migrants &amp; Refugees </a:t>
            </a:r>
            <a:r>
              <a:rPr lang="en-US" dirty="0">
                <a:latin typeface="Calibri Light" panose="020F0302020204030204" pitchFamily="34" charset="0"/>
                <a:ea typeface="Calibri" panose="020F0502020204030204" pitchFamily="34" charset="0"/>
                <a:cs typeface="Arial" panose="020B0604020202020204" pitchFamily="34" charset="0"/>
              </a:rPr>
              <a:t>(1.generator, 2.mobile phone, 3 TV, 4. Kitchen items, 5.blanket and mattress). </a:t>
            </a:r>
          </a:p>
          <a:p>
            <a:pPr marL="228600" marR="0" algn="just">
              <a:lnSpc>
                <a:spcPct val="106000"/>
              </a:lnSpc>
              <a:spcBef>
                <a:spcPts val="0"/>
              </a:spcBef>
              <a:spcAft>
                <a:spcPts val="600"/>
              </a:spcAft>
            </a:pPr>
            <a:endParaRPr lang="en-US" sz="1000" dirty="0">
              <a:latin typeface="Calibri Light" panose="020F0302020204030204" pitchFamily="34" charset="0"/>
              <a:ea typeface="Calibri" panose="020F0502020204030204" pitchFamily="34" charset="0"/>
              <a:cs typeface="Arial" panose="020B0604020202020204" pitchFamily="34" charset="0"/>
            </a:endParaRPr>
          </a:p>
          <a:p>
            <a:pPr marL="228600" marR="0" algn="just">
              <a:lnSpc>
                <a:spcPct val="106000"/>
              </a:lnSpc>
              <a:spcBef>
                <a:spcPts val="0"/>
              </a:spcBef>
              <a:spcAft>
                <a:spcPts val="600"/>
              </a:spcAft>
            </a:pPr>
            <a:r>
              <a:rPr lang="en-US" i="1" dirty="0">
                <a:latin typeface="Calibri Light" panose="020F0302020204030204" pitchFamily="34" charset="0"/>
                <a:ea typeface="Calibri" panose="020F0502020204030204" pitchFamily="34" charset="0"/>
                <a:cs typeface="Arial" panose="020B0604020202020204" pitchFamily="34" charset="0"/>
              </a:rPr>
              <a:t>It has to be noted how the new tendency to list communications means (phone and TV) as primary needs.</a:t>
            </a:r>
            <a:endParaRPr lang="en-US" i="1"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97920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MSNA – Shelter Key needs</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sp>
        <p:nvSpPr>
          <p:cNvPr id="2" name="Rectangle 1">
            <a:extLst>
              <a:ext uri="{FF2B5EF4-FFF2-40B4-BE49-F238E27FC236}">
                <a16:creationId xmlns:a16="http://schemas.microsoft.com/office/drawing/2014/main" id="{54DEC034-8844-4BC7-ACCA-2B7BD6E05BB6}"/>
              </a:ext>
            </a:extLst>
          </p:cNvPr>
          <p:cNvSpPr/>
          <p:nvPr/>
        </p:nvSpPr>
        <p:spPr>
          <a:xfrm>
            <a:off x="558800" y="938102"/>
            <a:ext cx="11074400" cy="5210209"/>
          </a:xfrm>
          <a:prstGeom prst="rect">
            <a:avLst/>
          </a:prstGeom>
        </p:spPr>
        <p:txBody>
          <a:bodyPr wrap="square">
            <a:spAutoFit/>
          </a:bodyPr>
          <a:lstStyle/>
          <a:p>
            <a:pPr marL="233363" marR="0" algn="just">
              <a:lnSpc>
                <a:spcPct val="106000"/>
              </a:lnSpc>
              <a:spcBef>
                <a:spcPts val="0"/>
              </a:spcBef>
              <a:spcAft>
                <a:spcPts val="600"/>
              </a:spcAft>
            </a:pPr>
            <a:r>
              <a:rPr lang="en-US" sz="1600" b="1" dirty="0">
                <a:latin typeface="Calibri Light" panose="020F0302020204030204" pitchFamily="34" charset="0"/>
                <a:ea typeface="Calibri" panose="020F0502020204030204" pitchFamily="34" charset="0"/>
                <a:cs typeface="Arial" panose="020B0604020202020204" pitchFamily="34" charset="0"/>
              </a:rPr>
              <a:t>Shelter assistance </a:t>
            </a:r>
            <a:r>
              <a:rPr lang="en-US" sz="1600" dirty="0">
                <a:latin typeface="Calibri Light" panose="020F0302020204030204" pitchFamily="34" charset="0"/>
                <a:ea typeface="Calibri" panose="020F0502020204030204" pitchFamily="34" charset="0"/>
                <a:cs typeface="Arial" panose="020B0604020202020204" pitchFamily="34" charset="0"/>
              </a:rPr>
              <a:t>remains a priority needs for Libyans and not Libyans, which is largely unmet or not properly met. </a:t>
            </a:r>
          </a:p>
          <a:p>
            <a:pPr marL="233363" marR="0" algn="just">
              <a:lnSpc>
                <a:spcPct val="106000"/>
              </a:lnSpc>
              <a:spcBef>
                <a:spcPts val="0"/>
              </a:spcBef>
              <a:spcAft>
                <a:spcPts val="600"/>
              </a:spcAft>
            </a:pPr>
            <a:r>
              <a:rPr lang="en-US" sz="1600" dirty="0">
                <a:latin typeface="Calibri Light" panose="020F0302020204030204" pitchFamily="34" charset="0"/>
                <a:ea typeface="Calibri" panose="020F0502020204030204" pitchFamily="34" charset="0"/>
                <a:cs typeface="Arial" panose="020B0604020202020204" pitchFamily="34" charset="0"/>
              </a:rPr>
              <a:t>MSNA 2021 reported different percentage for the </a:t>
            </a:r>
            <a:r>
              <a:rPr lang="en-US" sz="1600" b="1" dirty="0">
                <a:latin typeface="Calibri Light" panose="020F0302020204030204" pitchFamily="34" charset="0"/>
                <a:ea typeface="Calibri" panose="020F0502020204030204" pitchFamily="34" charset="0"/>
                <a:cs typeface="Arial" panose="020B0604020202020204" pitchFamily="34" charset="0"/>
              </a:rPr>
              <a:t>Libyans</a:t>
            </a:r>
            <a:r>
              <a:rPr lang="en-US" sz="1600" dirty="0">
                <a:latin typeface="Calibri Light" panose="020F0302020204030204" pitchFamily="34" charset="0"/>
                <a:ea typeface="Calibri" panose="020F0502020204030204" pitchFamily="34" charset="0"/>
                <a:cs typeface="Arial" panose="020B0604020202020204" pitchFamily="34" charset="0"/>
              </a:rPr>
              <a:t> accordingly their displacement status, (</a:t>
            </a:r>
            <a:r>
              <a:rPr lang="en-US" sz="1600" b="1" dirty="0">
                <a:latin typeface="Calibri Light" panose="020F0302020204030204" pitchFamily="34" charset="0"/>
                <a:ea typeface="Calibri" panose="020F0502020204030204" pitchFamily="34" charset="0"/>
                <a:cs typeface="Arial" panose="020B0604020202020204" pitchFamily="34" charset="0"/>
              </a:rPr>
              <a:t>62% of IDPs, 21% of Non-displaced, 47% of returnees). </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228600" marR="0" algn="just">
              <a:lnSpc>
                <a:spcPct val="106000"/>
              </a:lnSpc>
              <a:spcBef>
                <a:spcPts val="0"/>
              </a:spcBef>
              <a:spcAft>
                <a:spcPts val="600"/>
              </a:spcAft>
            </a:pPr>
            <a:r>
              <a:rPr lang="en-US" sz="1600" b="1" dirty="0">
                <a:latin typeface="Calibri Light" panose="020F0302020204030204" pitchFamily="34" charset="0"/>
                <a:ea typeface="Calibri" panose="020F0502020204030204" pitchFamily="34" charset="0"/>
                <a:cs typeface="Arial" panose="020B0604020202020204" pitchFamily="34" charset="0"/>
              </a:rPr>
              <a:t>Rented accommodation </a:t>
            </a:r>
            <a:r>
              <a:rPr lang="en-US" sz="1600" dirty="0">
                <a:latin typeface="Calibri Light" panose="020F0302020204030204" pitchFamily="34" charset="0"/>
                <a:ea typeface="Calibri" panose="020F0502020204030204" pitchFamily="34" charset="0"/>
                <a:cs typeface="Arial" panose="020B0604020202020204" pitchFamily="34" charset="0"/>
              </a:rPr>
              <a:t>are the most common shelter solution in Libya. </a:t>
            </a:r>
          </a:p>
          <a:p>
            <a:pPr marL="228600" marR="0" algn="just">
              <a:lnSpc>
                <a:spcPct val="106000"/>
              </a:lnSpc>
              <a:spcBef>
                <a:spcPts val="0"/>
              </a:spcBef>
              <a:spcAft>
                <a:spcPts val="600"/>
              </a:spcAft>
            </a:pPr>
            <a:endParaRPr lang="en-US" sz="1600" b="1" i="1" u="sng" dirty="0">
              <a:latin typeface="Calibri Light" panose="020F0302020204030204" pitchFamily="34" charset="0"/>
              <a:ea typeface="Calibri" panose="020F0502020204030204" pitchFamily="34" charset="0"/>
              <a:cs typeface="Arial" panose="020B0604020202020204" pitchFamily="34" charset="0"/>
            </a:endParaRPr>
          </a:p>
          <a:p>
            <a:pPr marL="228600" marR="0" algn="just">
              <a:lnSpc>
                <a:spcPct val="106000"/>
              </a:lnSpc>
              <a:spcBef>
                <a:spcPts val="0"/>
              </a:spcBef>
              <a:spcAft>
                <a:spcPts val="600"/>
              </a:spcAft>
            </a:pPr>
            <a:r>
              <a:rPr lang="en-US" sz="1600" b="1" i="1" u="sng" dirty="0">
                <a:latin typeface="Calibri Light" panose="020F0302020204030204" pitchFamily="34" charset="0"/>
                <a:ea typeface="Calibri" panose="020F0502020204030204" pitchFamily="34" charset="0"/>
                <a:cs typeface="Arial" panose="020B0604020202020204" pitchFamily="34" charset="0"/>
              </a:rPr>
              <a:t>According to MSNA and DTM </a:t>
            </a:r>
          </a:p>
          <a:p>
            <a:pPr marL="228600" marR="0" algn="just">
              <a:lnSpc>
                <a:spcPct val="106000"/>
              </a:lnSpc>
              <a:spcBef>
                <a:spcPts val="0"/>
              </a:spcBef>
              <a:spcAft>
                <a:spcPts val="600"/>
              </a:spcAft>
            </a:pPr>
            <a:r>
              <a:rPr lang="en-US" sz="1600" b="1" dirty="0">
                <a:latin typeface="Calibri Light" panose="020F0302020204030204" pitchFamily="34" charset="0"/>
                <a:ea typeface="Calibri" panose="020F0502020204030204" pitchFamily="34" charset="0"/>
                <a:cs typeface="Arial" panose="020B0604020202020204" pitchFamily="34" charset="0"/>
              </a:rPr>
              <a:t>The 63% of IDPs </a:t>
            </a:r>
            <a:r>
              <a:rPr lang="en-US" sz="1600" dirty="0">
                <a:latin typeface="Calibri Light" panose="020F0302020204030204" pitchFamily="34" charset="0"/>
                <a:ea typeface="Calibri" panose="020F0502020204030204" pitchFamily="34" charset="0"/>
                <a:cs typeface="Arial" panose="020B0604020202020204" pitchFamily="34" charset="0"/>
              </a:rPr>
              <a:t>residing in privately rented accommodation, </a:t>
            </a:r>
            <a:r>
              <a:rPr lang="en-US" sz="1600" b="1" dirty="0">
                <a:latin typeface="Calibri Light" panose="020F0302020204030204" pitchFamily="34" charset="0"/>
                <a:ea typeface="Calibri" panose="020F0502020204030204" pitchFamily="34" charset="0"/>
                <a:cs typeface="Arial" panose="020B0604020202020204" pitchFamily="34" charset="0"/>
              </a:rPr>
              <a:t>23%</a:t>
            </a:r>
            <a:r>
              <a:rPr lang="en-US" sz="1600" dirty="0">
                <a:latin typeface="Calibri Light" panose="020F0302020204030204" pitchFamily="34" charset="0"/>
                <a:ea typeface="Calibri" panose="020F0502020204030204" pitchFamily="34" charset="0"/>
                <a:cs typeface="Arial" panose="020B0604020202020204" pitchFamily="34" charset="0"/>
              </a:rPr>
              <a:t> staying with host families without paying rent, </a:t>
            </a:r>
            <a:r>
              <a:rPr lang="en-US" sz="1600" b="1" dirty="0">
                <a:latin typeface="Calibri Light" panose="020F0302020204030204" pitchFamily="34" charset="0"/>
                <a:ea typeface="Calibri" panose="020F0502020204030204" pitchFamily="34" charset="0"/>
                <a:cs typeface="Arial" panose="020B0604020202020204" pitchFamily="34" charset="0"/>
              </a:rPr>
              <a:t>4% </a:t>
            </a:r>
            <a:r>
              <a:rPr lang="en-US" sz="1600" dirty="0">
                <a:latin typeface="Calibri Light" panose="020F0302020204030204" pitchFamily="34" charset="0"/>
                <a:ea typeface="Calibri" panose="020F0502020204030204" pitchFamily="34" charset="0"/>
                <a:cs typeface="Arial" panose="020B0604020202020204" pitchFamily="34" charset="0"/>
              </a:rPr>
              <a:t>taking shelter in schools and other public buildings. </a:t>
            </a:r>
          </a:p>
          <a:p>
            <a:pPr marL="228600" marR="0" algn="just">
              <a:lnSpc>
                <a:spcPct val="106000"/>
              </a:lnSpc>
              <a:spcBef>
                <a:spcPts val="0"/>
              </a:spcBef>
              <a:spcAft>
                <a:spcPts val="600"/>
              </a:spcAft>
            </a:pPr>
            <a:r>
              <a:rPr lang="en-US" sz="1600" dirty="0">
                <a:latin typeface="Calibri Light" panose="020F0302020204030204" pitchFamily="34" charset="0"/>
                <a:ea typeface="Calibri" panose="020F0502020204030204" pitchFamily="34" charset="0"/>
                <a:cs typeface="Arial" panose="020B0604020202020204" pitchFamily="34" charset="0"/>
              </a:rPr>
              <a:t>The </a:t>
            </a:r>
            <a:r>
              <a:rPr lang="en-US" sz="1600" b="1" dirty="0">
                <a:latin typeface="Calibri Light" panose="020F0302020204030204" pitchFamily="34" charset="0"/>
                <a:ea typeface="Calibri" panose="020F0502020204030204" pitchFamily="34" charset="0"/>
                <a:cs typeface="Arial" panose="020B0604020202020204" pitchFamily="34" charset="0"/>
              </a:rPr>
              <a:t>48% </a:t>
            </a:r>
            <a:r>
              <a:rPr lang="en-US" sz="1600" dirty="0">
                <a:latin typeface="Calibri Light" panose="020F0302020204030204" pitchFamily="34" charset="0"/>
                <a:ea typeface="Calibri" panose="020F0502020204030204" pitchFamily="34" charset="0"/>
                <a:cs typeface="Arial" panose="020B0604020202020204" pitchFamily="34" charset="0"/>
              </a:rPr>
              <a:t>of those accommodation are reported to have at least </a:t>
            </a:r>
            <a:r>
              <a:rPr lang="en-US" sz="1600" b="1" dirty="0">
                <a:latin typeface="Calibri Light" panose="020F0302020204030204" pitchFamily="34" charset="0"/>
                <a:ea typeface="Calibri" panose="020F0502020204030204" pitchFamily="34" charset="0"/>
                <a:cs typeface="Arial" panose="020B0604020202020204" pitchFamily="34" charset="0"/>
              </a:rPr>
              <a:t>one enclosure issue</a:t>
            </a:r>
            <a:r>
              <a:rPr lang="en-US" sz="1600" dirty="0">
                <a:latin typeface="Calibri Light" panose="020F0302020204030204" pitchFamily="34" charset="0"/>
                <a:ea typeface="Calibri" panose="020F0502020204030204" pitchFamily="34" charset="0"/>
                <a:cs typeface="Arial" panose="020B0604020202020204" pitchFamily="34" charset="0"/>
              </a:rPr>
              <a:t>, only the </a:t>
            </a:r>
            <a:r>
              <a:rPr lang="en-US" sz="1600" b="1" dirty="0">
                <a:latin typeface="Calibri Light" panose="020F0302020204030204" pitchFamily="34" charset="0"/>
                <a:ea typeface="Calibri" panose="020F0502020204030204" pitchFamily="34" charset="0"/>
                <a:cs typeface="Arial" panose="020B0604020202020204" pitchFamily="34" charset="0"/>
              </a:rPr>
              <a:t>3% totally sub-standard</a:t>
            </a:r>
            <a:r>
              <a:rPr lang="en-US" sz="1600" dirty="0">
                <a:latin typeface="Calibri Light" panose="020F0302020204030204" pitchFamily="34" charset="0"/>
                <a:ea typeface="Calibri" panose="020F0502020204030204" pitchFamily="34" charset="0"/>
                <a:cs typeface="Arial" panose="020B0604020202020204" pitchFamily="34" charset="0"/>
              </a:rPr>
              <a:t>.</a:t>
            </a:r>
          </a:p>
          <a:p>
            <a:pPr marL="228600" marR="0" algn="just">
              <a:lnSpc>
                <a:spcPct val="106000"/>
              </a:lnSpc>
              <a:spcBef>
                <a:spcPts val="0"/>
              </a:spcBef>
            </a:pPr>
            <a:endParaRPr lang="en-US" sz="800" dirty="0">
              <a:latin typeface="Calibri Light" panose="020F0302020204030204" pitchFamily="34" charset="0"/>
              <a:ea typeface="Calibri" panose="020F0502020204030204" pitchFamily="34" charset="0"/>
              <a:cs typeface="Arial" panose="020B0604020202020204" pitchFamily="34" charset="0"/>
            </a:endParaRPr>
          </a:p>
          <a:p>
            <a:pPr marL="228600" marR="0" algn="just">
              <a:lnSpc>
                <a:spcPct val="106000"/>
              </a:lnSpc>
              <a:spcBef>
                <a:spcPts val="0"/>
              </a:spcBef>
              <a:spcAft>
                <a:spcPts val="600"/>
              </a:spcAft>
            </a:pPr>
            <a:r>
              <a:rPr lang="en-US" sz="1600" dirty="0">
                <a:latin typeface="Calibri Light" panose="020F0302020204030204" pitchFamily="34" charset="0"/>
                <a:ea typeface="Calibri" panose="020F0502020204030204" pitchFamily="34" charset="0"/>
                <a:cs typeface="Arial" panose="020B0604020202020204" pitchFamily="34" charset="0"/>
              </a:rPr>
              <a:t>The </a:t>
            </a:r>
            <a:r>
              <a:rPr lang="en-US" sz="1600" b="1" dirty="0">
                <a:latin typeface="Calibri Light" panose="020F0302020204030204" pitchFamily="34" charset="0"/>
                <a:ea typeface="Calibri" panose="020F0502020204030204" pitchFamily="34" charset="0"/>
                <a:cs typeface="Arial" panose="020B0604020202020204" pitchFamily="34" charset="0"/>
              </a:rPr>
              <a:t>83% of returnees </a:t>
            </a:r>
            <a:r>
              <a:rPr lang="en-US" sz="1600" dirty="0">
                <a:latin typeface="Calibri Light" panose="020F0302020204030204" pitchFamily="34" charset="0"/>
                <a:ea typeface="Calibri" panose="020F0502020204030204" pitchFamily="34" charset="0"/>
                <a:cs typeface="Arial" panose="020B0604020202020204" pitchFamily="34" charset="0"/>
              </a:rPr>
              <a:t>reported to be back in their own homes in their areas of origin, which result reporting </a:t>
            </a:r>
            <a:r>
              <a:rPr lang="en-US" sz="1600" b="1" dirty="0">
                <a:latin typeface="Calibri Light" panose="020F0302020204030204" pitchFamily="34" charset="0"/>
                <a:ea typeface="Calibri" panose="020F0502020204030204" pitchFamily="34" charset="0"/>
                <a:cs typeface="Arial" panose="020B0604020202020204" pitchFamily="34" charset="0"/>
              </a:rPr>
              <a:t>damages from light (88%) to heavy (3%)</a:t>
            </a:r>
            <a:r>
              <a:rPr lang="en-US" sz="1600" dirty="0">
                <a:latin typeface="Calibri Light" panose="020F0302020204030204" pitchFamily="34" charset="0"/>
                <a:ea typeface="Calibri" panose="020F0502020204030204" pitchFamily="34" charset="0"/>
                <a:cs typeface="Arial" panose="020B0604020202020204" pitchFamily="34" charset="0"/>
              </a:rPr>
              <a:t>.   </a:t>
            </a:r>
          </a:p>
          <a:p>
            <a:pPr marL="228600" marR="0" algn="just">
              <a:lnSpc>
                <a:spcPct val="106000"/>
              </a:lnSpc>
              <a:spcBef>
                <a:spcPts val="0"/>
              </a:spcBef>
            </a:pPr>
            <a:endParaRPr lang="en-US" sz="800" dirty="0">
              <a:latin typeface="Calibri Light" panose="020F0302020204030204" pitchFamily="34" charset="0"/>
              <a:ea typeface="Calibri" panose="020F0502020204030204" pitchFamily="34" charset="0"/>
              <a:cs typeface="Arial" panose="020B0604020202020204" pitchFamily="34" charset="0"/>
            </a:endParaRPr>
          </a:p>
          <a:p>
            <a:pPr marL="228600" marR="0" algn="just">
              <a:lnSpc>
                <a:spcPct val="106000"/>
              </a:lnSpc>
              <a:spcBef>
                <a:spcPts val="0"/>
              </a:spcBef>
              <a:spcAft>
                <a:spcPts val="600"/>
              </a:spcAft>
            </a:pPr>
            <a:r>
              <a:rPr lang="en-US" sz="1600" dirty="0">
                <a:latin typeface="Calibri Light" panose="020F0302020204030204" pitchFamily="34" charset="0"/>
                <a:ea typeface="Calibri" panose="020F0502020204030204" pitchFamily="34" charset="0"/>
                <a:cs typeface="Arial" panose="020B0604020202020204" pitchFamily="34" charset="0"/>
              </a:rPr>
              <a:t>The</a:t>
            </a:r>
            <a:r>
              <a:rPr lang="en-US" sz="1600" b="1" dirty="0">
                <a:latin typeface="Calibri Light" panose="020F0302020204030204" pitchFamily="34" charset="0"/>
                <a:ea typeface="Calibri" panose="020F0502020204030204" pitchFamily="34" charset="0"/>
                <a:cs typeface="Arial" panose="020B0604020202020204" pitchFamily="34" charset="0"/>
              </a:rPr>
              <a:t>(74%) </a:t>
            </a:r>
            <a:r>
              <a:rPr lang="en-US" sz="1600" dirty="0">
                <a:latin typeface="Calibri Light" panose="020F0302020204030204" pitchFamily="34" charset="0"/>
                <a:ea typeface="Calibri" panose="020F0502020204030204" pitchFamily="34" charset="0"/>
                <a:cs typeface="Arial" panose="020B0604020202020204" pitchFamily="34" charset="0"/>
              </a:rPr>
              <a:t>of </a:t>
            </a:r>
            <a:r>
              <a:rPr lang="en-US" sz="1600" b="1" dirty="0">
                <a:latin typeface="Calibri Light" panose="020F0302020204030204" pitchFamily="34" charset="0"/>
                <a:ea typeface="Calibri" panose="020F0502020204030204" pitchFamily="34" charset="0"/>
                <a:cs typeface="Arial" panose="020B0604020202020204" pitchFamily="34" charset="0"/>
              </a:rPr>
              <a:t>migrants </a:t>
            </a:r>
            <a:r>
              <a:rPr lang="en-US" sz="1600" dirty="0">
                <a:latin typeface="Calibri Light" panose="020F0302020204030204" pitchFamily="34" charset="0"/>
                <a:ea typeface="Calibri" panose="020F0502020204030204" pitchFamily="34" charset="0"/>
                <a:cs typeface="Arial" panose="020B0604020202020204" pitchFamily="34" charset="0"/>
              </a:rPr>
              <a:t>live in </a:t>
            </a:r>
            <a:r>
              <a:rPr lang="en-US" sz="1600" b="1" dirty="0">
                <a:latin typeface="Calibri Light" panose="020F0302020204030204" pitchFamily="34" charset="0"/>
                <a:ea typeface="Calibri" panose="020F0502020204030204" pitchFamily="34" charset="0"/>
                <a:cs typeface="Arial" panose="020B0604020202020204" pitchFamily="34" charset="0"/>
              </a:rPr>
              <a:t>rented accommodation</a:t>
            </a:r>
            <a:r>
              <a:rPr lang="en-US" sz="1600" dirty="0">
                <a:latin typeface="Calibri Light" panose="020F0302020204030204" pitchFamily="34" charset="0"/>
                <a:ea typeface="Calibri" panose="020F0502020204030204" pitchFamily="34" charset="0"/>
                <a:cs typeface="Arial" panose="020B0604020202020204" pitchFamily="34" charset="0"/>
              </a:rPr>
              <a:t>. The </a:t>
            </a:r>
            <a:r>
              <a:rPr lang="en-US" sz="1600" b="1" dirty="0">
                <a:latin typeface="Calibri Light" panose="020F0302020204030204" pitchFamily="34" charset="0"/>
                <a:ea typeface="Calibri" panose="020F0502020204030204" pitchFamily="34" charset="0"/>
                <a:cs typeface="Arial" panose="020B0604020202020204" pitchFamily="34" charset="0"/>
              </a:rPr>
              <a:t>64%</a:t>
            </a:r>
            <a:r>
              <a:rPr lang="en-US" sz="1600" dirty="0">
                <a:latin typeface="Calibri Light" panose="020F0302020204030204" pitchFamily="34" charset="0"/>
                <a:ea typeface="Calibri" panose="020F0502020204030204" pitchFamily="34" charset="0"/>
                <a:cs typeface="Arial" panose="020B0604020202020204" pitchFamily="34" charset="0"/>
              </a:rPr>
              <a:t> pay for their own accommodation, for a minority </a:t>
            </a:r>
            <a:r>
              <a:rPr lang="en-US" sz="1600" b="1" dirty="0">
                <a:latin typeface="Calibri Light" panose="020F0302020204030204" pitchFamily="34" charset="0"/>
                <a:ea typeface="Calibri" panose="020F0502020204030204" pitchFamily="34" charset="0"/>
                <a:cs typeface="Arial" panose="020B0604020202020204" pitchFamily="34" charset="0"/>
              </a:rPr>
              <a:t>(8%) </a:t>
            </a:r>
            <a:r>
              <a:rPr lang="en-US" sz="1600" dirty="0">
                <a:latin typeface="Calibri Light" panose="020F0302020204030204" pitchFamily="34" charset="0"/>
                <a:ea typeface="Calibri" panose="020F0502020204030204" pitchFamily="34" charset="0"/>
                <a:cs typeface="Arial" panose="020B0604020202020204" pitchFamily="34" charset="0"/>
              </a:rPr>
              <a:t>rent is paid by the employer or by others </a:t>
            </a:r>
            <a:r>
              <a:rPr lang="en-US" sz="1600" b="1" dirty="0">
                <a:latin typeface="Calibri Light" panose="020F0302020204030204" pitchFamily="34" charset="0"/>
                <a:ea typeface="Calibri" panose="020F0502020204030204" pitchFamily="34" charset="0"/>
                <a:cs typeface="Arial" panose="020B0604020202020204" pitchFamily="34" charset="0"/>
              </a:rPr>
              <a:t>(2%). </a:t>
            </a:r>
            <a:r>
              <a:rPr lang="en-US" sz="1600" dirty="0">
                <a:latin typeface="Calibri Light" panose="020F0302020204030204" pitchFamily="34" charset="0"/>
                <a:ea typeface="Calibri" panose="020F0502020204030204" pitchFamily="34" charset="0"/>
                <a:cs typeface="Arial" panose="020B0604020202020204" pitchFamily="34" charset="0"/>
              </a:rPr>
              <a:t>The larger proportion of migrants live in rented accommodation in </a:t>
            </a:r>
            <a:r>
              <a:rPr lang="en-US" sz="1600" b="1" dirty="0">
                <a:latin typeface="Calibri Light" panose="020F0302020204030204" pitchFamily="34" charset="0"/>
                <a:ea typeface="Calibri" panose="020F0502020204030204" pitchFamily="34" charset="0"/>
                <a:cs typeface="Arial" panose="020B0604020202020204" pitchFamily="34" charset="0"/>
              </a:rPr>
              <a:t>urban settings (79%)</a:t>
            </a:r>
            <a:r>
              <a:rPr lang="en-US" sz="1600" dirty="0">
                <a:latin typeface="Calibri Light" panose="020F0302020204030204" pitchFamily="34" charset="0"/>
                <a:ea typeface="Calibri" panose="020F0502020204030204" pitchFamily="34" charset="0"/>
                <a:cs typeface="Arial" panose="020B0604020202020204" pitchFamily="34" charset="0"/>
              </a:rPr>
              <a:t> compared to rural areas</a:t>
            </a:r>
            <a:r>
              <a:rPr lang="en-US" sz="1600" b="1" dirty="0">
                <a:latin typeface="Calibri Light" panose="020F0302020204030204" pitchFamily="34" charset="0"/>
                <a:ea typeface="Calibri" panose="020F0502020204030204" pitchFamily="34" charset="0"/>
                <a:cs typeface="Arial" panose="020B0604020202020204" pitchFamily="34" charset="0"/>
              </a:rPr>
              <a:t>.</a:t>
            </a:r>
            <a:r>
              <a:rPr lang="en-US" sz="1600" dirty="0">
                <a:latin typeface="Calibri Light" panose="020F0302020204030204" pitchFamily="34" charset="0"/>
                <a:ea typeface="Calibri" panose="020F0502020204030204" pitchFamily="34" charset="0"/>
                <a:cs typeface="Arial" panose="020B0604020202020204" pitchFamily="34" charset="0"/>
              </a:rPr>
              <a:t> While </a:t>
            </a:r>
            <a:r>
              <a:rPr lang="en-US" sz="1600" b="1" dirty="0">
                <a:latin typeface="Calibri Light" panose="020F0302020204030204" pitchFamily="34" charset="0"/>
                <a:ea typeface="Calibri" panose="020F0502020204030204" pitchFamily="34" charset="0"/>
                <a:cs typeface="Arial" panose="020B0604020202020204" pitchFamily="34" charset="0"/>
              </a:rPr>
              <a:t>(9%) </a:t>
            </a:r>
            <a:r>
              <a:rPr lang="en-US" sz="1600" dirty="0">
                <a:latin typeface="Calibri Light" panose="020F0302020204030204" pitchFamily="34" charset="0"/>
                <a:ea typeface="Calibri" panose="020F0502020204030204" pitchFamily="34" charset="0"/>
                <a:cs typeface="Arial" panose="020B0604020202020204" pitchFamily="34" charset="0"/>
              </a:rPr>
              <a:t>living in collective shelter settings.  </a:t>
            </a:r>
            <a:r>
              <a:rPr lang="en-US" sz="1600" b="1" dirty="0">
                <a:latin typeface="Calibri Light" panose="020F0302020204030204" pitchFamily="34" charset="0"/>
                <a:ea typeface="Calibri" panose="020F0502020204030204" pitchFamily="34" charset="0"/>
                <a:cs typeface="Arial" panose="020B0604020202020204" pitchFamily="34" charset="0"/>
              </a:rPr>
              <a:t>(9%) </a:t>
            </a:r>
            <a:r>
              <a:rPr lang="en-US" sz="1600" dirty="0">
                <a:latin typeface="Calibri Light" panose="020F0302020204030204" pitchFamily="34" charset="0"/>
                <a:ea typeface="Calibri" panose="020F0502020204030204" pitchFamily="34" charset="0"/>
                <a:cs typeface="Arial" panose="020B0604020202020204" pitchFamily="34" charset="0"/>
              </a:rPr>
              <a:t>are accommodated in their workplaces. </a:t>
            </a:r>
          </a:p>
          <a:p>
            <a:pPr marL="228600" marR="0" algn="just">
              <a:lnSpc>
                <a:spcPct val="106000"/>
              </a:lnSpc>
              <a:spcBef>
                <a:spcPts val="0"/>
              </a:spcBef>
              <a:spcAft>
                <a:spcPts val="600"/>
              </a:spcAft>
            </a:pPr>
            <a:r>
              <a:rPr lang="en-US" sz="1600" dirty="0">
                <a:latin typeface="Calibri Light" panose="020F0302020204030204" pitchFamily="34" charset="0"/>
                <a:ea typeface="Calibri" panose="020F0502020204030204" pitchFamily="34" charset="0"/>
                <a:cs typeface="Arial" panose="020B0604020202020204" pitchFamily="34" charset="0"/>
              </a:rPr>
              <a:t>The </a:t>
            </a:r>
            <a:r>
              <a:rPr lang="en-US" sz="1600" b="1" dirty="0">
                <a:latin typeface="Calibri Light" panose="020F0302020204030204" pitchFamily="34" charset="0"/>
                <a:ea typeface="Calibri" panose="020F0502020204030204" pitchFamily="34" charset="0"/>
                <a:cs typeface="Arial" panose="020B0604020202020204" pitchFamily="34" charset="0"/>
              </a:rPr>
              <a:t>72% </a:t>
            </a:r>
            <a:r>
              <a:rPr lang="en-US" sz="1600" dirty="0">
                <a:latin typeface="Calibri Light" panose="020F0302020204030204" pitchFamily="34" charset="0"/>
                <a:ea typeface="Calibri" panose="020F0502020204030204" pitchFamily="34" charset="0"/>
                <a:cs typeface="Arial" panose="020B0604020202020204" pitchFamily="34" charset="0"/>
              </a:rPr>
              <a:t>of those accommodation are reported to have at least one enclosure issue, while the </a:t>
            </a:r>
            <a:r>
              <a:rPr lang="en-US" sz="1600" b="1" dirty="0">
                <a:latin typeface="Calibri Light" panose="020F0302020204030204" pitchFamily="34" charset="0"/>
                <a:ea typeface="Calibri" panose="020F0502020204030204" pitchFamily="34" charset="0"/>
                <a:cs typeface="Arial" panose="020B0604020202020204" pitchFamily="34" charset="0"/>
              </a:rPr>
              <a:t>26% </a:t>
            </a:r>
            <a:r>
              <a:rPr lang="en-US" sz="1600" dirty="0">
                <a:latin typeface="Calibri Light" panose="020F0302020204030204" pitchFamily="34" charset="0"/>
                <a:ea typeface="Calibri" panose="020F0502020204030204" pitchFamily="34" charset="0"/>
                <a:cs typeface="Arial" panose="020B0604020202020204" pitchFamily="34" charset="0"/>
              </a:rPr>
              <a:t>is reported completely sub-standards.</a:t>
            </a:r>
            <a:endParaRPr lang="en-US" sz="16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97942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Libya Overview </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sp>
        <p:nvSpPr>
          <p:cNvPr id="6" name="Rectangle 5">
            <a:extLst>
              <a:ext uri="{FF2B5EF4-FFF2-40B4-BE49-F238E27FC236}">
                <a16:creationId xmlns:a16="http://schemas.microsoft.com/office/drawing/2014/main" id="{06FED59B-61F6-4818-A3BC-4A12A5A113C3}"/>
              </a:ext>
            </a:extLst>
          </p:cNvPr>
          <p:cNvSpPr/>
          <p:nvPr/>
        </p:nvSpPr>
        <p:spPr>
          <a:xfrm>
            <a:off x="671590" y="1204880"/>
            <a:ext cx="11016772" cy="10479792"/>
          </a:xfrm>
          <a:prstGeom prst="rect">
            <a:avLst/>
          </a:prstGeom>
        </p:spPr>
        <p:txBody>
          <a:bodyPr wrap="square">
            <a:spAutoFit/>
          </a:bodyPr>
          <a:lstStyle/>
          <a:p>
            <a:pPr marL="285750" indent="-285750">
              <a:spcAft>
                <a:spcPts val="600"/>
              </a:spcAft>
              <a:buFont typeface="Arial" panose="020B0604020202020204" pitchFamily="34" charset="0"/>
              <a:buChar char="•"/>
            </a:pPr>
            <a:r>
              <a:rPr lang="en-US" b="1" dirty="0">
                <a:solidFill>
                  <a:srgbClr val="4A4A4A"/>
                </a:solidFill>
              </a:rPr>
              <a:t>9 year of conflict </a:t>
            </a:r>
            <a:r>
              <a:rPr lang="en-US" dirty="0">
                <a:solidFill>
                  <a:srgbClr val="4A4A4A"/>
                </a:solidFill>
              </a:rPr>
              <a:t>with </a:t>
            </a:r>
            <a:r>
              <a:rPr lang="en-US" b="1" dirty="0">
                <a:solidFill>
                  <a:srgbClr val="4A4A4A"/>
                </a:solidFill>
              </a:rPr>
              <a:t>political instability </a:t>
            </a:r>
            <a:r>
              <a:rPr lang="en-US" dirty="0">
                <a:solidFill>
                  <a:srgbClr val="4A4A4A"/>
                </a:solidFill>
              </a:rPr>
              <a:t>and active fighting driving </a:t>
            </a:r>
            <a:r>
              <a:rPr lang="en-US" b="1" dirty="0">
                <a:solidFill>
                  <a:srgbClr val="4A4A4A"/>
                </a:solidFill>
              </a:rPr>
              <a:t>displacement and humanitarian needs</a:t>
            </a:r>
          </a:p>
          <a:p>
            <a:pPr marL="285750" indent="-285750">
              <a:spcAft>
                <a:spcPts val="600"/>
              </a:spcAft>
              <a:buFont typeface="Arial" panose="020B0604020202020204" pitchFamily="34" charset="0"/>
              <a:buChar char="•"/>
            </a:pPr>
            <a:r>
              <a:rPr lang="en-US" b="1" dirty="0">
                <a:solidFill>
                  <a:srgbClr val="4A4A4A"/>
                </a:solidFill>
              </a:rPr>
              <a:t>The first half of 2020 </a:t>
            </a:r>
            <a:r>
              <a:rPr lang="en-US" dirty="0">
                <a:solidFill>
                  <a:srgbClr val="4A4A4A"/>
                </a:solidFill>
              </a:rPr>
              <a:t>saw an </a:t>
            </a:r>
            <a:r>
              <a:rPr lang="en-US" b="1" dirty="0">
                <a:solidFill>
                  <a:srgbClr val="4A4A4A"/>
                </a:solidFill>
              </a:rPr>
              <a:t>escalation of fighting</a:t>
            </a:r>
            <a:r>
              <a:rPr lang="en-US" dirty="0">
                <a:solidFill>
                  <a:srgbClr val="4A4A4A"/>
                </a:solidFill>
              </a:rPr>
              <a:t> in the </a:t>
            </a:r>
            <a:r>
              <a:rPr lang="en-US" b="1" dirty="0">
                <a:solidFill>
                  <a:srgbClr val="4A4A4A"/>
                </a:solidFill>
              </a:rPr>
              <a:t>southern parts </a:t>
            </a:r>
            <a:r>
              <a:rPr lang="en-US" dirty="0">
                <a:solidFill>
                  <a:srgbClr val="4A4A4A"/>
                </a:solidFill>
              </a:rPr>
              <a:t>of the country and in</a:t>
            </a:r>
            <a:r>
              <a:rPr lang="en-US" b="1" dirty="0">
                <a:solidFill>
                  <a:srgbClr val="4A4A4A"/>
                </a:solidFill>
              </a:rPr>
              <a:t> Tripoli</a:t>
            </a:r>
          </a:p>
          <a:p>
            <a:pPr marL="285750" indent="-285750">
              <a:spcAft>
                <a:spcPts val="600"/>
              </a:spcAft>
              <a:buFont typeface="Arial" panose="020B0604020202020204" pitchFamily="34" charset="0"/>
              <a:buChar char="•"/>
            </a:pPr>
            <a:r>
              <a:rPr lang="en-GB" dirty="0">
                <a:solidFill>
                  <a:srgbClr val="4A4A4A"/>
                </a:solidFill>
              </a:rPr>
              <a:t>The </a:t>
            </a:r>
            <a:r>
              <a:rPr lang="en-GB" b="1" dirty="0">
                <a:solidFill>
                  <a:srgbClr val="4A4A4A"/>
                </a:solidFill>
              </a:rPr>
              <a:t>fighting heavily affected densely populated urban areas </a:t>
            </a:r>
            <a:r>
              <a:rPr lang="en-GB" dirty="0">
                <a:solidFill>
                  <a:srgbClr val="4A4A4A"/>
                </a:solidFill>
              </a:rPr>
              <a:t>with sustained use of artillery and airstrikes causing large scale damage to housing and community infrastructure </a:t>
            </a:r>
          </a:p>
          <a:p>
            <a:pPr marL="285750" indent="-285750">
              <a:spcAft>
                <a:spcPts val="600"/>
              </a:spcAft>
              <a:buFont typeface="Arial" panose="020B0604020202020204" pitchFamily="34" charset="0"/>
              <a:buChar char="•"/>
            </a:pPr>
            <a:r>
              <a:rPr lang="en-GB" b="1" dirty="0">
                <a:solidFill>
                  <a:srgbClr val="4A4A4A"/>
                </a:solidFill>
              </a:rPr>
              <a:t>Poor economic situations </a:t>
            </a:r>
            <a:r>
              <a:rPr lang="en-GB" dirty="0">
                <a:solidFill>
                  <a:srgbClr val="4A4A4A"/>
                </a:solidFill>
              </a:rPr>
              <a:t>made worse due to </a:t>
            </a:r>
            <a:r>
              <a:rPr lang="en-GB" b="1" dirty="0">
                <a:solidFill>
                  <a:srgbClr val="4A4A4A"/>
                </a:solidFill>
              </a:rPr>
              <a:t>COVID-19 movement restrictions </a:t>
            </a:r>
            <a:r>
              <a:rPr lang="en-GB" dirty="0">
                <a:solidFill>
                  <a:srgbClr val="4A4A4A"/>
                </a:solidFill>
              </a:rPr>
              <a:t>and </a:t>
            </a:r>
            <a:r>
              <a:rPr lang="en-GB" b="1" dirty="0">
                <a:solidFill>
                  <a:srgbClr val="4A4A4A"/>
                </a:solidFill>
              </a:rPr>
              <a:t>closure of businesses </a:t>
            </a:r>
            <a:r>
              <a:rPr lang="en-GB" dirty="0">
                <a:solidFill>
                  <a:srgbClr val="4A4A4A"/>
                </a:solidFill>
              </a:rPr>
              <a:t>leading to </a:t>
            </a:r>
            <a:r>
              <a:rPr lang="en-GB" b="1" dirty="0">
                <a:solidFill>
                  <a:srgbClr val="4A4A4A"/>
                </a:solidFill>
              </a:rPr>
              <a:t>increased vulnerabilities especially within migrants and IDP populations </a:t>
            </a:r>
          </a:p>
          <a:p>
            <a:pPr marL="285750" indent="-285750">
              <a:spcAft>
                <a:spcPts val="600"/>
              </a:spcAft>
              <a:buFont typeface="Arial" panose="020B0604020202020204" pitchFamily="34" charset="0"/>
              <a:buChar char="•"/>
            </a:pPr>
            <a:r>
              <a:rPr lang="en-GB" b="1" dirty="0">
                <a:solidFill>
                  <a:srgbClr val="4A4A4A"/>
                </a:solidFill>
              </a:rPr>
              <a:t>Change of territorial control in June 2020 </a:t>
            </a:r>
            <a:r>
              <a:rPr lang="en-GB" dirty="0">
                <a:solidFill>
                  <a:srgbClr val="4A4A4A"/>
                </a:solidFill>
              </a:rPr>
              <a:t>resulted in </a:t>
            </a:r>
            <a:r>
              <a:rPr lang="en-GB" b="1" dirty="0">
                <a:solidFill>
                  <a:srgbClr val="4A4A4A"/>
                </a:solidFill>
              </a:rPr>
              <a:t>reduced displacement in the west</a:t>
            </a:r>
            <a:r>
              <a:rPr lang="en-GB" dirty="0">
                <a:solidFill>
                  <a:srgbClr val="4A4A4A"/>
                </a:solidFill>
              </a:rPr>
              <a:t> and large scale displacement towards the east. This has also </a:t>
            </a:r>
            <a:r>
              <a:rPr lang="en-GB" b="1" dirty="0">
                <a:solidFill>
                  <a:srgbClr val="4A4A4A"/>
                </a:solidFill>
              </a:rPr>
              <a:t>triggered returns in Tripoli </a:t>
            </a:r>
            <a:r>
              <a:rPr lang="en-GB" dirty="0">
                <a:solidFill>
                  <a:srgbClr val="4A4A4A"/>
                </a:solidFill>
              </a:rPr>
              <a:t>and the </a:t>
            </a:r>
            <a:r>
              <a:rPr lang="en-GB" b="1" dirty="0">
                <a:solidFill>
                  <a:srgbClr val="4A4A4A"/>
                </a:solidFill>
              </a:rPr>
              <a:t>western region </a:t>
            </a:r>
          </a:p>
          <a:p>
            <a:pPr marL="285750" indent="-285750">
              <a:spcAft>
                <a:spcPts val="600"/>
              </a:spcAft>
              <a:buFont typeface="Arial" panose="020B0604020202020204" pitchFamily="34" charset="0"/>
              <a:buChar char="•"/>
            </a:pPr>
            <a:r>
              <a:rPr lang="en-GB" dirty="0">
                <a:solidFill>
                  <a:srgbClr val="4A4A4A"/>
                </a:solidFill>
              </a:rPr>
              <a:t>In </a:t>
            </a:r>
            <a:r>
              <a:rPr lang="en-GB" b="1" dirty="0">
                <a:solidFill>
                  <a:srgbClr val="4A4A4A"/>
                </a:solidFill>
              </a:rPr>
              <a:t>Tripoli, </a:t>
            </a:r>
            <a:r>
              <a:rPr lang="en-GB" dirty="0">
                <a:solidFill>
                  <a:srgbClr val="4A4A4A"/>
                </a:solidFill>
              </a:rPr>
              <a:t>return is still significantly challenged by the </a:t>
            </a:r>
            <a:r>
              <a:rPr lang="en-GB" b="1" dirty="0">
                <a:solidFill>
                  <a:srgbClr val="4A4A4A"/>
                </a:solidFill>
              </a:rPr>
              <a:t>destruction of housing and infrastructure and presence of mines and UCO’s </a:t>
            </a:r>
          </a:p>
          <a:p>
            <a:pPr marL="285750" indent="-285750">
              <a:spcAft>
                <a:spcPts val="600"/>
              </a:spcAft>
              <a:buFont typeface="Arial" panose="020B0604020202020204" pitchFamily="34" charset="0"/>
              <a:buChar char="•"/>
            </a:pPr>
            <a:r>
              <a:rPr lang="en-GB" b="1" dirty="0">
                <a:solidFill>
                  <a:srgbClr val="4A4A4A"/>
                </a:solidFill>
              </a:rPr>
              <a:t>Situation in Sirte remains tense </a:t>
            </a:r>
            <a:r>
              <a:rPr lang="en-GB" dirty="0">
                <a:solidFill>
                  <a:srgbClr val="4A4A4A"/>
                </a:solidFill>
              </a:rPr>
              <a:t>with both sides deploying forces in areas close to the city. the situation can further deteriorate with possible displacement towards both the east and west.</a:t>
            </a:r>
          </a:p>
          <a:p>
            <a:pPr marL="285750" indent="-285750">
              <a:spcAft>
                <a:spcPts val="600"/>
              </a:spcAft>
              <a:buFont typeface="Arial" panose="020B0604020202020204" pitchFamily="34" charset="0"/>
              <a:buChar char="•"/>
            </a:pPr>
            <a:r>
              <a:rPr lang="en-GB" dirty="0">
                <a:solidFill>
                  <a:srgbClr val="4A4A4A"/>
                </a:solidFill>
              </a:rPr>
              <a:t>No operational space or </a:t>
            </a:r>
            <a:r>
              <a:rPr lang="en-GB" b="1" dirty="0">
                <a:solidFill>
                  <a:srgbClr val="4A4A4A"/>
                </a:solidFill>
              </a:rPr>
              <a:t>legal framew</a:t>
            </a:r>
            <a:r>
              <a:rPr lang="en-GB" dirty="0">
                <a:solidFill>
                  <a:srgbClr val="4A4A4A"/>
                </a:solidFill>
              </a:rPr>
              <a:t>ork for providing shelter solutions to migrant exists in the country, 2020 saw the </a:t>
            </a:r>
            <a:r>
              <a:rPr lang="en-GB" b="1" dirty="0">
                <a:solidFill>
                  <a:srgbClr val="4A4A4A"/>
                </a:solidFill>
              </a:rPr>
              <a:t>closure of several migrants’ detention centres </a:t>
            </a:r>
            <a:r>
              <a:rPr lang="en-GB" dirty="0">
                <a:solidFill>
                  <a:srgbClr val="4A4A4A"/>
                </a:solidFill>
              </a:rPr>
              <a:t>with no alternatives for shelter or solutions, Migrants remain among the most vulnerable and in need for shelter assistance</a:t>
            </a:r>
          </a:p>
          <a:p>
            <a:pPr marL="285750" indent="-285750">
              <a:spcAft>
                <a:spcPts val="600"/>
              </a:spcAft>
              <a:buFont typeface="Arial" panose="020B0604020202020204" pitchFamily="34" charset="0"/>
              <a:buChar char="•"/>
            </a:pPr>
            <a:r>
              <a:rPr lang="en-GB" b="1" dirty="0">
                <a:solidFill>
                  <a:srgbClr val="4A4A4A"/>
                </a:solidFill>
              </a:rPr>
              <a:t>Shortages in fuel, cash and the increase of prices and rents </a:t>
            </a:r>
            <a:r>
              <a:rPr lang="en-GB" dirty="0">
                <a:solidFill>
                  <a:srgbClr val="4A4A4A"/>
                </a:solidFill>
              </a:rPr>
              <a:t>continue to exacerbate vulnerabilities and force households to rely on </a:t>
            </a:r>
            <a:r>
              <a:rPr lang="en-GB" b="1" dirty="0">
                <a:solidFill>
                  <a:srgbClr val="4A4A4A"/>
                </a:solidFill>
              </a:rPr>
              <a:t>negative coping mechanisms</a:t>
            </a:r>
          </a:p>
          <a:p>
            <a:pPr marL="285750" indent="-285750">
              <a:buFont typeface="Arial" panose="020B0604020202020204" pitchFamily="34" charset="0"/>
              <a:buChar char="•"/>
            </a:pPr>
            <a:endParaRPr lang="en-GB" dirty="0">
              <a:solidFill>
                <a:srgbClr val="4A4A4A"/>
              </a:solidFill>
              <a:latin typeface="helvetica" panose="020B0604020202020204" pitchFamily="34" charset="0"/>
            </a:endParaRPr>
          </a:p>
          <a:p>
            <a:endParaRPr lang="en-GB" dirty="0">
              <a:solidFill>
                <a:srgbClr val="4A4A4A"/>
              </a:solidFill>
              <a:latin typeface="helvetica" panose="020B0604020202020204" pitchFamily="34" charset="0"/>
            </a:endParaRPr>
          </a:p>
          <a:p>
            <a:pPr marL="285750" indent="-285750">
              <a:buFont typeface="Arial" panose="020B0604020202020204" pitchFamily="34" charset="0"/>
              <a:buChar char="•"/>
            </a:pPr>
            <a:endParaRPr lang="en-GB" dirty="0">
              <a:solidFill>
                <a:srgbClr val="4A4A4A"/>
              </a:solidFill>
              <a:latin typeface="helvetica" panose="020B0604020202020204" pitchFamily="34" charset="0"/>
            </a:endParaRPr>
          </a:p>
          <a:p>
            <a:pPr marL="285750" indent="-285750">
              <a:buFont typeface="Arial" panose="020B0604020202020204" pitchFamily="34" charset="0"/>
              <a:buChar char="•"/>
            </a:pPr>
            <a:endParaRPr lang="en-GB" dirty="0">
              <a:solidFill>
                <a:srgbClr val="4A4A4A"/>
              </a:solidFill>
              <a:latin typeface="helvetica" panose="020B0604020202020204" pitchFamily="34" charset="0"/>
            </a:endParaRPr>
          </a:p>
          <a:p>
            <a:pPr marL="285750" indent="-285750">
              <a:buFont typeface="Arial" panose="020B0604020202020204" pitchFamily="34" charset="0"/>
              <a:buChar char="•"/>
            </a:pPr>
            <a:endParaRPr lang="en-GB" dirty="0">
              <a:solidFill>
                <a:srgbClr val="4A4A4A"/>
              </a:solidFill>
              <a:latin typeface="helvetica" panose="020B0604020202020204" pitchFamily="34" charset="0"/>
            </a:endParaRPr>
          </a:p>
          <a:p>
            <a:pPr marL="285750" indent="-285750">
              <a:buFontTx/>
              <a:buChar char="-"/>
            </a:pPr>
            <a:endParaRPr lang="en-GB" dirty="0">
              <a:solidFill>
                <a:srgbClr val="4A4A4A"/>
              </a:solidFill>
              <a:latin typeface="helvetica" panose="020B0604020202020204" pitchFamily="34" charset="0"/>
            </a:endParaRPr>
          </a:p>
          <a:p>
            <a:pPr marL="285750" indent="-285750">
              <a:buFontTx/>
              <a:buChar char="-"/>
            </a:pPr>
            <a:endParaRPr lang="en-US" dirty="0">
              <a:solidFill>
                <a:srgbClr val="4A4A4A"/>
              </a:solidFill>
              <a:latin typeface="helvetica" panose="020B0604020202020204" pitchFamily="34" charset="0"/>
            </a:endParaRPr>
          </a:p>
          <a:p>
            <a:pPr marL="285750" indent="-285750">
              <a:buFontTx/>
              <a:buChar char="-"/>
            </a:pPr>
            <a:endParaRPr lang="en-US" dirty="0">
              <a:solidFill>
                <a:srgbClr val="4A4A4A"/>
              </a:solidFill>
              <a:latin typeface="helvetica" panose="020B0604020202020204" pitchFamily="34" charset="0"/>
            </a:endParaRPr>
          </a:p>
          <a:p>
            <a:endParaRPr lang="en-GB" dirty="0">
              <a:solidFill>
                <a:srgbClr val="4A4A4A"/>
              </a:solidFill>
              <a:latin typeface="helvetica" panose="020B0604020202020204" pitchFamily="34" charset="0"/>
            </a:endParaRPr>
          </a:p>
          <a:p>
            <a:endParaRPr lang="en-GB" dirty="0">
              <a:solidFill>
                <a:srgbClr val="4A4A4A"/>
              </a:solidFill>
              <a:latin typeface="helvetica" panose="020B0604020202020204" pitchFamily="34" charset="0"/>
            </a:endParaRPr>
          </a:p>
          <a:p>
            <a:endParaRPr lang="en-GB" dirty="0">
              <a:solidFill>
                <a:srgbClr val="4A4A4A"/>
              </a:solidFill>
              <a:latin typeface="helvetica" panose="020B0604020202020204" pitchFamily="34" charset="0"/>
            </a:endParaRPr>
          </a:p>
          <a:p>
            <a:endParaRPr lang="en-GB" dirty="0">
              <a:solidFill>
                <a:srgbClr val="4A4A4A"/>
              </a:solidFill>
              <a:latin typeface="helvetica" panose="020B0604020202020204" pitchFamily="34" charset="0"/>
            </a:endParaRPr>
          </a:p>
          <a:p>
            <a:endParaRPr lang="en-GB" dirty="0">
              <a:solidFill>
                <a:srgbClr val="4A4A4A"/>
              </a:solidFill>
              <a:latin typeface="helvetica" panose="020B0604020202020204" pitchFamily="34" charset="0"/>
            </a:endParaRPr>
          </a:p>
          <a:p>
            <a:endParaRPr lang="en-GB" dirty="0">
              <a:solidFill>
                <a:srgbClr val="4A4A4A"/>
              </a:solidFill>
              <a:latin typeface="helvetica" panose="020B0604020202020204" pitchFamily="34" charset="0"/>
            </a:endParaRPr>
          </a:p>
          <a:p>
            <a:endParaRPr lang="en-GB" dirty="0">
              <a:solidFill>
                <a:srgbClr val="4A4A4A"/>
              </a:solidFill>
              <a:latin typeface="helvetica" panose="020B0604020202020204" pitchFamily="34" charset="0"/>
            </a:endParaRPr>
          </a:p>
          <a:p>
            <a:endParaRPr lang="en-GB" dirty="0">
              <a:solidFill>
                <a:srgbClr val="4A4A4A"/>
              </a:solidFill>
              <a:latin typeface="helvetica" panose="020B0604020202020204" pitchFamily="34" charset="0"/>
            </a:endParaRPr>
          </a:p>
          <a:p>
            <a:endParaRPr lang="en-GB" dirty="0">
              <a:solidFill>
                <a:srgbClr val="4A4A4A"/>
              </a:solidFill>
              <a:latin typeface="helvetica" panose="020B0604020202020204" pitchFamily="34" charset="0"/>
            </a:endParaRPr>
          </a:p>
          <a:p>
            <a:endParaRPr lang="en-US" dirty="0"/>
          </a:p>
        </p:txBody>
      </p:sp>
      <p:pic>
        <p:nvPicPr>
          <p:cNvPr id="5" name="Picture 4" descr="A group of people walking on a city street&#10;&#10;Description automatically generated">
            <a:extLst>
              <a:ext uri="{FF2B5EF4-FFF2-40B4-BE49-F238E27FC236}">
                <a16:creationId xmlns:a16="http://schemas.microsoft.com/office/drawing/2014/main" id="{53CCFCC5-5820-4FA2-9717-C8652A334ECC}"/>
              </a:ext>
            </a:extLst>
          </p:cNvPr>
          <p:cNvPicPr>
            <a:picLocks noChangeAspect="1"/>
          </p:cNvPicPr>
          <p:nvPr/>
        </p:nvPicPr>
        <p:blipFill>
          <a:blip r:embed="rId3">
            <a:alphaModFix amt="21000"/>
            <a:extLst>
              <a:ext uri="{28A0092B-C50C-407E-A947-70E740481C1C}">
                <a14:useLocalDpi xmlns:a14="http://schemas.microsoft.com/office/drawing/2010/main" val="0"/>
              </a:ext>
            </a:extLst>
          </a:blip>
          <a:stretch>
            <a:fillRect/>
          </a:stretch>
        </p:blipFill>
        <p:spPr>
          <a:xfrm>
            <a:off x="1076227" y="880369"/>
            <a:ext cx="10039546" cy="5866781"/>
          </a:xfrm>
          <a:prstGeom prst="rect">
            <a:avLst/>
          </a:prstGeom>
        </p:spPr>
      </p:pic>
    </p:spTree>
    <p:extLst>
      <p:ext uri="{BB962C8B-B14F-4D97-AF65-F5344CB8AC3E}">
        <p14:creationId xmlns:p14="http://schemas.microsoft.com/office/powerpoint/2010/main" val="2181590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MSNA - key issues</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sp>
        <p:nvSpPr>
          <p:cNvPr id="15" name="Rectangle 14">
            <a:extLst>
              <a:ext uri="{FF2B5EF4-FFF2-40B4-BE49-F238E27FC236}">
                <a16:creationId xmlns:a16="http://schemas.microsoft.com/office/drawing/2014/main" id="{F66404A9-505E-48FC-B745-0D58824D1EC0}"/>
              </a:ext>
            </a:extLst>
          </p:cNvPr>
          <p:cNvSpPr/>
          <p:nvPr/>
        </p:nvSpPr>
        <p:spPr>
          <a:xfrm>
            <a:off x="1031240" y="1272938"/>
            <a:ext cx="10129520" cy="1677382"/>
          </a:xfrm>
          <a:prstGeom prst="rect">
            <a:avLst/>
          </a:prstGeom>
        </p:spPr>
        <p:txBody>
          <a:bodyPr wrap="square">
            <a:spAutoFit/>
          </a:bodyPr>
          <a:lstStyle/>
          <a:p>
            <a:endParaRPr lang="en-US" sz="1600" dirty="0"/>
          </a:p>
          <a:p>
            <a:pPr>
              <a:spcAft>
                <a:spcPts val="600"/>
              </a:spcAft>
            </a:pPr>
            <a:r>
              <a:rPr lang="en-US" b="1" dirty="0">
                <a:latin typeface="+mj-lt"/>
              </a:rPr>
              <a:t>Living in sub-standard </a:t>
            </a:r>
            <a:r>
              <a:rPr lang="en-US" dirty="0">
                <a:latin typeface="+mj-lt"/>
              </a:rPr>
              <a:t>or </a:t>
            </a:r>
            <a:r>
              <a:rPr lang="en-US" b="1" dirty="0">
                <a:latin typeface="+mj-lt"/>
              </a:rPr>
              <a:t>over-crowded housing </a:t>
            </a:r>
            <a:r>
              <a:rPr lang="en-US" dirty="0">
                <a:latin typeface="+mj-lt"/>
              </a:rPr>
              <a:t>is </a:t>
            </a:r>
          </a:p>
          <a:p>
            <a:pPr marL="285750" indent="-285750">
              <a:spcAft>
                <a:spcPts val="600"/>
              </a:spcAft>
              <a:buFontTx/>
              <a:buChar char="-"/>
            </a:pPr>
            <a:r>
              <a:rPr lang="en-US" dirty="0">
                <a:latin typeface="+mj-lt"/>
              </a:rPr>
              <a:t>A breach to the human right to an adequate standard of living </a:t>
            </a:r>
          </a:p>
          <a:p>
            <a:pPr marL="285750" indent="-285750">
              <a:spcAft>
                <a:spcPts val="600"/>
              </a:spcAft>
              <a:buFontTx/>
              <a:buChar char="-"/>
            </a:pPr>
            <a:r>
              <a:rPr lang="en-US" dirty="0">
                <a:latin typeface="+mj-lt"/>
              </a:rPr>
              <a:t>insecure and unsafe as it increases the risk of physical accidents, fires and infectious diseases, COVID </a:t>
            </a:r>
          </a:p>
          <a:p>
            <a:pPr marL="285750" indent="-285750">
              <a:spcAft>
                <a:spcPts val="600"/>
              </a:spcAft>
              <a:buFontTx/>
              <a:buChar char="-"/>
            </a:pPr>
            <a:r>
              <a:rPr lang="en-US" dirty="0">
                <a:latin typeface="+mj-lt"/>
              </a:rPr>
              <a:t>a key concern of risk of GBV and PSEA. </a:t>
            </a:r>
          </a:p>
        </p:txBody>
      </p:sp>
      <p:sp>
        <p:nvSpPr>
          <p:cNvPr id="16" name="Rectangle 15">
            <a:extLst>
              <a:ext uri="{FF2B5EF4-FFF2-40B4-BE49-F238E27FC236}">
                <a16:creationId xmlns:a16="http://schemas.microsoft.com/office/drawing/2014/main" id="{B2C47389-7826-4E6D-9C87-8A9D3BD167FD}"/>
              </a:ext>
            </a:extLst>
          </p:cNvPr>
          <p:cNvSpPr/>
          <p:nvPr/>
        </p:nvSpPr>
        <p:spPr>
          <a:xfrm>
            <a:off x="799809" y="3236888"/>
            <a:ext cx="10264431" cy="1418530"/>
          </a:xfrm>
          <a:prstGeom prst="rect">
            <a:avLst/>
          </a:prstGeom>
        </p:spPr>
        <p:txBody>
          <a:bodyPr wrap="square">
            <a:spAutoFit/>
          </a:bodyPr>
          <a:lstStyle/>
          <a:p>
            <a:pPr marL="228600" marR="0" algn="just">
              <a:lnSpc>
                <a:spcPct val="107000"/>
              </a:lnSpc>
              <a:spcBef>
                <a:spcPts val="0"/>
              </a:spcBef>
              <a:spcAft>
                <a:spcPts val="600"/>
              </a:spcAft>
            </a:pPr>
            <a:r>
              <a:rPr lang="en-US" b="1" dirty="0">
                <a:latin typeface="Calibri Light" panose="020F0302020204030204" pitchFamily="34" charset="0"/>
                <a:ea typeface="Calibri" panose="020F0502020204030204" pitchFamily="34" charset="0"/>
                <a:cs typeface="Arial" panose="020B0604020202020204" pitchFamily="34" charset="0"/>
              </a:rPr>
              <a:t>Inability to pay rent </a:t>
            </a:r>
            <a:r>
              <a:rPr lang="en-US" dirty="0">
                <a:latin typeface="Calibri Light" panose="020F0302020204030204" pitchFamily="34" charset="0"/>
                <a:ea typeface="Calibri" panose="020F0502020204030204" pitchFamily="34" charset="0"/>
                <a:cs typeface="Arial" panose="020B0604020202020204" pitchFamily="34" charset="0"/>
              </a:rPr>
              <a:t>for lack of income is the main reason of physical eviction or threat eviction. </a:t>
            </a:r>
          </a:p>
          <a:p>
            <a:pPr marL="228600" marR="0" algn="just">
              <a:lnSpc>
                <a:spcPct val="107000"/>
              </a:lnSpc>
              <a:spcBef>
                <a:spcPts val="0"/>
              </a:spcBef>
              <a:spcAft>
                <a:spcPts val="600"/>
              </a:spcAft>
            </a:pPr>
            <a:r>
              <a:rPr lang="en-US" b="1" dirty="0">
                <a:latin typeface="Calibri Light" panose="020F0302020204030204" pitchFamily="34" charset="0"/>
                <a:ea typeface="Calibri" panose="020F0502020204030204" pitchFamily="34" charset="0"/>
                <a:cs typeface="Arial" panose="020B0604020202020204" pitchFamily="34" charset="0"/>
              </a:rPr>
              <a:t>The lack of regular contract </a:t>
            </a:r>
            <a:r>
              <a:rPr lang="en-US" dirty="0">
                <a:latin typeface="Calibri Light" panose="020F0302020204030204" pitchFamily="34" charset="0"/>
                <a:ea typeface="Calibri" panose="020F0502020204030204" pitchFamily="34" charset="0"/>
                <a:cs typeface="Arial" panose="020B0604020202020204" pitchFamily="34" charset="0"/>
              </a:rPr>
              <a:t>augments the risk of evictions for </a:t>
            </a:r>
            <a:r>
              <a:rPr lang="en-US" b="1" dirty="0">
                <a:latin typeface="Calibri Light" panose="020F0302020204030204" pitchFamily="34" charset="0"/>
                <a:ea typeface="Calibri" panose="020F0502020204030204" pitchFamily="34" charset="0"/>
                <a:cs typeface="Arial" panose="020B0604020202020204" pitchFamily="34" charset="0"/>
              </a:rPr>
              <a:t>IDPs without regular legal status</a:t>
            </a:r>
            <a:r>
              <a:rPr lang="en-US" dirty="0">
                <a:latin typeface="Calibri Light" panose="020F0302020204030204" pitchFamily="34" charset="0"/>
                <a:ea typeface="Calibri" panose="020F0502020204030204" pitchFamily="34" charset="0"/>
                <a:cs typeface="Arial" panose="020B0604020202020204" pitchFamily="34" charset="0"/>
              </a:rPr>
              <a:t>. </a:t>
            </a:r>
          </a:p>
          <a:p>
            <a:pPr marL="228600" marR="0" algn="just">
              <a:lnSpc>
                <a:spcPct val="107000"/>
              </a:lnSpc>
              <a:spcBef>
                <a:spcPts val="0"/>
              </a:spcBef>
              <a:spcAft>
                <a:spcPts val="600"/>
              </a:spcAft>
            </a:pPr>
            <a:r>
              <a:rPr lang="en-US" b="1" dirty="0">
                <a:latin typeface="Calibri Light" panose="020F0302020204030204" pitchFamily="34" charset="0"/>
                <a:ea typeface="Calibri" panose="020F0502020204030204" pitchFamily="34" charset="0"/>
                <a:cs typeface="Arial" panose="020B0604020202020204" pitchFamily="34" charset="0"/>
              </a:rPr>
              <a:t>Refugees and migrants </a:t>
            </a:r>
            <a:r>
              <a:rPr lang="en-US" dirty="0">
                <a:latin typeface="Calibri Light" panose="020F0302020204030204" pitchFamily="34" charset="0"/>
                <a:ea typeface="Calibri" panose="020F0502020204030204" pitchFamily="34" charset="0"/>
                <a:cs typeface="Arial" panose="020B0604020202020204" pitchFamily="34" charset="0"/>
              </a:rPr>
              <a:t>are more exposed to eviction threats as they have weaker leverages and room to negotiate with landowners</a:t>
            </a:r>
            <a:endParaRPr lang="en-US"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06397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HNO –key notes  MSNA Libyans</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pic>
        <p:nvPicPr>
          <p:cNvPr id="3" name="Picture 2">
            <a:extLst>
              <a:ext uri="{FF2B5EF4-FFF2-40B4-BE49-F238E27FC236}">
                <a16:creationId xmlns:a16="http://schemas.microsoft.com/office/drawing/2014/main" id="{E88529FC-C236-4995-A8D4-E5E95C133832}"/>
              </a:ext>
            </a:extLst>
          </p:cNvPr>
          <p:cNvPicPr>
            <a:picLocks noChangeAspect="1"/>
          </p:cNvPicPr>
          <p:nvPr/>
        </p:nvPicPr>
        <p:blipFill>
          <a:blip r:embed="rId3"/>
          <a:stretch>
            <a:fillRect/>
          </a:stretch>
        </p:blipFill>
        <p:spPr>
          <a:xfrm>
            <a:off x="1380725" y="845626"/>
            <a:ext cx="8053960" cy="6012374"/>
          </a:xfrm>
          <a:prstGeom prst="rect">
            <a:avLst/>
          </a:prstGeom>
        </p:spPr>
      </p:pic>
    </p:spTree>
    <p:extLst>
      <p:ext uri="{BB962C8B-B14F-4D97-AF65-F5344CB8AC3E}">
        <p14:creationId xmlns:p14="http://schemas.microsoft.com/office/powerpoint/2010/main" val="689727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HNO –key notes  MSNA Libyans</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pic>
        <p:nvPicPr>
          <p:cNvPr id="5" name="Picture 4">
            <a:extLst>
              <a:ext uri="{FF2B5EF4-FFF2-40B4-BE49-F238E27FC236}">
                <a16:creationId xmlns:a16="http://schemas.microsoft.com/office/drawing/2014/main" id="{FB382D1E-A4B9-4CCB-8B90-83E5F128AC10}"/>
              </a:ext>
            </a:extLst>
          </p:cNvPr>
          <p:cNvPicPr>
            <a:picLocks noChangeAspect="1"/>
          </p:cNvPicPr>
          <p:nvPr/>
        </p:nvPicPr>
        <p:blipFill>
          <a:blip r:embed="rId3"/>
          <a:stretch>
            <a:fillRect/>
          </a:stretch>
        </p:blipFill>
        <p:spPr>
          <a:xfrm>
            <a:off x="1906554" y="804223"/>
            <a:ext cx="8058539" cy="6076931"/>
          </a:xfrm>
          <a:prstGeom prst="rect">
            <a:avLst/>
          </a:prstGeom>
        </p:spPr>
      </p:pic>
    </p:spTree>
    <p:extLst>
      <p:ext uri="{BB962C8B-B14F-4D97-AF65-F5344CB8AC3E}">
        <p14:creationId xmlns:p14="http://schemas.microsoft.com/office/powerpoint/2010/main" val="3207715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HNO –key notes  MSNA Libyans</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pic>
        <p:nvPicPr>
          <p:cNvPr id="8" name="Picture 7">
            <a:extLst>
              <a:ext uri="{FF2B5EF4-FFF2-40B4-BE49-F238E27FC236}">
                <a16:creationId xmlns:a16="http://schemas.microsoft.com/office/drawing/2014/main" id="{D99371BC-CAA5-4203-A500-3DEE9F2A8D86}"/>
              </a:ext>
            </a:extLst>
          </p:cNvPr>
          <p:cNvPicPr>
            <a:picLocks noChangeAspect="1"/>
          </p:cNvPicPr>
          <p:nvPr/>
        </p:nvPicPr>
        <p:blipFill>
          <a:blip r:embed="rId3"/>
          <a:stretch>
            <a:fillRect/>
          </a:stretch>
        </p:blipFill>
        <p:spPr>
          <a:xfrm>
            <a:off x="2151950" y="804223"/>
            <a:ext cx="7888099" cy="5955376"/>
          </a:xfrm>
          <a:prstGeom prst="rect">
            <a:avLst/>
          </a:prstGeom>
        </p:spPr>
      </p:pic>
    </p:spTree>
    <p:extLst>
      <p:ext uri="{BB962C8B-B14F-4D97-AF65-F5344CB8AC3E}">
        <p14:creationId xmlns:p14="http://schemas.microsoft.com/office/powerpoint/2010/main" val="2443043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HNO –key notes  MSNA Libyans</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pic>
        <p:nvPicPr>
          <p:cNvPr id="10" name="Picture 9">
            <a:extLst>
              <a:ext uri="{FF2B5EF4-FFF2-40B4-BE49-F238E27FC236}">
                <a16:creationId xmlns:a16="http://schemas.microsoft.com/office/drawing/2014/main" id="{3370A65F-23D8-47BA-9C58-78BB5514229F}"/>
              </a:ext>
            </a:extLst>
          </p:cNvPr>
          <p:cNvPicPr>
            <a:picLocks noChangeAspect="1"/>
          </p:cNvPicPr>
          <p:nvPr/>
        </p:nvPicPr>
        <p:blipFill>
          <a:blip r:embed="rId3"/>
          <a:stretch>
            <a:fillRect/>
          </a:stretch>
        </p:blipFill>
        <p:spPr>
          <a:xfrm>
            <a:off x="1787906" y="804223"/>
            <a:ext cx="8009237" cy="5972044"/>
          </a:xfrm>
          <a:prstGeom prst="rect">
            <a:avLst/>
          </a:prstGeom>
        </p:spPr>
      </p:pic>
    </p:spTree>
    <p:extLst>
      <p:ext uri="{BB962C8B-B14F-4D97-AF65-F5344CB8AC3E}">
        <p14:creationId xmlns:p14="http://schemas.microsoft.com/office/powerpoint/2010/main" val="3925616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HNO –key notes  MSNA Not Libyans</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pic>
        <p:nvPicPr>
          <p:cNvPr id="2" name="Picture 1">
            <a:extLst>
              <a:ext uri="{FF2B5EF4-FFF2-40B4-BE49-F238E27FC236}">
                <a16:creationId xmlns:a16="http://schemas.microsoft.com/office/drawing/2014/main" id="{C0FD57EE-31DD-4BF7-AB3A-EC0811039978}"/>
              </a:ext>
            </a:extLst>
          </p:cNvPr>
          <p:cNvPicPr>
            <a:picLocks noChangeAspect="1"/>
          </p:cNvPicPr>
          <p:nvPr/>
        </p:nvPicPr>
        <p:blipFill>
          <a:blip r:embed="rId3"/>
          <a:stretch>
            <a:fillRect/>
          </a:stretch>
        </p:blipFill>
        <p:spPr>
          <a:xfrm>
            <a:off x="1735287" y="950986"/>
            <a:ext cx="7699397" cy="5774548"/>
          </a:xfrm>
          <a:prstGeom prst="rect">
            <a:avLst/>
          </a:prstGeom>
        </p:spPr>
      </p:pic>
    </p:spTree>
    <p:extLst>
      <p:ext uri="{BB962C8B-B14F-4D97-AF65-F5344CB8AC3E}">
        <p14:creationId xmlns:p14="http://schemas.microsoft.com/office/powerpoint/2010/main" val="3927550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HNO –key notes  MSNA Not Libyans</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pic>
        <p:nvPicPr>
          <p:cNvPr id="6" name="Picture 5">
            <a:extLst>
              <a:ext uri="{FF2B5EF4-FFF2-40B4-BE49-F238E27FC236}">
                <a16:creationId xmlns:a16="http://schemas.microsoft.com/office/drawing/2014/main" id="{06E4AD9B-A86E-435D-8613-7CDB8C18EC13}"/>
              </a:ext>
            </a:extLst>
          </p:cNvPr>
          <p:cNvPicPr>
            <a:picLocks noChangeAspect="1"/>
          </p:cNvPicPr>
          <p:nvPr/>
        </p:nvPicPr>
        <p:blipFill>
          <a:blip r:embed="rId3"/>
          <a:stretch>
            <a:fillRect/>
          </a:stretch>
        </p:blipFill>
        <p:spPr>
          <a:xfrm>
            <a:off x="1799451" y="895654"/>
            <a:ext cx="7708443" cy="5860965"/>
          </a:xfrm>
          <a:prstGeom prst="rect">
            <a:avLst/>
          </a:prstGeom>
        </p:spPr>
      </p:pic>
    </p:spTree>
    <p:extLst>
      <p:ext uri="{BB962C8B-B14F-4D97-AF65-F5344CB8AC3E}">
        <p14:creationId xmlns:p14="http://schemas.microsoft.com/office/powerpoint/2010/main" val="4088559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HNO –key notes  MSNA Not Libyans</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pic>
        <p:nvPicPr>
          <p:cNvPr id="7" name="Picture 6">
            <a:extLst>
              <a:ext uri="{FF2B5EF4-FFF2-40B4-BE49-F238E27FC236}">
                <a16:creationId xmlns:a16="http://schemas.microsoft.com/office/drawing/2014/main" id="{3F98B6DF-EDEA-4DF4-A38F-E021150EEE6F}"/>
              </a:ext>
            </a:extLst>
          </p:cNvPr>
          <p:cNvPicPr>
            <a:picLocks noChangeAspect="1"/>
          </p:cNvPicPr>
          <p:nvPr/>
        </p:nvPicPr>
        <p:blipFill>
          <a:blip r:embed="rId3"/>
          <a:stretch>
            <a:fillRect/>
          </a:stretch>
        </p:blipFill>
        <p:spPr>
          <a:xfrm>
            <a:off x="2034775" y="895654"/>
            <a:ext cx="7837013" cy="5841138"/>
          </a:xfrm>
          <a:prstGeom prst="rect">
            <a:avLst/>
          </a:prstGeom>
        </p:spPr>
      </p:pic>
    </p:spTree>
    <p:extLst>
      <p:ext uri="{BB962C8B-B14F-4D97-AF65-F5344CB8AC3E}">
        <p14:creationId xmlns:p14="http://schemas.microsoft.com/office/powerpoint/2010/main" val="3407475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Shelter strategic priorities 2021</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pic>
        <p:nvPicPr>
          <p:cNvPr id="5" name="Picture 4" descr="A group of people standing in front of a building&#10;&#10;Description automatically generated">
            <a:extLst>
              <a:ext uri="{FF2B5EF4-FFF2-40B4-BE49-F238E27FC236}">
                <a16:creationId xmlns:a16="http://schemas.microsoft.com/office/drawing/2014/main" id="{FC64C067-6A57-4D78-849A-6EDD0E3DE5C4}"/>
              </a:ext>
            </a:extLst>
          </p:cNvPr>
          <p:cNvPicPr>
            <a:picLocks noChangeAspect="1"/>
          </p:cNvPicPr>
          <p:nvPr/>
        </p:nvPicPr>
        <p:blipFill>
          <a:blip r:embed="rId3">
            <a:alphaModFix amt="53000"/>
            <a:extLst>
              <a:ext uri="{28A0092B-C50C-407E-A947-70E740481C1C}">
                <a14:useLocalDpi xmlns:a14="http://schemas.microsoft.com/office/drawing/2010/main" val="0"/>
              </a:ext>
            </a:extLst>
          </a:blip>
          <a:stretch>
            <a:fillRect/>
          </a:stretch>
        </p:blipFill>
        <p:spPr>
          <a:xfrm>
            <a:off x="2032907" y="1149504"/>
            <a:ext cx="8364858" cy="5417457"/>
          </a:xfrm>
          <a:prstGeom prst="rect">
            <a:avLst/>
          </a:prstGeom>
        </p:spPr>
      </p:pic>
      <p:sp>
        <p:nvSpPr>
          <p:cNvPr id="6" name="Rectangle 5">
            <a:extLst>
              <a:ext uri="{FF2B5EF4-FFF2-40B4-BE49-F238E27FC236}">
                <a16:creationId xmlns:a16="http://schemas.microsoft.com/office/drawing/2014/main" id="{51B99670-8D09-46E7-9FB9-60D678B65468}"/>
              </a:ext>
            </a:extLst>
          </p:cNvPr>
          <p:cNvSpPr/>
          <p:nvPr/>
        </p:nvSpPr>
        <p:spPr>
          <a:xfrm>
            <a:off x="6752784" y="1191989"/>
            <a:ext cx="3909930" cy="2666243"/>
          </a:xfrm>
          <a:prstGeom prst="rect">
            <a:avLst/>
          </a:prstGeom>
        </p:spPr>
        <p:txBody>
          <a:bodyPr wrap="square">
            <a:spAutoFit/>
          </a:bodyPr>
          <a:lstStyle/>
          <a:p>
            <a:pPr marL="228600" marR="0" algn="just">
              <a:lnSpc>
                <a:spcPct val="107000"/>
              </a:lnSpc>
              <a:spcBef>
                <a:spcPts val="0"/>
              </a:spcBef>
              <a:spcAft>
                <a:spcPts val="1200"/>
              </a:spcAft>
            </a:pPr>
            <a:r>
              <a:rPr lang="en-US" sz="2400" b="1" dirty="0">
                <a:solidFill>
                  <a:srgbClr val="800000"/>
                </a:solidFill>
                <a:ea typeface="Calibri" panose="020F0502020204030204" pitchFamily="34" charset="0"/>
                <a:cs typeface="Arial" panose="020B0604020202020204" pitchFamily="34" charset="0"/>
              </a:rPr>
              <a:t>2021 HRP exercise</a:t>
            </a:r>
          </a:p>
          <a:p>
            <a:pPr marL="228600" marR="0" algn="just">
              <a:lnSpc>
                <a:spcPct val="107000"/>
              </a:lnSpc>
              <a:spcBef>
                <a:spcPts val="0"/>
              </a:spcBef>
              <a:spcAft>
                <a:spcPts val="1200"/>
              </a:spcAft>
            </a:pPr>
            <a:r>
              <a:rPr lang="en-US" sz="2400" b="1" dirty="0">
                <a:solidFill>
                  <a:srgbClr val="800000"/>
                </a:solidFill>
                <a:ea typeface="Calibri" panose="020F0502020204030204" pitchFamily="34" charset="0"/>
                <a:cs typeface="Arial" panose="020B0604020202020204" pitchFamily="34" charset="0"/>
              </a:rPr>
              <a:t>Shelter strategic priorities </a:t>
            </a:r>
          </a:p>
          <a:p>
            <a:pPr marL="228600" marR="0" algn="just">
              <a:lnSpc>
                <a:spcPct val="107000"/>
              </a:lnSpc>
              <a:spcBef>
                <a:spcPts val="0"/>
              </a:spcBef>
              <a:spcAft>
                <a:spcPts val="1200"/>
              </a:spcAft>
            </a:pPr>
            <a:r>
              <a:rPr lang="en-US" sz="2400" b="1" dirty="0">
                <a:solidFill>
                  <a:srgbClr val="800000"/>
                </a:solidFill>
                <a:ea typeface="Calibri" panose="020F0502020204030204" pitchFamily="34" charset="0"/>
                <a:cs typeface="Arial" panose="020B0604020202020204" pitchFamily="34" charset="0"/>
              </a:rPr>
              <a:t>PIN Severity scale</a:t>
            </a:r>
          </a:p>
          <a:p>
            <a:pPr marL="228600" marR="0" algn="just">
              <a:lnSpc>
                <a:spcPct val="107000"/>
              </a:lnSpc>
              <a:spcBef>
                <a:spcPts val="0"/>
              </a:spcBef>
              <a:spcAft>
                <a:spcPts val="1200"/>
              </a:spcAft>
            </a:pPr>
            <a:r>
              <a:rPr lang="en-US" sz="2400" b="1" dirty="0">
                <a:solidFill>
                  <a:srgbClr val="800000"/>
                </a:solidFill>
                <a:ea typeface="Calibri" panose="020F0502020204030204" pitchFamily="34" charset="0"/>
                <a:cs typeface="Arial" panose="020B0604020202020204" pitchFamily="34" charset="0"/>
              </a:rPr>
              <a:t>Critical problems and SOs</a:t>
            </a:r>
          </a:p>
          <a:p>
            <a:pPr marL="228600" marR="0" algn="just">
              <a:lnSpc>
                <a:spcPct val="107000"/>
              </a:lnSpc>
              <a:spcBef>
                <a:spcPts val="0"/>
              </a:spcBef>
              <a:spcAft>
                <a:spcPts val="1200"/>
              </a:spcAft>
            </a:pPr>
            <a:r>
              <a:rPr lang="en-US" sz="2400" b="1" dirty="0">
                <a:solidFill>
                  <a:srgbClr val="800000"/>
                </a:solidFill>
                <a:ea typeface="Calibri" panose="020F0502020204030204" pitchFamily="34" charset="0"/>
                <a:cs typeface="Arial" panose="020B0604020202020204" pitchFamily="34" charset="0"/>
              </a:rPr>
              <a:t>Challenges</a:t>
            </a:r>
            <a:endParaRPr lang="en-US"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93583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Shelter strategic priorities 2021</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sp>
        <p:nvSpPr>
          <p:cNvPr id="3" name="Rectangle 2">
            <a:extLst>
              <a:ext uri="{FF2B5EF4-FFF2-40B4-BE49-F238E27FC236}">
                <a16:creationId xmlns:a16="http://schemas.microsoft.com/office/drawing/2014/main" id="{A64FFEB1-EE2C-4B9F-B767-265B9A64BA36}"/>
              </a:ext>
            </a:extLst>
          </p:cNvPr>
          <p:cNvSpPr/>
          <p:nvPr/>
        </p:nvSpPr>
        <p:spPr>
          <a:xfrm>
            <a:off x="1169437" y="989658"/>
            <a:ext cx="9215535" cy="5217134"/>
          </a:xfrm>
          <a:prstGeom prst="rect">
            <a:avLst/>
          </a:prstGeom>
        </p:spPr>
        <p:txBody>
          <a:bodyPr wrap="square">
            <a:spAutoFit/>
          </a:bodyPr>
          <a:lstStyle/>
          <a:p>
            <a:pPr marL="228600" algn="just">
              <a:lnSpc>
                <a:spcPct val="107000"/>
              </a:lnSpc>
              <a:spcAft>
                <a:spcPts val="1200"/>
              </a:spcAft>
            </a:pPr>
            <a:r>
              <a:rPr lang="en-US" dirty="0">
                <a:ea typeface="Calibri" panose="020F0502020204030204" pitchFamily="34" charset="0"/>
              </a:rPr>
              <a:t>In the </a:t>
            </a:r>
            <a:r>
              <a:rPr lang="en-US" b="1" dirty="0">
                <a:ea typeface="Calibri" panose="020F0502020204030204" pitchFamily="34" charset="0"/>
              </a:rPr>
              <a:t>short term t</a:t>
            </a:r>
            <a:r>
              <a:rPr lang="en-US" dirty="0">
                <a:ea typeface="Calibri" panose="020F0502020204030204" pitchFamily="34" charset="0"/>
              </a:rPr>
              <a:t>he SNFI sector through its partners will :</a:t>
            </a:r>
          </a:p>
          <a:p>
            <a:pPr marL="514350" indent="-285750" algn="just">
              <a:lnSpc>
                <a:spcPct val="107000"/>
              </a:lnSpc>
              <a:spcAft>
                <a:spcPts val="600"/>
              </a:spcAft>
              <a:buFont typeface="Arial" panose="020B0604020202020204" pitchFamily="34" charset="0"/>
              <a:buChar char="•"/>
            </a:pPr>
            <a:r>
              <a:rPr lang="en-US" dirty="0">
                <a:ea typeface="Calibri" panose="020F0502020204030204" pitchFamily="34" charset="0"/>
              </a:rPr>
              <a:t>Continue ensuring the assistance of </a:t>
            </a:r>
            <a:r>
              <a:rPr lang="en-US" b="1" dirty="0">
                <a:ea typeface="Calibri" panose="020F0502020204030204" pitchFamily="34" charset="0"/>
              </a:rPr>
              <a:t>essential core non-food items </a:t>
            </a:r>
            <a:r>
              <a:rPr lang="en-US" dirty="0">
                <a:ea typeface="Calibri" panose="020F0502020204030204" pitchFamily="34" charset="0"/>
              </a:rPr>
              <a:t>and the friendly and rapid mechanisms like the </a:t>
            </a:r>
            <a:r>
              <a:rPr lang="en-US" b="1" dirty="0">
                <a:ea typeface="Calibri" panose="020F0502020204030204" pitchFamily="34" charset="0"/>
              </a:rPr>
              <a:t>RMM</a:t>
            </a:r>
            <a:r>
              <a:rPr lang="en-US" dirty="0">
                <a:ea typeface="Calibri" panose="020F0502020204030204" pitchFamily="34" charset="0"/>
              </a:rPr>
              <a:t> and the </a:t>
            </a:r>
            <a:r>
              <a:rPr lang="en-US" b="1" dirty="0">
                <a:ea typeface="Calibri" panose="020F0502020204030204" pitchFamily="34" charset="0"/>
              </a:rPr>
              <a:t>QIP</a:t>
            </a:r>
            <a:r>
              <a:rPr lang="en-US" dirty="0">
                <a:ea typeface="Calibri" panose="020F0502020204030204" pitchFamily="34" charset="0"/>
              </a:rPr>
              <a:t> (Quick Impact Project), </a:t>
            </a:r>
          </a:p>
          <a:p>
            <a:pPr marL="514350" indent="-285750" algn="just">
              <a:lnSpc>
                <a:spcPct val="107000"/>
              </a:lnSpc>
              <a:spcAft>
                <a:spcPts val="600"/>
              </a:spcAft>
              <a:buFont typeface="Arial" panose="020B0604020202020204" pitchFamily="34" charset="0"/>
              <a:buChar char="•"/>
            </a:pPr>
            <a:r>
              <a:rPr lang="en-US" dirty="0">
                <a:ea typeface="Calibri" panose="020F0502020204030204" pitchFamily="34" charset="0"/>
              </a:rPr>
              <a:t>Enhance and promote the </a:t>
            </a:r>
            <a:r>
              <a:rPr lang="en-US" b="1" dirty="0">
                <a:ea typeface="Calibri" panose="020F0502020204030204" pitchFamily="34" charset="0"/>
              </a:rPr>
              <a:t>standardization of the NFI kits </a:t>
            </a:r>
            <a:r>
              <a:rPr lang="en-US" dirty="0">
                <a:ea typeface="Calibri" panose="020F0502020204030204" pitchFamily="34" charset="0"/>
              </a:rPr>
              <a:t>aiming to the harmonization between partners’ assistance which may result in reduction of conflicts in the communities of assisted population,</a:t>
            </a:r>
            <a:endParaRPr lang="en-US" dirty="0"/>
          </a:p>
          <a:p>
            <a:pPr marL="514350" marR="0" indent="-285750" algn="just">
              <a:lnSpc>
                <a:spcPct val="107000"/>
              </a:lnSpc>
              <a:spcBef>
                <a:spcPts val="0"/>
              </a:spcBef>
              <a:spcAft>
                <a:spcPts val="600"/>
              </a:spcAft>
              <a:buFont typeface="Arial" panose="020B0604020202020204" pitchFamily="34" charset="0"/>
              <a:buChar char="•"/>
            </a:pPr>
            <a:r>
              <a:rPr lang="en-US" dirty="0">
                <a:ea typeface="Calibri" panose="020F0502020204030204" pitchFamily="34" charset="0"/>
                <a:cs typeface="Arial" panose="020B0604020202020204" pitchFamily="34" charset="0"/>
              </a:rPr>
              <a:t>Continue ensuring </a:t>
            </a:r>
            <a:r>
              <a:rPr lang="en-US" b="1" dirty="0">
                <a:ea typeface="Calibri" panose="020F0502020204030204" pitchFamily="34" charset="0"/>
                <a:cs typeface="Arial" panose="020B0604020202020204" pitchFamily="34" charset="0"/>
              </a:rPr>
              <a:t>immediate shelter assistance </a:t>
            </a:r>
            <a:r>
              <a:rPr lang="en-US" dirty="0">
                <a:ea typeface="Calibri" panose="020F0502020204030204" pitchFamily="34" charset="0"/>
                <a:cs typeface="Arial" panose="020B0604020202020204" pitchFamily="34" charset="0"/>
              </a:rPr>
              <a:t>with the provision of shelter kits and materials for </a:t>
            </a:r>
            <a:r>
              <a:rPr lang="en-US" b="1" dirty="0">
                <a:ea typeface="Calibri" panose="020F0502020204030204" pitchFamily="34" charset="0"/>
                <a:cs typeface="Arial" panose="020B0604020202020204" pitchFamily="34" charset="0"/>
              </a:rPr>
              <a:t>emergency solutions </a:t>
            </a:r>
            <a:r>
              <a:rPr lang="en-US" dirty="0">
                <a:ea typeface="Calibri" panose="020F0502020204030204" pitchFamily="34" charset="0"/>
                <a:cs typeface="Arial" panose="020B0604020202020204" pitchFamily="34" charset="0"/>
              </a:rPr>
              <a:t>as well rehabilitation of collective centers, </a:t>
            </a:r>
          </a:p>
          <a:p>
            <a:pPr marL="514350" marR="0" indent="-285750" algn="just">
              <a:lnSpc>
                <a:spcPct val="107000"/>
              </a:lnSpc>
              <a:spcBef>
                <a:spcPts val="0"/>
              </a:spcBef>
              <a:spcAft>
                <a:spcPts val="1200"/>
              </a:spcAft>
              <a:buFont typeface="Arial" panose="020B0604020202020204" pitchFamily="34" charset="0"/>
              <a:buChar char="•"/>
            </a:pPr>
            <a:r>
              <a:rPr lang="en-US" dirty="0">
                <a:ea typeface="Calibri" panose="020F0502020204030204" pitchFamily="34" charset="0"/>
                <a:cs typeface="Arial" panose="020B0604020202020204" pitchFamily="34" charset="0"/>
              </a:rPr>
              <a:t>have a focus on enhancing </a:t>
            </a:r>
            <a:r>
              <a:rPr lang="en-US" b="1" dirty="0">
                <a:ea typeface="Calibri" panose="020F0502020204030204" pitchFamily="34" charset="0"/>
                <a:cs typeface="Arial" panose="020B0604020202020204" pitchFamily="34" charset="0"/>
              </a:rPr>
              <a:t>cash initiatives </a:t>
            </a:r>
            <a:r>
              <a:rPr lang="en-US" dirty="0">
                <a:ea typeface="Calibri" panose="020F0502020204030204" pitchFamily="34" charset="0"/>
                <a:cs typeface="Arial" panose="020B0604020202020204" pitchFamily="34" charset="0"/>
              </a:rPr>
              <a:t>in consultation with the CWG, such as rental assistance, cash for work, cash for rehabilitation, engaging the communities and exploring way to advocate to different stakeholders. </a:t>
            </a:r>
          </a:p>
          <a:p>
            <a:pPr marL="514350" marR="0" indent="-285750" algn="just">
              <a:lnSpc>
                <a:spcPct val="107000"/>
              </a:lnSpc>
              <a:spcBef>
                <a:spcPts val="0"/>
              </a:spcBef>
              <a:spcAft>
                <a:spcPts val="600"/>
              </a:spcAft>
              <a:buFont typeface="Arial" panose="020B0604020202020204" pitchFamily="34" charset="0"/>
              <a:buChar char="•"/>
            </a:pPr>
            <a:r>
              <a:rPr lang="en-US" b="1" dirty="0">
                <a:ea typeface="Calibri" panose="020F0502020204030204" pitchFamily="34" charset="0"/>
                <a:cs typeface="Arial" panose="020B0604020202020204" pitchFamily="34" charset="0"/>
              </a:rPr>
              <a:t>COVID response: </a:t>
            </a:r>
          </a:p>
          <a:p>
            <a:pPr marL="971550" lvl="1" indent="-285750" algn="just">
              <a:lnSpc>
                <a:spcPct val="107000"/>
              </a:lnSpc>
              <a:spcAft>
                <a:spcPts val="600"/>
              </a:spcAft>
              <a:buFont typeface="Arial" panose="020B0604020202020204" pitchFamily="34" charset="0"/>
              <a:buChar char="•"/>
            </a:pPr>
            <a:r>
              <a:rPr lang="en-US" dirty="0">
                <a:ea typeface="Calibri" panose="020F0502020204030204" pitchFamily="34" charset="0"/>
                <a:cs typeface="Arial" panose="020B0604020202020204" pitchFamily="34" charset="0"/>
              </a:rPr>
              <a:t>continue ensuring the distribution of tailored NFI integrated with Hygiene kits, soaps and jerry cans </a:t>
            </a:r>
          </a:p>
          <a:p>
            <a:pPr marL="971550" lvl="1" indent="-285750" algn="just">
              <a:lnSpc>
                <a:spcPct val="107000"/>
              </a:lnSpc>
              <a:spcAft>
                <a:spcPts val="600"/>
              </a:spcAft>
              <a:buFont typeface="Arial" panose="020B0604020202020204" pitchFamily="34" charset="0"/>
              <a:buChar char="•"/>
            </a:pPr>
            <a:r>
              <a:rPr lang="en-US" dirty="0">
                <a:ea typeface="Calibri" panose="020F0502020204030204" pitchFamily="34" charset="0"/>
                <a:cs typeface="Arial" panose="020B0604020202020204" pitchFamily="34" charset="0"/>
              </a:rPr>
              <a:t>Promote the distribution of PPE i.e. mask and gloves at the possible extent </a:t>
            </a:r>
          </a:p>
        </p:txBody>
      </p:sp>
    </p:spTree>
    <p:extLst>
      <p:ext uri="{BB962C8B-B14F-4D97-AF65-F5344CB8AC3E}">
        <p14:creationId xmlns:p14="http://schemas.microsoft.com/office/powerpoint/2010/main" val="4129372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79B4DA5F-5262-4998-B318-BC87F205E746}"/>
              </a:ext>
            </a:extLst>
          </p:cNvPr>
          <p:cNvPicPr>
            <a:picLocks noChangeAspect="1" noChangeArrowheads="1"/>
          </p:cNvPicPr>
          <p:nvPr/>
        </p:nvPicPr>
        <p:blipFill>
          <a:blip r:embed="rId2">
            <a:alphaModFix amt="34000"/>
            <a:extLst>
              <a:ext uri="{28A0092B-C50C-407E-A947-70E740481C1C}">
                <a14:useLocalDpi xmlns:a14="http://schemas.microsoft.com/office/drawing/2010/main" val="0"/>
              </a:ext>
            </a:extLst>
          </a:blip>
          <a:srcRect/>
          <a:stretch>
            <a:fillRect/>
          </a:stretch>
        </p:blipFill>
        <p:spPr bwMode="auto">
          <a:xfrm>
            <a:off x="812540" y="2529763"/>
            <a:ext cx="10477500" cy="40957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Overview COVID-19 - OCHA bulletin</a:t>
            </a:r>
            <a:endParaRPr lang="en-US" sz="2000" dirty="0">
              <a:solidFill>
                <a:srgbClr val="800000"/>
              </a:solidFill>
              <a:latin typeface="Calibri" panose="020F05020202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F95876B2-3796-4E26-984A-205AC2AE1AFF}"/>
              </a:ext>
            </a:extLst>
          </p:cNvPr>
          <p:cNvSpPr/>
          <p:nvPr/>
        </p:nvSpPr>
        <p:spPr>
          <a:xfrm>
            <a:off x="858415" y="1112687"/>
            <a:ext cx="10431625" cy="4662815"/>
          </a:xfrm>
          <a:prstGeom prst="rect">
            <a:avLst/>
          </a:prstGeom>
        </p:spPr>
        <p:txBody>
          <a:bodyPr wrap="square">
            <a:spAutoFit/>
          </a:bodyPr>
          <a:lstStyle/>
          <a:p>
            <a:pPr>
              <a:spcAft>
                <a:spcPts val="600"/>
              </a:spcAft>
            </a:pPr>
            <a:r>
              <a:rPr lang="en-US" sz="1600" dirty="0"/>
              <a:t>Following the trend of exponential increases in number of cases of COVID-19 in Libya in recent months, the National Centre for Disease Control (NCDC) reported </a:t>
            </a:r>
            <a:r>
              <a:rPr lang="en-US" sz="1600" b="1" dirty="0"/>
              <a:t>35,208 confirmed cases and 559 deaths </a:t>
            </a:r>
            <a:r>
              <a:rPr lang="en-US" sz="1600" dirty="0"/>
              <a:t>by the end of September.</a:t>
            </a:r>
          </a:p>
          <a:p>
            <a:pPr>
              <a:spcAft>
                <a:spcPts val="600"/>
              </a:spcAft>
            </a:pPr>
            <a:r>
              <a:rPr lang="en-US" sz="1600" dirty="0"/>
              <a:t>Cases continued to increase in some of Libya’s largest cities, in </a:t>
            </a:r>
            <a:r>
              <a:rPr lang="en-US" sz="1600" b="1" dirty="0"/>
              <a:t>Tripoli, </a:t>
            </a:r>
            <a:r>
              <a:rPr lang="en-US" sz="1600" b="1" dirty="0" err="1"/>
              <a:t>Zliten</a:t>
            </a:r>
            <a:r>
              <a:rPr lang="en-US" sz="1600" b="1" dirty="0"/>
              <a:t>, Misrata </a:t>
            </a:r>
            <a:r>
              <a:rPr lang="en-US" sz="1600" dirty="0"/>
              <a:t>in the west, and in </a:t>
            </a:r>
            <a:r>
              <a:rPr lang="en-US" sz="1600" b="1" dirty="0"/>
              <a:t>Benghazi and </a:t>
            </a:r>
            <a:r>
              <a:rPr lang="en-US" sz="1600" b="1" dirty="0" err="1"/>
              <a:t>Ejdabia</a:t>
            </a:r>
            <a:r>
              <a:rPr lang="en-US" sz="1600" b="1" dirty="0"/>
              <a:t> </a:t>
            </a:r>
            <a:r>
              <a:rPr lang="en-US" sz="1600" dirty="0"/>
              <a:t>in the east; while the number of cases reported in the south is lower, because the near exhaustion of testing supplies and limited capacity of health facilities. </a:t>
            </a:r>
          </a:p>
          <a:p>
            <a:pPr>
              <a:spcAft>
                <a:spcPts val="600"/>
              </a:spcAft>
            </a:pPr>
            <a:r>
              <a:rPr lang="en-US" sz="1600" dirty="0"/>
              <a:t>Even with under-reporting, Libya has recorded </a:t>
            </a:r>
            <a:r>
              <a:rPr lang="en-US" sz="1600" b="1" dirty="0"/>
              <a:t>80.19 deaths per 1 million population</a:t>
            </a:r>
            <a:r>
              <a:rPr lang="en-US" sz="1600" dirty="0"/>
              <a:t>. The number of known deaths (559) includes only confirmed COVID-19 patients who report to health facilities. The real number of deaths (from undiagnosed infections in communities) is unknown. </a:t>
            </a:r>
          </a:p>
          <a:p>
            <a:pPr>
              <a:spcAft>
                <a:spcPts val="600"/>
              </a:spcAft>
            </a:pPr>
            <a:r>
              <a:rPr lang="en-US" sz="1600" dirty="0"/>
              <a:t>While capacity for testing continued to slowly increase, with an additional 3 labs in September, only </a:t>
            </a:r>
            <a:r>
              <a:rPr lang="en-US" sz="1600" b="1" dirty="0"/>
              <a:t>15 labs are operational </a:t>
            </a:r>
            <a:r>
              <a:rPr lang="en-US" sz="1600" dirty="0"/>
              <a:t>out of a total of 25 and testing remains concentrated in </a:t>
            </a:r>
            <a:r>
              <a:rPr lang="en-US" sz="1600" b="1" dirty="0"/>
              <a:t>Tripoli and Benghazi</a:t>
            </a:r>
            <a:r>
              <a:rPr lang="en-US" sz="1600" dirty="0"/>
              <a:t>. Furthermore, many primary health care (PHC) facilities that were functioning prior to COVID-19 have since been closed. </a:t>
            </a:r>
            <a:r>
              <a:rPr lang="en-US" sz="1600" b="1" dirty="0"/>
              <a:t>Only 54 PHC facilities are still operational </a:t>
            </a:r>
            <a:r>
              <a:rPr lang="en-US" sz="1600" dirty="0"/>
              <a:t>out of 92. Closures are due mainly to </a:t>
            </a:r>
            <a:r>
              <a:rPr lang="en-US" sz="1600" b="1" dirty="0"/>
              <a:t>shortages of PPE </a:t>
            </a:r>
            <a:r>
              <a:rPr lang="en-US" sz="1600" dirty="0"/>
              <a:t>and infection, protection and control measures, as well as </a:t>
            </a:r>
            <a:r>
              <a:rPr lang="en-US" sz="1600" b="1" dirty="0"/>
              <a:t>delays or cuts to staff salaries. </a:t>
            </a:r>
          </a:p>
          <a:p>
            <a:pPr>
              <a:spcAft>
                <a:spcPts val="600"/>
              </a:spcAft>
            </a:pPr>
            <a:r>
              <a:rPr lang="en-US" sz="1600" dirty="0"/>
              <a:t>Additionally, </a:t>
            </a:r>
            <a:r>
              <a:rPr lang="en-US" sz="1600" b="1" dirty="0"/>
              <a:t>fuel shortages </a:t>
            </a:r>
            <a:r>
              <a:rPr lang="en-US" sz="1600" dirty="0"/>
              <a:t>and </a:t>
            </a:r>
            <a:r>
              <a:rPr lang="en-US" sz="1600" b="1" dirty="0"/>
              <a:t>continuous electricity and water shortages </a:t>
            </a:r>
            <a:r>
              <a:rPr lang="en-US" sz="1600" dirty="0"/>
              <a:t>severely impacted the functioning of health facilities across the country, particularly those centers dedicated to COVID-19 testing or equipped with ventilation machines. </a:t>
            </a:r>
          </a:p>
          <a:p>
            <a:pPr>
              <a:spcAft>
                <a:spcPts val="600"/>
              </a:spcAft>
            </a:pPr>
            <a:r>
              <a:rPr lang="en-US" sz="1600" dirty="0"/>
              <a:t>In a positive development, </a:t>
            </a:r>
            <a:r>
              <a:rPr lang="en-US" sz="1600" b="1" dirty="0"/>
              <a:t>Libya signed up to be a member of COVAX</a:t>
            </a:r>
            <a:r>
              <a:rPr lang="en-US" sz="1600" dirty="0"/>
              <a:t>, the vaccines pillar of the Access to COVID-19 Tools (ACT) Accelerator and has expressed interest in procuring the new COVID-19 rapid tests.</a:t>
            </a:r>
          </a:p>
        </p:txBody>
      </p:sp>
      <p:pic>
        <p:nvPicPr>
          <p:cNvPr id="6" name="Picture 5">
            <a:extLst>
              <a:ext uri="{FF2B5EF4-FFF2-40B4-BE49-F238E27FC236}">
                <a16:creationId xmlns:a16="http://schemas.microsoft.com/office/drawing/2014/main" id="{D98C8CB1-71D4-4803-9B67-11644EAA0096}"/>
              </a:ext>
            </a:extLst>
          </p:cNvPr>
          <p:cNvPicPr>
            <a:picLocks noChangeAspect="1"/>
          </p:cNvPicPr>
          <p:nvPr/>
        </p:nvPicPr>
        <p:blipFill>
          <a:blip r:embed="rId3"/>
          <a:stretch>
            <a:fillRect/>
          </a:stretch>
        </p:blipFill>
        <p:spPr>
          <a:xfrm>
            <a:off x="268946" y="291039"/>
            <a:ext cx="6408423" cy="779143"/>
          </a:xfrm>
          <a:prstGeom prst="rect">
            <a:avLst/>
          </a:prstGeom>
        </p:spPr>
      </p:pic>
    </p:spTree>
    <p:extLst>
      <p:ext uri="{BB962C8B-B14F-4D97-AF65-F5344CB8AC3E}">
        <p14:creationId xmlns:p14="http://schemas.microsoft.com/office/powerpoint/2010/main" val="1067562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Shelter strategic priorities 2021</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sp>
        <p:nvSpPr>
          <p:cNvPr id="3" name="Rectangle 2">
            <a:extLst>
              <a:ext uri="{FF2B5EF4-FFF2-40B4-BE49-F238E27FC236}">
                <a16:creationId xmlns:a16="http://schemas.microsoft.com/office/drawing/2014/main" id="{A64FFEB1-EE2C-4B9F-B767-265B9A64BA36}"/>
              </a:ext>
            </a:extLst>
          </p:cNvPr>
          <p:cNvSpPr/>
          <p:nvPr/>
        </p:nvSpPr>
        <p:spPr>
          <a:xfrm>
            <a:off x="1112631" y="1088573"/>
            <a:ext cx="9766861" cy="6337056"/>
          </a:xfrm>
          <a:prstGeom prst="rect">
            <a:avLst/>
          </a:prstGeom>
        </p:spPr>
        <p:txBody>
          <a:bodyPr wrap="square">
            <a:spAutoFit/>
          </a:bodyPr>
          <a:lstStyle/>
          <a:p>
            <a:pPr marL="228600" marR="0" algn="just">
              <a:lnSpc>
                <a:spcPct val="107000"/>
              </a:lnSpc>
              <a:spcBef>
                <a:spcPts val="0"/>
              </a:spcBef>
              <a:spcAft>
                <a:spcPts val="1200"/>
              </a:spcAft>
            </a:pPr>
            <a:r>
              <a:rPr lang="en-US" dirty="0">
                <a:ea typeface="Calibri" panose="020F0502020204030204" pitchFamily="34" charset="0"/>
                <a:cs typeface="Arial" panose="020B0604020202020204" pitchFamily="34" charset="0"/>
              </a:rPr>
              <a:t>In the </a:t>
            </a:r>
            <a:r>
              <a:rPr lang="en-US" b="1" dirty="0">
                <a:ea typeface="Calibri" panose="020F0502020204030204" pitchFamily="34" charset="0"/>
                <a:cs typeface="Arial" panose="020B0604020202020204" pitchFamily="34" charset="0"/>
              </a:rPr>
              <a:t>medium term </a:t>
            </a:r>
            <a:r>
              <a:rPr lang="en-US" dirty="0">
                <a:ea typeface="Calibri" panose="020F0502020204030204" pitchFamily="34" charset="0"/>
                <a:cs typeface="Arial" panose="020B0604020202020204" pitchFamily="34" charset="0"/>
              </a:rPr>
              <a:t>the tendency of shelter assistance should:</a:t>
            </a:r>
          </a:p>
          <a:p>
            <a:pPr marL="514350" marR="0" indent="-285750" algn="just">
              <a:lnSpc>
                <a:spcPct val="107000"/>
              </a:lnSpc>
              <a:spcBef>
                <a:spcPts val="0"/>
              </a:spcBef>
              <a:spcAft>
                <a:spcPts val="600"/>
              </a:spcAft>
              <a:buFontTx/>
              <a:buChar char="-"/>
            </a:pPr>
            <a:r>
              <a:rPr lang="en-US" dirty="0">
                <a:ea typeface="Calibri" panose="020F0502020204030204" pitchFamily="34" charset="0"/>
                <a:cs typeface="Arial" panose="020B0604020202020204" pitchFamily="34" charset="0"/>
              </a:rPr>
              <a:t>ensuring </a:t>
            </a:r>
            <a:r>
              <a:rPr lang="en-US" b="1" dirty="0">
                <a:ea typeface="Calibri" panose="020F0502020204030204" pitchFamily="34" charset="0"/>
                <a:cs typeface="Arial" panose="020B0604020202020204" pitchFamily="34" charset="0"/>
              </a:rPr>
              <a:t>assistance for repair rehabilitation and reconstruction of damaged houses for returnees and non-displaced,</a:t>
            </a:r>
            <a:r>
              <a:rPr lang="en-US" dirty="0">
                <a:ea typeface="Calibri" panose="020F0502020204030204" pitchFamily="34" charset="0"/>
                <a:cs typeface="Arial" panose="020B0604020202020204" pitchFamily="34" charset="0"/>
              </a:rPr>
              <a:t> </a:t>
            </a:r>
          </a:p>
          <a:p>
            <a:pPr marL="514350" marR="0" indent="-285750" algn="just">
              <a:lnSpc>
                <a:spcPct val="107000"/>
              </a:lnSpc>
              <a:spcBef>
                <a:spcPts val="0"/>
              </a:spcBef>
              <a:spcAft>
                <a:spcPts val="600"/>
              </a:spcAft>
              <a:buFontTx/>
              <a:buChar char="-"/>
            </a:pPr>
            <a:r>
              <a:rPr lang="en-US" dirty="0">
                <a:ea typeface="Calibri" panose="020F0502020204030204" pitchFamily="34" charset="0"/>
                <a:cs typeface="Arial" panose="020B0604020202020204" pitchFamily="34" charset="0"/>
              </a:rPr>
              <a:t>providing </a:t>
            </a:r>
            <a:r>
              <a:rPr lang="en-US" b="1" dirty="0">
                <a:ea typeface="Calibri" panose="020F0502020204030204" pitchFamily="34" charset="0"/>
                <a:cs typeface="Arial" panose="020B0604020202020204" pitchFamily="34" charset="0"/>
              </a:rPr>
              <a:t>transitional shelters and hosting communities projects</a:t>
            </a:r>
            <a:r>
              <a:rPr lang="en-US" dirty="0">
                <a:ea typeface="Calibri" panose="020F0502020204030204" pitchFamily="34" charset="0"/>
                <a:cs typeface="Arial" panose="020B0604020202020204" pitchFamily="34" charset="0"/>
              </a:rPr>
              <a:t>, </a:t>
            </a:r>
            <a:r>
              <a:rPr lang="en-US" b="1" dirty="0">
                <a:ea typeface="Calibri" panose="020F0502020204030204" pitchFamily="34" charset="0"/>
                <a:cs typeface="Arial" panose="020B0604020202020204" pitchFamily="34" charset="0"/>
              </a:rPr>
              <a:t>cash for rent for IDPs, migrants and refugees</a:t>
            </a:r>
            <a:r>
              <a:rPr lang="en-US" dirty="0">
                <a:ea typeface="Calibri" panose="020F0502020204030204" pitchFamily="34" charset="0"/>
                <a:cs typeface="Arial" panose="020B0604020202020204" pitchFamily="34" charset="0"/>
              </a:rPr>
              <a:t>. </a:t>
            </a:r>
          </a:p>
          <a:p>
            <a:pPr marL="514350" indent="-285750" algn="just">
              <a:lnSpc>
                <a:spcPct val="107000"/>
              </a:lnSpc>
              <a:spcAft>
                <a:spcPts val="600"/>
              </a:spcAft>
              <a:buFontTx/>
              <a:buChar char="-"/>
            </a:pPr>
            <a:r>
              <a:rPr lang="en-US" dirty="0">
                <a:ea typeface="Calibri" panose="020F0502020204030204" pitchFamily="34" charset="0"/>
                <a:cs typeface="Arial" panose="020B0604020202020204" pitchFamily="34" charset="0"/>
              </a:rPr>
              <a:t>Be more focused on </a:t>
            </a:r>
            <a:r>
              <a:rPr lang="en-US" b="1" dirty="0">
                <a:ea typeface="Calibri" panose="020F0502020204030204" pitchFamily="34" charset="0"/>
                <a:cs typeface="Arial" panose="020B0604020202020204" pitchFamily="34" charset="0"/>
              </a:rPr>
              <a:t>durable and tailored solutions </a:t>
            </a:r>
            <a:r>
              <a:rPr lang="en-US" dirty="0">
                <a:ea typeface="Calibri" panose="020F0502020204030204" pitchFamily="34" charset="0"/>
                <a:cs typeface="Arial" panose="020B0604020202020204" pitchFamily="34" charset="0"/>
              </a:rPr>
              <a:t>for the target groups of </a:t>
            </a:r>
            <a:r>
              <a:rPr lang="en-US" dirty="0" err="1">
                <a:ea typeface="Calibri" panose="020F0502020204030204" pitchFamily="34" charset="0"/>
                <a:cs typeface="Arial" panose="020B0604020202020204" pitchFamily="34" charset="0"/>
              </a:rPr>
              <a:t>PoCs</a:t>
            </a:r>
            <a:r>
              <a:rPr lang="en-US" dirty="0">
                <a:ea typeface="Calibri" panose="020F0502020204030204" pitchFamily="34" charset="0"/>
                <a:cs typeface="Arial" panose="020B0604020202020204" pitchFamily="34" charset="0"/>
              </a:rPr>
              <a:t>.</a:t>
            </a:r>
          </a:p>
          <a:p>
            <a:pPr marL="228600" marR="0" algn="just">
              <a:lnSpc>
                <a:spcPct val="107000"/>
              </a:lnSpc>
              <a:spcBef>
                <a:spcPts val="600"/>
              </a:spcBef>
              <a:spcAft>
                <a:spcPts val="1200"/>
              </a:spcAft>
            </a:pPr>
            <a:r>
              <a:rPr lang="en-US" dirty="0">
                <a:ea typeface="Calibri" panose="020F0502020204030204" pitchFamily="34" charset="0"/>
                <a:cs typeface="Arial" panose="020B0604020202020204" pitchFamily="34" charset="0"/>
              </a:rPr>
              <a:t>These initiatives should be largely </a:t>
            </a:r>
            <a:r>
              <a:rPr lang="en-US" b="1" dirty="0">
                <a:ea typeface="Calibri" panose="020F0502020204030204" pitchFamily="34" charset="0"/>
                <a:cs typeface="Arial" panose="020B0604020202020204" pitchFamily="34" charset="0"/>
              </a:rPr>
              <a:t>driven projects </a:t>
            </a:r>
            <a:r>
              <a:rPr lang="en-US" dirty="0">
                <a:ea typeface="Calibri" panose="020F0502020204030204" pitchFamily="34" charset="0"/>
                <a:cs typeface="Arial" panose="020B0604020202020204" pitchFamily="34" charset="0"/>
              </a:rPr>
              <a:t>engaging the communities to enhance the ownership and generate casual labor and income, while jointly with social mobilization framework in consultation with Protection Sector eventually. Modalities of assistance can be </a:t>
            </a:r>
            <a:r>
              <a:rPr lang="en-US" b="1" dirty="0">
                <a:ea typeface="Calibri" panose="020F0502020204030204" pitchFamily="34" charset="0"/>
                <a:cs typeface="Arial" panose="020B0604020202020204" pitchFamily="34" charset="0"/>
              </a:rPr>
              <a:t>in kind </a:t>
            </a:r>
            <a:r>
              <a:rPr lang="en-US" dirty="0">
                <a:ea typeface="Calibri" panose="020F0502020204030204" pitchFamily="34" charset="0"/>
                <a:cs typeface="Arial" panose="020B0604020202020204" pitchFamily="34" charset="0"/>
              </a:rPr>
              <a:t>or </a:t>
            </a:r>
            <a:r>
              <a:rPr lang="en-US" b="1" dirty="0">
                <a:ea typeface="Calibri" panose="020F0502020204030204" pitchFamily="34" charset="0"/>
                <a:cs typeface="Arial" panose="020B0604020202020204" pitchFamily="34" charset="0"/>
              </a:rPr>
              <a:t>in cash </a:t>
            </a:r>
            <a:r>
              <a:rPr lang="en-US" dirty="0">
                <a:ea typeface="Calibri" panose="020F0502020204030204" pitchFamily="34" charset="0"/>
                <a:cs typeface="Arial" panose="020B0604020202020204" pitchFamily="34" charset="0"/>
              </a:rPr>
              <a:t>(preferably conditioned) coupled with the </a:t>
            </a:r>
            <a:r>
              <a:rPr lang="en-US" b="1" dirty="0">
                <a:ea typeface="Calibri" panose="020F0502020204030204" pitchFamily="34" charset="0"/>
                <a:cs typeface="Arial" panose="020B0604020202020204" pitchFamily="34" charset="0"/>
              </a:rPr>
              <a:t>technical assistance </a:t>
            </a:r>
            <a:r>
              <a:rPr lang="en-US" dirty="0">
                <a:ea typeface="Calibri" panose="020F0502020204030204" pitchFamily="34" charset="0"/>
                <a:cs typeface="Arial" panose="020B0604020202020204" pitchFamily="34" charset="0"/>
              </a:rPr>
              <a:t>ensured by specialized partners.  CBI should be largely promoted.   </a:t>
            </a:r>
          </a:p>
          <a:p>
            <a:pPr marL="514350" marR="0" indent="-285750" algn="just">
              <a:lnSpc>
                <a:spcPct val="107000"/>
              </a:lnSpc>
              <a:spcBef>
                <a:spcPts val="0"/>
              </a:spcBef>
              <a:spcAft>
                <a:spcPts val="600"/>
              </a:spcAft>
              <a:buFont typeface="Arial" panose="020B0604020202020204" pitchFamily="34" charset="0"/>
              <a:buChar char="•"/>
            </a:pPr>
            <a:r>
              <a:rPr lang="en-US" b="1" dirty="0">
                <a:ea typeface="Calibri" panose="020F0502020204030204" pitchFamily="34" charset="0"/>
                <a:cs typeface="Arial" panose="020B0604020202020204" pitchFamily="34" charset="0"/>
              </a:rPr>
              <a:t>COVID response: </a:t>
            </a:r>
          </a:p>
          <a:p>
            <a:pPr marL="971550" lvl="1" indent="-285750" algn="just">
              <a:lnSpc>
                <a:spcPct val="107000"/>
              </a:lnSpc>
              <a:spcAft>
                <a:spcPts val="600"/>
              </a:spcAft>
              <a:buFont typeface="Arial" panose="020B0604020202020204" pitchFamily="34" charset="0"/>
              <a:buChar char="•"/>
            </a:pPr>
            <a:r>
              <a:rPr lang="en-US" dirty="0">
                <a:ea typeface="Calibri" panose="020F0502020204030204" pitchFamily="34" charset="0"/>
                <a:cs typeface="Arial" panose="020B0604020202020204" pitchFamily="34" charset="0"/>
              </a:rPr>
              <a:t>Promoting the shelter initiatives jointly with Health sector by piloting solutions for shelter unit for isolation, for quarantine, for health facilities;</a:t>
            </a:r>
          </a:p>
          <a:p>
            <a:pPr marL="971550" lvl="1" indent="-285750" algn="just">
              <a:lnSpc>
                <a:spcPct val="107000"/>
              </a:lnSpc>
              <a:spcAft>
                <a:spcPts val="600"/>
              </a:spcAft>
              <a:buFont typeface="Arial" panose="020B0604020202020204" pitchFamily="34" charset="0"/>
              <a:buChar char="•"/>
            </a:pPr>
            <a:r>
              <a:rPr lang="en-US" dirty="0">
                <a:ea typeface="Calibri" panose="020F0502020204030204" pitchFamily="34" charset="0"/>
                <a:cs typeface="Arial" panose="020B0604020202020204" pitchFamily="34" charset="0"/>
              </a:rPr>
              <a:t>Study and piloting shelter solutions for reducing the overcrowding of collective </a:t>
            </a:r>
            <a:r>
              <a:rPr lang="en-US" dirty="0" err="1">
                <a:ea typeface="Calibri" panose="020F0502020204030204" pitchFamily="34" charset="0"/>
                <a:cs typeface="Arial" panose="020B0604020202020204" pitchFamily="34" charset="0"/>
              </a:rPr>
              <a:t>centres</a:t>
            </a:r>
            <a:r>
              <a:rPr lang="en-US" dirty="0">
                <a:ea typeface="Calibri" panose="020F0502020204030204" pitchFamily="34" charset="0"/>
                <a:cs typeface="Arial" panose="020B0604020202020204" pitchFamily="34" charset="0"/>
              </a:rPr>
              <a:t> and IDPs settlements.</a:t>
            </a:r>
          </a:p>
          <a:p>
            <a:pPr marL="228600" marR="0" algn="just">
              <a:lnSpc>
                <a:spcPct val="107000"/>
              </a:lnSpc>
              <a:spcBef>
                <a:spcPts val="0"/>
              </a:spcBef>
              <a:spcAft>
                <a:spcPts val="600"/>
              </a:spcAft>
            </a:pPr>
            <a:endParaRPr lang="en-US" dirty="0">
              <a:ea typeface="Calibri" panose="020F0502020204030204" pitchFamily="34" charset="0"/>
              <a:cs typeface="Arial" panose="020B0604020202020204" pitchFamily="34" charset="0"/>
            </a:endParaRPr>
          </a:p>
          <a:p>
            <a:pPr marL="228600" marR="0" algn="just">
              <a:lnSpc>
                <a:spcPct val="107000"/>
              </a:lnSpc>
              <a:spcBef>
                <a:spcPts val="0"/>
              </a:spcBef>
              <a:spcAft>
                <a:spcPts val="600"/>
              </a:spcAft>
            </a:pPr>
            <a:endParaRPr lang="en-US"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08863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Shelter strategic priorities 2021</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sp>
        <p:nvSpPr>
          <p:cNvPr id="3" name="Rectangle 2">
            <a:extLst>
              <a:ext uri="{FF2B5EF4-FFF2-40B4-BE49-F238E27FC236}">
                <a16:creationId xmlns:a16="http://schemas.microsoft.com/office/drawing/2014/main" id="{A64FFEB1-EE2C-4B9F-B767-265B9A64BA36}"/>
              </a:ext>
            </a:extLst>
          </p:cNvPr>
          <p:cNvSpPr/>
          <p:nvPr/>
        </p:nvSpPr>
        <p:spPr>
          <a:xfrm>
            <a:off x="1420543" y="1553669"/>
            <a:ext cx="9580249" cy="4031681"/>
          </a:xfrm>
          <a:prstGeom prst="rect">
            <a:avLst/>
          </a:prstGeom>
        </p:spPr>
        <p:txBody>
          <a:bodyPr wrap="square">
            <a:spAutoFit/>
          </a:bodyPr>
          <a:lstStyle/>
          <a:p>
            <a:pPr marL="228600" marR="0" algn="just">
              <a:lnSpc>
                <a:spcPct val="107000"/>
              </a:lnSpc>
              <a:spcBef>
                <a:spcPts val="0"/>
              </a:spcBef>
              <a:spcAft>
                <a:spcPts val="1200"/>
              </a:spcAft>
            </a:pPr>
            <a:r>
              <a:rPr lang="en-US" dirty="0">
                <a:ea typeface="Calibri" panose="020F0502020204030204" pitchFamily="34" charset="0"/>
                <a:cs typeface="Arial" panose="020B0604020202020204" pitchFamily="34" charset="0"/>
              </a:rPr>
              <a:t>In the </a:t>
            </a:r>
            <a:r>
              <a:rPr lang="en-US" b="1" dirty="0">
                <a:ea typeface="Calibri" panose="020F0502020204030204" pitchFamily="34" charset="0"/>
                <a:cs typeface="Arial" panose="020B0604020202020204" pitchFamily="34" charset="0"/>
              </a:rPr>
              <a:t>long term</a:t>
            </a:r>
            <a:r>
              <a:rPr lang="en-US" dirty="0">
                <a:ea typeface="Calibri" panose="020F0502020204030204" pitchFamily="34" charset="0"/>
                <a:cs typeface="Arial" panose="020B0604020202020204" pitchFamily="34" charset="0"/>
              </a:rPr>
              <a:t>, the SNFI sector aims also:</a:t>
            </a:r>
          </a:p>
          <a:p>
            <a:pPr marL="514350" marR="0" indent="-285750" algn="just">
              <a:lnSpc>
                <a:spcPct val="107000"/>
              </a:lnSpc>
              <a:spcBef>
                <a:spcPts val="0"/>
              </a:spcBef>
              <a:spcAft>
                <a:spcPts val="600"/>
              </a:spcAft>
              <a:buFontTx/>
              <a:buChar char="-"/>
            </a:pPr>
            <a:r>
              <a:rPr lang="en-US" dirty="0">
                <a:ea typeface="Calibri" panose="020F0502020204030204" pitchFamily="34" charset="0"/>
                <a:cs typeface="Arial" panose="020B0604020202020204" pitchFamily="34" charset="0"/>
              </a:rPr>
              <a:t>to promote and support pilot interventions for the </a:t>
            </a:r>
            <a:r>
              <a:rPr lang="en-US" b="1" dirty="0">
                <a:ea typeface="Calibri" panose="020F0502020204030204" pitchFamily="34" charset="0"/>
                <a:cs typeface="Arial" panose="020B0604020202020204" pitchFamily="34" charset="0"/>
              </a:rPr>
              <a:t>rehabilitation of public/community infrastructures services</a:t>
            </a:r>
            <a:r>
              <a:rPr lang="en-US" dirty="0">
                <a:ea typeface="Calibri" panose="020F0502020204030204" pitchFamily="34" charset="0"/>
                <a:cs typeface="Arial" panose="020B0604020202020204" pitchFamily="34" charset="0"/>
              </a:rPr>
              <a:t>, like water supply, electricity and roads and repair of public buildings, </a:t>
            </a:r>
          </a:p>
          <a:p>
            <a:pPr marL="514350" marR="0" indent="-285750" algn="just">
              <a:lnSpc>
                <a:spcPct val="107000"/>
              </a:lnSpc>
              <a:spcBef>
                <a:spcPts val="0"/>
              </a:spcBef>
              <a:spcAft>
                <a:spcPts val="600"/>
              </a:spcAft>
              <a:buFontTx/>
              <a:buChar char="-"/>
            </a:pPr>
            <a:r>
              <a:rPr lang="en-US" dirty="0">
                <a:ea typeface="Calibri" panose="020F0502020204030204" pitchFamily="34" charset="0"/>
                <a:cs typeface="Arial" panose="020B0604020202020204" pitchFamily="34" charset="0"/>
              </a:rPr>
              <a:t>engaging the local counterparts, aligned Ministries and local Authorities, </a:t>
            </a:r>
          </a:p>
          <a:p>
            <a:pPr marL="514350" marR="0" indent="-285750" algn="just">
              <a:lnSpc>
                <a:spcPct val="107000"/>
              </a:lnSpc>
              <a:spcBef>
                <a:spcPts val="0"/>
              </a:spcBef>
              <a:spcAft>
                <a:spcPts val="600"/>
              </a:spcAft>
              <a:buFontTx/>
              <a:buChar char="-"/>
            </a:pPr>
            <a:r>
              <a:rPr lang="en-US" dirty="0">
                <a:ea typeface="Calibri" panose="020F0502020204030204" pitchFamily="34" charset="0"/>
                <a:cs typeface="Arial" panose="020B0604020202020204" pitchFamily="34" charset="0"/>
              </a:rPr>
              <a:t>strong advocacy to international stakeholders and donors.</a:t>
            </a:r>
          </a:p>
          <a:p>
            <a:pPr marL="514350" marR="0" indent="-285750" algn="just">
              <a:lnSpc>
                <a:spcPct val="107000"/>
              </a:lnSpc>
              <a:spcBef>
                <a:spcPts val="0"/>
              </a:spcBef>
              <a:spcAft>
                <a:spcPts val="600"/>
              </a:spcAft>
              <a:buFontTx/>
              <a:buChar char="-"/>
            </a:pPr>
            <a:endParaRPr lang="en-US" dirty="0">
              <a:ea typeface="Calibri" panose="020F0502020204030204" pitchFamily="34" charset="0"/>
              <a:cs typeface="Arial" panose="020B0604020202020204" pitchFamily="34" charset="0"/>
            </a:endParaRPr>
          </a:p>
          <a:p>
            <a:pPr marL="514350" marR="0" indent="-285750" algn="just">
              <a:lnSpc>
                <a:spcPct val="107000"/>
              </a:lnSpc>
              <a:spcBef>
                <a:spcPts val="0"/>
              </a:spcBef>
              <a:spcAft>
                <a:spcPts val="600"/>
              </a:spcAft>
              <a:buFont typeface="Arial" panose="020B0604020202020204" pitchFamily="34" charset="0"/>
              <a:buChar char="•"/>
            </a:pPr>
            <a:r>
              <a:rPr lang="en-US" b="1" dirty="0">
                <a:ea typeface="Calibri" panose="020F0502020204030204" pitchFamily="34" charset="0"/>
                <a:cs typeface="Arial" panose="020B0604020202020204" pitchFamily="34" charset="0"/>
              </a:rPr>
              <a:t>COVID response: </a:t>
            </a:r>
          </a:p>
          <a:p>
            <a:pPr marL="971550" lvl="1" indent="-285750" algn="just">
              <a:lnSpc>
                <a:spcPct val="107000"/>
              </a:lnSpc>
              <a:spcAft>
                <a:spcPts val="600"/>
              </a:spcAft>
              <a:buFont typeface="Arial" panose="020B0604020202020204" pitchFamily="34" charset="0"/>
              <a:buChar char="•"/>
            </a:pPr>
            <a:r>
              <a:rPr lang="en-US" dirty="0">
                <a:ea typeface="Calibri" panose="020F0502020204030204" pitchFamily="34" charset="0"/>
                <a:cs typeface="Arial" panose="020B0604020202020204" pitchFamily="34" charset="0"/>
              </a:rPr>
              <a:t>Continuing promoting the shelter initiatives jointly with Health sector and other Sectors</a:t>
            </a:r>
          </a:p>
          <a:p>
            <a:pPr marL="971550" lvl="1" indent="-285750" algn="just">
              <a:lnSpc>
                <a:spcPct val="107000"/>
              </a:lnSpc>
              <a:spcAft>
                <a:spcPts val="600"/>
              </a:spcAft>
              <a:buFont typeface="Arial" panose="020B0604020202020204" pitchFamily="34" charset="0"/>
              <a:buChar char="•"/>
            </a:pPr>
            <a:r>
              <a:rPr lang="en-US" dirty="0">
                <a:ea typeface="Calibri" panose="020F0502020204030204" pitchFamily="34" charset="0"/>
                <a:cs typeface="Arial" panose="020B0604020202020204" pitchFamily="34" charset="0"/>
              </a:rPr>
              <a:t>Engage local authorities for structural initiatives such as rehabilitation of public health unit and infrastructures services </a:t>
            </a:r>
          </a:p>
          <a:p>
            <a:pPr marL="514350" marR="0" indent="-285750" algn="just">
              <a:lnSpc>
                <a:spcPct val="107000"/>
              </a:lnSpc>
              <a:spcBef>
                <a:spcPts val="0"/>
              </a:spcBef>
              <a:spcAft>
                <a:spcPts val="600"/>
              </a:spcAft>
              <a:buFontTx/>
              <a:buChar char="-"/>
            </a:pPr>
            <a:endParaRPr lang="en-US"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59355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2021 PIN calculation </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3"/>
          <a:stretch>
            <a:fillRect/>
          </a:stretch>
        </p:blipFill>
        <p:spPr>
          <a:xfrm>
            <a:off x="268946" y="291039"/>
            <a:ext cx="6408423" cy="779143"/>
          </a:xfrm>
          <a:prstGeom prst="rect">
            <a:avLst/>
          </a:prstGeom>
        </p:spPr>
      </p:pic>
      <p:graphicFrame>
        <p:nvGraphicFramePr>
          <p:cNvPr id="7" name="Object 6">
            <a:extLst>
              <a:ext uri="{FF2B5EF4-FFF2-40B4-BE49-F238E27FC236}">
                <a16:creationId xmlns:a16="http://schemas.microsoft.com/office/drawing/2014/main" id="{AB87D2C5-6875-488A-A2A6-323AF2A11740}"/>
              </a:ext>
            </a:extLst>
          </p:cNvPr>
          <p:cNvGraphicFramePr>
            <a:graphicFrameLocks noChangeAspect="1"/>
          </p:cNvGraphicFramePr>
          <p:nvPr/>
        </p:nvGraphicFramePr>
        <p:xfrm>
          <a:off x="716280" y="1193076"/>
          <a:ext cx="5029200" cy="4860925"/>
        </p:xfrm>
        <a:graphic>
          <a:graphicData uri="http://schemas.openxmlformats.org/presentationml/2006/ole">
            <mc:AlternateContent xmlns:mc="http://schemas.openxmlformats.org/markup-compatibility/2006">
              <mc:Choice xmlns:v="urn:schemas-microsoft-com:vml" Requires="v">
                <p:oleObj spid="_x0000_s3202" name="Worksheet" r:id="rId4" imgW="5029259" imgH="4861613" progId="Excel.Sheet.12">
                  <p:embed/>
                </p:oleObj>
              </mc:Choice>
              <mc:Fallback>
                <p:oleObj name="Worksheet" r:id="rId4" imgW="5029259" imgH="4861613" progId="Excel.Sheet.12">
                  <p:embed/>
                  <p:pic>
                    <p:nvPicPr>
                      <p:cNvPr id="7" name="Object 6">
                        <a:extLst>
                          <a:ext uri="{FF2B5EF4-FFF2-40B4-BE49-F238E27FC236}">
                            <a16:creationId xmlns:a16="http://schemas.microsoft.com/office/drawing/2014/main" id="{AB87D2C5-6875-488A-A2A6-323AF2A11740}"/>
                          </a:ext>
                        </a:extLst>
                      </p:cNvPr>
                      <p:cNvPicPr/>
                      <p:nvPr/>
                    </p:nvPicPr>
                    <p:blipFill>
                      <a:blip r:embed="rId5"/>
                      <a:stretch>
                        <a:fillRect/>
                      </a:stretch>
                    </p:blipFill>
                    <p:spPr>
                      <a:xfrm>
                        <a:off x="716280" y="1193076"/>
                        <a:ext cx="5029200" cy="48609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593747A-8131-4789-A6CC-BF0350B1D9B0}"/>
              </a:ext>
            </a:extLst>
          </p:cNvPr>
          <p:cNvGraphicFramePr>
            <a:graphicFrameLocks noChangeAspect="1"/>
          </p:cNvGraphicFramePr>
          <p:nvPr/>
        </p:nvGraphicFramePr>
        <p:xfrm>
          <a:off x="5979160" y="1193076"/>
          <a:ext cx="5913437" cy="1638300"/>
        </p:xfrm>
        <a:graphic>
          <a:graphicData uri="http://schemas.openxmlformats.org/presentationml/2006/ole">
            <mc:AlternateContent xmlns:mc="http://schemas.openxmlformats.org/markup-compatibility/2006">
              <mc:Choice xmlns:v="urn:schemas-microsoft-com:vml" Requires="v">
                <p:oleObj spid="_x0000_s3203" name="Worksheet" r:id="rId6" imgW="5913238" imgH="1638353" progId="Excel.Sheet.12">
                  <p:embed/>
                </p:oleObj>
              </mc:Choice>
              <mc:Fallback>
                <p:oleObj name="Worksheet" r:id="rId6" imgW="5913238" imgH="1638353" progId="Excel.Sheet.12">
                  <p:embed/>
                  <p:pic>
                    <p:nvPicPr>
                      <p:cNvPr id="11" name="Object 10">
                        <a:extLst>
                          <a:ext uri="{FF2B5EF4-FFF2-40B4-BE49-F238E27FC236}">
                            <a16:creationId xmlns:a16="http://schemas.microsoft.com/office/drawing/2014/main" id="{9593747A-8131-4789-A6CC-BF0350B1D9B0}"/>
                          </a:ext>
                        </a:extLst>
                      </p:cNvPr>
                      <p:cNvPicPr/>
                      <p:nvPr/>
                    </p:nvPicPr>
                    <p:blipFill>
                      <a:blip r:embed="rId7"/>
                      <a:stretch>
                        <a:fillRect/>
                      </a:stretch>
                    </p:blipFill>
                    <p:spPr>
                      <a:xfrm>
                        <a:off x="5979160" y="1193076"/>
                        <a:ext cx="5913437" cy="1638300"/>
                      </a:xfrm>
                      <a:prstGeom prst="rect">
                        <a:avLst/>
                      </a:prstGeom>
                    </p:spPr>
                  </p:pic>
                </p:oleObj>
              </mc:Fallback>
            </mc:AlternateContent>
          </a:graphicData>
        </a:graphic>
      </p:graphicFrame>
    </p:spTree>
    <p:extLst>
      <p:ext uri="{BB962C8B-B14F-4D97-AF65-F5344CB8AC3E}">
        <p14:creationId xmlns:p14="http://schemas.microsoft.com/office/powerpoint/2010/main" val="1495535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32DF1D-9575-4B64-8DE1-D299CB45CF49}"/>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SNFI Sector PIN</a:t>
            </a:r>
            <a:endParaRPr lang="en-US" sz="2000" dirty="0">
              <a:solidFill>
                <a:srgbClr val="800000"/>
              </a:solidFill>
              <a:latin typeface="Calibri" panose="020F05020202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2E018A68-D9BB-4CD1-8B53-6D43498E7787}"/>
              </a:ext>
            </a:extLst>
          </p:cNvPr>
          <p:cNvPicPr>
            <a:picLocks noChangeAspect="1"/>
          </p:cNvPicPr>
          <p:nvPr/>
        </p:nvPicPr>
        <p:blipFill>
          <a:blip r:embed="rId2"/>
          <a:stretch>
            <a:fillRect/>
          </a:stretch>
        </p:blipFill>
        <p:spPr>
          <a:xfrm>
            <a:off x="268946" y="291039"/>
            <a:ext cx="6408423" cy="779143"/>
          </a:xfrm>
          <a:prstGeom prst="rect">
            <a:avLst/>
          </a:prstGeom>
        </p:spPr>
      </p:pic>
      <p:pic>
        <p:nvPicPr>
          <p:cNvPr id="6" name="Picture 5">
            <a:extLst>
              <a:ext uri="{FF2B5EF4-FFF2-40B4-BE49-F238E27FC236}">
                <a16:creationId xmlns:a16="http://schemas.microsoft.com/office/drawing/2014/main" id="{BA779DB2-920B-44B4-A63F-5F7F2ADA9988}"/>
              </a:ext>
            </a:extLst>
          </p:cNvPr>
          <p:cNvPicPr>
            <a:picLocks noChangeAspect="1"/>
          </p:cNvPicPr>
          <p:nvPr/>
        </p:nvPicPr>
        <p:blipFill>
          <a:blip r:embed="rId3"/>
          <a:stretch>
            <a:fillRect/>
          </a:stretch>
        </p:blipFill>
        <p:spPr>
          <a:xfrm>
            <a:off x="2825521" y="875278"/>
            <a:ext cx="7140516" cy="5868851"/>
          </a:xfrm>
          <a:prstGeom prst="rect">
            <a:avLst/>
          </a:prstGeom>
        </p:spPr>
      </p:pic>
    </p:spTree>
    <p:extLst>
      <p:ext uri="{BB962C8B-B14F-4D97-AF65-F5344CB8AC3E}">
        <p14:creationId xmlns:p14="http://schemas.microsoft.com/office/powerpoint/2010/main" val="3418541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Severity framework </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pic>
        <p:nvPicPr>
          <p:cNvPr id="2" name="Picture 1">
            <a:extLst>
              <a:ext uri="{FF2B5EF4-FFF2-40B4-BE49-F238E27FC236}">
                <a16:creationId xmlns:a16="http://schemas.microsoft.com/office/drawing/2014/main" id="{62BEF765-B254-4128-912A-A98D16984382}"/>
              </a:ext>
            </a:extLst>
          </p:cNvPr>
          <p:cNvPicPr>
            <a:picLocks noChangeAspect="1"/>
          </p:cNvPicPr>
          <p:nvPr/>
        </p:nvPicPr>
        <p:blipFill>
          <a:blip r:embed="rId3"/>
          <a:stretch>
            <a:fillRect/>
          </a:stretch>
        </p:blipFill>
        <p:spPr>
          <a:xfrm>
            <a:off x="682707" y="1874760"/>
            <a:ext cx="10826586" cy="2640090"/>
          </a:xfrm>
          <a:prstGeom prst="rect">
            <a:avLst/>
          </a:prstGeom>
        </p:spPr>
      </p:pic>
    </p:spTree>
    <p:extLst>
      <p:ext uri="{BB962C8B-B14F-4D97-AF65-F5344CB8AC3E}">
        <p14:creationId xmlns:p14="http://schemas.microsoft.com/office/powerpoint/2010/main" val="290082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CRITICAL PROBLEMS vs PIN –HRP 2021</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graphicFrame>
        <p:nvGraphicFramePr>
          <p:cNvPr id="3" name="Table 2">
            <a:extLst>
              <a:ext uri="{FF2B5EF4-FFF2-40B4-BE49-F238E27FC236}">
                <a16:creationId xmlns:a16="http://schemas.microsoft.com/office/drawing/2014/main" id="{E959B615-2619-49A2-B74C-81A2F6B825CB}"/>
              </a:ext>
            </a:extLst>
          </p:cNvPr>
          <p:cNvGraphicFramePr>
            <a:graphicFrameLocks noGrp="1"/>
          </p:cNvGraphicFramePr>
          <p:nvPr>
            <p:extLst>
              <p:ext uri="{D42A27DB-BD31-4B8C-83A1-F6EECF244321}">
                <p14:modId xmlns:p14="http://schemas.microsoft.com/office/powerpoint/2010/main" val="1047341333"/>
              </p:ext>
            </p:extLst>
          </p:nvPr>
        </p:nvGraphicFramePr>
        <p:xfrm>
          <a:off x="1446245" y="858698"/>
          <a:ext cx="9134668" cy="5766815"/>
        </p:xfrm>
        <a:graphic>
          <a:graphicData uri="http://schemas.openxmlformats.org/drawingml/2006/table">
            <a:tbl>
              <a:tblPr firstRow="1" bandRow="1">
                <a:tableStyleId>{5C22544A-7EE6-4342-B048-85BDC9FD1C3A}</a:tableStyleId>
              </a:tblPr>
              <a:tblGrid>
                <a:gridCol w="1912497">
                  <a:extLst>
                    <a:ext uri="{9D8B030D-6E8A-4147-A177-3AD203B41FA5}">
                      <a16:colId xmlns:a16="http://schemas.microsoft.com/office/drawing/2014/main" val="3169131685"/>
                    </a:ext>
                  </a:extLst>
                </a:gridCol>
                <a:gridCol w="1926007">
                  <a:extLst>
                    <a:ext uri="{9D8B030D-6E8A-4147-A177-3AD203B41FA5}">
                      <a16:colId xmlns:a16="http://schemas.microsoft.com/office/drawing/2014/main" val="1923104009"/>
                    </a:ext>
                  </a:extLst>
                </a:gridCol>
                <a:gridCol w="2629108">
                  <a:extLst>
                    <a:ext uri="{9D8B030D-6E8A-4147-A177-3AD203B41FA5}">
                      <a16:colId xmlns:a16="http://schemas.microsoft.com/office/drawing/2014/main" val="1935276484"/>
                    </a:ext>
                  </a:extLst>
                </a:gridCol>
                <a:gridCol w="2667056">
                  <a:extLst>
                    <a:ext uri="{9D8B030D-6E8A-4147-A177-3AD203B41FA5}">
                      <a16:colId xmlns:a16="http://schemas.microsoft.com/office/drawing/2014/main" val="1443476569"/>
                    </a:ext>
                  </a:extLst>
                </a:gridCol>
              </a:tblGrid>
              <a:tr h="316768">
                <a:tc>
                  <a:txBody>
                    <a:bodyPr/>
                    <a:lstStyle/>
                    <a:p>
                      <a:pPr marL="0" marR="0">
                        <a:lnSpc>
                          <a:spcPct val="107000"/>
                        </a:lnSpc>
                        <a:spcBef>
                          <a:spcPts val="0"/>
                        </a:spcBef>
                        <a:spcAft>
                          <a:spcPts val="800"/>
                        </a:spcAft>
                      </a:pPr>
                      <a:r>
                        <a:rPr lang="en-US" sz="1100">
                          <a:effectLst/>
                        </a:rPr>
                        <a:t>HUMANTIARIAN CONDITIONS</a:t>
                      </a:r>
                      <a:endParaRPr lang="en-US" sz="1100">
                        <a:effectLst/>
                        <a:latin typeface="Calibri Light" panose="020F0302020204030204" pitchFamily="34" charset="0"/>
                        <a:ea typeface="DengXian" panose="02010600030101010101" pitchFamily="2" charset="-122"/>
                      </a:endParaRPr>
                    </a:p>
                  </a:txBody>
                  <a:tcPr marL="67495" marR="67495" marT="33748" marB="33748"/>
                </a:tc>
                <a:tc>
                  <a:txBody>
                    <a:bodyPr/>
                    <a:lstStyle/>
                    <a:p>
                      <a:pPr marL="0" marR="0">
                        <a:lnSpc>
                          <a:spcPct val="107000"/>
                        </a:lnSpc>
                        <a:spcBef>
                          <a:spcPts val="0"/>
                        </a:spcBef>
                        <a:spcAft>
                          <a:spcPts val="800"/>
                        </a:spcAft>
                      </a:pPr>
                      <a:r>
                        <a:rPr lang="en-US" sz="1100">
                          <a:effectLst/>
                        </a:rPr>
                        <a:t>CRITICAL PROBLEM </a:t>
                      </a:r>
                      <a:endParaRPr lang="en-US" sz="1100">
                        <a:effectLst/>
                        <a:latin typeface="Calibri Light" panose="020F0302020204030204" pitchFamily="34" charset="0"/>
                        <a:ea typeface="DengXian" panose="02010600030101010101" pitchFamily="2" charset="-122"/>
                      </a:endParaRPr>
                    </a:p>
                  </a:txBody>
                  <a:tcPr marL="67495" marR="67495" marT="33748" marB="33748"/>
                </a:tc>
                <a:tc>
                  <a:txBody>
                    <a:bodyPr/>
                    <a:lstStyle/>
                    <a:p>
                      <a:pPr marL="0" marR="0">
                        <a:lnSpc>
                          <a:spcPct val="107000"/>
                        </a:lnSpc>
                        <a:spcBef>
                          <a:spcPts val="0"/>
                        </a:spcBef>
                        <a:spcAft>
                          <a:spcPts val="800"/>
                        </a:spcAft>
                      </a:pPr>
                      <a:r>
                        <a:rPr lang="en-US" sz="1100">
                          <a:effectLst/>
                        </a:rPr>
                        <a:t>PiN</a:t>
                      </a:r>
                      <a:endParaRPr lang="en-US" sz="1100">
                        <a:effectLst/>
                        <a:latin typeface="Calibri Light" panose="020F0302020204030204" pitchFamily="34" charset="0"/>
                        <a:ea typeface="DengXian" panose="02010600030101010101" pitchFamily="2" charset="-122"/>
                      </a:endParaRPr>
                    </a:p>
                  </a:txBody>
                  <a:tcPr marL="67495" marR="67495" marT="33748" marB="33748"/>
                </a:tc>
                <a:tc>
                  <a:txBody>
                    <a:bodyPr/>
                    <a:lstStyle/>
                    <a:p>
                      <a:pPr marL="0" marR="0">
                        <a:lnSpc>
                          <a:spcPct val="107000"/>
                        </a:lnSpc>
                        <a:spcBef>
                          <a:spcPts val="0"/>
                        </a:spcBef>
                        <a:spcAft>
                          <a:spcPts val="800"/>
                        </a:spcAft>
                      </a:pPr>
                      <a:r>
                        <a:rPr lang="en-US" sz="1100" dirty="0">
                          <a:effectLst/>
                        </a:rPr>
                        <a:t>VULNERABLE GROUP</a:t>
                      </a:r>
                      <a:endParaRPr lang="en-US" sz="1100" dirty="0">
                        <a:effectLst/>
                        <a:latin typeface="Calibri Light" panose="020F0302020204030204" pitchFamily="34" charset="0"/>
                        <a:ea typeface="DengXian" panose="02010600030101010101" pitchFamily="2" charset="-122"/>
                      </a:endParaRPr>
                    </a:p>
                  </a:txBody>
                  <a:tcPr marL="67495" marR="67495" marT="33748" marB="33748"/>
                </a:tc>
                <a:extLst>
                  <a:ext uri="{0D108BD9-81ED-4DB2-BD59-A6C34878D82A}">
                    <a16:rowId xmlns:a16="http://schemas.microsoft.com/office/drawing/2014/main" val="21356439"/>
                  </a:ext>
                </a:extLst>
              </a:tr>
              <a:tr h="1889484">
                <a:tc>
                  <a:txBody>
                    <a:bodyPr/>
                    <a:lstStyle/>
                    <a:p>
                      <a:pPr marL="0" marR="0">
                        <a:lnSpc>
                          <a:spcPct val="107000"/>
                        </a:lnSpc>
                        <a:spcBef>
                          <a:spcPts val="0"/>
                        </a:spcBef>
                        <a:spcAft>
                          <a:spcPts val="300"/>
                        </a:spcAft>
                      </a:pPr>
                      <a:r>
                        <a:rPr lang="en-US" sz="1000">
                          <a:effectLst/>
                        </a:rPr>
                        <a:t>Critical problems related to physical and mental well-being</a:t>
                      </a:r>
                      <a:endParaRPr lang="en-US" sz="1000">
                        <a:effectLst/>
                        <a:latin typeface="Calibri Light" panose="020F0302020204030204" pitchFamily="34" charset="0"/>
                        <a:ea typeface="DengXian" panose="02010600030101010101" pitchFamily="2" charset="-122"/>
                      </a:endParaRPr>
                    </a:p>
                  </a:txBody>
                  <a:tcPr marL="67495" marR="67495" marT="33748" marB="33748"/>
                </a:tc>
                <a:tc>
                  <a:txBody>
                    <a:bodyPr/>
                    <a:lstStyle/>
                    <a:p>
                      <a:pPr marL="0" marR="0">
                        <a:lnSpc>
                          <a:spcPct val="107000"/>
                        </a:lnSpc>
                        <a:spcBef>
                          <a:spcPts val="0"/>
                        </a:spcBef>
                        <a:spcAft>
                          <a:spcPts val="300"/>
                        </a:spcAft>
                      </a:pPr>
                      <a:r>
                        <a:rPr lang="en-US" sz="1000">
                          <a:effectLst/>
                        </a:rPr>
                        <a:t>Conflict, including attacks and political instability limit people’s access to food and essential health services, putting the lives of children and the most vulnerable at risk and impacts their physical and mental well-being. </a:t>
                      </a:r>
                      <a:endParaRPr lang="en-US" sz="1000">
                        <a:effectLst/>
                        <a:latin typeface="Calibri Light" panose="020F0302020204030204" pitchFamily="34" charset="0"/>
                        <a:ea typeface="DengXian" panose="02010600030101010101" pitchFamily="2" charset="-122"/>
                      </a:endParaRPr>
                    </a:p>
                  </a:txBody>
                  <a:tcPr marL="67495" marR="67495" marT="33748" marB="33748"/>
                </a:tc>
                <a:tc>
                  <a:txBody>
                    <a:bodyPr/>
                    <a:lstStyle/>
                    <a:p>
                      <a:pPr marL="342900" marR="0" lvl="0" indent="-342900">
                        <a:lnSpc>
                          <a:spcPct val="107000"/>
                        </a:lnSpc>
                        <a:spcBef>
                          <a:spcPts val="0"/>
                        </a:spcBef>
                        <a:spcAft>
                          <a:spcPts val="300"/>
                        </a:spcAft>
                        <a:buFont typeface="Symbol" panose="05050102010706020507" pitchFamily="18" charset="2"/>
                        <a:buChar char=""/>
                      </a:pPr>
                      <a:r>
                        <a:rPr lang="en-US" sz="1000" dirty="0">
                          <a:effectLst/>
                        </a:rPr>
                        <a:t>880,000 people food insecure</a:t>
                      </a:r>
                    </a:p>
                    <a:p>
                      <a:pPr marL="342900" marR="0" lvl="0" indent="-342900">
                        <a:lnSpc>
                          <a:spcPct val="107000"/>
                        </a:lnSpc>
                        <a:spcBef>
                          <a:spcPts val="0"/>
                        </a:spcBef>
                        <a:spcAft>
                          <a:spcPts val="300"/>
                        </a:spcAft>
                        <a:buFont typeface="Symbol" panose="05050102010706020507" pitchFamily="18" charset="2"/>
                        <a:buChar char=""/>
                      </a:pPr>
                      <a:r>
                        <a:rPr lang="en-US" sz="1000" dirty="0">
                          <a:effectLst/>
                        </a:rPr>
                        <a:t>125,000 children at risk due to interrupted vaccinations</a:t>
                      </a:r>
                    </a:p>
                    <a:p>
                      <a:pPr marL="342900" marR="0" lvl="0" indent="-342900">
                        <a:lnSpc>
                          <a:spcPct val="107000"/>
                        </a:lnSpc>
                        <a:spcBef>
                          <a:spcPts val="0"/>
                        </a:spcBef>
                        <a:spcAft>
                          <a:spcPts val="300"/>
                        </a:spcAft>
                        <a:buFont typeface="Symbol" panose="05050102010706020507" pitchFamily="18" charset="2"/>
                        <a:buChar char=""/>
                      </a:pPr>
                      <a:r>
                        <a:rPr lang="en-US" sz="1000" dirty="0">
                          <a:effectLst/>
                        </a:rPr>
                        <a:t>77% of assessed people reported outbreaks of diseases. </a:t>
                      </a:r>
                    </a:p>
                    <a:p>
                      <a:pPr marL="342900" marR="0" lvl="0" indent="-342900">
                        <a:lnSpc>
                          <a:spcPct val="107000"/>
                        </a:lnSpc>
                        <a:spcBef>
                          <a:spcPts val="0"/>
                        </a:spcBef>
                        <a:spcAft>
                          <a:spcPts val="300"/>
                        </a:spcAft>
                        <a:buFont typeface="Symbol" panose="05050102010706020507" pitchFamily="18" charset="2"/>
                        <a:buChar char=""/>
                      </a:pPr>
                      <a:r>
                        <a:rPr lang="en-US" sz="1000" dirty="0">
                          <a:effectLst/>
                        </a:rPr>
                        <a:t>304,000 migrants / 46,000 refugees</a:t>
                      </a:r>
                      <a:endParaRPr lang="en-US" sz="1000" dirty="0">
                        <a:effectLst/>
                        <a:latin typeface="Calibri Light" panose="020F0302020204030204" pitchFamily="34" charset="0"/>
                        <a:ea typeface="DengXian" panose="02010600030101010101" pitchFamily="2" charset="-122"/>
                      </a:endParaRPr>
                    </a:p>
                  </a:txBody>
                  <a:tcPr marL="67495" marR="67495" marT="33748" marB="33748"/>
                </a:tc>
                <a:tc>
                  <a:txBody>
                    <a:bodyPr/>
                    <a:lstStyle/>
                    <a:p>
                      <a:pPr marL="342900" marR="0" lvl="0" indent="-342900">
                        <a:lnSpc>
                          <a:spcPct val="107000"/>
                        </a:lnSpc>
                        <a:spcBef>
                          <a:spcPts val="0"/>
                        </a:spcBef>
                        <a:spcAft>
                          <a:spcPts val="300"/>
                        </a:spcAft>
                        <a:buFont typeface="Symbol" panose="05050102010706020507" pitchFamily="18" charset="2"/>
                        <a:buChar char=""/>
                      </a:pPr>
                      <a:r>
                        <a:rPr lang="en-US" sz="1000" dirty="0">
                          <a:effectLst/>
                        </a:rPr>
                        <a:t>Children</a:t>
                      </a:r>
                    </a:p>
                    <a:p>
                      <a:pPr marL="342900" marR="0" lvl="0" indent="-342900">
                        <a:lnSpc>
                          <a:spcPct val="107000"/>
                        </a:lnSpc>
                        <a:spcBef>
                          <a:spcPts val="0"/>
                        </a:spcBef>
                        <a:spcAft>
                          <a:spcPts val="300"/>
                        </a:spcAft>
                        <a:buFont typeface="Symbol" panose="05050102010706020507" pitchFamily="18" charset="2"/>
                        <a:buChar char=""/>
                      </a:pPr>
                      <a:r>
                        <a:rPr lang="en-US" sz="1000" dirty="0">
                          <a:effectLst/>
                        </a:rPr>
                        <a:t>Older people</a:t>
                      </a:r>
                    </a:p>
                    <a:p>
                      <a:pPr marL="342900" marR="0" lvl="0" indent="-342900">
                        <a:lnSpc>
                          <a:spcPct val="107000"/>
                        </a:lnSpc>
                        <a:spcBef>
                          <a:spcPts val="0"/>
                        </a:spcBef>
                        <a:spcAft>
                          <a:spcPts val="300"/>
                        </a:spcAft>
                        <a:buFont typeface="Symbol" panose="05050102010706020507" pitchFamily="18" charset="2"/>
                        <a:buChar char=""/>
                      </a:pPr>
                      <a:r>
                        <a:rPr lang="en-US" sz="1000" dirty="0">
                          <a:effectLst/>
                        </a:rPr>
                        <a:t>People with disability </a:t>
                      </a:r>
                    </a:p>
                    <a:p>
                      <a:pPr marL="342900" marR="0" lvl="0" indent="-342900">
                        <a:lnSpc>
                          <a:spcPct val="107000"/>
                        </a:lnSpc>
                        <a:spcBef>
                          <a:spcPts val="0"/>
                        </a:spcBef>
                        <a:spcAft>
                          <a:spcPts val="300"/>
                        </a:spcAft>
                        <a:buFont typeface="Symbol" panose="05050102010706020507" pitchFamily="18" charset="2"/>
                        <a:buChar char=""/>
                      </a:pPr>
                      <a:r>
                        <a:rPr lang="en-US" sz="1000" dirty="0">
                          <a:effectLst/>
                        </a:rPr>
                        <a:t>Migrants and refugees </a:t>
                      </a:r>
                    </a:p>
                    <a:p>
                      <a:pPr marL="342900" marR="0" lvl="0" indent="-342900">
                        <a:lnSpc>
                          <a:spcPct val="107000"/>
                        </a:lnSpc>
                        <a:spcBef>
                          <a:spcPts val="0"/>
                        </a:spcBef>
                        <a:spcAft>
                          <a:spcPts val="300"/>
                        </a:spcAft>
                        <a:buFont typeface="Symbol" panose="05050102010706020507" pitchFamily="18" charset="2"/>
                        <a:buChar char=""/>
                      </a:pPr>
                      <a:r>
                        <a:rPr lang="en-US" sz="1000" dirty="0">
                          <a:effectLst/>
                        </a:rPr>
                        <a:t>Women (part. women childbearing age) </a:t>
                      </a:r>
                    </a:p>
                    <a:p>
                      <a:pPr marL="342900" marR="0" lvl="0" indent="-342900">
                        <a:lnSpc>
                          <a:spcPct val="107000"/>
                        </a:lnSpc>
                        <a:spcBef>
                          <a:spcPts val="0"/>
                        </a:spcBef>
                        <a:spcAft>
                          <a:spcPts val="300"/>
                        </a:spcAft>
                        <a:buFont typeface="Symbol" panose="05050102010706020507" pitchFamily="18" charset="2"/>
                        <a:buChar char=""/>
                      </a:pPr>
                      <a:r>
                        <a:rPr lang="en-US" sz="1000" dirty="0">
                          <a:effectLst/>
                        </a:rPr>
                        <a:t>IDPs</a:t>
                      </a:r>
                    </a:p>
                    <a:p>
                      <a:pPr marL="342900" marR="0" lvl="0" indent="-342900">
                        <a:lnSpc>
                          <a:spcPct val="107000"/>
                        </a:lnSpc>
                        <a:spcBef>
                          <a:spcPts val="0"/>
                        </a:spcBef>
                        <a:spcAft>
                          <a:spcPts val="300"/>
                        </a:spcAft>
                        <a:buFont typeface="Symbol" panose="05050102010706020507" pitchFamily="18" charset="2"/>
                        <a:buChar char=""/>
                      </a:pPr>
                      <a:r>
                        <a:rPr lang="en-US" sz="1000" dirty="0">
                          <a:effectLst/>
                        </a:rPr>
                        <a:t>People with pre-existing health conditions</a:t>
                      </a:r>
                    </a:p>
                    <a:p>
                      <a:pPr marL="342900" marR="0" lvl="0" indent="-342900">
                        <a:lnSpc>
                          <a:spcPct val="107000"/>
                        </a:lnSpc>
                        <a:spcBef>
                          <a:spcPts val="0"/>
                        </a:spcBef>
                        <a:spcAft>
                          <a:spcPts val="300"/>
                        </a:spcAft>
                        <a:buFont typeface="Symbol" panose="05050102010706020507" pitchFamily="18" charset="2"/>
                        <a:buChar char=""/>
                      </a:pPr>
                      <a:r>
                        <a:rPr lang="en-US" sz="1000" dirty="0">
                          <a:effectLst/>
                        </a:rPr>
                        <a:t>Rural areas</a:t>
                      </a:r>
                      <a:endParaRPr lang="en-US" sz="1000" dirty="0">
                        <a:effectLst/>
                        <a:latin typeface="Calibri Light" panose="020F0302020204030204" pitchFamily="34" charset="0"/>
                        <a:ea typeface="DengXian" panose="02010600030101010101" pitchFamily="2" charset="-122"/>
                      </a:endParaRPr>
                    </a:p>
                  </a:txBody>
                  <a:tcPr marL="67495" marR="67495" marT="33748" marB="33748"/>
                </a:tc>
                <a:extLst>
                  <a:ext uri="{0D108BD9-81ED-4DB2-BD59-A6C34878D82A}">
                    <a16:rowId xmlns:a16="http://schemas.microsoft.com/office/drawing/2014/main" val="1215151402"/>
                  </a:ext>
                </a:extLst>
              </a:tr>
              <a:tr h="1304406">
                <a:tc>
                  <a:txBody>
                    <a:bodyPr/>
                    <a:lstStyle/>
                    <a:p>
                      <a:pPr marL="0" marR="0">
                        <a:lnSpc>
                          <a:spcPct val="107000"/>
                        </a:lnSpc>
                        <a:spcBef>
                          <a:spcPts val="0"/>
                        </a:spcBef>
                        <a:spcAft>
                          <a:spcPts val="300"/>
                        </a:spcAft>
                      </a:pPr>
                      <a:r>
                        <a:rPr lang="en-US" sz="1000">
                          <a:effectLst/>
                        </a:rPr>
                        <a:t>Critical problems related to physical and mental well-being</a:t>
                      </a:r>
                      <a:endParaRPr lang="en-US" sz="1000">
                        <a:effectLst/>
                        <a:latin typeface="Calibri Light" panose="020F0302020204030204" pitchFamily="34" charset="0"/>
                        <a:ea typeface="DengXian" panose="02010600030101010101" pitchFamily="2" charset="-122"/>
                      </a:endParaRPr>
                    </a:p>
                  </a:txBody>
                  <a:tcPr marL="67495" marR="67495" marT="33748" marB="33748"/>
                </a:tc>
                <a:tc>
                  <a:txBody>
                    <a:bodyPr/>
                    <a:lstStyle/>
                    <a:p>
                      <a:pPr marL="0" marR="0">
                        <a:lnSpc>
                          <a:spcPct val="107000"/>
                        </a:lnSpc>
                        <a:spcBef>
                          <a:spcPts val="0"/>
                        </a:spcBef>
                        <a:spcAft>
                          <a:spcPts val="300"/>
                        </a:spcAft>
                      </a:pPr>
                      <a:r>
                        <a:rPr lang="en-US" sz="1000">
                          <a:effectLst/>
                        </a:rPr>
                        <a:t>Exposure to booby traps, including IEDs, landmines and explosive remnants of war put lives of people at risk.</a:t>
                      </a:r>
                      <a:endParaRPr lang="en-US" sz="1000">
                        <a:effectLst/>
                        <a:latin typeface="Calibri Light" panose="020F0302020204030204" pitchFamily="34" charset="0"/>
                        <a:ea typeface="DengXian" panose="02010600030101010101" pitchFamily="2" charset="-122"/>
                      </a:endParaRPr>
                    </a:p>
                  </a:txBody>
                  <a:tcPr marL="67495" marR="67495" marT="33748" marB="33748"/>
                </a:tc>
                <a:tc>
                  <a:txBody>
                    <a:bodyPr/>
                    <a:lstStyle/>
                    <a:p>
                      <a:pPr marL="342900" marR="0" lvl="0" indent="-342900">
                        <a:lnSpc>
                          <a:spcPct val="107000"/>
                        </a:lnSpc>
                        <a:spcBef>
                          <a:spcPts val="0"/>
                        </a:spcBef>
                        <a:spcAft>
                          <a:spcPts val="300"/>
                        </a:spcAft>
                        <a:buFont typeface="Symbol" panose="05050102010706020507" pitchFamily="18" charset="2"/>
                        <a:buChar char=""/>
                      </a:pPr>
                      <a:r>
                        <a:rPr lang="en-US" sz="1000">
                          <a:effectLst/>
                        </a:rPr>
                        <a:t>345,000 people living in conflict and previous frontlines areas</a:t>
                      </a:r>
                    </a:p>
                    <a:p>
                      <a:pPr marL="342900" marR="0" lvl="0" indent="-342900">
                        <a:lnSpc>
                          <a:spcPct val="107000"/>
                        </a:lnSpc>
                        <a:spcBef>
                          <a:spcPts val="0"/>
                        </a:spcBef>
                        <a:spcAft>
                          <a:spcPts val="300"/>
                        </a:spcAft>
                        <a:buFont typeface="Symbol" panose="05050102010706020507" pitchFamily="18" charset="2"/>
                        <a:buChar char=""/>
                      </a:pPr>
                      <a:r>
                        <a:rPr lang="en-US" sz="1000">
                          <a:effectLst/>
                        </a:rPr>
                        <a:t>6% of HH report the presence of explosive hazards</a:t>
                      </a:r>
                    </a:p>
                    <a:p>
                      <a:pPr marL="342900" marR="0" lvl="0" indent="-342900">
                        <a:lnSpc>
                          <a:spcPct val="107000"/>
                        </a:lnSpc>
                        <a:spcBef>
                          <a:spcPts val="0"/>
                        </a:spcBef>
                        <a:spcAft>
                          <a:spcPts val="300"/>
                        </a:spcAft>
                        <a:buFont typeface="Symbol" panose="05050102010706020507" pitchFamily="18" charset="2"/>
                        <a:buChar char=""/>
                      </a:pPr>
                      <a:r>
                        <a:rPr lang="en-US" sz="1000">
                          <a:effectLst/>
                        </a:rPr>
                        <a:t>228,000 - Returnees</a:t>
                      </a:r>
                    </a:p>
                    <a:p>
                      <a:pPr marL="342900" marR="0" lvl="0" indent="-342900">
                        <a:lnSpc>
                          <a:spcPct val="107000"/>
                        </a:lnSpc>
                        <a:spcBef>
                          <a:spcPts val="0"/>
                        </a:spcBef>
                        <a:spcAft>
                          <a:spcPts val="300"/>
                        </a:spcAft>
                        <a:buFont typeface="Symbol" panose="05050102010706020507" pitchFamily="18" charset="2"/>
                        <a:buChar char=""/>
                      </a:pPr>
                      <a:r>
                        <a:rPr lang="en-US" sz="1000">
                          <a:effectLst/>
                        </a:rPr>
                        <a:t>173,000 - IDPS</a:t>
                      </a:r>
                    </a:p>
                    <a:p>
                      <a:pPr marL="342900" marR="0" lvl="0" indent="-342900">
                        <a:lnSpc>
                          <a:spcPct val="107000"/>
                        </a:lnSpc>
                        <a:spcBef>
                          <a:spcPts val="0"/>
                        </a:spcBef>
                        <a:spcAft>
                          <a:spcPts val="300"/>
                        </a:spcAft>
                        <a:buFont typeface="Symbol" panose="05050102010706020507" pitchFamily="18" charset="2"/>
                        <a:buChar char=""/>
                      </a:pPr>
                      <a:r>
                        <a:rPr lang="en-US" sz="1000">
                          <a:effectLst/>
                        </a:rPr>
                        <a:t>304,000 migrants / 46,000 refugees</a:t>
                      </a:r>
                      <a:endParaRPr lang="en-US" sz="1000">
                        <a:effectLst/>
                        <a:latin typeface="Calibri Light" panose="020F0302020204030204" pitchFamily="34" charset="0"/>
                        <a:ea typeface="DengXian" panose="02010600030101010101" pitchFamily="2" charset="-122"/>
                      </a:endParaRPr>
                    </a:p>
                  </a:txBody>
                  <a:tcPr marL="67495" marR="67495" marT="33748" marB="33748"/>
                </a:tc>
                <a:tc>
                  <a:txBody>
                    <a:bodyPr/>
                    <a:lstStyle/>
                    <a:p>
                      <a:pPr marL="342900" marR="0" lvl="0" indent="-342900">
                        <a:lnSpc>
                          <a:spcPct val="107000"/>
                        </a:lnSpc>
                        <a:spcBef>
                          <a:spcPts val="0"/>
                        </a:spcBef>
                        <a:spcAft>
                          <a:spcPts val="300"/>
                        </a:spcAft>
                        <a:buFont typeface="Symbol" panose="05050102010706020507" pitchFamily="18" charset="2"/>
                        <a:buChar char=""/>
                      </a:pPr>
                      <a:r>
                        <a:rPr lang="en-US" sz="1000" dirty="0">
                          <a:effectLst/>
                        </a:rPr>
                        <a:t>Non-displaced living in frontline (or former frontline) areas</a:t>
                      </a:r>
                    </a:p>
                    <a:p>
                      <a:pPr marL="342900" marR="0" lvl="0" indent="-342900">
                        <a:lnSpc>
                          <a:spcPct val="107000"/>
                        </a:lnSpc>
                        <a:spcBef>
                          <a:spcPts val="0"/>
                        </a:spcBef>
                        <a:spcAft>
                          <a:spcPts val="300"/>
                        </a:spcAft>
                        <a:buFont typeface="Symbol" panose="05050102010706020507" pitchFamily="18" charset="2"/>
                        <a:buChar char=""/>
                      </a:pPr>
                      <a:r>
                        <a:rPr lang="en-US" sz="1000" dirty="0">
                          <a:effectLst/>
                        </a:rPr>
                        <a:t>IDPs</a:t>
                      </a:r>
                    </a:p>
                    <a:p>
                      <a:pPr marL="342900" marR="0" lvl="0" indent="-342900">
                        <a:lnSpc>
                          <a:spcPct val="107000"/>
                        </a:lnSpc>
                        <a:spcBef>
                          <a:spcPts val="0"/>
                        </a:spcBef>
                        <a:spcAft>
                          <a:spcPts val="300"/>
                        </a:spcAft>
                        <a:buFont typeface="Symbol" panose="05050102010706020507" pitchFamily="18" charset="2"/>
                        <a:buChar char=""/>
                      </a:pPr>
                      <a:r>
                        <a:rPr lang="en-US" sz="1000" dirty="0">
                          <a:effectLst/>
                        </a:rPr>
                        <a:t>Children </a:t>
                      </a:r>
                    </a:p>
                    <a:p>
                      <a:pPr marL="342900" marR="0" lvl="0" indent="-342900">
                        <a:lnSpc>
                          <a:spcPct val="107000"/>
                        </a:lnSpc>
                        <a:spcBef>
                          <a:spcPts val="0"/>
                        </a:spcBef>
                        <a:spcAft>
                          <a:spcPts val="300"/>
                        </a:spcAft>
                        <a:buFont typeface="Symbol" panose="05050102010706020507" pitchFamily="18" charset="2"/>
                        <a:buChar char=""/>
                      </a:pPr>
                      <a:r>
                        <a:rPr lang="en-US" sz="1000" dirty="0">
                          <a:effectLst/>
                        </a:rPr>
                        <a:t>Returnees</a:t>
                      </a:r>
                    </a:p>
                    <a:p>
                      <a:pPr marL="342900" marR="0" lvl="0" indent="-342900">
                        <a:lnSpc>
                          <a:spcPct val="107000"/>
                        </a:lnSpc>
                        <a:spcBef>
                          <a:spcPts val="0"/>
                        </a:spcBef>
                        <a:spcAft>
                          <a:spcPts val="300"/>
                        </a:spcAft>
                        <a:buFont typeface="Symbol" panose="05050102010706020507" pitchFamily="18" charset="2"/>
                        <a:buChar char=""/>
                      </a:pPr>
                      <a:r>
                        <a:rPr lang="en-US" sz="1000" dirty="0">
                          <a:effectLst/>
                        </a:rPr>
                        <a:t>Migrants and refugees	</a:t>
                      </a:r>
                      <a:endParaRPr lang="en-US" sz="1000" dirty="0">
                        <a:effectLst/>
                        <a:latin typeface="Calibri Light" panose="020F0302020204030204" pitchFamily="34" charset="0"/>
                        <a:ea typeface="DengXian" panose="02010600030101010101" pitchFamily="2" charset="-122"/>
                      </a:endParaRPr>
                    </a:p>
                  </a:txBody>
                  <a:tcPr marL="67495" marR="67495" marT="33748" marB="33748"/>
                </a:tc>
                <a:extLst>
                  <a:ext uri="{0D108BD9-81ED-4DB2-BD59-A6C34878D82A}">
                    <a16:rowId xmlns:a16="http://schemas.microsoft.com/office/drawing/2014/main" val="4209778307"/>
                  </a:ext>
                </a:extLst>
              </a:tr>
              <a:tr h="1650368">
                <a:tc>
                  <a:txBody>
                    <a:bodyPr/>
                    <a:lstStyle/>
                    <a:p>
                      <a:pPr marL="0" marR="0">
                        <a:lnSpc>
                          <a:spcPct val="107000"/>
                        </a:lnSpc>
                        <a:spcBef>
                          <a:spcPts val="0"/>
                        </a:spcBef>
                        <a:spcAft>
                          <a:spcPts val="300"/>
                        </a:spcAft>
                      </a:pPr>
                      <a:r>
                        <a:rPr lang="en-US" sz="1200" b="1">
                          <a:effectLst/>
                        </a:rPr>
                        <a:t>Critical problems related to living standards</a:t>
                      </a:r>
                      <a:endParaRPr lang="en-US" sz="1200" b="1">
                        <a:effectLst/>
                        <a:latin typeface="Calibri Light" panose="020F0302020204030204" pitchFamily="34" charset="0"/>
                        <a:ea typeface="DengXian" panose="02010600030101010101" pitchFamily="2" charset="-122"/>
                      </a:endParaRPr>
                    </a:p>
                  </a:txBody>
                  <a:tcPr marL="67495" marR="67495" marT="33748" marB="33748"/>
                </a:tc>
                <a:tc>
                  <a:txBody>
                    <a:bodyPr/>
                    <a:lstStyle/>
                    <a:p>
                      <a:pPr marL="0" marR="0">
                        <a:lnSpc>
                          <a:spcPct val="107000"/>
                        </a:lnSpc>
                        <a:spcBef>
                          <a:spcPts val="0"/>
                        </a:spcBef>
                        <a:spcAft>
                          <a:spcPts val="300"/>
                        </a:spcAft>
                      </a:pPr>
                      <a:r>
                        <a:rPr lang="en-US" sz="1200" b="1">
                          <a:effectLst/>
                        </a:rPr>
                        <a:t>Insecurity, political instability, fragmented governance and socio-economic impacts of COVID-19 impacts people’s access to basic goods and services and erodes coping capacities. </a:t>
                      </a:r>
                      <a:endParaRPr lang="en-US" sz="1200" b="1">
                        <a:effectLst/>
                        <a:latin typeface="Calibri Light" panose="020F0302020204030204" pitchFamily="34" charset="0"/>
                        <a:ea typeface="DengXian" panose="02010600030101010101" pitchFamily="2" charset="-122"/>
                      </a:endParaRPr>
                    </a:p>
                  </a:txBody>
                  <a:tcPr marL="67495" marR="67495" marT="33748" marB="33748"/>
                </a:tc>
                <a:tc>
                  <a:txBody>
                    <a:bodyPr/>
                    <a:lstStyle/>
                    <a:p>
                      <a:pPr marL="342900" marR="0" lvl="0" indent="-342900">
                        <a:lnSpc>
                          <a:spcPct val="107000"/>
                        </a:lnSpc>
                        <a:spcBef>
                          <a:spcPts val="0"/>
                        </a:spcBef>
                        <a:spcAft>
                          <a:spcPts val="300"/>
                        </a:spcAft>
                        <a:buFont typeface="Symbol" panose="05050102010706020507" pitchFamily="18" charset="2"/>
                        <a:buChar char=""/>
                      </a:pPr>
                      <a:r>
                        <a:rPr lang="en-US" sz="1200" b="1">
                          <a:effectLst/>
                        </a:rPr>
                        <a:t>50% HH reporting unable to cover at least one basic need</a:t>
                      </a:r>
                    </a:p>
                    <a:p>
                      <a:pPr marL="342900" marR="0" lvl="0" indent="-342900">
                        <a:lnSpc>
                          <a:spcPct val="107000"/>
                        </a:lnSpc>
                        <a:spcBef>
                          <a:spcPts val="0"/>
                        </a:spcBef>
                        <a:spcAft>
                          <a:spcPts val="300"/>
                        </a:spcAft>
                        <a:buFont typeface="Symbol" panose="05050102010706020507" pitchFamily="18" charset="2"/>
                        <a:buChar char=""/>
                      </a:pPr>
                      <a:r>
                        <a:rPr lang="en-US" sz="1200" b="1">
                          <a:effectLst/>
                        </a:rPr>
                        <a:t>20% HH with working members’ workplace closed due to C-19</a:t>
                      </a:r>
                    </a:p>
                    <a:p>
                      <a:pPr marL="342900" marR="0" lvl="0" indent="-342900">
                        <a:lnSpc>
                          <a:spcPct val="107000"/>
                        </a:lnSpc>
                        <a:spcBef>
                          <a:spcPts val="0"/>
                        </a:spcBef>
                        <a:spcAft>
                          <a:spcPts val="300"/>
                        </a:spcAft>
                        <a:buFont typeface="Symbol" panose="05050102010706020507" pitchFamily="18" charset="2"/>
                        <a:buChar char=""/>
                      </a:pPr>
                      <a:r>
                        <a:rPr lang="en-US" sz="1200" b="1">
                          <a:effectLst/>
                        </a:rPr>
                        <a:t>36% Libyans adopted crisis or emergency coping strategies</a:t>
                      </a:r>
                    </a:p>
                    <a:p>
                      <a:pPr marL="342900" marR="0" lvl="0" indent="-342900">
                        <a:lnSpc>
                          <a:spcPct val="107000"/>
                        </a:lnSpc>
                        <a:spcBef>
                          <a:spcPts val="0"/>
                        </a:spcBef>
                        <a:spcAft>
                          <a:spcPts val="300"/>
                        </a:spcAft>
                        <a:buFont typeface="Symbol" panose="05050102010706020507" pitchFamily="18" charset="2"/>
                        <a:buChar char=""/>
                      </a:pPr>
                      <a:r>
                        <a:rPr lang="en-US" sz="1200" b="1">
                          <a:effectLst/>
                        </a:rPr>
                        <a:t>228,000 - Returnees</a:t>
                      </a:r>
                    </a:p>
                    <a:p>
                      <a:pPr marL="342900" marR="0" lvl="0" indent="-342900">
                        <a:lnSpc>
                          <a:spcPct val="107000"/>
                        </a:lnSpc>
                        <a:spcBef>
                          <a:spcPts val="0"/>
                        </a:spcBef>
                        <a:spcAft>
                          <a:spcPts val="300"/>
                        </a:spcAft>
                        <a:buFont typeface="Symbol" panose="05050102010706020507" pitchFamily="18" charset="2"/>
                        <a:buChar char=""/>
                      </a:pPr>
                      <a:r>
                        <a:rPr lang="en-US" sz="1200" b="1">
                          <a:effectLst/>
                        </a:rPr>
                        <a:t>173,000 - IDPS</a:t>
                      </a:r>
                    </a:p>
                    <a:p>
                      <a:pPr marL="342900" marR="0" lvl="0" indent="-342900">
                        <a:lnSpc>
                          <a:spcPct val="107000"/>
                        </a:lnSpc>
                        <a:spcBef>
                          <a:spcPts val="0"/>
                        </a:spcBef>
                        <a:spcAft>
                          <a:spcPts val="300"/>
                        </a:spcAft>
                        <a:buFont typeface="Symbol" panose="05050102010706020507" pitchFamily="18" charset="2"/>
                        <a:buChar char=""/>
                      </a:pPr>
                      <a:r>
                        <a:rPr lang="en-US" sz="1200" b="1">
                          <a:effectLst/>
                        </a:rPr>
                        <a:t>304,000 migrants / 46,000 refugees</a:t>
                      </a:r>
                      <a:endParaRPr lang="en-US" sz="1200" b="1">
                        <a:effectLst/>
                        <a:latin typeface="Calibri Light" panose="020F0302020204030204" pitchFamily="34" charset="0"/>
                        <a:ea typeface="DengXian" panose="02010600030101010101" pitchFamily="2" charset="-122"/>
                      </a:endParaRPr>
                    </a:p>
                  </a:txBody>
                  <a:tcPr marL="67495" marR="67495" marT="33748" marB="33748"/>
                </a:tc>
                <a:tc>
                  <a:txBody>
                    <a:bodyPr/>
                    <a:lstStyle/>
                    <a:p>
                      <a:pPr marL="342900" marR="0" lvl="0" indent="-342900">
                        <a:lnSpc>
                          <a:spcPct val="107000"/>
                        </a:lnSpc>
                        <a:spcBef>
                          <a:spcPts val="0"/>
                        </a:spcBef>
                        <a:spcAft>
                          <a:spcPts val="300"/>
                        </a:spcAft>
                        <a:buFont typeface="Symbol" panose="05050102010706020507" pitchFamily="18" charset="2"/>
                        <a:buChar char=""/>
                      </a:pPr>
                      <a:r>
                        <a:rPr lang="en-US" sz="1200" b="1" dirty="0">
                          <a:effectLst/>
                        </a:rPr>
                        <a:t>Older people</a:t>
                      </a:r>
                    </a:p>
                    <a:p>
                      <a:pPr marL="342900" marR="0" lvl="0" indent="-342900">
                        <a:lnSpc>
                          <a:spcPct val="107000"/>
                        </a:lnSpc>
                        <a:spcBef>
                          <a:spcPts val="0"/>
                        </a:spcBef>
                        <a:spcAft>
                          <a:spcPts val="300"/>
                        </a:spcAft>
                        <a:buFont typeface="Symbol" panose="05050102010706020507" pitchFamily="18" charset="2"/>
                        <a:buChar char=""/>
                      </a:pPr>
                      <a:r>
                        <a:rPr lang="en-US" sz="1200" b="1" dirty="0">
                          <a:effectLst/>
                        </a:rPr>
                        <a:t>People with disability </a:t>
                      </a:r>
                    </a:p>
                    <a:p>
                      <a:pPr marL="342900" marR="0" lvl="0" indent="-342900">
                        <a:lnSpc>
                          <a:spcPct val="107000"/>
                        </a:lnSpc>
                        <a:spcBef>
                          <a:spcPts val="0"/>
                        </a:spcBef>
                        <a:spcAft>
                          <a:spcPts val="300"/>
                        </a:spcAft>
                        <a:buFont typeface="Symbol" panose="05050102010706020507" pitchFamily="18" charset="2"/>
                        <a:buChar char=""/>
                      </a:pPr>
                      <a:r>
                        <a:rPr lang="en-US" sz="1200" b="1" dirty="0">
                          <a:effectLst/>
                        </a:rPr>
                        <a:t>Women and children </a:t>
                      </a:r>
                    </a:p>
                    <a:p>
                      <a:pPr marL="342900" marR="0" lvl="0" indent="-342900">
                        <a:lnSpc>
                          <a:spcPct val="107000"/>
                        </a:lnSpc>
                        <a:spcBef>
                          <a:spcPts val="0"/>
                        </a:spcBef>
                        <a:spcAft>
                          <a:spcPts val="300"/>
                        </a:spcAft>
                        <a:buFont typeface="Symbol" panose="05050102010706020507" pitchFamily="18" charset="2"/>
                        <a:buChar char=""/>
                      </a:pPr>
                      <a:r>
                        <a:rPr lang="en-US" sz="1200" b="1" dirty="0">
                          <a:effectLst/>
                        </a:rPr>
                        <a:t>IDPs</a:t>
                      </a:r>
                    </a:p>
                    <a:p>
                      <a:pPr marL="342900" marR="0" lvl="0" indent="-342900">
                        <a:lnSpc>
                          <a:spcPct val="107000"/>
                        </a:lnSpc>
                        <a:spcBef>
                          <a:spcPts val="0"/>
                        </a:spcBef>
                        <a:spcAft>
                          <a:spcPts val="300"/>
                        </a:spcAft>
                        <a:buFont typeface="Symbol" panose="05050102010706020507" pitchFamily="18" charset="2"/>
                        <a:buChar char=""/>
                      </a:pPr>
                      <a:r>
                        <a:rPr lang="en-US" sz="1200" b="1" dirty="0">
                          <a:effectLst/>
                        </a:rPr>
                        <a:t>Migrants and refugees</a:t>
                      </a:r>
                    </a:p>
                    <a:p>
                      <a:pPr marL="342900" marR="0" lvl="0" indent="-342900">
                        <a:lnSpc>
                          <a:spcPct val="107000"/>
                        </a:lnSpc>
                        <a:spcBef>
                          <a:spcPts val="0"/>
                        </a:spcBef>
                        <a:spcAft>
                          <a:spcPts val="300"/>
                        </a:spcAft>
                        <a:buFont typeface="Symbol" panose="05050102010706020507" pitchFamily="18" charset="2"/>
                        <a:buChar char=""/>
                      </a:pPr>
                      <a:r>
                        <a:rPr lang="en-US" sz="1200" b="1" dirty="0">
                          <a:effectLst/>
                        </a:rPr>
                        <a:t>Libyans engaged in daily labor</a:t>
                      </a:r>
                    </a:p>
                    <a:p>
                      <a:pPr marL="342900" marR="0" lvl="0" indent="-342900">
                        <a:lnSpc>
                          <a:spcPct val="107000"/>
                        </a:lnSpc>
                        <a:spcBef>
                          <a:spcPts val="0"/>
                        </a:spcBef>
                        <a:spcAft>
                          <a:spcPts val="300"/>
                        </a:spcAft>
                        <a:buFont typeface="Symbol" panose="05050102010706020507" pitchFamily="18" charset="2"/>
                        <a:buChar char=""/>
                      </a:pPr>
                      <a:r>
                        <a:rPr lang="en-US" sz="1200" b="1" dirty="0">
                          <a:effectLst/>
                        </a:rPr>
                        <a:t>Female-headed households</a:t>
                      </a:r>
                      <a:endParaRPr lang="en-US" sz="1200" b="1" dirty="0">
                        <a:effectLst/>
                        <a:latin typeface="Calibri Light" panose="020F0302020204030204" pitchFamily="34" charset="0"/>
                        <a:ea typeface="DengXian" panose="02010600030101010101" pitchFamily="2" charset="-122"/>
                      </a:endParaRPr>
                    </a:p>
                  </a:txBody>
                  <a:tcPr marL="67495" marR="67495" marT="33748" marB="33748"/>
                </a:tc>
                <a:extLst>
                  <a:ext uri="{0D108BD9-81ED-4DB2-BD59-A6C34878D82A}">
                    <a16:rowId xmlns:a16="http://schemas.microsoft.com/office/drawing/2014/main" val="1564566180"/>
                  </a:ext>
                </a:extLst>
              </a:tr>
            </a:tbl>
          </a:graphicData>
        </a:graphic>
      </p:graphicFrame>
    </p:spTree>
    <p:extLst>
      <p:ext uri="{BB962C8B-B14F-4D97-AF65-F5344CB8AC3E}">
        <p14:creationId xmlns:p14="http://schemas.microsoft.com/office/powerpoint/2010/main" val="30293135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SO MATRIX  HRP 2021</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graphicFrame>
        <p:nvGraphicFramePr>
          <p:cNvPr id="6" name="Table 5">
            <a:extLst>
              <a:ext uri="{FF2B5EF4-FFF2-40B4-BE49-F238E27FC236}">
                <a16:creationId xmlns:a16="http://schemas.microsoft.com/office/drawing/2014/main" id="{5FBB68AD-09B0-4B0B-B7A1-20425A46FC40}"/>
              </a:ext>
            </a:extLst>
          </p:cNvPr>
          <p:cNvGraphicFramePr>
            <a:graphicFrameLocks noGrp="1"/>
          </p:cNvGraphicFramePr>
          <p:nvPr>
            <p:extLst>
              <p:ext uri="{D42A27DB-BD31-4B8C-83A1-F6EECF244321}">
                <p14:modId xmlns:p14="http://schemas.microsoft.com/office/powerpoint/2010/main" val="1581613922"/>
              </p:ext>
            </p:extLst>
          </p:nvPr>
        </p:nvGraphicFramePr>
        <p:xfrm>
          <a:off x="854523" y="1070182"/>
          <a:ext cx="10706106" cy="4583197"/>
        </p:xfrm>
        <a:graphic>
          <a:graphicData uri="http://schemas.openxmlformats.org/drawingml/2006/table">
            <a:tbl>
              <a:tblPr firstRow="1" firstCol="1" bandRow="1"/>
              <a:tblGrid>
                <a:gridCol w="1935330">
                  <a:extLst>
                    <a:ext uri="{9D8B030D-6E8A-4147-A177-3AD203B41FA5}">
                      <a16:colId xmlns:a16="http://schemas.microsoft.com/office/drawing/2014/main" val="2325052573"/>
                    </a:ext>
                  </a:extLst>
                </a:gridCol>
                <a:gridCol w="2705878">
                  <a:extLst>
                    <a:ext uri="{9D8B030D-6E8A-4147-A177-3AD203B41FA5}">
                      <a16:colId xmlns:a16="http://schemas.microsoft.com/office/drawing/2014/main" val="3671723922"/>
                    </a:ext>
                  </a:extLst>
                </a:gridCol>
                <a:gridCol w="2155371">
                  <a:extLst>
                    <a:ext uri="{9D8B030D-6E8A-4147-A177-3AD203B41FA5}">
                      <a16:colId xmlns:a16="http://schemas.microsoft.com/office/drawing/2014/main" val="68937412"/>
                    </a:ext>
                  </a:extLst>
                </a:gridCol>
                <a:gridCol w="3909527">
                  <a:extLst>
                    <a:ext uri="{9D8B030D-6E8A-4147-A177-3AD203B41FA5}">
                      <a16:colId xmlns:a16="http://schemas.microsoft.com/office/drawing/2014/main" val="4141128714"/>
                    </a:ext>
                  </a:extLst>
                </a:gridCol>
              </a:tblGrid>
              <a:tr h="436140">
                <a:tc gridSpan="2">
                  <a:txBody>
                    <a:bodyPr/>
                    <a:lstStyle/>
                    <a:p>
                      <a:pPr marL="0" marR="0">
                        <a:lnSpc>
                          <a:spcPct val="107000"/>
                        </a:lnSpc>
                        <a:spcBef>
                          <a:spcPts val="0"/>
                        </a:spcBef>
                        <a:spcAft>
                          <a:spcPts val="800"/>
                        </a:spcAft>
                      </a:pPr>
                      <a:r>
                        <a:rPr lang="en-US" sz="1200" b="1">
                          <a:effectLst/>
                          <a:latin typeface="Calibri Light" panose="020F0302020204030204" pitchFamily="34" charset="0"/>
                          <a:ea typeface="DengXian" panose="02010600030101010101" pitchFamily="2" charset="-122"/>
                        </a:rPr>
                        <a:t>Strategic Objective #1: </a:t>
                      </a:r>
                      <a:r>
                        <a:rPr lang="en-US" sz="1200" b="1">
                          <a:solidFill>
                            <a:srgbClr val="000000"/>
                          </a:solidFill>
                          <a:effectLst/>
                          <a:latin typeface="Calibri Light" panose="020F0302020204030204" pitchFamily="34" charset="0"/>
                          <a:ea typeface="DengXian" panose="02010600030101010101" pitchFamily="2" charset="-122"/>
                        </a:rPr>
                        <a:t>Physical and Mental Wellbeing</a:t>
                      </a:r>
                      <a:endParaRPr lang="en-US" sz="1200">
                        <a:effectLst/>
                        <a:latin typeface="Calibri Light" panose="020F0302020204030204" pitchFamily="34" charset="0"/>
                        <a:ea typeface="DengXian" panose="02010600030101010101" pitchFamily="2" charset="-122"/>
                      </a:endParaRPr>
                    </a:p>
                  </a:txBody>
                  <a:tcPr marL="21119" marR="21119" marT="576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D7D31"/>
                    </a:solidFill>
                  </a:tcPr>
                </a:tc>
                <a:tc hMerge="1">
                  <a:txBody>
                    <a:bodyPr/>
                    <a:lstStyle/>
                    <a:p>
                      <a:endParaRPr lang="en-US"/>
                    </a:p>
                  </a:txBody>
                  <a:tcPr/>
                </a:tc>
                <a:tc gridSpan="2">
                  <a:txBody>
                    <a:bodyPr/>
                    <a:lstStyle/>
                    <a:p>
                      <a:pPr marL="0" marR="0">
                        <a:lnSpc>
                          <a:spcPct val="107000"/>
                        </a:lnSpc>
                        <a:spcBef>
                          <a:spcPts val="0"/>
                        </a:spcBef>
                        <a:spcAft>
                          <a:spcPts val="800"/>
                        </a:spcAft>
                      </a:pPr>
                      <a:r>
                        <a:rPr lang="en-US" sz="1400" b="1" dirty="0">
                          <a:solidFill>
                            <a:srgbClr val="000000"/>
                          </a:solidFill>
                          <a:effectLst/>
                          <a:latin typeface="Calibri Light" panose="020F0302020204030204" pitchFamily="34" charset="0"/>
                          <a:ea typeface="DengXian" panose="02010600030101010101" pitchFamily="2" charset="-122"/>
                        </a:rPr>
                        <a:t>Strategic Objective #2: Living Standards</a:t>
                      </a:r>
                      <a:endParaRPr lang="en-US" sz="1400" dirty="0">
                        <a:effectLst/>
                        <a:latin typeface="Calibri Light" panose="020F0302020204030204" pitchFamily="34" charset="0"/>
                        <a:ea typeface="DengXian" panose="02010600030101010101" pitchFamily="2" charset="-122"/>
                      </a:endParaRPr>
                    </a:p>
                  </a:txBody>
                  <a:tcPr marL="21119" marR="21119" marT="576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D7D31"/>
                    </a:solidFill>
                  </a:tcPr>
                </a:tc>
                <a:tc hMerge="1">
                  <a:txBody>
                    <a:bodyPr/>
                    <a:lstStyle/>
                    <a:p>
                      <a:endParaRPr lang="en-US"/>
                    </a:p>
                  </a:txBody>
                  <a:tcPr/>
                </a:tc>
                <a:extLst>
                  <a:ext uri="{0D108BD9-81ED-4DB2-BD59-A6C34878D82A}">
                    <a16:rowId xmlns:a16="http://schemas.microsoft.com/office/drawing/2014/main" val="3005226645"/>
                  </a:ext>
                </a:extLst>
              </a:tr>
              <a:tr h="212153">
                <a:tc rowSpan="2">
                  <a:txBody>
                    <a:bodyPr/>
                    <a:lstStyle/>
                    <a:p>
                      <a:pPr marL="0" marR="0">
                        <a:lnSpc>
                          <a:spcPct val="107000"/>
                        </a:lnSpc>
                        <a:spcBef>
                          <a:spcPts val="0"/>
                        </a:spcBef>
                        <a:spcAft>
                          <a:spcPts val="800"/>
                        </a:spcAft>
                      </a:pPr>
                      <a:r>
                        <a:rPr lang="en-US" sz="1200" b="1">
                          <a:solidFill>
                            <a:srgbClr val="000000"/>
                          </a:solidFill>
                          <a:effectLst/>
                          <a:latin typeface="Calibri Light" panose="020F0302020204030204" pitchFamily="34" charset="0"/>
                          <a:ea typeface="DengXian" panose="02010600030101010101" pitchFamily="2" charset="-122"/>
                        </a:rPr>
                        <a:t>SO 1: Description</a:t>
                      </a:r>
                      <a:endParaRPr lang="en-US" sz="1200">
                        <a:effectLst/>
                        <a:latin typeface="Calibri Light" panose="020F0302020204030204" pitchFamily="34" charset="0"/>
                        <a:ea typeface="DengXian" panose="02010600030101010101" pitchFamily="2" charset="-122"/>
                      </a:endParaRPr>
                    </a:p>
                    <a:p>
                      <a:pPr marL="0" marR="0">
                        <a:lnSpc>
                          <a:spcPct val="107000"/>
                        </a:lnSpc>
                        <a:spcBef>
                          <a:spcPts val="0"/>
                        </a:spcBef>
                        <a:spcAft>
                          <a:spcPts val="800"/>
                        </a:spcAft>
                      </a:pPr>
                      <a:r>
                        <a:rPr lang="en-US" sz="1200" b="1" i="1">
                          <a:solidFill>
                            <a:srgbClr val="000000"/>
                          </a:solidFill>
                          <a:effectLst/>
                          <a:latin typeface="Calibri Light" panose="020F0302020204030204" pitchFamily="34" charset="0"/>
                          <a:ea typeface="DengXian" panose="02010600030101010101" pitchFamily="2" charset="-122"/>
                        </a:rPr>
                        <a:t>Prevent disease, reduce risks to physical and mental well-being, and strengthen the protection of civilians in accordance with international humanitarian law, human rights laws and other international legal frameworks.</a:t>
                      </a:r>
                      <a:endParaRPr lang="en-US" sz="1200">
                        <a:effectLst/>
                        <a:latin typeface="Calibri Light" panose="020F0302020204030204" pitchFamily="34" charset="0"/>
                        <a:ea typeface="DengXian" panose="02010600030101010101" pitchFamily="2" charset="-122"/>
                      </a:endParaRPr>
                    </a:p>
                  </a:txBody>
                  <a:tcPr marL="21119" marR="21119" marT="576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800"/>
                        </a:spcAft>
                      </a:pPr>
                      <a:r>
                        <a:rPr lang="en-US" sz="1200" b="1">
                          <a:solidFill>
                            <a:srgbClr val="000000"/>
                          </a:solidFill>
                          <a:effectLst/>
                          <a:latin typeface="Calibri Light" panose="020F0302020204030204" pitchFamily="34" charset="0"/>
                          <a:ea typeface="DengXian" panose="02010600030101010101" pitchFamily="2" charset="-122"/>
                        </a:rPr>
                        <a:t> Potential specific objectives under SO1</a:t>
                      </a:r>
                      <a:endParaRPr lang="en-US" sz="1200">
                        <a:effectLst/>
                        <a:latin typeface="Calibri Light" panose="020F0302020204030204" pitchFamily="34" charset="0"/>
                        <a:ea typeface="DengXian" panose="02010600030101010101" pitchFamily="2" charset="-122"/>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7CAAC"/>
                    </a:solidFill>
                  </a:tcPr>
                </a:tc>
                <a:tc rowSpan="2">
                  <a:txBody>
                    <a:bodyPr/>
                    <a:lstStyle/>
                    <a:p>
                      <a:pPr marL="0" marR="0">
                        <a:lnSpc>
                          <a:spcPct val="107000"/>
                        </a:lnSpc>
                        <a:spcBef>
                          <a:spcPts val="0"/>
                        </a:spcBef>
                        <a:spcAft>
                          <a:spcPts val="800"/>
                        </a:spcAft>
                      </a:pPr>
                      <a:r>
                        <a:rPr lang="en-US" sz="1400" b="1" dirty="0">
                          <a:solidFill>
                            <a:srgbClr val="000000"/>
                          </a:solidFill>
                          <a:effectLst/>
                          <a:latin typeface="Calibri Light" panose="020F0302020204030204" pitchFamily="34" charset="0"/>
                          <a:ea typeface="DengXian" panose="02010600030101010101" pitchFamily="2" charset="-122"/>
                        </a:rPr>
                        <a:t>SO 2: Description</a:t>
                      </a:r>
                      <a:endParaRPr lang="en-US" sz="1400" b="1" dirty="0">
                        <a:effectLst/>
                        <a:latin typeface="Calibri Light" panose="020F0302020204030204" pitchFamily="34" charset="0"/>
                        <a:ea typeface="DengXian" panose="02010600030101010101" pitchFamily="2" charset="-122"/>
                      </a:endParaRPr>
                    </a:p>
                    <a:p>
                      <a:pPr marL="0" marR="0">
                        <a:lnSpc>
                          <a:spcPct val="107000"/>
                        </a:lnSpc>
                        <a:spcBef>
                          <a:spcPts val="0"/>
                        </a:spcBef>
                        <a:spcAft>
                          <a:spcPts val="800"/>
                        </a:spcAft>
                      </a:pPr>
                      <a:r>
                        <a:rPr lang="en-US" sz="1400" b="1" i="1" dirty="0">
                          <a:solidFill>
                            <a:srgbClr val="000000"/>
                          </a:solidFill>
                          <a:effectLst/>
                          <a:latin typeface="Calibri Light" panose="020F0302020204030204" pitchFamily="34" charset="0"/>
                          <a:ea typeface="DengXian" panose="02010600030101010101" pitchFamily="2" charset="-122"/>
                        </a:rPr>
                        <a:t>Facilitate safe, equitable and dignified access to critical services and livelihoods to enhance people’s resilience and ensure they meet their basic needs.</a:t>
                      </a:r>
                      <a:endParaRPr lang="en-US" sz="1400" b="1" dirty="0">
                        <a:effectLst/>
                        <a:latin typeface="Calibri Light" panose="020F0302020204030204" pitchFamily="34" charset="0"/>
                        <a:ea typeface="DengXian" panose="02010600030101010101" pitchFamily="2" charset="-122"/>
                      </a:endParaRPr>
                    </a:p>
                  </a:txBody>
                  <a:tcPr marL="21119" marR="21119" marT="576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marL="0" marR="0">
                        <a:lnSpc>
                          <a:spcPct val="107000"/>
                        </a:lnSpc>
                        <a:spcBef>
                          <a:spcPts val="0"/>
                        </a:spcBef>
                        <a:spcAft>
                          <a:spcPts val="800"/>
                        </a:spcAft>
                      </a:pPr>
                      <a:r>
                        <a:rPr lang="en-US" sz="1200" b="1" dirty="0">
                          <a:solidFill>
                            <a:srgbClr val="000000"/>
                          </a:solidFill>
                          <a:effectLst/>
                          <a:latin typeface="Calibri Light" panose="020F0302020204030204" pitchFamily="34" charset="0"/>
                          <a:ea typeface="DengXian" panose="02010600030101010101" pitchFamily="2" charset="-122"/>
                        </a:rPr>
                        <a:t> Potential specific objectives under SO2</a:t>
                      </a:r>
                      <a:endParaRPr lang="en-US" sz="1200" dirty="0">
                        <a:effectLst/>
                        <a:latin typeface="Calibri Light" panose="020F0302020204030204" pitchFamily="34" charset="0"/>
                        <a:ea typeface="DengXian" panose="02010600030101010101" pitchFamily="2" charset="-122"/>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7CAAC"/>
                    </a:solidFill>
                  </a:tcPr>
                </a:tc>
                <a:extLst>
                  <a:ext uri="{0D108BD9-81ED-4DB2-BD59-A6C34878D82A}">
                    <a16:rowId xmlns:a16="http://schemas.microsoft.com/office/drawing/2014/main" val="3355365438"/>
                  </a:ext>
                </a:extLst>
              </a:tr>
              <a:tr h="3934904">
                <a:tc vMerge="1">
                  <a:txBody>
                    <a:bodyPr/>
                    <a:lstStyle/>
                    <a:p>
                      <a:endParaRPr lang="en-US"/>
                    </a:p>
                  </a:txBody>
                  <a:tcPr/>
                </a:tc>
                <a:tc>
                  <a:txBody>
                    <a:bodyPr/>
                    <a:lstStyle/>
                    <a:p>
                      <a:pPr marL="342900" marR="0" lvl="0" indent="-342900">
                        <a:lnSpc>
                          <a:spcPct val="107000"/>
                        </a:lnSpc>
                        <a:spcBef>
                          <a:spcPts val="0"/>
                        </a:spcBef>
                        <a:spcAft>
                          <a:spcPts val="800"/>
                        </a:spcAft>
                      </a:pPr>
                      <a:r>
                        <a:rPr lang="en-US" sz="1200">
                          <a:solidFill>
                            <a:srgbClr val="000000"/>
                          </a:solidFill>
                          <a:effectLst/>
                          <a:latin typeface="Calibri Light" panose="020F0302020204030204" pitchFamily="34" charset="0"/>
                          <a:ea typeface="DengXian" panose="02010600030101010101" pitchFamily="2" charset="-122"/>
                        </a:rPr>
                        <a:t>Health - two indictors given COVID-19: one on access to health services and one related to disease prevalence. </a:t>
                      </a:r>
                      <a:endParaRPr lang="en-US" sz="1200">
                        <a:effectLst/>
                        <a:latin typeface="Calibri Light" panose="020F0302020204030204" pitchFamily="34" charset="0"/>
                        <a:ea typeface="DengXian" panose="02010600030101010101" pitchFamily="2" charset="-122"/>
                      </a:endParaRPr>
                    </a:p>
                    <a:p>
                      <a:pPr marL="342900" marR="0" lvl="0" indent="-342900">
                        <a:lnSpc>
                          <a:spcPct val="107000"/>
                        </a:lnSpc>
                        <a:spcBef>
                          <a:spcPts val="0"/>
                        </a:spcBef>
                        <a:spcAft>
                          <a:spcPts val="800"/>
                        </a:spcAft>
                      </a:pPr>
                      <a:r>
                        <a:rPr lang="en-US" sz="1200">
                          <a:solidFill>
                            <a:srgbClr val="000000"/>
                          </a:solidFill>
                          <a:effectLst/>
                          <a:latin typeface="Calibri Light" panose="020F0302020204030204" pitchFamily="34" charset="0"/>
                          <a:ea typeface="DengXian" panose="02010600030101010101" pitchFamily="2" charset="-122"/>
                        </a:rPr>
                        <a:t>Mine action - one indicator on reducing mine risk. </a:t>
                      </a:r>
                      <a:endParaRPr lang="en-US" sz="1200">
                        <a:effectLst/>
                        <a:latin typeface="Calibri Light" panose="020F0302020204030204" pitchFamily="34" charset="0"/>
                        <a:ea typeface="DengXian" panose="02010600030101010101" pitchFamily="2" charset="-122"/>
                      </a:endParaRPr>
                    </a:p>
                    <a:p>
                      <a:pPr marL="342900" marR="0" lvl="0" indent="-342900">
                        <a:lnSpc>
                          <a:spcPct val="107000"/>
                        </a:lnSpc>
                        <a:spcBef>
                          <a:spcPts val="0"/>
                        </a:spcBef>
                        <a:spcAft>
                          <a:spcPts val="800"/>
                        </a:spcAft>
                      </a:pPr>
                      <a:r>
                        <a:rPr lang="en-US" sz="1200">
                          <a:solidFill>
                            <a:srgbClr val="000000"/>
                          </a:solidFill>
                          <a:effectLst/>
                          <a:latin typeface="Calibri Light" panose="020F0302020204030204" pitchFamily="34" charset="0"/>
                          <a:ea typeface="DengXian" panose="02010600030101010101" pitchFamily="2" charset="-122"/>
                        </a:rPr>
                        <a:t>Food – one indicator related to number of people that are food insecure.</a:t>
                      </a:r>
                      <a:endParaRPr lang="en-US" sz="1200">
                        <a:effectLst/>
                        <a:latin typeface="Calibri Light" panose="020F0302020204030204" pitchFamily="34" charset="0"/>
                        <a:ea typeface="DengXian" panose="02010600030101010101" pitchFamily="2" charset="-122"/>
                      </a:endParaRPr>
                    </a:p>
                    <a:p>
                      <a:pPr marL="342900" marR="0" lvl="0" indent="-342900">
                        <a:lnSpc>
                          <a:spcPct val="107000"/>
                        </a:lnSpc>
                        <a:spcBef>
                          <a:spcPts val="0"/>
                        </a:spcBef>
                        <a:spcAft>
                          <a:spcPts val="800"/>
                        </a:spcAft>
                      </a:pPr>
                      <a:r>
                        <a:rPr lang="en-US" sz="1200">
                          <a:solidFill>
                            <a:srgbClr val="000000"/>
                          </a:solidFill>
                          <a:effectLst/>
                          <a:latin typeface="Calibri Light" panose="020F0302020204030204" pitchFamily="34" charset="0"/>
                          <a:ea typeface="DengXian" panose="02010600030101010101" pitchFamily="2" charset="-122"/>
                        </a:rPr>
                        <a:t>Protection – one indicator on access to MHPSS services  </a:t>
                      </a:r>
                      <a:endParaRPr lang="en-US" sz="1200">
                        <a:effectLst/>
                        <a:latin typeface="Calibri Light" panose="020F0302020204030204" pitchFamily="34" charset="0"/>
                        <a:ea typeface="DengXian" panose="02010600030101010101" pitchFamily="2" charset="-122"/>
                      </a:endParaRPr>
                    </a:p>
                  </a:txBody>
                  <a:tcPr marL="21119" marR="21119" marT="576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vMerge="1">
                  <a:txBody>
                    <a:bodyPr/>
                    <a:lstStyle/>
                    <a:p>
                      <a:endParaRPr lang="en-US"/>
                    </a:p>
                  </a:txBody>
                  <a:tcPr/>
                </a:tc>
                <a:tc>
                  <a:txBody>
                    <a:bodyPr/>
                    <a:lstStyle/>
                    <a:p>
                      <a:pPr marL="342900" marR="0" lvl="0" indent="-342900">
                        <a:lnSpc>
                          <a:spcPct val="107000"/>
                        </a:lnSpc>
                        <a:spcBef>
                          <a:spcPts val="0"/>
                        </a:spcBef>
                        <a:spcAft>
                          <a:spcPts val="800"/>
                        </a:spcAft>
                      </a:pPr>
                      <a:r>
                        <a:rPr lang="en-US" sz="1200" b="1" dirty="0">
                          <a:solidFill>
                            <a:srgbClr val="000000"/>
                          </a:solidFill>
                          <a:effectLst/>
                          <a:latin typeface="Calibri Light" panose="020F0302020204030204" pitchFamily="34" charset="0"/>
                          <a:ea typeface="DengXian" panose="02010600030101010101" pitchFamily="2" charset="-122"/>
                        </a:rPr>
                        <a:t>Basic services </a:t>
                      </a:r>
                      <a:r>
                        <a:rPr lang="en-US" sz="1200" dirty="0">
                          <a:solidFill>
                            <a:srgbClr val="000000"/>
                          </a:solidFill>
                          <a:effectLst/>
                          <a:latin typeface="Calibri Light" panose="020F0302020204030204" pitchFamily="34" charset="0"/>
                          <a:ea typeface="DengXian" panose="02010600030101010101" pitchFamily="2" charset="-122"/>
                        </a:rPr>
                        <a:t>(WASH, Education, housing, cash/livelihoods, protection) – access to basic services through provision of WASH, education and shelter supplies and services, as well as specialized protection (</a:t>
                      </a:r>
                      <a:r>
                        <a:rPr lang="en-US" sz="1200" dirty="0" err="1">
                          <a:solidFill>
                            <a:srgbClr val="000000"/>
                          </a:solidFill>
                          <a:effectLst/>
                          <a:latin typeface="Calibri Light" panose="020F0302020204030204" pitchFamily="34" charset="0"/>
                          <a:ea typeface="DengXian" panose="02010600030101010101" pitchFamily="2" charset="-122"/>
                        </a:rPr>
                        <a:t>inc.</a:t>
                      </a:r>
                      <a:r>
                        <a:rPr lang="en-US" sz="1200" dirty="0">
                          <a:solidFill>
                            <a:srgbClr val="000000"/>
                          </a:solidFill>
                          <a:effectLst/>
                          <a:latin typeface="Calibri Light" panose="020F0302020204030204" pitchFamily="34" charset="0"/>
                          <a:ea typeface="DengXian" panose="02010600030101010101" pitchFamily="2" charset="-122"/>
                        </a:rPr>
                        <a:t> GBV, CP) services. </a:t>
                      </a:r>
                      <a:endParaRPr lang="en-US" sz="1200" dirty="0">
                        <a:effectLst/>
                        <a:latin typeface="Calibri Light" panose="020F0302020204030204" pitchFamily="34" charset="0"/>
                        <a:ea typeface="DengXian" panose="02010600030101010101" pitchFamily="2" charset="-122"/>
                      </a:endParaRPr>
                    </a:p>
                    <a:p>
                      <a:pPr marL="342900" marR="0" lvl="0" indent="-342900">
                        <a:lnSpc>
                          <a:spcPct val="107000"/>
                        </a:lnSpc>
                        <a:spcBef>
                          <a:spcPts val="0"/>
                        </a:spcBef>
                        <a:spcAft>
                          <a:spcPts val="800"/>
                        </a:spcAft>
                      </a:pPr>
                      <a:r>
                        <a:rPr lang="en-US" sz="1200" dirty="0">
                          <a:solidFill>
                            <a:srgbClr val="000000"/>
                          </a:solidFill>
                          <a:effectLst/>
                          <a:latin typeface="Calibri Light" panose="020F0302020204030204" pitchFamily="34" charset="0"/>
                          <a:ea typeface="DengXian" panose="02010600030101010101" pitchFamily="2" charset="-122"/>
                        </a:rPr>
                        <a:t>Cash/livelihoods – access to basic goods through agricultural support and multi-purpose cash</a:t>
                      </a:r>
                      <a:endParaRPr lang="en-US" sz="1200" dirty="0">
                        <a:effectLst/>
                        <a:latin typeface="Calibri Light" panose="020F0302020204030204" pitchFamily="34" charset="0"/>
                        <a:ea typeface="DengXian" panose="02010600030101010101" pitchFamily="2" charset="-122"/>
                      </a:endParaRPr>
                    </a:p>
                    <a:p>
                      <a:pPr marL="342900" marR="0" lvl="0" indent="-342900">
                        <a:lnSpc>
                          <a:spcPct val="107000"/>
                        </a:lnSpc>
                        <a:spcBef>
                          <a:spcPts val="0"/>
                        </a:spcBef>
                        <a:spcAft>
                          <a:spcPts val="800"/>
                        </a:spcAft>
                      </a:pPr>
                      <a:r>
                        <a:rPr lang="en-US" sz="1200" dirty="0">
                          <a:solidFill>
                            <a:srgbClr val="000000"/>
                          </a:solidFill>
                          <a:effectLst/>
                          <a:latin typeface="Calibri Light" panose="020F0302020204030204" pitchFamily="34" charset="0"/>
                          <a:ea typeface="DengXian" panose="02010600030101010101" pitchFamily="2" charset="-122"/>
                        </a:rPr>
                        <a:t>Protection/CFM - Related to ensuring dignity and reducing barriers to accessing assistance</a:t>
                      </a:r>
                      <a:endParaRPr lang="en-US" sz="1200" dirty="0">
                        <a:effectLst/>
                        <a:latin typeface="Calibri Light" panose="020F0302020204030204" pitchFamily="34" charset="0"/>
                        <a:ea typeface="DengXian" panose="02010600030101010101" pitchFamily="2" charset="-122"/>
                      </a:endParaRPr>
                    </a:p>
                    <a:p>
                      <a:pPr marL="342900" marR="0" lvl="0" indent="-342900">
                        <a:lnSpc>
                          <a:spcPct val="107000"/>
                        </a:lnSpc>
                        <a:spcBef>
                          <a:spcPts val="0"/>
                        </a:spcBef>
                        <a:spcAft>
                          <a:spcPts val="800"/>
                        </a:spcAft>
                      </a:pPr>
                      <a:r>
                        <a:rPr lang="en-US" sz="1200" b="1" dirty="0">
                          <a:solidFill>
                            <a:srgbClr val="000000"/>
                          </a:solidFill>
                          <a:effectLst/>
                          <a:latin typeface="Calibri Light" panose="020F0302020204030204" pitchFamily="34" charset="0"/>
                          <a:ea typeface="DengXian" panose="02010600030101010101" pitchFamily="2" charset="-122"/>
                        </a:rPr>
                        <a:t>Assessments </a:t>
                      </a:r>
                      <a:r>
                        <a:rPr lang="en-US" sz="1200" dirty="0">
                          <a:solidFill>
                            <a:srgbClr val="000000"/>
                          </a:solidFill>
                          <a:effectLst/>
                          <a:latin typeface="Calibri Light" panose="020F0302020204030204" pitchFamily="34" charset="0"/>
                          <a:ea typeface="DengXian" panose="02010600030101010101" pitchFamily="2" charset="-122"/>
                        </a:rPr>
                        <a:t>– strengthening evidence-based planning </a:t>
                      </a:r>
                      <a:endParaRPr lang="en-US" sz="1200" dirty="0">
                        <a:effectLst/>
                        <a:latin typeface="Calibri Light" panose="020F0302020204030204" pitchFamily="34" charset="0"/>
                        <a:ea typeface="DengXian" panose="02010600030101010101" pitchFamily="2" charset="-122"/>
                      </a:endParaRPr>
                    </a:p>
                    <a:p>
                      <a:pPr marL="342900" marR="0" lvl="0" indent="-342900">
                        <a:lnSpc>
                          <a:spcPct val="107000"/>
                        </a:lnSpc>
                        <a:spcBef>
                          <a:spcPts val="0"/>
                        </a:spcBef>
                        <a:spcAft>
                          <a:spcPts val="800"/>
                        </a:spcAft>
                      </a:pPr>
                      <a:r>
                        <a:rPr lang="en-US" sz="1200" b="1" dirty="0">
                          <a:solidFill>
                            <a:srgbClr val="000000"/>
                          </a:solidFill>
                          <a:effectLst/>
                          <a:latin typeface="Calibri Light" panose="020F0302020204030204" pitchFamily="34" charset="0"/>
                          <a:ea typeface="DengXian" panose="02010600030101010101" pitchFamily="2" charset="-122"/>
                        </a:rPr>
                        <a:t>Capacity building </a:t>
                      </a:r>
                      <a:r>
                        <a:rPr lang="en-US" sz="1200" dirty="0">
                          <a:solidFill>
                            <a:srgbClr val="000000"/>
                          </a:solidFill>
                          <a:effectLst/>
                          <a:latin typeface="Calibri Light" panose="020F0302020204030204" pitchFamily="34" charset="0"/>
                          <a:ea typeface="DengXian" panose="02010600030101010101" pitchFamily="2" charset="-122"/>
                        </a:rPr>
                        <a:t>on preparedness and disaster management – related to humanitarian organizations and national authorities prepared to respond rapidly to natural disasters or man-made crises (such as escalations in conflict) through contingency planning and capacity building </a:t>
                      </a:r>
                      <a:endParaRPr lang="en-US" sz="1200" dirty="0">
                        <a:effectLst/>
                        <a:latin typeface="Calibri Light" panose="020F0302020204030204" pitchFamily="34" charset="0"/>
                        <a:ea typeface="DengXian" panose="02010600030101010101" pitchFamily="2" charset="-122"/>
                      </a:endParaRPr>
                    </a:p>
                  </a:txBody>
                  <a:tcPr marL="21119" marR="21119" marT="576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a16="http://schemas.microsoft.com/office/drawing/2014/main" val="2056035370"/>
                  </a:ext>
                </a:extLst>
              </a:tr>
            </a:tbl>
          </a:graphicData>
        </a:graphic>
      </p:graphicFrame>
    </p:spTree>
    <p:extLst>
      <p:ext uri="{BB962C8B-B14F-4D97-AF65-F5344CB8AC3E}">
        <p14:creationId xmlns:p14="http://schemas.microsoft.com/office/powerpoint/2010/main" val="879862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a:t>
            </a:r>
            <a:r>
              <a:rPr lang="en-US" sz="2000" b="1" dirty="0">
                <a:solidFill>
                  <a:srgbClr val="800000"/>
                </a:solidFill>
                <a:latin typeface="Calibri" panose="020F0502020204030204" pitchFamily="34" charset="0"/>
                <a:ea typeface="Calibri" panose="020F0502020204030204" pitchFamily="34" charset="0"/>
              </a:rPr>
              <a:t>HRP 2021 – on going   </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pic>
        <p:nvPicPr>
          <p:cNvPr id="3" name="Picture 2">
            <a:extLst>
              <a:ext uri="{FF2B5EF4-FFF2-40B4-BE49-F238E27FC236}">
                <a16:creationId xmlns:a16="http://schemas.microsoft.com/office/drawing/2014/main" id="{269A393D-273C-4307-AEAB-6C682F8523E5}"/>
              </a:ext>
            </a:extLst>
          </p:cNvPr>
          <p:cNvPicPr>
            <a:picLocks noChangeAspect="1"/>
          </p:cNvPicPr>
          <p:nvPr/>
        </p:nvPicPr>
        <p:blipFill rotWithShape="1">
          <a:blip r:embed="rId3"/>
          <a:srcRect l="86785" t="26573" b="43523"/>
          <a:stretch/>
        </p:blipFill>
        <p:spPr>
          <a:xfrm>
            <a:off x="9414587" y="1044711"/>
            <a:ext cx="917063" cy="640321"/>
          </a:xfrm>
          <a:prstGeom prst="rect">
            <a:avLst/>
          </a:prstGeom>
        </p:spPr>
      </p:pic>
      <p:sp>
        <p:nvSpPr>
          <p:cNvPr id="5" name="Rectangle 4">
            <a:extLst>
              <a:ext uri="{FF2B5EF4-FFF2-40B4-BE49-F238E27FC236}">
                <a16:creationId xmlns:a16="http://schemas.microsoft.com/office/drawing/2014/main" id="{A92C1F4A-FF26-4E2E-86CF-6293302876D3}"/>
              </a:ext>
            </a:extLst>
          </p:cNvPr>
          <p:cNvSpPr/>
          <p:nvPr/>
        </p:nvSpPr>
        <p:spPr>
          <a:xfrm>
            <a:off x="771792" y="2669579"/>
            <a:ext cx="9426231" cy="1785104"/>
          </a:xfrm>
          <a:prstGeom prst="rect">
            <a:avLst/>
          </a:prstGeom>
        </p:spPr>
        <p:txBody>
          <a:bodyPr wrap="square">
            <a:spAutoFit/>
          </a:bodyPr>
          <a:lstStyle/>
          <a:p>
            <a:pPr>
              <a:spcAft>
                <a:spcPts val="1200"/>
              </a:spcAft>
            </a:pPr>
            <a:r>
              <a:rPr lang="en-US" b="1" u="sng" dirty="0">
                <a:solidFill>
                  <a:srgbClr val="800000"/>
                </a:solidFill>
              </a:rPr>
              <a:t>People in Need 2021 increased of 10%  </a:t>
            </a:r>
          </a:p>
          <a:p>
            <a:pPr>
              <a:spcAft>
                <a:spcPts val="1200"/>
              </a:spcAft>
            </a:pPr>
            <a:r>
              <a:rPr lang="en-US" b="1" u="sng" dirty="0">
                <a:solidFill>
                  <a:srgbClr val="800000"/>
                </a:solidFill>
              </a:rPr>
              <a:t>Two strategic objectives as in 2020 </a:t>
            </a:r>
            <a:r>
              <a:rPr lang="en-US" sz="1600" b="1" u="sng" dirty="0">
                <a:solidFill>
                  <a:srgbClr val="800000"/>
                </a:solidFill>
              </a:rPr>
              <a:t>(consultation with partners and counterparts is in progress) </a:t>
            </a:r>
          </a:p>
          <a:p>
            <a:pPr marL="400050" indent="-400050">
              <a:buAutoNum type="romanLcParenR"/>
            </a:pPr>
            <a:r>
              <a:rPr lang="en-US" dirty="0">
                <a:solidFill>
                  <a:srgbClr val="800000"/>
                </a:solidFill>
              </a:rPr>
              <a:t>provide humanitarian life-saving and life-sustaining shelter and NFI support;</a:t>
            </a:r>
          </a:p>
          <a:p>
            <a:pPr marL="400050" indent="-400050">
              <a:buAutoNum type="romanLcParenR"/>
            </a:pPr>
            <a:r>
              <a:rPr lang="en-US" dirty="0">
                <a:solidFill>
                  <a:srgbClr val="800000"/>
                </a:solidFill>
              </a:rPr>
              <a:t>contribute to the resilience of communities and households by improving housing and related community/public infrastructure. </a:t>
            </a:r>
          </a:p>
        </p:txBody>
      </p:sp>
      <p:sp>
        <p:nvSpPr>
          <p:cNvPr id="6" name="Rectangle 5">
            <a:extLst>
              <a:ext uri="{FF2B5EF4-FFF2-40B4-BE49-F238E27FC236}">
                <a16:creationId xmlns:a16="http://schemas.microsoft.com/office/drawing/2014/main" id="{B7072238-91ED-4DF6-A482-F7003D386319}"/>
              </a:ext>
            </a:extLst>
          </p:cNvPr>
          <p:cNvSpPr/>
          <p:nvPr/>
        </p:nvSpPr>
        <p:spPr>
          <a:xfrm>
            <a:off x="771792" y="4553756"/>
            <a:ext cx="11105248" cy="1969770"/>
          </a:xfrm>
          <a:prstGeom prst="rect">
            <a:avLst/>
          </a:prstGeom>
        </p:spPr>
        <p:txBody>
          <a:bodyPr wrap="square">
            <a:spAutoFit/>
          </a:bodyPr>
          <a:lstStyle/>
          <a:p>
            <a:pPr>
              <a:spcAft>
                <a:spcPts val="600"/>
              </a:spcAft>
            </a:pPr>
            <a:r>
              <a:rPr lang="en-US" sz="1600" b="1" u="sng" dirty="0">
                <a:solidFill>
                  <a:srgbClr val="800000"/>
                </a:solidFill>
              </a:rPr>
              <a:t>Prioritized interventions:</a:t>
            </a:r>
          </a:p>
          <a:p>
            <a:r>
              <a:rPr lang="en-US" sz="1600" b="1" dirty="0">
                <a:solidFill>
                  <a:srgbClr val="800000"/>
                </a:solidFill>
              </a:rPr>
              <a:t>Decrease % </a:t>
            </a:r>
            <a:r>
              <a:rPr lang="en-US" sz="1600" dirty="0">
                <a:solidFill>
                  <a:srgbClr val="800000"/>
                </a:solidFill>
              </a:rPr>
              <a:t> for </a:t>
            </a:r>
            <a:r>
              <a:rPr lang="en-US" sz="1600" b="1" dirty="0">
                <a:solidFill>
                  <a:srgbClr val="800000"/>
                </a:solidFill>
              </a:rPr>
              <a:t>emergency response </a:t>
            </a:r>
            <a:r>
              <a:rPr lang="en-US" sz="1600" dirty="0">
                <a:solidFill>
                  <a:srgbClr val="800000"/>
                </a:solidFill>
              </a:rPr>
              <a:t>to populations most in need of lifesaving response and aligned to the first sectoral objective,</a:t>
            </a:r>
          </a:p>
          <a:p>
            <a:r>
              <a:rPr lang="en-US" sz="1600" b="1" dirty="0">
                <a:solidFill>
                  <a:srgbClr val="800000"/>
                </a:solidFill>
              </a:rPr>
              <a:t>Increase % </a:t>
            </a:r>
            <a:r>
              <a:rPr lang="en-US" sz="1600" dirty="0">
                <a:solidFill>
                  <a:srgbClr val="800000"/>
                </a:solidFill>
              </a:rPr>
              <a:t> for </a:t>
            </a:r>
            <a:r>
              <a:rPr lang="en-US" sz="1600" b="1" dirty="0">
                <a:solidFill>
                  <a:srgbClr val="800000"/>
                </a:solidFill>
              </a:rPr>
              <a:t>repair and rehabilitation of damaged dwelling</a:t>
            </a:r>
            <a:r>
              <a:rPr lang="en-US" sz="1600" dirty="0">
                <a:solidFill>
                  <a:srgbClr val="800000"/>
                </a:solidFill>
              </a:rPr>
              <a:t>, focused on returnees and aligned to the second sectoral objective. </a:t>
            </a:r>
          </a:p>
          <a:p>
            <a:endParaRPr lang="en-US" sz="1600" dirty="0">
              <a:solidFill>
                <a:srgbClr val="800000"/>
              </a:solidFill>
            </a:endParaRPr>
          </a:p>
          <a:p>
            <a:pPr>
              <a:spcAft>
                <a:spcPts val="600"/>
              </a:spcAft>
            </a:pPr>
            <a:r>
              <a:rPr lang="en-US" sz="1600" b="1" u="sng" dirty="0">
                <a:solidFill>
                  <a:srgbClr val="800000"/>
                </a:solidFill>
              </a:rPr>
              <a:t>Response modalities:</a:t>
            </a:r>
          </a:p>
          <a:p>
            <a:r>
              <a:rPr lang="en-US" sz="1600" b="1" dirty="0">
                <a:solidFill>
                  <a:srgbClr val="800000"/>
                </a:solidFill>
              </a:rPr>
              <a:t>Decrease % </a:t>
            </a:r>
            <a:r>
              <a:rPr lang="en-US" sz="1600" dirty="0">
                <a:solidFill>
                  <a:srgbClr val="800000"/>
                </a:solidFill>
              </a:rPr>
              <a:t>of assistance to be provided </a:t>
            </a:r>
            <a:r>
              <a:rPr lang="en-US" sz="1600" b="1" dirty="0">
                <a:solidFill>
                  <a:srgbClr val="800000"/>
                </a:solidFill>
              </a:rPr>
              <a:t>in-kind</a:t>
            </a:r>
            <a:r>
              <a:rPr lang="en-US" sz="1600" dirty="0">
                <a:solidFill>
                  <a:srgbClr val="800000"/>
                </a:solidFill>
              </a:rPr>
              <a:t>, in the form of </a:t>
            </a:r>
            <a:r>
              <a:rPr lang="en-US" sz="1600" b="1" dirty="0">
                <a:solidFill>
                  <a:srgbClr val="800000"/>
                </a:solidFill>
              </a:rPr>
              <a:t>NFI and shelter material packages</a:t>
            </a:r>
          </a:p>
          <a:p>
            <a:r>
              <a:rPr lang="en-US" sz="1600" b="1" dirty="0">
                <a:solidFill>
                  <a:srgbClr val="800000"/>
                </a:solidFill>
              </a:rPr>
              <a:t>Increase % </a:t>
            </a:r>
            <a:r>
              <a:rPr lang="en-US" sz="1600" dirty="0">
                <a:solidFill>
                  <a:srgbClr val="800000"/>
                </a:solidFill>
              </a:rPr>
              <a:t>to be provided as </a:t>
            </a:r>
            <a:r>
              <a:rPr lang="en-US" sz="1600" b="1" dirty="0">
                <a:solidFill>
                  <a:srgbClr val="800000"/>
                </a:solidFill>
              </a:rPr>
              <a:t>cash-based assistance</a:t>
            </a:r>
            <a:r>
              <a:rPr lang="en-US" sz="1600" dirty="0">
                <a:solidFill>
                  <a:srgbClr val="800000"/>
                </a:solidFill>
              </a:rPr>
              <a:t>, not limited to </a:t>
            </a:r>
            <a:r>
              <a:rPr lang="en-US" sz="1600" b="1" dirty="0">
                <a:solidFill>
                  <a:srgbClr val="800000"/>
                </a:solidFill>
              </a:rPr>
              <a:t>rental subsidies but </a:t>
            </a:r>
            <a:r>
              <a:rPr lang="en-US" sz="1600" dirty="0">
                <a:solidFill>
                  <a:srgbClr val="800000"/>
                </a:solidFill>
              </a:rPr>
              <a:t>also </a:t>
            </a:r>
            <a:r>
              <a:rPr lang="en-US" sz="1600" b="1" dirty="0">
                <a:solidFill>
                  <a:srgbClr val="800000"/>
                </a:solidFill>
              </a:rPr>
              <a:t>other shelter assistance activities</a:t>
            </a:r>
            <a:r>
              <a:rPr lang="en-US" sz="1600" dirty="0">
                <a:solidFill>
                  <a:srgbClr val="800000"/>
                </a:solidFill>
              </a:rPr>
              <a:t>.</a:t>
            </a:r>
          </a:p>
        </p:txBody>
      </p:sp>
      <p:sp>
        <p:nvSpPr>
          <p:cNvPr id="7" name="Rounded Rectangle 106">
            <a:extLst>
              <a:ext uri="{FF2B5EF4-FFF2-40B4-BE49-F238E27FC236}">
                <a16:creationId xmlns:a16="http://schemas.microsoft.com/office/drawing/2014/main" id="{CB7A108B-850C-474D-A2C4-53642F2D4CAE}"/>
              </a:ext>
            </a:extLst>
          </p:cNvPr>
          <p:cNvSpPr/>
          <p:nvPr/>
        </p:nvSpPr>
        <p:spPr>
          <a:xfrm>
            <a:off x="1485340" y="1829629"/>
            <a:ext cx="1713577" cy="624934"/>
          </a:xfrm>
          <a:prstGeom prst="roundRect">
            <a:avLst>
              <a:gd name="adj" fmla="val 8043"/>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People in Need</a:t>
            </a:r>
          </a:p>
          <a:p>
            <a:pPr algn="ctr"/>
            <a:r>
              <a:rPr lang="en-US" sz="2000" b="1" dirty="0">
                <a:solidFill>
                  <a:schemeClr val="bg1"/>
                </a:solidFill>
              </a:rPr>
              <a:t>376 k</a:t>
            </a:r>
          </a:p>
        </p:txBody>
      </p:sp>
      <p:sp>
        <p:nvSpPr>
          <p:cNvPr id="8" name="Rounded Rectangle 106">
            <a:extLst>
              <a:ext uri="{FF2B5EF4-FFF2-40B4-BE49-F238E27FC236}">
                <a16:creationId xmlns:a16="http://schemas.microsoft.com/office/drawing/2014/main" id="{9374D890-5BC2-4A93-AC17-61A1004E93CE}"/>
              </a:ext>
            </a:extLst>
          </p:cNvPr>
          <p:cNvSpPr/>
          <p:nvPr/>
        </p:nvSpPr>
        <p:spPr>
          <a:xfrm>
            <a:off x="3407088" y="1827673"/>
            <a:ext cx="1713577" cy="624934"/>
          </a:xfrm>
          <a:prstGeom prst="roundRect">
            <a:avLst>
              <a:gd name="adj" fmla="val 8043"/>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People Targeted</a:t>
            </a:r>
          </a:p>
          <a:p>
            <a:pPr algn="ctr"/>
            <a:r>
              <a:rPr lang="en-US" sz="2000" b="1" dirty="0">
                <a:solidFill>
                  <a:schemeClr val="bg1"/>
                </a:solidFill>
              </a:rPr>
              <a:t>XX k</a:t>
            </a:r>
          </a:p>
        </p:txBody>
      </p:sp>
      <p:sp>
        <p:nvSpPr>
          <p:cNvPr id="10" name="Rounded Rectangle 106">
            <a:extLst>
              <a:ext uri="{FF2B5EF4-FFF2-40B4-BE49-F238E27FC236}">
                <a16:creationId xmlns:a16="http://schemas.microsoft.com/office/drawing/2014/main" id="{58A89EBD-E505-4A3B-BBDC-E62AC9444FA8}"/>
              </a:ext>
            </a:extLst>
          </p:cNvPr>
          <p:cNvSpPr/>
          <p:nvPr/>
        </p:nvSpPr>
        <p:spPr>
          <a:xfrm>
            <a:off x="5298666" y="1841673"/>
            <a:ext cx="1713577" cy="624934"/>
          </a:xfrm>
          <a:prstGeom prst="roundRect">
            <a:avLst>
              <a:gd name="adj" fmla="val 8043"/>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Requirements (US)</a:t>
            </a:r>
          </a:p>
          <a:p>
            <a:pPr algn="ctr"/>
            <a:r>
              <a:rPr lang="en-US" sz="2000" b="1" dirty="0">
                <a:solidFill>
                  <a:schemeClr val="bg1"/>
                </a:solidFill>
              </a:rPr>
              <a:t>X M $</a:t>
            </a:r>
          </a:p>
        </p:txBody>
      </p:sp>
      <p:sp>
        <p:nvSpPr>
          <p:cNvPr id="11" name="Rounded Rectangle 106">
            <a:extLst>
              <a:ext uri="{FF2B5EF4-FFF2-40B4-BE49-F238E27FC236}">
                <a16:creationId xmlns:a16="http://schemas.microsoft.com/office/drawing/2014/main" id="{5F00386B-E3F0-4FE5-A96B-971013C2FB1F}"/>
              </a:ext>
            </a:extLst>
          </p:cNvPr>
          <p:cNvSpPr/>
          <p:nvPr/>
        </p:nvSpPr>
        <p:spPr>
          <a:xfrm>
            <a:off x="7220414" y="1841673"/>
            <a:ext cx="1713577" cy="624934"/>
          </a:xfrm>
          <a:prstGeom prst="roundRect">
            <a:avLst>
              <a:gd name="adj" fmla="val 8043"/>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Partners </a:t>
            </a:r>
          </a:p>
          <a:p>
            <a:pPr algn="ctr"/>
            <a:r>
              <a:rPr lang="en-US" sz="2000" b="1" dirty="0">
                <a:solidFill>
                  <a:schemeClr val="bg1"/>
                </a:solidFill>
              </a:rPr>
              <a:t>5-6 </a:t>
            </a:r>
          </a:p>
        </p:txBody>
      </p:sp>
      <p:sp>
        <p:nvSpPr>
          <p:cNvPr id="12" name="Rounded Rectangle 106">
            <a:extLst>
              <a:ext uri="{FF2B5EF4-FFF2-40B4-BE49-F238E27FC236}">
                <a16:creationId xmlns:a16="http://schemas.microsoft.com/office/drawing/2014/main" id="{069E05C8-2CC4-427F-9B4E-B60AD6B8EA6C}"/>
              </a:ext>
            </a:extLst>
          </p:cNvPr>
          <p:cNvSpPr/>
          <p:nvPr/>
        </p:nvSpPr>
        <p:spPr>
          <a:xfrm>
            <a:off x="9142162" y="1821067"/>
            <a:ext cx="1713577" cy="624934"/>
          </a:xfrm>
          <a:prstGeom prst="roundRect">
            <a:avLst>
              <a:gd name="adj" fmla="val 8043"/>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Projects</a:t>
            </a:r>
          </a:p>
          <a:p>
            <a:pPr algn="ctr"/>
            <a:r>
              <a:rPr lang="en-US" sz="2000" b="1" dirty="0">
                <a:solidFill>
                  <a:schemeClr val="bg1"/>
                </a:solidFill>
              </a:rPr>
              <a:t>5-6</a:t>
            </a:r>
          </a:p>
        </p:txBody>
      </p:sp>
      <p:sp>
        <p:nvSpPr>
          <p:cNvPr id="2" name="TextBox 1">
            <a:extLst>
              <a:ext uri="{FF2B5EF4-FFF2-40B4-BE49-F238E27FC236}">
                <a16:creationId xmlns:a16="http://schemas.microsoft.com/office/drawing/2014/main" id="{3F3D0E1F-6CC0-4F57-8821-59A7557CFFFA}"/>
              </a:ext>
            </a:extLst>
          </p:cNvPr>
          <p:cNvSpPr txBox="1"/>
          <p:nvPr/>
        </p:nvSpPr>
        <p:spPr>
          <a:xfrm>
            <a:off x="1477492" y="1123956"/>
            <a:ext cx="3265714" cy="461665"/>
          </a:xfrm>
          <a:prstGeom prst="rect">
            <a:avLst/>
          </a:prstGeom>
          <a:noFill/>
        </p:spPr>
        <p:txBody>
          <a:bodyPr wrap="square" rtlCol="0">
            <a:spAutoFit/>
          </a:bodyPr>
          <a:lstStyle/>
          <a:p>
            <a:r>
              <a:rPr lang="en-US" sz="2400" b="1" dirty="0">
                <a:solidFill>
                  <a:srgbClr val="800000"/>
                </a:solidFill>
                <a:latin typeface="Arial Black" panose="020B0A04020102020204" pitchFamily="34" charset="0"/>
                <a:cs typeface="Times New Roman" panose="02020603050405020304" pitchFamily="18" charset="0"/>
              </a:rPr>
              <a:t>Shelter &amp; NFIs</a:t>
            </a:r>
          </a:p>
        </p:txBody>
      </p:sp>
    </p:spTree>
    <p:extLst>
      <p:ext uri="{BB962C8B-B14F-4D97-AF65-F5344CB8AC3E}">
        <p14:creationId xmlns:p14="http://schemas.microsoft.com/office/powerpoint/2010/main" val="944489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Challenges</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sp>
        <p:nvSpPr>
          <p:cNvPr id="2" name="Rectangle 1">
            <a:extLst>
              <a:ext uri="{FF2B5EF4-FFF2-40B4-BE49-F238E27FC236}">
                <a16:creationId xmlns:a16="http://schemas.microsoft.com/office/drawing/2014/main" id="{49B56096-F193-486E-A320-138BDC32A3E9}"/>
              </a:ext>
            </a:extLst>
          </p:cNvPr>
          <p:cNvSpPr/>
          <p:nvPr/>
        </p:nvSpPr>
        <p:spPr>
          <a:xfrm>
            <a:off x="653143" y="878112"/>
            <a:ext cx="10944808" cy="5601533"/>
          </a:xfrm>
          <a:prstGeom prst="rect">
            <a:avLst/>
          </a:prstGeom>
        </p:spPr>
        <p:txBody>
          <a:bodyPr wrap="square">
            <a:spAutoFit/>
          </a:bodyPr>
          <a:lstStyle/>
          <a:p>
            <a:pPr>
              <a:spcAft>
                <a:spcPts val="0"/>
              </a:spcAft>
            </a:pPr>
            <a:endParaRPr lang="en-US" dirty="0">
              <a:solidFill>
                <a:srgbClr val="800000"/>
              </a:solidFill>
              <a:latin typeface="Calibri" panose="020F0502020204030204" pitchFamily="34" charset="0"/>
              <a:ea typeface="Calibri" panose="020F0502020204030204" pitchFamily="34" charset="0"/>
            </a:endParaRPr>
          </a:p>
          <a:p>
            <a:pPr marL="28575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COVID-19 pandemic has urged movement restrictions with significant implications of humanitarian access for both humanitarian actors either supplies locally and internationally procured </a:t>
            </a:r>
          </a:p>
          <a:p>
            <a:pPr marL="28575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Political instability has caused considerable challenges to durable solutions. Continuous changes to the context hinder the efforts of humanitarian actors to provide long term solution. </a:t>
            </a:r>
          </a:p>
          <a:p>
            <a:pPr marL="28575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Access restrictions and lengthy procedures for obtaining (Visa, travel permit, custom clearance, etc.) approvals from local authorities </a:t>
            </a:r>
          </a:p>
          <a:p>
            <a:pPr marL="28575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Increasing needs and declining coping strategies of both the Libyan (IDPs, ND and host communities, returnees) and not Libyans  (Migrants, refugees and asylum seekers)  </a:t>
            </a:r>
          </a:p>
          <a:p>
            <a:pPr marL="28575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No legal framework to provide shelter solutions to migrants, refugees and asylum seekers. This year saw the closure of several detention centers with no durable solutions in sight</a:t>
            </a:r>
          </a:p>
          <a:p>
            <a:pPr marL="28575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Limited reporting and assessments to properly addressing shelter needs especially in areas that became accessible in 2020 or areas close to active frontlines.</a:t>
            </a:r>
          </a:p>
          <a:p>
            <a:pPr marL="28575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Presence of mines and UXO’s in areas in southern Tripoli that were retaken by the GNA in June, which prevents access of humanitarian actors and challenges for better understanding of needs, and on the other hand makes unsafe the new trend to return in the places of origin </a:t>
            </a:r>
          </a:p>
          <a:p>
            <a:pPr marL="285750" lvl="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Low interest of  donors and limited engagement in Libya operation which result in lack of funds overall and for the SNFI sector particularly</a:t>
            </a:r>
          </a:p>
          <a:p>
            <a:pPr marL="285750" lvl="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Limited dedicated resources to the Shelter &amp; NFI sector, currently understaffing, which restricts coordination efforts and results in overwhelming with workload the few staff. </a:t>
            </a:r>
          </a:p>
          <a:p>
            <a:pPr marL="285750" lvl="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Poor engagement of Local NGOs especially for language barriers but also for limited capacities  </a:t>
            </a:r>
          </a:p>
          <a:p>
            <a:pPr marL="285750" lvl="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Fuel shortages have a direct impact on Sector’s partners activities and create serious consequences in the COVID response </a:t>
            </a:r>
          </a:p>
          <a:p>
            <a:pPr marL="285750" lvl="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Housing, Land and Property issues. Eviction or threat of eviction mostly for migrants and refugees.</a:t>
            </a:r>
          </a:p>
          <a:p>
            <a:pPr marL="28575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Lack of common prepositioned NFIs and Emergency Shelter supplies countrywide affects the ability of the Sector to provide timely response.</a:t>
            </a:r>
          </a:p>
        </p:txBody>
      </p:sp>
    </p:spTree>
    <p:extLst>
      <p:ext uri="{BB962C8B-B14F-4D97-AF65-F5344CB8AC3E}">
        <p14:creationId xmlns:p14="http://schemas.microsoft.com/office/powerpoint/2010/main" val="1370532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Recommendations </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sp>
        <p:nvSpPr>
          <p:cNvPr id="2" name="Rectangle 1">
            <a:extLst>
              <a:ext uri="{FF2B5EF4-FFF2-40B4-BE49-F238E27FC236}">
                <a16:creationId xmlns:a16="http://schemas.microsoft.com/office/drawing/2014/main" id="{49B56096-F193-486E-A320-138BDC32A3E9}"/>
              </a:ext>
            </a:extLst>
          </p:cNvPr>
          <p:cNvSpPr/>
          <p:nvPr/>
        </p:nvSpPr>
        <p:spPr>
          <a:xfrm>
            <a:off x="653143" y="878112"/>
            <a:ext cx="10944808" cy="5093702"/>
          </a:xfrm>
          <a:prstGeom prst="rect">
            <a:avLst/>
          </a:prstGeom>
        </p:spPr>
        <p:txBody>
          <a:bodyPr wrap="square">
            <a:spAutoFit/>
          </a:bodyPr>
          <a:lstStyle/>
          <a:p>
            <a:pPr>
              <a:spcAft>
                <a:spcPts val="0"/>
              </a:spcAft>
            </a:pPr>
            <a:endParaRPr lang="en-US" dirty="0">
              <a:solidFill>
                <a:srgbClr val="800000"/>
              </a:solidFill>
              <a:latin typeface="Calibri" panose="020F0502020204030204" pitchFamily="34" charset="0"/>
              <a:ea typeface="Calibri" panose="020F0502020204030204" pitchFamily="34" charset="0"/>
            </a:endParaRPr>
          </a:p>
          <a:p>
            <a:pPr marL="28575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Promote the development of preparedness plan for COVID-19 response in term of SNFI assistance, in consultation with Health Sector, </a:t>
            </a:r>
            <a:r>
              <a:rPr lang="en-US" sz="1400" dirty="0" err="1">
                <a:solidFill>
                  <a:srgbClr val="800000"/>
                </a:solidFill>
                <a:latin typeface="Calibri" panose="020F0502020204030204" pitchFamily="34" charset="0"/>
              </a:rPr>
              <a:t>MoH</a:t>
            </a:r>
            <a:r>
              <a:rPr lang="en-US" sz="1400" dirty="0">
                <a:solidFill>
                  <a:srgbClr val="800000"/>
                </a:solidFill>
                <a:latin typeface="Calibri" panose="020F0502020204030204" pitchFamily="34" charset="0"/>
              </a:rPr>
              <a:t> and other stakeholders, engaging the partners </a:t>
            </a:r>
          </a:p>
          <a:p>
            <a:pPr marL="28575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Escalate to OCHA and lead agency, eventually liaising directly with the local Authorities to facilitate access to the partners </a:t>
            </a:r>
          </a:p>
          <a:p>
            <a:pPr marL="28575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Promote projects which may enhance resilience of the target populations while ensuring to meet their basic needs</a:t>
            </a:r>
          </a:p>
          <a:p>
            <a:pPr marL="28575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Study and promote integrated projects with other sectors, for appropriate shelter solutions to migrants, refugees and asylum seekers</a:t>
            </a:r>
          </a:p>
          <a:p>
            <a:pPr marL="28575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Engage the partners in regular reporting and assess to properly addressing shelter needs. Explore collaboration with third parties for PDM and Impact monitoring.</a:t>
            </a:r>
          </a:p>
          <a:p>
            <a:pPr marL="28575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Develop shelter framework for returnees in consideration of the new trend, in consultation and collaboration with other sectors for integrated projects, specially Mine Action and engaging Municipalities.</a:t>
            </a:r>
          </a:p>
          <a:p>
            <a:pPr marL="28575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Raise the visibility of the SNFI sector thought IM products. Plan a conference with the key donors and partners aiming to engage them in the HRP exercise by funding the sectors.</a:t>
            </a:r>
          </a:p>
          <a:p>
            <a:pPr marL="28575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Increase the number of dedicated staff at national level and urge the localization at Area level with sub-coordinators which might be recruited between the partners personnel. </a:t>
            </a:r>
          </a:p>
          <a:p>
            <a:pPr marL="285750" lvl="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Identify and engage local NOGs as partners at area level and countrywide.</a:t>
            </a:r>
          </a:p>
          <a:p>
            <a:pPr marL="285750" lvl="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Promote training remotely, in presence and training on job for local partners and communities to enhance their capacities in the SNFI domain.</a:t>
            </a:r>
          </a:p>
          <a:p>
            <a:pPr marL="285750" lvl="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Promote specific training on Housing, Land and Property domain, eventually requesting the support of the GSC  </a:t>
            </a:r>
          </a:p>
          <a:p>
            <a:pPr marL="285750" lvl="0" indent="-285750">
              <a:spcAft>
                <a:spcPts val="600"/>
              </a:spcAft>
              <a:buFont typeface="Arial" panose="020B0604020202020204" pitchFamily="34" charset="0"/>
              <a:buChar char="•"/>
            </a:pPr>
            <a:r>
              <a:rPr lang="en-US" sz="1400" dirty="0">
                <a:solidFill>
                  <a:srgbClr val="800000"/>
                </a:solidFill>
                <a:latin typeface="Calibri" panose="020F0502020204030204" pitchFamily="34" charset="0"/>
              </a:rPr>
              <a:t>Explore and promote the establishment of a prepositioned NFIs and Emergency Shelter stock and pipeline countrywide to enable timely response in emergency situations.</a:t>
            </a:r>
          </a:p>
        </p:txBody>
      </p:sp>
    </p:spTree>
    <p:extLst>
      <p:ext uri="{BB962C8B-B14F-4D97-AF65-F5344CB8AC3E}">
        <p14:creationId xmlns:p14="http://schemas.microsoft.com/office/powerpoint/2010/main" val="2224214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CODIV-19 response OCHA dashboard</a:t>
            </a:r>
            <a:endParaRPr lang="en-US" sz="2000" dirty="0">
              <a:solidFill>
                <a:srgbClr val="800000"/>
              </a:solidFill>
              <a:latin typeface="Calibri" panose="020F05020202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D83F73F4-1BB8-4C83-9D15-ECB1B79DFD34}"/>
              </a:ext>
            </a:extLst>
          </p:cNvPr>
          <p:cNvPicPr>
            <a:picLocks noChangeAspect="1"/>
          </p:cNvPicPr>
          <p:nvPr/>
        </p:nvPicPr>
        <p:blipFill>
          <a:blip r:embed="rId2"/>
          <a:stretch>
            <a:fillRect/>
          </a:stretch>
        </p:blipFill>
        <p:spPr>
          <a:xfrm>
            <a:off x="1853492" y="848129"/>
            <a:ext cx="8485016" cy="5920259"/>
          </a:xfrm>
          <a:prstGeom prst="rect">
            <a:avLst/>
          </a:prstGeom>
        </p:spPr>
      </p:pic>
      <p:pic>
        <p:nvPicPr>
          <p:cNvPr id="5" name="Picture 4">
            <a:extLst>
              <a:ext uri="{FF2B5EF4-FFF2-40B4-BE49-F238E27FC236}">
                <a16:creationId xmlns:a16="http://schemas.microsoft.com/office/drawing/2014/main" id="{89B8D496-0ACF-48CC-AFB3-FEFD0F2AB27D}"/>
              </a:ext>
            </a:extLst>
          </p:cNvPr>
          <p:cNvPicPr>
            <a:picLocks noChangeAspect="1"/>
          </p:cNvPicPr>
          <p:nvPr/>
        </p:nvPicPr>
        <p:blipFill>
          <a:blip r:embed="rId3"/>
          <a:stretch>
            <a:fillRect/>
          </a:stretch>
        </p:blipFill>
        <p:spPr>
          <a:xfrm>
            <a:off x="268946" y="291039"/>
            <a:ext cx="6408423" cy="779143"/>
          </a:xfrm>
          <a:prstGeom prst="rect">
            <a:avLst/>
          </a:prstGeom>
        </p:spPr>
      </p:pic>
    </p:spTree>
    <p:extLst>
      <p:ext uri="{BB962C8B-B14F-4D97-AF65-F5344CB8AC3E}">
        <p14:creationId xmlns:p14="http://schemas.microsoft.com/office/powerpoint/2010/main" val="1088866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Organigramme </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50285" y="268006"/>
            <a:ext cx="6408423" cy="779143"/>
          </a:xfrm>
          <a:prstGeom prst="rect">
            <a:avLst/>
          </a:prstGeom>
        </p:spPr>
      </p:pic>
      <p:graphicFrame>
        <p:nvGraphicFramePr>
          <p:cNvPr id="3" name="Diagram 2">
            <a:extLst>
              <a:ext uri="{FF2B5EF4-FFF2-40B4-BE49-F238E27FC236}">
                <a16:creationId xmlns:a16="http://schemas.microsoft.com/office/drawing/2014/main" id="{32982AC0-B7D2-4778-B1E4-BD3B1F05D2E3}"/>
              </a:ext>
            </a:extLst>
          </p:cNvPr>
          <p:cNvGraphicFramePr/>
          <p:nvPr>
            <p:extLst>
              <p:ext uri="{D42A27DB-BD31-4B8C-83A1-F6EECF244321}">
                <p14:modId xmlns:p14="http://schemas.microsoft.com/office/powerpoint/2010/main" val="846095022"/>
              </p:ext>
            </p:extLst>
          </p:nvPr>
        </p:nvGraphicFramePr>
        <p:xfrm>
          <a:off x="515703" y="1248963"/>
          <a:ext cx="6808827" cy="5376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a:extLst>
              <a:ext uri="{FF2B5EF4-FFF2-40B4-BE49-F238E27FC236}">
                <a16:creationId xmlns:a16="http://schemas.microsoft.com/office/drawing/2014/main" id="{3ECA7136-AE01-40C2-95E3-2BF0C94B4388}"/>
              </a:ext>
            </a:extLst>
          </p:cNvPr>
          <p:cNvGrpSpPr/>
          <p:nvPr/>
        </p:nvGrpSpPr>
        <p:grpSpPr>
          <a:xfrm>
            <a:off x="4545888" y="4362757"/>
            <a:ext cx="1706227" cy="853113"/>
            <a:chOff x="2388755" y="910493"/>
            <a:chExt cx="1706227" cy="853113"/>
          </a:xfrm>
        </p:grpSpPr>
        <p:sp>
          <p:nvSpPr>
            <p:cNvPr id="12" name="Rectangle: Rounded Corners 11">
              <a:extLst>
                <a:ext uri="{FF2B5EF4-FFF2-40B4-BE49-F238E27FC236}">
                  <a16:creationId xmlns:a16="http://schemas.microsoft.com/office/drawing/2014/main" id="{5C7EBFB1-1071-467E-B848-1A4BFCDFD64B}"/>
                </a:ext>
              </a:extLst>
            </p:cNvPr>
            <p:cNvSpPr/>
            <p:nvPr/>
          </p:nvSpPr>
          <p:spPr>
            <a:xfrm>
              <a:off x="2388755" y="910493"/>
              <a:ext cx="1706227" cy="85311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A64ADF9E-85F2-4D74-8E67-7C32F7F429E0}"/>
                </a:ext>
              </a:extLst>
            </p:cNvPr>
            <p:cNvSpPr txBox="1"/>
            <p:nvPr/>
          </p:nvSpPr>
          <p:spPr>
            <a:xfrm>
              <a:off x="2413742" y="935480"/>
              <a:ext cx="1656253" cy="8031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West Area Coordinator 50%</a:t>
              </a:r>
            </a:p>
          </p:txBody>
        </p:sp>
      </p:grpSp>
      <p:grpSp>
        <p:nvGrpSpPr>
          <p:cNvPr id="14" name="Group 13">
            <a:extLst>
              <a:ext uri="{FF2B5EF4-FFF2-40B4-BE49-F238E27FC236}">
                <a16:creationId xmlns:a16="http://schemas.microsoft.com/office/drawing/2014/main" id="{2152CE88-878A-4D07-B473-31449447B947}"/>
              </a:ext>
            </a:extLst>
          </p:cNvPr>
          <p:cNvGrpSpPr/>
          <p:nvPr/>
        </p:nvGrpSpPr>
        <p:grpSpPr>
          <a:xfrm>
            <a:off x="9938231" y="3197405"/>
            <a:ext cx="1706227" cy="853113"/>
            <a:chOff x="2388755" y="2382114"/>
            <a:chExt cx="1706227" cy="853113"/>
          </a:xfrm>
        </p:grpSpPr>
        <p:sp>
          <p:nvSpPr>
            <p:cNvPr id="15" name="Rectangle: Rounded Corners 14">
              <a:extLst>
                <a:ext uri="{FF2B5EF4-FFF2-40B4-BE49-F238E27FC236}">
                  <a16:creationId xmlns:a16="http://schemas.microsoft.com/office/drawing/2014/main" id="{9089AF1F-24C7-4407-B3F3-1A1A879088B5}"/>
                </a:ext>
              </a:extLst>
            </p:cNvPr>
            <p:cNvSpPr/>
            <p:nvPr/>
          </p:nvSpPr>
          <p:spPr>
            <a:xfrm>
              <a:off x="2388755" y="2382114"/>
              <a:ext cx="1706227" cy="85311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4">
              <a:extLst>
                <a:ext uri="{FF2B5EF4-FFF2-40B4-BE49-F238E27FC236}">
                  <a16:creationId xmlns:a16="http://schemas.microsoft.com/office/drawing/2014/main" id="{31D062A6-864E-4146-94A2-CA935F579D19}"/>
                </a:ext>
              </a:extLst>
            </p:cNvPr>
            <p:cNvSpPr txBox="1"/>
            <p:nvPr/>
          </p:nvSpPr>
          <p:spPr>
            <a:xfrm>
              <a:off x="2413742" y="2407101"/>
              <a:ext cx="1656253" cy="8031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Visibility Advisor </a:t>
              </a:r>
            </a:p>
            <a:p>
              <a:pPr marL="0" lvl="0" indent="0" algn="ctr" defTabSz="711200">
                <a:lnSpc>
                  <a:spcPct val="90000"/>
                </a:lnSpc>
                <a:spcBef>
                  <a:spcPct val="0"/>
                </a:spcBef>
                <a:spcAft>
                  <a:spcPct val="35000"/>
                </a:spcAft>
                <a:buNone/>
              </a:pPr>
              <a:r>
                <a:rPr lang="en-US" sz="1600" kern="1200" dirty="0"/>
                <a:t>25% </a:t>
              </a:r>
            </a:p>
          </p:txBody>
        </p:sp>
      </p:grpSp>
      <p:grpSp>
        <p:nvGrpSpPr>
          <p:cNvPr id="17" name="Group 16">
            <a:extLst>
              <a:ext uri="{FF2B5EF4-FFF2-40B4-BE49-F238E27FC236}">
                <a16:creationId xmlns:a16="http://schemas.microsoft.com/office/drawing/2014/main" id="{F7722070-D5D1-4138-886B-999D75273366}"/>
              </a:ext>
            </a:extLst>
          </p:cNvPr>
          <p:cNvGrpSpPr/>
          <p:nvPr/>
        </p:nvGrpSpPr>
        <p:grpSpPr>
          <a:xfrm>
            <a:off x="9913244" y="2220081"/>
            <a:ext cx="1706227" cy="853113"/>
            <a:chOff x="2388755" y="2382114"/>
            <a:chExt cx="1706227" cy="853113"/>
          </a:xfrm>
        </p:grpSpPr>
        <p:sp>
          <p:nvSpPr>
            <p:cNvPr id="18" name="Rectangle: Rounded Corners 17">
              <a:extLst>
                <a:ext uri="{FF2B5EF4-FFF2-40B4-BE49-F238E27FC236}">
                  <a16:creationId xmlns:a16="http://schemas.microsoft.com/office/drawing/2014/main" id="{FD639983-C59E-4B53-9EB1-A7966E6C00C1}"/>
                </a:ext>
              </a:extLst>
            </p:cNvPr>
            <p:cNvSpPr/>
            <p:nvPr/>
          </p:nvSpPr>
          <p:spPr>
            <a:xfrm>
              <a:off x="2388755" y="2382114"/>
              <a:ext cx="1706227" cy="85311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18B3C3BB-99FC-4A67-BA14-04CCE37C37DB}"/>
                </a:ext>
              </a:extLst>
            </p:cNvPr>
            <p:cNvSpPr txBox="1"/>
            <p:nvPr/>
          </p:nvSpPr>
          <p:spPr>
            <a:xfrm>
              <a:off x="2413742" y="2407101"/>
              <a:ext cx="1656253" cy="8031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CBI expert </a:t>
              </a:r>
            </a:p>
            <a:p>
              <a:pPr marL="0" lvl="0" indent="0" algn="ctr" defTabSz="711200">
                <a:lnSpc>
                  <a:spcPct val="90000"/>
                </a:lnSpc>
                <a:spcBef>
                  <a:spcPct val="0"/>
                </a:spcBef>
                <a:spcAft>
                  <a:spcPct val="35000"/>
                </a:spcAft>
                <a:buNone/>
              </a:pPr>
              <a:r>
                <a:rPr lang="en-US" sz="1600" dirty="0"/>
                <a:t>30</a:t>
              </a:r>
              <a:r>
                <a:rPr lang="en-US" sz="1600" kern="1200" dirty="0"/>
                <a:t>% </a:t>
              </a:r>
            </a:p>
          </p:txBody>
        </p:sp>
      </p:grpSp>
      <p:grpSp>
        <p:nvGrpSpPr>
          <p:cNvPr id="23" name="Group 22">
            <a:extLst>
              <a:ext uri="{FF2B5EF4-FFF2-40B4-BE49-F238E27FC236}">
                <a16:creationId xmlns:a16="http://schemas.microsoft.com/office/drawing/2014/main" id="{492C02A8-24BE-4D97-B729-3C512E2F275E}"/>
              </a:ext>
            </a:extLst>
          </p:cNvPr>
          <p:cNvGrpSpPr/>
          <p:nvPr/>
        </p:nvGrpSpPr>
        <p:grpSpPr>
          <a:xfrm>
            <a:off x="6496403" y="1566866"/>
            <a:ext cx="1706227" cy="853113"/>
            <a:chOff x="2388755" y="910493"/>
            <a:chExt cx="1706227" cy="853113"/>
          </a:xfrm>
        </p:grpSpPr>
        <p:sp>
          <p:nvSpPr>
            <p:cNvPr id="24" name="Rectangle: Rounded Corners 23">
              <a:extLst>
                <a:ext uri="{FF2B5EF4-FFF2-40B4-BE49-F238E27FC236}">
                  <a16:creationId xmlns:a16="http://schemas.microsoft.com/office/drawing/2014/main" id="{D9992DBC-7112-4A9F-B6CA-53362C6C6840}"/>
                </a:ext>
              </a:extLst>
            </p:cNvPr>
            <p:cNvSpPr/>
            <p:nvPr/>
          </p:nvSpPr>
          <p:spPr>
            <a:xfrm>
              <a:off x="2388755" y="910493"/>
              <a:ext cx="1706227" cy="85311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Rounded Corners 4">
              <a:extLst>
                <a:ext uri="{FF2B5EF4-FFF2-40B4-BE49-F238E27FC236}">
                  <a16:creationId xmlns:a16="http://schemas.microsoft.com/office/drawing/2014/main" id="{A8187572-E078-42A7-ABE7-6690E672D700}"/>
                </a:ext>
              </a:extLst>
            </p:cNvPr>
            <p:cNvSpPr txBox="1"/>
            <p:nvPr/>
          </p:nvSpPr>
          <p:spPr>
            <a:xfrm>
              <a:off x="2413742" y="935480"/>
              <a:ext cx="1656253" cy="8031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Coordinator  </a:t>
              </a:r>
            </a:p>
            <a:p>
              <a:pPr marL="0" lvl="0" indent="0" algn="ctr" defTabSz="711200">
                <a:lnSpc>
                  <a:spcPct val="90000"/>
                </a:lnSpc>
                <a:spcBef>
                  <a:spcPct val="0"/>
                </a:spcBef>
                <a:spcAft>
                  <a:spcPct val="35000"/>
                </a:spcAft>
                <a:buNone/>
              </a:pPr>
              <a:r>
                <a:rPr lang="en-US" sz="1600" kern="1200" dirty="0"/>
                <a:t>100%</a:t>
              </a:r>
            </a:p>
          </p:txBody>
        </p:sp>
      </p:grpSp>
      <p:grpSp>
        <p:nvGrpSpPr>
          <p:cNvPr id="26" name="Group 25">
            <a:extLst>
              <a:ext uri="{FF2B5EF4-FFF2-40B4-BE49-F238E27FC236}">
                <a16:creationId xmlns:a16="http://schemas.microsoft.com/office/drawing/2014/main" id="{A83D083A-609D-41C9-8377-EC24117A7BAE}"/>
              </a:ext>
            </a:extLst>
          </p:cNvPr>
          <p:cNvGrpSpPr/>
          <p:nvPr/>
        </p:nvGrpSpPr>
        <p:grpSpPr>
          <a:xfrm>
            <a:off x="5163670" y="2646638"/>
            <a:ext cx="1706227" cy="853113"/>
            <a:chOff x="2388755" y="910493"/>
            <a:chExt cx="1706227" cy="853113"/>
          </a:xfrm>
        </p:grpSpPr>
        <p:sp>
          <p:nvSpPr>
            <p:cNvPr id="27" name="Rectangle: Rounded Corners 26">
              <a:extLst>
                <a:ext uri="{FF2B5EF4-FFF2-40B4-BE49-F238E27FC236}">
                  <a16:creationId xmlns:a16="http://schemas.microsoft.com/office/drawing/2014/main" id="{C766A17D-E581-4C41-8910-5C0EA1DEA8B5}"/>
                </a:ext>
              </a:extLst>
            </p:cNvPr>
            <p:cNvSpPr/>
            <p:nvPr/>
          </p:nvSpPr>
          <p:spPr>
            <a:xfrm>
              <a:off x="2388755" y="910493"/>
              <a:ext cx="1706227" cy="85311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ectangle: Rounded Corners 4">
              <a:extLst>
                <a:ext uri="{FF2B5EF4-FFF2-40B4-BE49-F238E27FC236}">
                  <a16:creationId xmlns:a16="http://schemas.microsoft.com/office/drawing/2014/main" id="{42D1D789-3315-4802-83E8-AB121D615CC6}"/>
                </a:ext>
              </a:extLst>
            </p:cNvPr>
            <p:cNvSpPr txBox="1"/>
            <p:nvPr/>
          </p:nvSpPr>
          <p:spPr>
            <a:xfrm>
              <a:off x="2413742" y="935480"/>
              <a:ext cx="1656253" cy="8031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Co-Coordinator 100%</a:t>
              </a:r>
            </a:p>
          </p:txBody>
        </p:sp>
      </p:grpSp>
      <p:grpSp>
        <p:nvGrpSpPr>
          <p:cNvPr id="29" name="Group 28">
            <a:extLst>
              <a:ext uri="{FF2B5EF4-FFF2-40B4-BE49-F238E27FC236}">
                <a16:creationId xmlns:a16="http://schemas.microsoft.com/office/drawing/2014/main" id="{B26B2830-80FD-42A8-BB43-8D58627B433B}"/>
              </a:ext>
            </a:extLst>
          </p:cNvPr>
          <p:cNvGrpSpPr/>
          <p:nvPr/>
        </p:nvGrpSpPr>
        <p:grpSpPr>
          <a:xfrm>
            <a:off x="7733575" y="2652483"/>
            <a:ext cx="1706227" cy="853113"/>
            <a:chOff x="2388755" y="910493"/>
            <a:chExt cx="1706227" cy="853113"/>
          </a:xfrm>
        </p:grpSpPr>
        <p:sp>
          <p:nvSpPr>
            <p:cNvPr id="30" name="Rectangle: Rounded Corners 29">
              <a:extLst>
                <a:ext uri="{FF2B5EF4-FFF2-40B4-BE49-F238E27FC236}">
                  <a16:creationId xmlns:a16="http://schemas.microsoft.com/office/drawing/2014/main" id="{55340788-875A-4A41-90A3-5D58E0A0DFF0}"/>
                </a:ext>
              </a:extLst>
            </p:cNvPr>
            <p:cNvSpPr/>
            <p:nvPr/>
          </p:nvSpPr>
          <p:spPr>
            <a:xfrm>
              <a:off x="2388755" y="910493"/>
              <a:ext cx="1706227" cy="85311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Rectangle: Rounded Corners 4">
              <a:extLst>
                <a:ext uri="{FF2B5EF4-FFF2-40B4-BE49-F238E27FC236}">
                  <a16:creationId xmlns:a16="http://schemas.microsoft.com/office/drawing/2014/main" id="{1D1F7DA4-D3F8-4D23-97AA-36C9931510C8}"/>
                </a:ext>
              </a:extLst>
            </p:cNvPr>
            <p:cNvSpPr txBox="1"/>
            <p:nvPr/>
          </p:nvSpPr>
          <p:spPr>
            <a:xfrm>
              <a:off x="2413742" y="935480"/>
              <a:ext cx="1656253" cy="8031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SNFI IMO </a:t>
              </a:r>
            </a:p>
            <a:p>
              <a:pPr marL="0" lvl="0" indent="0" algn="ctr" defTabSz="711200">
                <a:lnSpc>
                  <a:spcPct val="90000"/>
                </a:lnSpc>
                <a:spcBef>
                  <a:spcPct val="0"/>
                </a:spcBef>
                <a:spcAft>
                  <a:spcPct val="35000"/>
                </a:spcAft>
                <a:buNone/>
              </a:pPr>
              <a:r>
                <a:rPr lang="en-US" sz="1600" kern="1200" dirty="0"/>
                <a:t>100%</a:t>
              </a:r>
            </a:p>
          </p:txBody>
        </p:sp>
      </p:grpSp>
      <p:grpSp>
        <p:nvGrpSpPr>
          <p:cNvPr id="32" name="Group 31">
            <a:extLst>
              <a:ext uri="{FF2B5EF4-FFF2-40B4-BE49-F238E27FC236}">
                <a16:creationId xmlns:a16="http://schemas.microsoft.com/office/drawing/2014/main" id="{092A3F03-71D8-4292-B7FB-F0CF945F413C}"/>
              </a:ext>
            </a:extLst>
          </p:cNvPr>
          <p:cNvGrpSpPr/>
          <p:nvPr/>
        </p:nvGrpSpPr>
        <p:grpSpPr>
          <a:xfrm>
            <a:off x="9913243" y="1242769"/>
            <a:ext cx="1706227" cy="853113"/>
            <a:chOff x="2388755" y="910493"/>
            <a:chExt cx="1706227" cy="853113"/>
          </a:xfrm>
        </p:grpSpPr>
        <p:sp>
          <p:nvSpPr>
            <p:cNvPr id="33" name="Rectangle: Rounded Corners 32">
              <a:extLst>
                <a:ext uri="{FF2B5EF4-FFF2-40B4-BE49-F238E27FC236}">
                  <a16:creationId xmlns:a16="http://schemas.microsoft.com/office/drawing/2014/main" id="{785BFD2B-0C55-438A-AE21-3668146FBC38}"/>
                </a:ext>
              </a:extLst>
            </p:cNvPr>
            <p:cNvSpPr/>
            <p:nvPr/>
          </p:nvSpPr>
          <p:spPr>
            <a:xfrm>
              <a:off x="2388755" y="910493"/>
              <a:ext cx="1706227" cy="85311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Rectangle: Rounded Corners 4">
              <a:extLst>
                <a:ext uri="{FF2B5EF4-FFF2-40B4-BE49-F238E27FC236}">
                  <a16:creationId xmlns:a16="http://schemas.microsoft.com/office/drawing/2014/main" id="{EF8E5DA1-2F4A-4206-8775-30E2C00FE973}"/>
                </a:ext>
              </a:extLst>
            </p:cNvPr>
            <p:cNvSpPr txBox="1"/>
            <p:nvPr/>
          </p:nvSpPr>
          <p:spPr>
            <a:xfrm>
              <a:off x="2413742" y="935480"/>
              <a:ext cx="1656253" cy="8031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Technical Advisor 50%</a:t>
              </a:r>
            </a:p>
          </p:txBody>
        </p:sp>
      </p:grpSp>
      <p:grpSp>
        <p:nvGrpSpPr>
          <p:cNvPr id="35" name="Group 34">
            <a:extLst>
              <a:ext uri="{FF2B5EF4-FFF2-40B4-BE49-F238E27FC236}">
                <a16:creationId xmlns:a16="http://schemas.microsoft.com/office/drawing/2014/main" id="{040DB63D-BA05-4312-A019-CF79BFBBB9D9}"/>
              </a:ext>
            </a:extLst>
          </p:cNvPr>
          <p:cNvGrpSpPr/>
          <p:nvPr/>
        </p:nvGrpSpPr>
        <p:grpSpPr>
          <a:xfrm>
            <a:off x="6427572" y="4356912"/>
            <a:ext cx="1706227" cy="853113"/>
            <a:chOff x="2388755" y="2382114"/>
            <a:chExt cx="1706227" cy="853113"/>
          </a:xfrm>
        </p:grpSpPr>
        <p:sp>
          <p:nvSpPr>
            <p:cNvPr id="36" name="Rectangle: Rounded Corners 35">
              <a:extLst>
                <a:ext uri="{FF2B5EF4-FFF2-40B4-BE49-F238E27FC236}">
                  <a16:creationId xmlns:a16="http://schemas.microsoft.com/office/drawing/2014/main" id="{C74951B4-730E-4F3E-BCA1-078F5BEEF299}"/>
                </a:ext>
              </a:extLst>
            </p:cNvPr>
            <p:cNvSpPr/>
            <p:nvPr/>
          </p:nvSpPr>
          <p:spPr>
            <a:xfrm>
              <a:off x="2388755" y="2382114"/>
              <a:ext cx="1706227" cy="85311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Rectangle: Rounded Corners 4">
              <a:extLst>
                <a:ext uri="{FF2B5EF4-FFF2-40B4-BE49-F238E27FC236}">
                  <a16:creationId xmlns:a16="http://schemas.microsoft.com/office/drawing/2014/main" id="{26B28A48-A682-47E3-9D75-A915A73146FD}"/>
                </a:ext>
              </a:extLst>
            </p:cNvPr>
            <p:cNvSpPr txBox="1"/>
            <p:nvPr/>
          </p:nvSpPr>
          <p:spPr>
            <a:xfrm>
              <a:off x="2413742" y="2407101"/>
              <a:ext cx="1656253" cy="8031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East Area Coordinator 50% </a:t>
              </a:r>
            </a:p>
          </p:txBody>
        </p:sp>
      </p:grpSp>
      <p:grpSp>
        <p:nvGrpSpPr>
          <p:cNvPr id="38" name="Group 37">
            <a:extLst>
              <a:ext uri="{FF2B5EF4-FFF2-40B4-BE49-F238E27FC236}">
                <a16:creationId xmlns:a16="http://schemas.microsoft.com/office/drawing/2014/main" id="{AE6B4CA3-4548-4053-BEBD-2E61421278B1}"/>
              </a:ext>
            </a:extLst>
          </p:cNvPr>
          <p:cNvGrpSpPr/>
          <p:nvPr/>
        </p:nvGrpSpPr>
        <p:grpSpPr>
          <a:xfrm>
            <a:off x="8309256" y="4348889"/>
            <a:ext cx="1706227" cy="853113"/>
            <a:chOff x="2388755" y="2382114"/>
            <a:chExt cx="1706227" cy="853113"/>
          </a:xfrm>
        </p:grpSpPr>
        <p:sp>
          <p:nvSpPr>
            <p:cNvPr id="39" name="Rectangle: Rounded Corners 38">
              <a:extLst>
                <a:ext uri="{FF2B5EF4-FFF2-40B4-BE49-F238E27FC236}">
                  <a16:creationId xmlns:a16="http://schemas.microsoft.com/office/drawing/2014/main" id="{69F9D78D-B423-4FEE-97E5-971667B425BF}"/>
                </a:ext>
              </a:extLst>
            </p:cNvPr>
            <p:cNvSpPr/>
            <p:nvPr/>
          </p:nvSpPr>
          <p:spPr>
            <a:xfrm>
              <a:off x="2388755" y="2382114"/>
              <a:ext cx="1706227" cy="85311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Rectangle: Rounded Corners 4">
              <a:extLst>
                <a:ext uri="{FF2B5EF4-FFF2-40B4-BE49-F238E27FC236}">
                  <a16:creationId xmlns:a16="http://schemas.microsoft.com/office/drawing/2014/main" id="{76EADC4F-0644-4FBA-BC2D-7AF2B23990A4}"/>
                </a:ext>
              </a:extLst>
            </p:cNvPr>
            <p:cNvSpPr txBox="1"/>
            <p:nvPr/>
          </p:nvSpPr>
          <p:spPr>
            <a:xfrm>
              <a:off x="2413742" y="2407101"/>
              <a:ext cx="1656253" cy="8031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South Area Coordinator </a:t>
              </a:r>
              <a:r>
                <a:rPr lang="en-US" sz="1600" dirty="0"/>
                <a:t>50</a:t>
              </a:r>
              <a:r>
                <a:rPr lang="en-US" sz="1600" kern="1200" dirty="0"/>
                <a:t>% </a:t>
              </a:r>
            </a:p>
          </p:txBody>
        </p:sp>
      </p:grpSp>
      <p:cxnSp>
        <p:nvCxnSpPr>
          <p:cNvPr id="42" name="Straight Connector 41">
            <a:extLst>
              <a:ext uri="{FF2B5EF4-FFF2-40B4-BE49-F238E27FC236}">
                <a16:creationId xmlns:a16="http://schemas.microsoft.com/office/drawing/2014/main" id="{99897664-A5B6-4DCD-9341-87A9CD691B11}"/>
              </a:ext>
            </a:extLst>
          </p:cNvPr>
          <p:cNvCxnSpPr>
            <a:stCxn id="24" idx="2"/>
          </p:cNvCxnSpPr>
          <p:nvPr/>
        </p:nvCxnSpPr>
        <p:spPr>
          <a:xfrm flipH="1">
            <a:off x="7349516" y="2419979"/>
            <a:ext cx="1" cy="1517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6863F89-A2C9-406F-8C7A-FA975F56C871}"/>
              </a:ext>
            </a:extLst>
          </p:cNvPr>
          <p:cNvCxnSpPr/>
          <p:nvPr/>
        </p:nvCxnSpPr>
        <p:spPr>
          <a:xfrm>
            <a:off x="5399001" y="3937238"/>
            <a:ext cx="38569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5355BF86-2347-4FC7-AB70-5013292C1AD2}"/>
              </a:ext>
            </a:extLst>
          </p:cNvPr>
          <p:cNvCxnSpPr/>
          <p:nvPr/>
        </p:nvCxnSpPr>
        <p:spPr>
          <a:xfrm rot="5400000">
            <a:off x="6113405" y="2044973"/>
            <a:ext cx="653215" cy="57146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A13125A3-8336-4E59-8132-204543EC45F8}"/>
              </a:ext>
            </a:extLst>
          </p:cNvPr>
          <p:cNvCxnSpPr/>
          <p:nvPr/>
        </p:nvCxnSpPr>
        <p:spPr>
          <a:xfrm>
            <a:off x="8184029" y="2297019"/>
            <a:ext cx="519600" cy="37242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0D86FD3-D130-4CDA-8001-7CEB1A6E3285}"/>
              </a:ext>
            </a:extLst>
          </p:cNvPr>
          <p:cNvCxnSpPr/>
          <p:nvPr/>
        </p:nvCxnSpPr>
        <p:spPr>
          <a:xfrm>
            <a:off x="5399001" y="3937238"/>
            <a:ext cx="0" cy="411651"/>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EA7C5B9-4B3B-49A3-9C45-23E947685521}"/>
              </a:ext>
            </a:extLst>
          </p:cNvPr>
          <p:cNvCxnSpPr/>
          <p:nvPr/>
        </p:nvCxnSpPr>
        <p:spPr>
          <a:xfrm>
            <a:off x="7349516" y="3970248"/>
            <a:ext cx="0" cy="411651"/>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6AA9811-7AB7-4293-A0AE-0315FE517A0D}"/>
              </a:ext>
            </a:extLst>
          </p:cNvPr>
          <p:cNvCxnSpPr/>
          <p:nvPr/>
        </p:nvCxnSpPr>
        <p:spPr>
          <a:xfrm>
            <a:off x="9255967" y="3945261"/>
            <a:ext cx="0" cy="411651"/>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DFAE03F-4220-468D-A50A-570AB5B8E8D7}"/>
              </a:ext>
            </a:extLst>
          </p:cNvPr>
          <p:cNvCxnSpPr/>
          <p:nvPr/>
        </p:nvCxnSpPr>
        <p:spPr>
          <a:xfrm>
            <a:off x="6025800" y="3533610"/>
            <a:ext cx="0" cy="41165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1EC554F-4EE4-4F07-800C-44BA5DC0C631}"/>
              </a:ext>
            </a:extLst>
          </p:cNvPr>
          <p:cNvCxnSpPr/>
          <p:nvPr/>
        </p:nvCxnSpPr>
        <p:spPr>
          <a:xfrm>
            <a:off x="8614367" y="3499751"/>
            <a:ext cx="0" cy="411651"/>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982B4E5-CAAA-4445-B847-4805B0E72F97}"/>
              </a:ext>
            </a:extLst>
          </p:cNvPr>
          <p:cNvCxnSpPr/>
          <p:nvPr/>
        </p:nvCxnSpPr>
        <p:spPr>
          <a:xfrm>
            <a:off x="9619861" y="1566866"/>
            <a:ext cx="0" cy="2057095"/>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4BFFB68-423E-4AB2-9E61-0339682588DB}"/>
              </a:ext>
            </a:extLst>
          </p:cNvPr>
          <p:cNvCxnSpPr/>
          <p:nvPr/>
        </p:nvCxnSpPr>
        <p:spPr>
          <a:xfrm>
            <a:off x="9619861" y="1576196"/>
            <a:ext cx="6231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95E18D1-7489-40A2-BC5E-990CBBDD6D3E}"/>
              </a:ext>
            </a:extLst>
          </p:cNvPr>
          <p:cNvCxnSpPr/>
          <p:nvPr/>
        </p:nvCxnSpPr>
        <p:spPr>
          <a:xfrm>
            <a:off x="9626657" y="2679487"/>
            <a:ext cx="6231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2942790-408D-43F8-A2B5-3934BBB877E1}"/>
              </a:ext>
            </a:extLst>
          </p:cNvPr>
          <p:cNvCxnSpPr/>
          <p:nvPr/>
        </p:nvCxnSpPr>
        <p:spPr>
          <a:xfrm>
            <a:off x="9626657" y="3601512"/>
            <a:ext cx="6231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803A3D4-5F98-4488-B577-66625E985BB5}"/>
              </a:ext>
            </a:extLst>
          </p:cNvPr>
          <p:cNvCxnSpPr>
            <a:stCxn id="25" idx="3"/>
          </p:cNvCxnSpPr>
          <p:nvPr/>
        </p:nvCxnSpPr>
        <p:spPr>
          <a:xfrm>
            <a:off x="8177643" y="1993423"/>
            <a:ext cx="1449014" cy="10674"/>
          </a:xfrm>
          <a:prstGeom prst="line">
            <a:avLst/>
          </a:prstGeom>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995A4D22-667D-48F6-ADE8-30708279926F}"/>
              </a:ext>
            </a:extLst>
          </p:cNvPr>
          <p:cNvSpPr/>
          <p:nvPr/>
        </p:nvSpPr>
        <p:spPr>
          <a:xfrm>
            <a:off x="640037" y="4671917"/>
            <a:ext cx="2404441" cy="369332"/>
          </a:xfrm>
          <a:prstGeom prst="rect">
            <a:avLst/>
          </a:prstGeom>
        </p:spPr>
        <p:txBody>
          <a:bodyPr wrap="none">
            <a:spAutoFit/>
          </a:bodyPr>
          <a:lstStyle/>
          <a:p>
            <a:pPr>
              <a:spcAft>
                <a:spcPts val="0"/>
              </a:spcAft>
            </a:pPr>
            <a:r>
              <a:rPr lang="en-US" b="1" dirty="0">
                <a:solidFill>
                  <a:srgbClr val="800000"/>
                </a:solidFill>
                <a:latin typeface="Calibri" panose="020F0502020204030204" pitchFamily="34" charset="0"/>
                <a:ea typeface="Calibri" panose="020F0502020204030204" pitchFamily="34" charset="0"/>
              </a:rPr>
              <a:t>Current organigramme </a:t>
            </a:r>
          </a:p>
        </p:txBody>
      </p:sp>
      <p:sp>
        <p:nvSpPr>
          <p:cNvPr id="66" name="Rectangle 65">
            <a:extLst>
              <a:ext uri="{FF2B5EF4-FFF2-40B4-BE49-F238E27FC236}">
                <a16:creationId xmlns:a16="http://schemas.microsoft.com/office/drawing/2014/main" id="{DC9EBEA8-D7C6-44E1-8C36-9A5DC647BDC4}"/>
              </a:ext>
            </a:extLst>
          </p:cNvPr>
          <p:cNvSpPr/>
          <p:nvPr/>
        </p:nvSpPr>
        <p:spPr>
          <a:xfrm>
            <a:off x="7699929" y="5571320"/>
            <a:ext cx="2151038" cy="369332"/>
          </a:xfrm>
          <a:prstGeom prst="rect">
            <a:avLst/>
          </a:prstGeom>
        </p:spPr>
        <p:txBody>
          <a:bodyPr wrap="none">
            <a:spAutoFit/>
          </a:bodyPr>
          <a:lstStyle/>
          <a:p>
            <a:pPr>
              <a:spcAft>
                <a:spcPts val="0"/>
              </a:spcAft>
            </a:pPr>
            <a:r>
              <a:rPr lang="en-US" b="1" dirty="0">
                <a:solidFill>
                  <a:srgbClr val="002060"/>
                </a:solidFill>
                <a:latin typeface="Calibri" panose="020F0502020204030204" pitchFamily="34" charset="0"/>
                <a:ea typeface="Calibri" panose="020F0502020204030204" pitchFamily="34" charset="0"/>
              </a:rPr>
              <a:t>Ideal organigramme </a:t>
            </a:r>
          </a:p>
        </p:txBody>
      </p:sp>
      <p:cxnSp>
        <p:nvCxnSpPr>
          <p:cNvPr id="68" name="Straight Connector 67">
            <a:extLst>
              <a:ext uri="{FF2B5EF4-FFF2-40B4-BE49-F238E27FC236}">
                <a16:creationId xmlns:a16="http://schemas.microsoft.com/office/drawing/2014/main" id="{2351EC59-1DDC-4DE4-871D-76CD048CE39F}"/>
              </a:ext>
            </a:extLst>
          </p:cNvPr>
          <p:cNvCxnSpPr>
            <a:cxnSpLocks/>
          </p:cNvCxnSpPr>
          <p:nvPr/>
        </p:nvCxnSpPr>
        <p:spPr>
          <a:xfrm>
            <a:off x="2313992" y="3739435"/>
            <a:ext cx="391886" cy="0"/>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679158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92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3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D9544B6D-3606-41F6-BDEF-44B28ACD4048}"/>
              </a:ext>
            </a:extLst>
          </p:cNvPr>
          <p:cNvSpPr>
            <a:spLocks noGrp="1"/>
          </p:cNvSpPr>
          <p:nvPr>
            <p:ph type="ctrTitle"/>
          </p:nvPr>
        </p:nvSpPr>
        <p:spPr>
          <a:xfrm>
            <a:off x="1708507" y="3029427"/>
            <a:ext cx="8495071" cy="1784403"/>
          </a:xfrm>
        </p:spPr>
        <p:txBody>
          <a:bodyPr anchor="b">
            <a:normAutofit/>
          </a:bodyPr>
          <a:lstStyle/>
          <a:p>
            <a:r>
              <a:rPr lang="en-US" sz="2400" dirty="0">
                <a:solidFill>
                  <a:schemeClr val="bg1"/>
                </a:solidFill>
                <a:latin typeface="Verdana Pro Black" panose="020B0A04030504040204" pitchFamily="34" charset="0"/>
              </a:rPr>
              <a:t>Thank you</a:t>
            </a:r>
            <a:br>
              <a:rPr lang="en-US" sz="3200" dirty="0">
                <a:solidFill>
                  <a:schemeClr val="bg1"/>
                </a:solidFill>
                <a:latin typeface="Verdana Pro Black" panose="020B0A04030504040204" pitchFamily="34" charset="0"/>
              </a:rPr>
            </a:br>
            <a:br>
              <a:rPr lang="en-US" sz="3200" dirty="0">
                <a:solidFill>
                  <a:schemeClr val="bg1"/>
                </a:solidFill>
                <a:latin typeface="Verdana Pro Black" panose="020B0A04030504040204" pitchFamily="34" charset="0"/>
              </a:rPr>
            </a:br>
            <a:endParaRPr lang="en-US" sz="2400" dirty="0">
              <a:solidFill>
                <a:schemeClr val="bg1"/>
              </a:solidFill>
              <a:latin typeface="Verdana Pro Black" panose="020B0A04030504040204" pitchFamily="34" charset="0"/>
            </a:endParaRPr>
          </a:p>
        </p:txBody>
      </p:sp>
      <p:sp>
        <p:nvSpPr>
          <p:cNvPr id="3" name="Subtitle 2">
            <a:extLst>
              <a:ext uri="{FF2B5EF4-FFF2-40B4-BE49-F238E27FC236}">
                <a16:creationId xmlns:a16="http://schemas.microsoft.com/office/drawing/2014/main" id="{1A11EB7E-36C6-4963-B89E-0F584A2D935E}"/>
              </a:ext>
            </a:extLst>
          </p:cNvPr>
          <p:cNvSpPr>
            <a:spLocks noGrp="1"/>
          </p:cNvSpPr>
          <p:nvPr>
            <p:ph type="subTitle" idx="1"/>
          </p:nvPr>
        </p:nvSpPr>
        <p:spPr>
          <a:xfrm>
            <a:off x="194482" y="254676"/>
            <a:ext cx="7276058" cy="747586"/>
          </a:xfrm>
        </p:spPr>
        <p:txBody>
          <a:bodyPr>
            <a:normAutofit fontScale="47500" lnSpcReduction="20000"/>
          </a:bodyPr>
          <a:lstStyle/>
          <a:p>
            <a:pPr algn="l"/>
            <a:r>
              <a:rPr lang="en-US" sz="2900" b="1" dirty="0">
                <a:solidFill>
                  <a:schemeClr val="bg1"/>
                </a:solidFill>
                <a:latin typeface="Verdana Pro Black" panose="020B0A04030504040204" pitchFamily="34" charset="0"/>
              </a:rPr>
              <a:t>Shelter NFI Sector Libya</a:t>
            </a:r>
            <a:endParaRPr lang="en-US" sz="2900" dirty="0">
              <a:solidFill>
                <a:schemeClr val="bg1"/>
              </a:solidFill>
              <a:latin typeface="Verdana Pro Black" panose="020B0A04030504040204" pitchFamily="34" charset="0"/>
            </a:endParaRPr>
          </a:p>
          <a:p>
            <a:pPr algn="l"/>
            <a:r>
              <a:rPr lang="en-US" sz="2200" dirty="0">
                <a:solidFill>
                  <a:schemeClr val="bg1"/>
                </a:solidFill>
                <a:latin typeface="Verdana Pro Black" panose="020B0A04030504040204" pitchFamily="34" charset="0"/>
              </a:rPr>
              <a:t>ShelterCluster.org</a:t>
            </a:r>
          </a:p>
          <a:p>
            <a:pPr algn="l"/>
            <a:r>
              <a:rPr lang="en-US" sz="2200" dirty="0">
                <a:solidFill>
                  <a:schemeClr val="bg1"/>
                </a:solidFill>
                <a:latin typeface="Verdana Pro Black" panose="020B0A04030504040204" pitchFamily="34" charset="0"/>
              </a:rPr>
              <a:t>Coordinating Humanitarian Shelter</a:t>
            </a:r>
          </a:p>
        </p:txBody>
      </p:sp>
      <p:sp>
        <p:nvSpPr>
          <p:cNvPr id="16" name="Oval 15">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9" y="889255"/>
            <a:ext cx="2140172" cy="2140172"/>
          </a:xfrm>
          <a:prstGeom prst="ellipse">
            <a:avLst/>
          </a:prstGeom>
          <a:solidFill>
            <a:srgbClr val="FFFFFF"/>
          </a:solidFill>
          <a:ln w="19050">
            <a:solidFill>
              <a:srgbClr val="991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4B400584-9343-4A28-A11E-C280AA206609}"/>
              </a:ext>
            </a:extLst>
          </p:cNvPr>
          <p:cNvPicPr/>
          <p:nvPr/>
        </p:nvPicPr>
        <p:blipFill rotWithShape="1">
          <a:blip r:embed="rId2" cstate="print">
            <a:extLst>
              <a:ext uri="{28A0092B-C50C-407E-A947-70E740481C1C}">
                <a14:useLocalDpi xmlns:a14="http://schemas.microsoft.com/office/drawing/2010/main" val="0"/>
              </a:ext>
            </a:extLst>
          </a:blip>
          <a:srcRect t="1" r="79520" b="-7563"/>
          <a:stretch/>
        </p:blipFill>
        <p:spPr bwMode="auto">
          <a:xfrm>
            <a:off x="5440985" y="1428107"/>
            <a:ext cx="1310049" cy="1175475"/>
          </a:xfrm>
          <a:prstGeom prst="rect">
            <a:avLst/>
          </a:prstGeom>
          <a:noFill/>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3D7CD473-B612-40F4-8D95-D526E2B66231}"/>
              </a:ext>
            </a:extLst>
          </p:cNvPr>
          <p:cNvSpPr txBox="1"/>
          <p:nvPr/>
        </p:nvSpPr>
        <p:spPr>
          <a:xfrm>
            <a:off x="653142" y="5661501"/>
            <a:ext cx="2444621" cy="1015663"/>
          </a:xfrm>
          <a:prstGeom prst="rect">
            <a:avLst/>
          </a:prstGeom>
          <a:noFill/>
        </p:spPr>
        <p:txBody>
          <a:bodyPr wrap="square" rtlCol="0">
            <a:spAutoFit/>
          </a:bodyPr>
          <a:lstStyle/>
          <a:p>
            <a:r>
              <a:rPr lang="en-US" sz="1400" dirty="0">
                <a:solidFill>
                  <a:schemeClr val="bg1"/>
                </a:solidFill>
              </a:rPr>
              <a:t>Sector Coordinator  </a:t>
            </a:r>
          </a:p>
          <a:p>
            <a:r>
              <a:rPr lang="en-US" sz="1400" dirty="0">
                <a:solidFill>
                  <a:schemeClr val="bg1"/>
                </a:solidFill>
              </a:rPr>
              <a:t>Marina Mucciarella</a:t>
            </a:r>
          </a:p>
          <a:p>
            <a:r>
              <a:rPr lang="en-US" sz="1400" dirty="0">
                <a:solidFill>
                  <a:schemeClr val="bg1"/>
                </a:solidFill>
                <a:hlinkClick r:id="rId3"/>
              </a:rPr>
              <a:t>mucciare@unhcr.org</a:t>
            </a:r>
            <a:endParaRPr lang="en-US" sz="1400" dirty="0">
              <a:solidFill>
                <a:schemeClr val="bg1"/>
              </a:solidFill>
            </a:endParaRPr>
          </a:p>
          <a:p>
            <a:endParaRPr lang="en-US" dirty="0">
              <a:solidFill>
                <a:schemeClr val="bg1"/>
              </a:solidFill>
            </a:endParaRPr>
          </a:p>
        </p:txBody>
      </p:sp>
      <p:sp>
        <p:nvSpPr>
          <p:cNvPr id="8" name="TextBox 7">
            <a:extLst>
              <a:ext uri="{FF2B5EF4-FFF2-40B4-BE49-F238E27FC236}">
                <a16:creationId xmlns:a16="http://schemas.microsoft.com/office/drawing/2014/main" id="{3EBAA242-8691-4CAA-A4A7-C4BEADCEDB51}"/>
              </a:ext>
            </a:extLst>
          </p:cNvPr>
          <p:cNvSpPr txBox="1"/>
          <p:nvPr/>
        </p:nvSpPr>
        <p:spPr>
          <a:xfrm>
            <a:off x="5025919" y="5587662"/>
            <a:ext cx="2444621" cy="1231106"/>
          </a:xfrm>
          <a:prstGeom prst="rect">
            <a:avLst/>
          </a:prstGeom>
          <a:noFill/>
        </p:spPr>
        <p:txBody>
          <a:bodyPr wrap="square" rtlCol="0">
            <a:spAutoFit/>
          </a:bodyPr>
          <a:lstStyle/>
          <a:p>
            <a:r>
              <a:rPr lang="en-US" sz="1400" dirty="0">
                <a:solidFill>
                  <a:schemeClr val="bg1"/>
                </a:solidFill>
              </a:rPr>
              <a:t>Sector Co-coordinator  </a:t>
            </a:r>
          </a:p>
          <a:p>
            <a:r>
              <a:rPr lang="en-US" sz="1400" dirty="0">
                <a:solidFill>
                  <a:schemeClr val="bg1"/>
                </a:solidFill>
              </a:rPr>
              <a:t>Zaid Al - Jabari</a:t>
            </a:r>
          </a:p>
          <a:p>
            <a:r>
              <a:rPr lang="en-US" sz="1400" dirty="0">
                <a:solidFill>
                  <a:schemeClr val="bg1"/>
                </a:solidFill>
                <a:hlinkClick r:id="rId4"/>
              </a:rPr>
              <a:t>zaid.aljabari@nrc.no</a:t>
            </a:r>
            <a:endParaRPr lang="en-US" sz="1400" dirty="0">
              <a:solidFill>
                <a:schemeClr val="bg1"/>
              </a:solidFill>
            </a:endParaRPr>
          </a:p>
          <a:p>
            <a:endParaRPr lang="en-US" sz="1400" dirty="0">
              <a:solidFill>
                <a:schemeClr val="bg1"/>
              </a:solidFill>
            </a:endParaRPr>
          </a:p>
          <a:p>
            <a:endParaRPr lang="en-US" dirty="0">
              <a:solidFill>
                <a:schemeClr val="bg1"/>
              </a:solidFill>
            </a:endParaRPr>
          </a:p>
        </p:txBody>
      </p:sp>
      <p:sp>
        <p:nvSpPr>
          <p:cNvPr id="9" name="TextBox 8">
            <a:extLst>
              <a:ext uri="{FF2B5EF4-FFF2-40B4-BE49-F238E27FC236}">
                <a16:creationId xmlns:a16="http://schemas.microsoft.com/office/drawing/2014/main" id="{58DD3D99-1A3E-4939-930F-CA5FBAA5E4FA}"/>
              </a:ext>
            </a:extLst>
          </p:cNvPr>
          <p:cNvSpPr txBox="1"/>
          <p:nvPr/>
        </p:nvSpPr>
        <p:spPr>
          <a:xfrm>
            <a:off x="9209228" y="5587662"/>
            <a:ext cx="2702853" cy="1446550"/>
          </a:xfrm>
          <a:prstGeom prst="rect">
            <a:avLst/>
          </a:prstGeom>
          <a:noFill/>
        </p:spPr>
        <p:txBody>
          <a:bodyPr wrap="square" rtlCol="0">
            <a:spAutoFit/>
          </a:bodyPr>
          <a:lstStyle/>
          <a:p>
            <a:r>
              <a:rPr lang="en-US" sz="1400" dirty="0">
                <a:solidFill>
                  <a:schemeClr val="bg1"/>
                </a:solidFill>
              </a:rPr>
              <a:t>Information Management Officer  </a:t>
            </a:r>
          </a:p>
          <a:p>
            <a:r>
              <a:rPr lang="en-US" sz="1400" dirty="0">
                <a:solidFill>
                  <a:schemeClr val="bg1"/>
                </a:solidFill>
              </a:rPr>
              <a:t>Alen Chalak</a:t>
            </a:r>
          </a:p>
          <a:p>
            <a:r>
              <a:rPr lang="en-US" sz="1400" dirty="0">
                <a:solidFill>
                  <a:schemeClr val="bg1"/>
                </a:solidFill>
                <a:hlinkClick r:id="rId5"/>
              </a:rPr>
              <a:t>chalak@unhcr.org</a:t>
            </a:r>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637307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2020 HRP – SNFI strategy </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sp>
        <p:nvSpPr>
          <p:cNvPr id="3" name="Rectangle 2">
            <a:extLst>
              <a:ext uri="{FF2B5EF4-FFF2-40B4-BE49-F238E27FC236}">
                <a16:creationId xmlns:a16="http://schemas.microsoft.com/office/drawing/2014/main" id="{A64FFEB1-EE2C-4B9F-B767-265B9A64BA36}"/>
              </a:ext>
            </a:extLst>
          </p:cNvPr>
          <p:cNvSpPr/>
          <p:nvPr/>
        </p:nvSpPr>
        <p:spPr>
          <a:xfrm>
            <a:off x="7468223" y="1286438"/>
            <a:ext cx="3254093" cy="2571794"/>
          </a:xfrm>
          <a:prstGeom prst="rect">
            <a:avLst/>
          </a:prstGeom>
        </p:spPr>
        <p:txBody>
          <a:bodyPr wrap="square">
            <a:spAutoFit/>
          </a:bodyPr>
          <a:lstStyle/>
          <a:p>
            <a:pPr marL="228600" marR="0" algn="just">
              <a:lnSpc>
                <a:spcPct val="107000"/>
              </a:lnSpc>
              <a:spcBef>
                <a:spcPts val="0"/>
              </a:spcBef>
              <a:spcAft>
                <a:spcPts val="1200"/>
              </a:spcAft>
            </a:pPr>
            <a:r>
              <a:rPr lang="en-US" sz="2400" b="1" dirty="0">
                <a:solidFill>
                  <a:srgbClr val="800000"/>
                </a:solidFill>
                <a:ea typeface="Calibri" panose="020F0502020204030204" pitchFamily="34" charset="0"/>
                <a:cs typeface="Arial" panose="020B0604020202020204" pitchFamily="34" charset="0"/>
              </a:rPr>
              <a:t>2020 HRP </a:t>
            </a:r>
          </a:p>
          <a:p>
            <a:pPr marL="228600" marR="0" algn="just">
              <a:lnSpc>
                <a:spcPct val="107000"/>
              </a:lnSpc>
              <a:spcBef>
                <a:spcPts val="0"/>
              </a:spcBef>
              <a:spcAft>
                <a:spcPts val="1200"/>
              </a:spcAft>
            </a:pPr>
            <a:r>
              <a:rPr lang="en-US" sz="2400" b="1" dirty="0">
                <a:solidFill>
                  <a:srgbClr val="800000"/>
                </a:solidFill>
                <a:ea typeface="Calibri" panose="020F0502020204030204" pitchFamily="34" charset="0"/>
                <a:cs typeface="Arial" panose="020B0604020202020204" pitchFamily="34" charset="0"/>
              </a:rPr>
              <a:t>Shelter strategy</a:t>
            </a:r>
          </a:p>
          <a:p>
            <a:pPr marL="228600" marR="0" algn="just">
              <a:lnSpc>
                <a:spcPct val="107000"/>
              </a:lnSpc>
              <a:spcBef>
                <a:spcPts val="0"/>
              </a:spcBef>
              <a:spcAft>
                <a:spcPts val="1200"/>
              </a:spcAft>
            </a:pPr>
            <a:r>
              <a:rPr lang="en-US" sz="2400" b="1" dirty="0">
                <a:solidFill>
                  <a:srgbClr val="800000"/>
                </a:solidFill>
                <a:ea typeface="Calibri" panose="020F0502020204030204" pitchFamily="34" charset="0"/>
                <a:cs typeface="Arial" panose="020B0604020202020204" pitchFamily="34" charset="0"/>
              </a:rPr>
              <a:t>Achievements </a:t>
            </a:r>
          </a:p>
          <a:p>
            <a:pPr marL="228600" marR="0" algn="just">
              <a:lnSpc>
                <a:spcPct val="107000"/>
              </a:lnSpc>
              <a:spcBef>
                <a:spcPts val="0"/>
              </a:spcBef>
              <a:spcAft>
                <a:spcPts val="1200"/>
              </a:spcAft>
            </a:pPr>
            <a:r>
              <a:rPr lang="en-US" sz="2400" b="1" dirty="0">
                <a:solidFill>
                  <a:srgbClr val="800000"/>
                </a:solidFill>
                <a:ea typeface="Calibri" panose="020F0502020204030204" pitchFamily="34" charset="0"/>
                <a:cs typeface="Arial" panose="020B0604020202020204" pitchFamily="34" charset="0"/>
              </a:rPr>
              <a:t>Support Services</a:t>
            </a:r>
          </a:p>
          <a:p>
            <a:pPr marL="514350" marR="0" indent="-285750" algn="just">
              <a:lnSpc>
                <a:spcPct val="107000"/>
              </a:lnSpc>
              <a:spcBef>
                <a:spcPts val="0"/>
              </a:spcBef>
              <a:spcAft>
                <a:spcPts val="600"/>
              </a:spcAft>
              <a:buFontTx/>
              <a:buChar char="-"/>
            </a:pPr>
            <a:endParaRPr lang="en-US" dirty="0">
              <a:ea typeface="Calibri" panose="020F0502020204030204" pitchFamily="34" charset="0"/>
              <a:cs typeface="Arial" panose="020B0604020202020204" pitchFamily="34" charset="0"/>
            </a:endParaRPr>
          </a:p>
        </p:txBody>
      </p:sp>
      <p:pic>
        <p:nvPicPr>
          <p:cNvPr id="7" name="Picture 6" descr="A person standing in front of a brick building&#10;&#10;Description automatically generated">
            <a:extLst>
              <a:ext uri="{FF2B5EF4-FFF2-40B4-BE49-F238E27FC236}">
                <a16:creationId xmlns:a16="http://schemas.microsoft.com/office/drawing/2014/main" id="{EAA69ACE-86E6-49CE-A9FE-BDF53CDD3B6F}"/>
              </a:ext>
            </a:extLst>
          </p:cNvPr>
          <p:cNvPicPr>
            <a:picLocks noChangeAspect="1"/>
          </p:cNvPicPr>
          <p:nvPr/>
        </p:nvPicPr>
        <p:blipFill rotWithShape="1">
          <a:blip r:embed="rId3">
            <a:alphaModFix amt="62000"/>
            <a:extLst>
              <a:ext uri="{BEBA8EAE-BF5A-486C-A8C5-ECC9F3942E4B}">
                <a14:imgProps xmlns:a14="http://schemas.microsoft.com/office/drawing/2010/main">
                  <a14:imgLayer r:embed="rId4">
                    <a14:imgEffect>
                      <a14:colorTemperature colorTemp="10501"/>
                    </a14:imgEffect>
                    <a14:imgEffect>
                      <a14:saturation sat="294000"/>
                    </a14:imgEffect>
                  </a14:imgLayer>
                </a14:imgProps>
              </a:ext>
              <a:ext uri="{28A0092B-C50C-407E-A947-70E740481C1C}">
                <a14:useLocalDpi xmlns:a14="http://schemas.microsoft.com/office/drawing/2010/main" val="0"/>
              </a:ext>
            </a:extLst>
          </a:blip>
          <a:srcRect l="4519" r="3414"/>
          <a:stretch/>
        </p:blipFill>
        <p:spPr>
          <a:xfrm>
            <a:off x="1766851" y="925370"/>
            <a:ext cx="8502979" cy="5700143"/>
          </a:xfrm>
          <a:prstGeom prst="rect">
            <a:avLst/>
          </a:prstGeom>
        </p:spPr>
      </p:pic>
    </p:spTree>
    <p:extLst>
      <p:ext uri="{BB962C8B-B14F-4D97-AF65-F5344CB8AC3E}">
        <p14:creationId xmlns:p14="http://schemas.microsoft.com/office/powerpoint/2010/main" val="3744695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Overview Shelter Strategy HRP 2020 </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sp>
        <p:nvSpPr>
          <p:cNvPr id="2" name="Rectangle 1">
            <a:extLst>
              <a:ext uri="{FF2B5EF4-FFF2-40B4-BE49-F238E27FC236}">
                <a16:creationId xmlns:a16="http://schemas.microsoft.com/office/drawing/2014/main" id="{D398897A-DE3F-4308-8BC3-90B31CFC4AD0}"/>
              </a:ext>
            </a:extLst>
          </p:cNvPr>
          <p:cNvSpPr/>
          <p:nvPr/>
        </p:nvSpPr>
        <p:spPr>
          <a:xfrm>
            <a:off x="1048139" y="1070182"/>
            <a:ext cx="10319657" cy="5232202"/>
          </a:xfrm>
          <a:prstGeom prst="rect">
            <a:avLst/>
          </a:prstGeom>
        </p:spPr>
        <p:txBody>
          <a:bodyPr wrap="square">
            <a:spAutoFit/>
          </a:bodyPr>
          <a:lstStyle/>
          <a:p>
            <a:r>
              <a:rPr lang="en-US" sz="1600" b="1" u="sng" dirty="0">
                <a:solidFill>
                  <a:srgbClr val="800000"/>
                </a:solidFill>
              </a:rPr>
              <a:t>Shelter Strategy for the 2020 HRP exercise </a:t>
            </a:r>
          </a:p>
          <a:p>
            <a:endParaRPr lang="en-US" sz="1600" dirty="0">
              <a:solidFill>
                <a:srgbClr val="800000"/>
              </a:solidFill>
            </a:endParaRPr>
          </a:p>
          <a:p>
            <a:r>
              <a:rPr lang="en-US" sz="1600" dirty="0">
                <a:solidFill>
                  <a:srgbClr val="800000"/>
                </a:solidFill>
              </a:rPr>
              <a:t>Waves of conflict have caused </a:t>
            </a:r>
            <a:r>
              <a:rPr lang="en-US" sz="1600" b="1" dirty="0">
                <a:solidFill>
                  <a:srgbClr val="800000"/>
                </a:solidFill>
              </a:rPr>
              <a:t>population displacement </a:t>
            </a:r>
            <a:r>
              <a:rPr lang="en-US" sz="1600" dirty="0">
                <a:solidFill>
                  <a:srgbClr val="800000"/>
                </a:solidFill>
              </a:rPr>
              <a:t>and </a:t>
            </a:r>
            <a:r>
              <a:rPr lang="en-US" sz="1600" b="1" dirty="0">
                <a:solidFill>
                  <a:srgbClr val="800000"/>
                </a:solidFill>
              </a:rPr>
              <a:t>severe damage to housing and infrastructure </a:t>
            </a:r>
            <a:r>
              <a:rPr lang="en-US" sz="1600" dirty="0">
                <a:solidFill>
                  <a:srgbClr val="800000"/>
                </a:solidFill>
              </a:rPr>
              <a:t>across Libya. </a:t>
            </a:r>
          </a:p>
          <a:p>
            <a:endParaRPr lang="en-US" sz="1600" dirty="0">
              <a:solidFill>
                <a:srgbClr val="800000"/>
              </a:solidFill>
            </a:endParaRPr>
          </a:p>
          <a:p>
            <a:r>
              <a:rPr lang="en-US" sz="1600" dirty="0">
                <a:solidFill>
                  <a:srgbClr val="800000"/>
                </a:solidFill>
              </a:rPr>
              <a:t>As a result the </a:t>
            </a:r>
            <a:r>
              <a:rPr lang="en-US" sz="1600" b="1" dirty="0">
                <a:solidFill>
                  <a:srgbClr val="800000"/>
                </a:solidFill>
              </a:rPr>
              <a:t>need for housing </a:t>
            </a:r>
            <a:r>
              <a:rPr lang="en-US" sz="1600" dirty="0">
                <a:solidFill>
                  <a:srgbClr val="800000"/>
                </a:solidFill>
              </a:rPr>
              <a:t>continues to be stretched, especially in </a:t>
            </a:r>
            <a:r>
              <a:rPr lang="en-US" sz="1600" b="1" dirty="0">
                <a:solidFill>
                  <a:srgbClr val="800000"/>
                </a:solidFill>
              </a:rPr>
              <a:t>urban areas </a:t>
            </a:r>
            <a:r>
              <a:rPr lang="en-US" sz="1600" dirty="0">
                <a:solidFill>
                  <a:srgbClr val="800000"/>
                </a:solidFill>
              </a:rPr>
              <a:t>and around major cities, and </a:t>
            </a:r>
            <a:r>
              <a:rPr lang="en-US" sz="1600" b="1" dirty="0">
                <a:solidFill>
                  <a:srgbClr val="800000"/>
                </a:solidFill>
              </a:rPr>
              <a:t>rental prices increase. </a:t>
            </a:r>
            <a:r>
              <a:rPr lang="en-US" sz="1600" dirty="0">
                <a:solidFill>
                  <a:srgbClr val="800000"/>
                </a:solidFill>
              </a:rPr>
              <a:t> </a:t>
            </a:r>
          </a:p>
          <a:p>
            <a:r>
              <a:rPr lang="en-US" sz="1600" dirty="0">
                <a:solidFill>
                  <a:srgbClr val="800000"/>
                </a:solidFill>
              </a:rPr>
              <a:t>This has exacerbated the difficulties of households in securing affordable housing and putting an increasing number of vulnerable families at </a:t>
            </a:r>
            <a:r>
              <a:rPr lang="en-US" sz="1600" b="1" dirty="0">
                <a:solidFill>
                  <a:srgbClr val="800000"/>
                </a:solidFill>
              </a:rPr>
              <a:t>risk of eviction. </a:t>
            </a:r>
          </a:p>
          <a:p>
            <a:endParaRPr lang="en-US" sz="1600" dirty="0">
              <a:solidFill>
                <a:srgbClr val="800000"/>
              </a:solidFill>
            </a:endParaRPr>
          </a:p>
          <a:p>
            <a:r>
              <a:rPr lang="en-US" sz="1600" b="1" dirty="0">
                <a:solidFill>
                  <a:srgbClr val="800000"/>
                </a:solidFill>
              </a:rPr>
              <a:t>IDPs</a:t>
            </a:r>
            <a:r>
              <a:rPr lang="en-US" sz="1600" dirty="0">
                <a:solidFill>
                  <a:srgbClr val="800000"/>
                </a:solidFill>
              </a:rPr>
              <a:t>, as well as the </a:t>
            </a:r>
            <a:r>
              <a:rPr lang="en-US" sz="1600" b="1" dirty="0">
                <a:solidFill>
                  <a:srgbClr val="800000"/>
                </a:solidFill>
              </a:rPr>
              <a:t>most vulnerable returnees</a:t>
            </a:r>
            <a:r>
              <a:rPr lang="en-US" sz="1600" dirty="0">
                <a:solidFill>
                  <a:srgbClr val="800000"/>
                </a:solidFill>
              </a:rPr>
              <a:t>,</a:t>
            </a:r>
            <a:r>
              <a:rPr lang="en-US" sz="1600" b="1" dirty="0">
                <a:solidFill>
                  <a:srgbClr val="800000"/>
                </a:solidFill>
              </a:rPr>
              <a:t> migrants </a:t>
            </a:r>
            <a:r>
              <a:rPr lang="en-US" sz="1600" dirty="0">
                <a:solidFill>
                  <a:srgbClr val="800000"/>
                </a:solidFill>
              </a:rPr>
              <a:t>and r</a:t>
            </a:r>
            <a:r>
              <a:rPr lang="en-US" sz="1600" b="1" dirty="0">
                <a:solidFill>
                  <a:srgbClr val="800000"/>
                </a:solidFill>
              </a:rPr>
              <a:t>efugees</a:t>
            </a:r>
            <a:r>
              <a:rPr lang="en-US" sz="1600" dirty="0">
                <a:solidFill>
                  <a:srgbClr val="800000"/>
                </a:solidFill>
              </a:rPr>
              <a:t> and </a:t>
            </a:r>
            <a:r>
              <a:rPr lang="en-US" sz="1600" b="1" dirty="0">
                <a:solidFill>
                  <a:srgbClr val="800000"/>
                </a:solidFill>
              </a:rPr>
              <a:t>vulnerable non-displaced Libyans </a:t>
            </a:r>
            <a:r>
              <a:rPr lang="en-US" sz="1600" dirty="0">
                <a:solidFill>
                  <a:srgbClr val="800000"/>
                </a:solidFill>
              </a:rPr>
              <a:t>in areas affected by conflict will remain in need of </a:t>
            </a:r>
            <a:r>
              <a:rPr lang="en-US" sz="1600" b="1" dirty="0">
                <a:solidFill>
                  <a:srgbClr val="800000"/>
                </a:solidFill>
              </a:rPr>
              <a:t>shelter support </a:t>
            </a:r>
            <a:r>
              <a:rPr lang="en-US" sz="1600" dirty="0">
                <a:solidFill>
                  <a:srgbClr val="800000"/>
                </a:solidFill>
              </a:rPr>
              <a:t>to avoid movements into </a:t>
            </a:r>
            <a:r>
              <a:rPr lang="en-US" sz="1600" b="1" dirty="0">
                <a:solidFill>
                  <a:srgbClr val="800000"/>
                </a:solidFill>
              </a:rPr>
              <a:t>sub-standard shelters</a:t>
            </a:r>
            <a:r>
              <a:rPr lang="en-US" sz="1600" dirty="0">
                <a:solidFill>
                  <a:srgbClr val="800000"/>
                </a:solidFill>
              </a:rPr>
              <a:t>.</a:t>
            </a:r>
          </a:p>
          <a:p>
            <a:endParaRPr lang="en-US" sz="1600" dirty="0">
              <a:solidFill>
                <a:srgbClr val="800000"/>
              </a:solidFill>
            </a:endParaRPr>
          </a:p>
          <a:p>
            <a:r>
              <a:rPr lang="en-US" sz="1600" dirty="0">
                <a:solidFill>
                  <a:srgbClr val="800000"/>
                </a:solidFill>
              </a:rPr>
              <a:t>In 2020, although the authorities continued to close </a:t>
            </a:r>
            <a:r>
              <a:rPr lang="en-US" sz="1600" b="1" dirty="0">
                <a:solidFill>
                  <a:srgbClr val="800000"/>
                </a:solidFill>
              </a:rPr>
              <a:t>IDP collective </a:t>
            </a:r>
            <a:r>
              <a:rPr lang="en-US" sz="1600" b="1" dirty="0" err="1">
                <a:solidFill>
                  <a:srgbClr val="800000"/>
                </a:solidFill>
              </a:rPr>
              <a:t>centres</a:t>
            </a:r>
            <a:r>
              <a:rPr lang="en-US" sz="1600" dirty="0">
                <a:solidFill>
                  <a:srgbClr val="800000"/>
                </a:solidFill>
              </a:rPr>
              <a:t>,  protracted IDPs have remained while new IDPs continue to be displaced due to conflicts, insecurity and/or inability to return to areas of origin. </a:t>
            </a:r>
          </a:p>
          <a:p>
            <a:endParaRPr lang="en-US" sz="1600" strike="sngStrike" dirty="0">
              <a:solidFill>
                <a:srgbClr val="800000"/>
              </a:solidFill>
            </a:endParaRPr>
          </a:p>
          <a:p>
            <a:r>
              <a:rPr lang="en-US" sz="1600" dirty="0">
                <a:solidFill>
                  <a:srgbClr val="800000"/>
                </a:solidFill>
              </a:rPr>
              <a:t>The Shelter &amp; NFI Sector's priority remained </a:t>
            </a:r>
            <a:r>
              <a:rPr lang="en-US" sz="1600" b="1" i="1" dirty="0">
                <a:solidFill>
                  <a:srgbClr val="800000"/>
                </a:solidFill>
              </a:rPr>
              <a:t>to ensure adequate, appropriate and affordable housing options for the most vulnerable people. </a:t>
            </a:r>
          </a:p>
          <a:p>
            <a:endParaRPr lang="en-US" sz="1600" dirty="0">
              <a:solidFill>
                <a:srgbClr val="800000"/>
              </a:solidFill>
            </a:endParaRPr>
          </a:p>
          <a:p>
            <a:r>
              <a:rPr lang="en-US" sz="1600" dirty="0">
                <a:solidFill>
                  <a:srgbClr val="800000"/>
                </a:solidFill>
              </a:rPr>
              <a:t>The SNFI assistance is focused both in </a:t>
            </a:r>
            <a:r>
              <a:rPr lang="en-US" sz="1600" b="1" dirty="0">
                <a:solidFill>
                  <a:srgbClr val="800000"/>
                </a:solidFill>
              </a:rPr>
              <a:t>responding to emergency situations</a:t>
            </a:r>
            <a:r>
              <a:rPr lang="en-US" sz="1600" dirty="0">
                <a:solidFill>
                  <a:srgbClr val="800000"/>
                </a:solidFill>
              </a:rPr>
              <a:t>, as well as providing </a:t>
            </a:r>
            <a:r>
              <a:rPr lang="en-US" sz="1600" b="1" dirty="0">
                <a:solidFill>
                  <a:srgbClr val="800000"/>
                </a:solidFill>
              </a:rPr>
              <a:t>more durable and tailored support </a:t>
            </a:r>
            <a:r>
              <a:rPr lang="en-US" sz="1600" dirty="0">
                <a:solidFill>
                  <a:srgbClr val="800000"/>
                </a:solidFill>
              </a:rPr>
              <a:t>depending on the specific needs of the population.</a:t>
            </a:r>
          </a:p>
          <a:p>
            <a:pPr>
              <a:buFont typeface="Arial" panose="020B0604020202020204" pitchFamily="34" charset="0"/>
              <a:buChar char="•"/>
            </a:pPr>
            <a:endParaRPr lang="en-US" sz="1400" b="0" i="0" strike="sngStrike" dirty="0">
              <a:solidFill>
                <a:srgbClr val="4A4A4A"/>
              </a:solidFill>
              <a:effectLst/>
              <a:latin typeface="helvetica" panose="020B0604020202020204" pitchFamily="34" charset="0"/>
            </a:endParaRPr>
          </a:p>
        </p:txBody>
      </p:sp>
    </p:spTree>
    <p:extLst>
      <p:ext uri="{BB962C8B-B14F-4D97-AF65-F5344CB8AC3E}">
        <p14:creationId xmlns:p14="http://schemas.microsoft.com/office/powerpoint/2010/main" val="3342302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a:t>
            </a:r>
            <a:r>
              <a:rPr lang="en-US" sz="2000" b="1" dirty="0">
                <a:solidFill>
                  <a:srgbClr val="800000"/>
                </a:solidFill>
                <a:latin typeface="Calibri" panose="020F0502020204030204" pitchFamily="34" charset="0"/>
                <a:ea typeface="Calibri" panose="020F0502020204030204" pitchFamily="34" charset="0"/>
              </a:rPr>
              <a:t>HRP 2020 – key notes   </a:t>
            </a:r>
            <a:endParaRPr lang="en-US" sz="2000" dirty="0">
              <a:solidFill>
                <a:srgbClr val="800000"/>
              </a:solidFill>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5E23218-009E-46C2-91AB-9D03CCFC98B9}"/>
              </a:ext>
            </a:extLst>
          </p:cNvPr>
          <p:cNvPicPr>
            <a:picLocks noChangeAspect="1"/>
          </p:cNvPicPr>
          <p:nvPr/>
        </p:nvPicPr>
        <p:blipFill>
          <a:blip r:embed="rId2"/>
          <a:stretch>
            <a:fillRect/>
          </a:stretch>
        </p:blipFill>
        <p:spPr>
          <a:xfrm>
            <a:off x="268946" y="291039"/>
            <a:ext cx="6408423" cy="779143"/>
          </a:xfrm>
          <a:prstGeom prst="rect">
            <a:avLst/>
          </a:prstGeom>
        </p:spPr>
      </p:pic>
      <p:pic>
        <p:nvPicPr>
          <p:cNvPr id="3" name="Picture 2">
            <a:extLst>
              <a:ext uri="{FF2B5EF4-FFF2-40B4-BE49-F238E27FC236}">
                <a16:creationId xmlns:a16="http://schemas.microsoft.com/office/drawing/2014/main" id="{269A393D-273C-4307-AEAB-6C682F8523E5}"/>
              </a:ext>
            </a:extLst>
          </p:cNvPr>
          <p:cNvPicPr>
            <a:picLocks noChangeAspect="1"/>
          </p:cNvPicPr>
          <p:nvPr/>
        </p:nvPicPr>
        <p:blipFill rotWithShape="1">
          <a:blip r:embed="rId3"/>
          <a:srcRect l="86785" t="26573" b="43523"/>
          <a:stretch/>
        </p:blipFill>
        <p:spPr>
          <a:xfrm>
            <a:off x="9414587" y="1044711"/>
            <a:ext cx="917063" cy="640321"/>
          </a:xfrm>
          <a:prstGeom prst="rect">
            <a:avLst/>
          </a:prstGeom>
        </p:spPr>
      </p:pic>
      <p:sp>
        <p:nvSpPr>
          <p:cNvPr id="5" name="Rectangle 4">
            <a:extLst>
              <a:ext uri="{FF2B5EF4-FFF2-40B4-BE49-F238E27FC236}">
                <a16:creationId xmlns:a16="http://schemas.microsoft.com/office/drawing/2014/main" id="{A92C1F4A-FF26-4E2E-86CF-6293302876D3}"/>
              </a:ext>
            </a:extLst>
          </p:cNvPr>
          <p:cNvSpPr/>
          <p:nvPr/>
        </p:nvSpPr>
        <p:spPr>
          <a:xfrm>
            <a:off x="771792" y="2669579"/>
            <a:ext cx="9426231" cy="1354217"/>
          </a:xfrm>
          <a:prstGeom prst="rect">
            <a:avLst/>
          </a:prstGeom>
        </p:spPr>
        <p:txBody>
          <a:bodyPr wrap="square">
            <a:spAutoFit/>
          </a:bodyPr>
          <a:lstStyle/>
          <a:p>
            <a:pPr>
              <a:spcAft>
                <a:spcPts val="1200"/>
              </a:spcAft>
            </a:pPr>
            <a:r>
              <a:rPr lang="en-US" b="1" u="sng" dirty="0">
                <a:solidFill>
                  <a:srgbClr val="800000"/>
                </a:solidFill>
              </a:rPr>
              <a:t>Two strategic objectives: </a:t>
            </a:r>
          </a:p>
          <a:p>
            <a:pPr marL="400050" indent="-400050">
              <a:buAutoNum type="romanLcParenR"/>
            </a:pPr>
            <a:r>
              <a:rPr lang="en-US" dirty="0">
                <a:solidFill>
                  <a:srgbClr val="800000"/>
                </a:solidFill>
              </a:rPr>
              <a:t>provide humanitarian life-saving and life-sustaining shelter and NFI support;</a:t>
            </a:r>
          </a:p>
          <a:p>
            <a:pPr marL="400050" indent="-400050">
              <a:buAutoNum type="romanLcParenR"/>
            </a:pPr>
            <a:r>
              <a:rPr lang="en-US" dirty="0">
                <a:solidFill>
                  <a:srgbClr val="800000"/>
                </a:solidFill>
              </a:rPr>
              <a:t>contribute to the resilience of communities and households by improving housing and related community/public infrastructure. </a:t>
            </a:r>
          </a:p>
        </p:txBody>
      </p:sp>
      <p:sp>
        <p:nvSpPr>
          <p:cNvPr id="6" name="Rectangle 5">
            <a:extLst>
              <a:ext uri="{FF2B5EF4-FFF2-40B4-BE49-F238E27FC236}">
                <a16:creationId xmlns:a16="http://schemas.microsoft.com/office/drawing/2014/main" id="{B7072238-91ED-4DF6-A482-F7003D386319}"/>
              </a:ext>
            </a:extLst>
          </p:cNvPr>
          <p:cNvSpPr/>
          <p:nvPr/>
        </p:nvSpPr>
        <p:spPr>
          <a:xfrm>
            <a:off x="771792" y="4159544"/>
            <a:ext cx="11105248" cy="1969770"/>
          </a:xfrm>
          <a:prstGeom prst="rect">
            <a:avLst/>
          </a:prstGeom>
        </p:spPr>
        <p:txBody>
          <a:bodyPr wrap="square">
            <a:spAutoFit/>
          </a:bodyPr>
          <a:lstStyle/>
          <a:p>
            <a:pPr>
              <a:spcAft>
                <a:spcPts val="600"/>
              </a:spcAft>
            </a:pPr>
            <a:r>
              <a:rPr lang="en-US" sz="1600" b="1" u="sng" dirty="0">
                <a:solidFill>
                  <a:srgbClr val="800000"/>
                </a:solidFill>
              </a:rPr>
              <a:t>Prioritized interventions:</a:t>
            </a:r>
          </a:p>
          <a:p>
            <a:r>
              <a:rPr lang="en-US" sz="1600" b="1" dirty="0">
                <a:solidFill>
                  <a:srgbClr val="800000"/>
                </a:solidFill>
              </a:rPr>
              <a:t>97 % </a:t>
            </a:r>
            <a:r>
              <a:rPr lang="en-US" sz="1600" dirty="0">
                <a:solidFill>
                  <a:srgbClr val="800000"/>
                </a:solidFill>
              </a:rPr>
              <a:t>planned for </a:t>
            </a:r>
            <a:r>
              <a:rPr lang="en-US" sz="1600" b="1" dirty="0">
                <a:solidFill>
                  <a:srgbClr val="800000"/>
                </a:solidFill>
              </a:rPr>
              <a:t>emergency response </a:t>
            </a:r>
            <a:r>
              <a:rPr lang="en-US" sz="1600" dirty="0">
                <a:solidFill>
                  <a:srgbClr val="800000"/>
                </a:solidFill>
              </a:rPr>
              <a:t>to populations most in need of lifesaving response and aligned to the first sectoral objective,</a:t>
            </a:r>
          </a:p>
          <a:p>
            <a:r>
              <a:rPr lang="en-US" sz="1600" b="1" dirty="0">
                <a:solidFill>
                  <a:srgbClr val="800000"/>
                </a:solidFill>
              </a:rPr>
              <a:t>3% </a:t>
            </a:r>
            <a:r>
              <a:rPr lang="en-US" sz="1600" dirty="0">
                <a:solidFill>
                  <a:srgbClr val="800000"/>
                </a:solidFill>
              </a:rPr>
              <a:t>planned for </a:t>
            </a:r>
            <a:r>
              <a:rPr lang="en-US" sz="1600" b="1" dirty="0">
                <a:solidFill>
                  <a:srgbClr val="800000"/>
                </a:solidFill>
              </a:rPr>
              <a:t>repair and rehabilitation of damaged dwelling</a:t>
            </a:r>
            <a:r>
              <a:rPr lang="en-US" sz="1600" dirty="0">
                <a:solidFill>
                  <a:srgbClr val="800000"/>
                </a:solidFill>
              </a:rPr>
              <a:t>, focused on returnees and aligned to the second sectoral objective. </a:t>
            </a:r>
          </a:p>
          <a:p>
            <a:endParaRPr lang="en-US" sz="1600" dirty="0">
              <a:solidFill>
                <a:srgbClr val="800000"/>
              </a:solidFill>
            </a:endParaRPr>
          </a:p>
          <a:p>
            <a:pPr>
              <a:spcAft>
                <a:spcPts val="600"/>
              </a:spcAft>
            </a:pPr>
            <a:r>
              <a:rPr lang="en-US" sz="1600" b="1" u="sng" dirty="0">
                <a:solidFill>
                  <a:srgbClr val="800000"/>
                </a:solidFill>
              </a:rPr>
              <a:t>Response modalities:</a:t>
            </a:r>
          </a:p>
          <a:p>
            <a:r>
              <a:rPr lang="en-US" sz="1600" b="1" dirty="0">
                <a:solidFill>
                  <a:srgbClr val="800000"/>
                </a:solidFill>
              </a:rPr>
              <a:t>97 % </a:t>
            </a:r>
            <a:r>
              <a:rPr lang="en-US" sz="1600" dirty="0">
                <a:solidFill>
                  <a:srgbClr val="800000"/>
                </a:solidFill>
              </a:rPr>
              <a:t>of assistance is planned to be provided </a:t>
            </a:r>
            <a:r>
              <a:rPr lang="en-US" sz="1600" b="1" dirty="0">
                <a:solidFill>
                  <a:srgbClr val="800000"/>
                </a:solidFill>
              </a:rPr>
              <a:t>in-kind</a:t>
            </a:r>
            <a:r>
              <a:rPr lang="en-US" sz="1600" dirty="0">
                <a:solidFill>
                  <a:srgbClr val="800000"/>
                </a:solidFill>
              </a:rPr>
              <a:t>, in the form of </a:t>
            </a:r>
            <a:r>
              <a:rPr lang="en-US" sz="1600" b="1" dirty="0">
                <a:solidFill>
                  <a:srgbClr val="800000"/>
                </a:solidFill>
              </a:rPr>
              <a:t>NFI and shelter material packages</a:t>
            </a:r>
          </a:p>
          <a:p>
            <a:r>
              <a:rPr lang="en-US" sz="1600" b="1" dirty="0">
                <a:solidFill>
                  <a:srgbClr val="800000"/>
                </a:solidFill>
              </a:rPr>
              <a:t>3 % </a:t>
            </a:r>
            <a:r>
              <a:rPr lang="en-US" sz="1600" dirty="0">
                <a:solidFill>
                  <a:srgbClr val="800000"/>
                </a:solidFill>
              </a:rPr>
              <a:t>planned to be provided as </a:t>
            </a:r>
            <a:r>
              <a:rPr lang="en-US" sz="1600" b="1" dirty="0">
                <a:solidFill>
                  <a:srgbClr val="800000"/>
                </a:solidFill>
              </a:rPr>
              <a:t>cash-based assistance</a:t>
            </a:r>
            <a:r>
              <a:rPr lang="en-US" sz="1600" dirty="0">
                <a:solidFill>
                  <a:srgbClr val="800000"/>
                </a:solidFill>
              </a:rPr>
              <a:t>, in the form of </a:t>
            </a:r>
            <a:r>
              <a:rPr lang="en-US" sz="1600" b="1" dirty="0">
                <a:solidFill>
                  <a:srgbClr val="800000"/>
                </a:solidFill>
              </a:rPr>
              <a:t>rental subsidies</a:t>
            </a:r>
            <a:r>
              <a:rPr lang="en-US" sz="1600" dirty="0">
                <a:solidFill>
                  <a:srgbClr val="800000"/>
                </a:solidFill>
              </a:rPr>
              <a:t>.</a:t>
            </a:r>
          </a:p>
        </p:txBody>
      </p:sp>
      <p:sp>
        <p:nvSpPr>
          <p:cNvPr id="7" name="Rounded Rectangle 106">
            <a:extLst>
              <a:ext uri="{FF2B5EF4-FFF2-40B4-BE49-F238E27FC236}">
                <a16:creationId xmlns:a16="http://schemas.microsoft.com/office/drawing/2014/main" id="{CB7A108B-850C-474D-A2C4-53642F2D4CAE}"/>
              </a:ext>
            </a:extLst>
          </p:cNvPr>
          <p:cNvSpPr/>
          <p:nvPr/>
        </p:nvSpPr>
        <p:spPr>
          <a:xfrm>
            <a:off x="1485340" y="1829629"/>
            <a:ext cx="1713577" cy="624934"/>
          </a:xfrm>
          <a:prstGeom prst="roundRect">
            <a:avLst>
              <a:gd name="adj" fmla="val 8043"/>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People in Need</a:t>
            </a:r>
          </a:p>
          <a:p>
            <a:pPr algn="ctr"/>
            <a:r>
              <a:rPr lang="en-US" sz="2000" b="1" dirty="0">
                <a:solidFill>
                  <a:schemeClr val="bg1"/>
                </a:solidFill>
              </a:rPr>
              <a:t>342 k</a:t>
            </a:r>
          </a:p>
        </p:txBody>
      </p:sp>
      <p:sp>
        <p:nvSpPr>
          <p:cNvPr id="8" name="Rounded Rectangle 106">
            <a:extLst>
              <a:ext uri="{FF2B5EF4-FFF2-40B4-BE49-F238E27FC236}">
                <a16:creationId xmlns:a16="http://schemas.microsoft.com/office/drawing/2014/main" id="{9374D890-5BC2-4A93-AC17-61A1004E93CE}"/>
              </a:ext>
            </a:extLst>
          </p:cNvPr>
          <p:cNvSpPr/>
          <p:nvPr/>
        </p:nvSpPr>
        <p:spPr>
          <a:xfrm>
            <a:off x="3407088" y="1827673"/>
            <a:ext cx="1713577" cy="624934"/>
          </a:xfrm>
          <a:prstGeom prst="roundRect">
            <a:avLst>
              <a:gd name="adj" fmla="val 8043"/>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People Targeted</a:t>
            </a:r>
          </a:p>
          <a:p>
            <a:pPr algn="ctr"/>
            <a:r>
              <a:rPr lang="en-US" sz="2000" b="1" dirty="0">
                <a:solidFill>
                  <a:schemeClr val="bg1"/>
                </a:solidFill>
              </a:rPr>
              <a:t>81 k</a:t>
            </a:r>
          </a:p>
        </p:txBody>
      </p:sp>
      <p:sp>
        <p:nvSpPr>
          <p:cNvPr id="10" name="Rounded Rectangle 106">
            <a:extLst>
              <a:ext uri="{FF2B5EF4-FFF2-40B4-BE49-F238E27FC236}">
                <a16:creationId xmlns:a16="http://schemas.microsoft.com/office/drawing/2014/main" id="{58A89EBD-E505-4A3B-BBDC-E62AC9444FA8}"/>
              </a:ext>
            </a:extLst>
          </p:cNvPr>
          <p:cNvSpPr/>
          <p:nvPr/>
        </p:nvSpPr>
        <p:spPr>
          <a:xfrm>
            <a:off x="5298666" y="1841673"/>
            <a:ext cx="1713577" cy="624934"/>
          </a:xfrm>
          <a:prstGeom prst="roundRect">
            <a:avLst>
              <a:gd name="adj" fmla="val 8043"/>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Requirements (US)</a:t>
            </a:r>
          </a:p>
          <a:p>
            <a:pPr algn="ctr"/>
            <a:r>
              <a:rPr lang="en-US" sz="2000" b="1" dirty="0">
                <a:solidFill>
                  <a:schemeClr val="bg1"/>
                </a:solidFill>
              </a:rPr>
              <a:t>7 M $</a:t>
            </a:r>
          </a:p>
        </p:txBody>
      </p:sp>
      <p:sp>
        <p:nvSpPr>
          <p:cNvPr id="11" name="Rounded Rectangle 106">
            <a:extLst>
              <a:ext uri="{FF2B5EF4-FFF2-40B4-BE49-F238E27FC236}">
                <a16:creationId xmlns:a16="http://schemas.microsoft.com/office/drawing/2014/main" id="{5F00386B-E3F0-4FE5-A96B-971013C2FB1F}"/>
              </a:ext>
            </a:extLst>
          </p:cNvPr>
          <p:cNvSpPr/>
          <p:nvPr/>
        </p:nvSpPr>
        <p:spPr>
          <a:xfrm>
            <a:off x="7220414" y="1841673"/>
            <a:ext cx="1713577" cy="624934"/>
          </a:xfrm>
          <a:prstGeom prst="roundRect">
            <a:avLst>
              <a:gd name="adj" fmla="val 8043"/>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Partners </a:t>
            </a:r>
          </a:p>
          <a:p>
            <a:pPr algn="ctr"/>
            <a:r>
              <a:rPr lang="en-US" sz="2000" b="1" dirty="0">
                <a:solidFill>
                  <a:schemeClr val="bg1"/>
                </a:solidFill>
              </a:rPr>
              <a:t>6 </a:t>
            </a:r>
          </a:p>
        </p:txBody>
      </p:sp>
      <p:sp>
        <p:nvSpPr>
          <p:cNvPr id="12" name="Rounded Rectangle 106">
            <a:extLst>
              <a:ext uri="{FF2B5EF4-FFF2-40B4-BE49-F238E27FC236}">
                <a16:creationId xmlns:a16="http://schemas.microsoft.com/office/drawing/2014/main" id="{069E05C8-2CC4-427F-9B4E-B60AD6B8EA6C}"/>
              </a:ext>
            </a:extLst>
          </p:cNvPr>
          <p:cNvSpPr/>
          <p:nvPr/>
        </p:nvSpPr>
        <p:spPr>
          <a:xfrm>
            <a:off x="9142162" y="1821067"/>
            <a:ext cx="1713577" cy="624934"/>
          </a:xfrm>
          <a:prstGeom prst="roundRect">
            <a:avLst>
              <a:gd name="adj" fmla="val 8043"/>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Projects</a:t>
            </a:r>
          </a:p>
          <a:p>
            <a:pPr algn="ctr"/>
            <a:r>
              <a:rPr lang="en-US" sz="2000" b="1" dirty="0">
                <a:solidFill>
                  <a:schemeClr val="bg1"/>
                </a:solidFill>
              </a:rPr>
              <a:t>7</a:t>
            </a:r>
          </a:p>
        </p:txBody>
      </p:sp>
      <p:sp>
        <p:nvSpPr>
          <p:cNvPr id="2" name="TextBox 1">
            <a:extLst>
              <a:ext uri="{FF2B5EF4-FFF2-40B4-BE49-F238E27FC236}">
                <a16:creationId xmlns:a16="http://schemas.microsoft.com/office/drawing/2014/main" id="{3F3D0E1F-6CC0-4F57-8821-59A7557CFFFA}"/>
              </a:ext>
            </a:extLst>
          </p:cNvPr>
          <p:cNvSpPr txBox="1"/>
          <p:nvPr/>
        </p:nvSpPr>
        <p:spPr>
          <a:xfrm>
            <a:off x="1477492" y="1123956"/>
            <a:ext cx="3265714" cy="461665"/>
          </a:xfrm>
          <a:prstGeom prst="rect">
            <a:avLst/>
          </a:prstGeom>
          <a:noFill/>
        </p:spPr>
        <p:txBody>
          <a:bodyPr wrap="square" rtlCol="0">
            <a:spAutoFit/>
          </a:bodyPr>
          <a:lstStyle/>
          <a:p>
            <a:r>
              <a:rPr lang="en-US" sz="2400" b="1" dirty="0">
                <a:solidFill>
                  <a:srgbClr val="800000"/>
                </a:solidFill>
                <a:latin typeface="Arial Black" panose="020B0A04020102020204" pitchFamily="34" charset="0"/>
                <a:cs typeface="Times New Roman" panose="02020603050405020304" pitchFamily="18" charset="0"/>
              </a:rPr>
              <a:t>Shelter &amp; NFIs</a:t>
            </a:r>
          </a:p>
        </p:txBody>
      </p:sp>
    </p:spTree>
    <p:extLst>
      <p:ext uri="{BB962C8B-B14F-4D97-AF65-F5344CB8AC3E}">
        <p14:creationId xmlns:p14="http://schemas.microsoft.com/office/powerpoint/2010/main" val="3767646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2020 HRP Sectorial Objectives &amp; targets </a:t>
            </a:r>
            <a:endParaRPr lang="en-US" sz="2000" dirty="0">
              <a:solidFill>
                <a:srgbClr val="800000"/>
              </a:solidFill>
              <a:latin typeface="Calibri" panose="020F0502020204030204" pitchFamily="34" charset="0"/>
              <a:ea typeface="Calibri" panose="020F0502020204030204" pitchFamily="34" charset="0"/>
            </a:endParaRPr>
          </a:p>
        </p:txBody>
      </p:sp>
      <p:graphicFrame>
        <p:nvGraphicFramePr>
          <p:cNvPr id="3" name="Table 2">
            <a:extLst>
              <a:ext uri="{FF2B5EF4-FFF2-40B4-BE49-F238E27FC236}">
                <a16:creationId xmlns:a16="http://schemas.microsoft.com/office/drawing/2014/main" id="{1A92D349-E19F-4966-8BDD-961283E71A27}"/>
              </a:ext>
            </a:extLst>
          </p:cNvPr>
          <p:cNvGraphicFramePr>
            <a:graphicFrameLocks noGrp="1"/>
          </p:cNvGraphicFramePr>
          <p:nvPr>
            <p:extLst>
              <p:ext uri="{D42A27DB-BD31-4B8C-83A1-F6EECF244321}">
                <p14:modId xmlns:p14="http://schemas.microsoft.com/office/powerpoint/2010/main" val="2712788935"/>
              </p:ext>
            </p:extLst>
          </p:nvPr>
        </p:nvGraphicFramePr>
        <p:xfrm>
          <a:off x="1178768" y="1599172"/>
          <a:ext cx="9514113" cy="4004310"/>
        </p:xfrm>
        <a:graphic>
          <a:graphicData uri="http://schemas.openxmlformats.org/drawingml/2006/table">
            <a:tbl>
              <a:tblPr>
                <a:tableStyleId>{5C22544A-7EE6-4342-B048-85BDC9FD1C3A}</a:tableStyleId>
              </a:tblPr>
              <a:tblGrid>
                <a:gridCol w="861333">
                  <a:extLst>
                    <a:ext uri="{9D8B030D-6E8A-4147-A177-3AD203B41FA5}">
                      <a16:colId xmlns:a16="http://schemas.microsoft.com/office/drawing/2014/main" val="981452189"/>
                    </a:ext>
                  </a:extLst>
                </a:gridCol>
                <a:gridCol w="6585594">
                  <a:extLst>
                    <a:ext uri="{9D8B030D-6E8A-4147-A177-3AD203B41FA5}">
                      <a16:colId xmlns:a16="http://schemas.microsoft.com/office/drawing/2014/main" val="290423089"/>
                    </a:ext>
                  </a:extLst>
                </a:gridCol>
                <a:gridCol w="689062">
                  <a:extLst>
                    <a:ext uri="{9D8B030D-6E8A-4147-A177-3AD203B41FA5}">
                      <a16:colId xmlns:a16="http://schemas.microsoft.com/office/drawing/2014/main" val="3572475918"/>
                    </a:ext>
                  </a:extLst>
                </a:gridCol>
                <a:gridCol w="689062">
                  <a:extLst>
                    <a:ext uri="{9D8B030D-6E8A-4147-A177-3AD203B41FA5}">
                      <a16:colId xmlns:a16="http://schemas.microsoft.com/office/drawing/2014/main" val="21604361"/>
                    </a:ext>
                  </a:extLst>
                </a:gridCol>
                <a:gridCol w="689062">
                  <a:extLst>
                    <a:ext uri="{9D8B030D-6E8A-4147-A177-3AD203B41FA5}">
                      <a16:colId xmlns:a16="http://schemas.microsoft.com/office/drawing/2014/main" val="1054356770"/>
                    </a:ext>
                  </a:extLst>
                </a:gridCol>
              </a:tblGrid>
              <a:tr h="440055">
                <a:tc gridSpan="5">
                  <a:txBody>
                    <a:bodyPr/>
                    <a:lstStyle/>
                    <a:p>
                      <a:pPr algn="l" fontAlgn="ctr"/>
                      <a:r>
                        <a:rPr lang="en-US" sz="1400" b="1" u="none" strike="noStrike" dirty="0">
                          <a:solidFill>
                            <a:schemeClr val="bg1"/>
                          </a:solidFill>
                          <a:effectLst/>
                        </a:rPr>
                        <a:t>Objective 1: Provide humanitarian life-saving and life-sustaining shelter and NFI support</a:t>
                      </a:r>
                      <a:endParaRPr lang="en-US" sz="1400" b="1" i="0" u="none" strike="noStrike" dirty="0">
                        <a:solidFill>
                          <a:schemeClr val="bg1"/>
                        </a:solidFill>
                        <a:effectLst/>
                        <a:latin typeface="Calibri" panose="020F0502020204030204" pitchFamily="34" charset="0"/>
                      </a:endParaRPr>
                    </a:p>
                  </a:txBody>
                  <a:tcPr marL="7620" marR="7620" marT="7620" marB="0" anchor="ctr">
                    <a:solidFill>
                      <a:srgbClr val="800000"/>
                    </a:solidFill>
                  </a:tcPr>
                </a:tc>
                <a:tc hMerge="1">
                  <a:txBody>
                    <a:bodyPr/>
                    <a:lstStyle/>
                    <a:p>
                      <a:endParaRPr lang="en-US"/>
                    </a:p>
                  </a:txBody>
                  <a:tcPr/>
                </a:tc>
                <a:tc hMerge="1">
                  <a:txBody>
                    <a:bodyPr/>
                    <a:lstStyle/>
                    <a:p>
                      <a:endParaRPr lang="en-US"/>
                    </a:p>
                  </a:txBody>
                  <a:tcPr/>
                </a:tc>
                <a:tc hMerge="1">
                  <a:txBody>
                    <a:bodyPr/>
                    <a:lstStyle/>
                    <a:p>
                      <a:pPr algn="l" fontAlgn="ctr"/>
                      <a:endParaRPr lang="en-US" sz="1400" b="1" i="0" u="none" strike="noStrike" dirty="0">
                        <a:solidFill>
                          <a:schemeClr val="bg1"/>
                        </a:solidFill>
                        <a:effectLst/>
                        <a:latin typeface="Calibri" panose="020F0502020204030204" pitchFamily="34" charset="0"/>
                      </a:endParaRPr>
                    </a:p>
                  </a:txBody>
                  <a:tcPr marL="7620" marR="7620" marT="7620" marB="0" anchor="ctr">
                    <a:solidFill>
                      <a:srgbClr val="800000"/>
                    </a:solidFill>
                  </a:tcPr>
                </a:tc>
                <a:tc hMerge="1">
                  <a:txBody>
                    <a:bodyPr/>
                    <a:lstStyle/>
                    <a:p>
                      <a:pPr algn="l" fontAlgn="ctr"/>
                      <a:endParaRPr lang="en-US" sz="1400" b="1" i="0" u="none" strike="noStrike" dirty="0">
                        <a:solidFill>
                          <a:schemeClr val="bg1"/>
                        </a:solidFill>
                        <a:effectLst/>
                        <a:latin typeface="Calibri" panose="020F0502020204030204" pitchFamily="34" charset="0"/>
                      </a:endParaRPr>
                    </a:p>
                  </a:txBody>
                  <a:tcPr marL="7620" marR="7620" marT="7620" marB="0" anchor="ctr">
                    <a:solidFill>
                      <a:srgbClr val="800000"/>
                    </a:solidFill>
                  </a:tcPr>
                </a:tc>
                <a:extLst>
                  <a:ext uri="{0D108BD9-81ED-4DB2-BD59-A6C34878D82A}">
                    <a16:rowId xmlns:a16="http://schemas.microsoft.com/office/drawing/2014/main" val="1440595604"/>
                  </a:ext>
                </a:extLst>
              </a:tr>
              <a:tr h="190500">
                <a:tc>
                  <a:txBody>
                    <a:bodyPr/>
                    <a:lstStyle/>
                    <a:p>
                      <a:pPr algn="l" fontAlgn="b"/>
                      <a:r>
                        <a:rPr lang="en-US" sz="1400" b="1" u="none" strike="noStrike">
                          <a:effectLst/>
                        </a:rPr>
                        <a:t>#</a:t>
                      </a:r>
                      <a:endParaRPr lang="en-US" sz="1400" b="1" i="0" u="none" strike="noStrike">
                        <a:solidFill>
                          <a:srgbClr val="000000"/>
                        </a:solidFill>
                        <a:effectLst/>
                        <a:latin typeface="Calibri" panose="020F0502020204030204" pitchFamily="34" charset="0"/>
                      </a:endParaRPr>
                    </a:p>
                  </a:txBody>
                  <a:tcPr marL="7620" marR="7620" marT="7620" marB="0" anchor="b">
                    <a:solidFill>
                      <a:schemeClr val="accent2">
                        <a:lumMod val="60000"/>
                        <a:lumOff val="40000"/>
                      </a:schemeClr>
                    </a:solidFill>
                  </a:tcPr>
                </a:tc>
                <a:tc>
                  <a:txBody>
                    <a:bodyPr/>
                    <a:lstStyle/>
                    <a:p>
                      <a:pPr algn="l" fontAlgn="b"/>
                      <a:r>
                        <a:rPr lang="en-US" sz="1400" b="1" u="none" strike="noStrike" dirty="0">
                          <a:effectLst/>
                        </a:rPr>
                        <a:t>Indicator</a:t>
                      </a:r>
                      <a:endParaRPr lang="en-US" sz="1400" b="1" i="0" u="none" strike="noStrike" dirty="0">
                        <a:solidFill>
                          <a:srgbClr val="000000"/>
                        </a:solidFill>
                        <a:effectLst/>
                        <a:latin typeface="Calibri" panose="020F0502020204030204" pitchFamily="34" charset="0"/>
                      </a:endParaRPr>
                    </a:p>
                  </a:txBody>
                  <a:tcPr marL="7620" marR="7620" marT="7620" marB="0" anchor="b">
                    <a:solidFill>
                      <a:schemeClr val="accent2">
                        <a:lumMod val="60000"/>
                        <a:lumOff val="40000"/>
                      </a:schemeClr>
                    </a:solidFill>
                  </a:tcPr>
                </a:tc>
                <a:tc>
                  <a:txBody>
                    <a:bodyPr/>
                    <a:lstStyle/>
                    <a:p>
                      <a:r>
                        <a:rPr lang="en-US" sz="1400" b="1" u="none" strike="noStrike" kern="1200" dirty="0">
                          <a:solidFill>
                            <a:schemeClr val="dk1"/>
                          </a:solidFill>
                          <a:effectLst/>
                          <a:latin typeface="+mn-lt"/>
                          <a:ea typeface="+mn-ea"/>
                          <a:cs typeface="+mn-cs"/>
                        </a:rPr>
                        <a:t>Mod.</a:t>
                      </a:r>
                    </a:p>
                  </a:txBody>
                  <a:tcPr marL="7620" marR="7620" marT="7620" marB="0" anchor="b">
                    <a:solidFill>
                      <a:schemeClr val="accent2">
                        <a:lumMod val="60000"/>
                        <a:lumOff val="40000"/>
                      </a:schemeClr>
                    </a:solidFill>
                  </a:tcPr>
                </a:tc>
                <a:tc>
                  <a:txBody>
                    <a:bodyPr/>
                    <a:lstStyle/>
                    <a:p>
                      <a:pPr algn="l" fontAlgn="b"/>
                      <a:r>
                        <a:rPr lang="en-US" sz="1400" b="1" i="0" u="none" strike="noStrike" dirty="0">
                          <a:solidFill>
                            <a:srgbClr val="000000"/>
                          </a:solidFill>
                          <a:effectLst/>
                          <a:latin typeface="Calibri" panose="020F0502020204030204" pitchFamily="34" charset="0"/>
                        </a:rPr>
                        <a:t>PIN </a:t>
                      </a:r>
                    </a:p>
                  </a:txBody>
                  <a:tcPr marL="7620" marR="7620" marT="7620" marB="0" anchor="b">
                    <a:solidFill>
                      <a:schemeClr val="accent2">
                        <a:lumMod val="60000"/>
                        <a:lumOff val="40000"/>
                      </a:schemeClr>
                    </a:solidFill>
                  </a:tcPr>
                </a:tc>
                <a:tc>
                  <a:txBody>
                    <a:bodyPr/>
                    <a:lstStyle/>
                    <a:p>
                      <a:pPr algn="l" fontAlgn="b"/>
                      <a:r>
                        <a:rPr lang="en-US" sz="1400" b="1" u="none" strike="noStrike" dirty="0">
                          <a:effectLst/>
                        </a:rPr>
                        <a:t>Target</a:t>
                      </a:r>
                      <a:endParaRPr lang="en-US" sz="1400" b="1" i="0" u="none" strike="noStrike" dirty="0">
                        <a:solidFill>
                          <a:srgbClr val="000000"/>
                        </a:solidFill>
                        <a:effectLst/>
                        <a:latin typeface="Calibri" panose="020F0502020204030204" pitchFamily="34" charset="0"/>
                      </a:endParaRPr>
                    </a:p>
                  </a:txBody>
                  <a:tcPr marL="7620" marR="7620" marT="7620" marB="0" anchor="b">
                    <a:solidFill>
                      <a:schemeClr val="accent2">
                        <a:lumMod val="60000"/>
                        <a:lumOff val="40000"/>
                      </a:schemeClr>
                    </a:solidFill>
                  </a:tcPr>
                </a:tc>
                <a:extLst>
                  <a:ext uri="{0D108BD9-81ED-4DB2-BD59-A6C34878D82A}">
                    <a16:rowId xmlns:a16="http://schemas.microsoft.com/office/drawing/2014/main" val="707611715"/>
                  </a:ext>
                </a:extLst>
              </a:tr>
              <a:tr h="182880">
                <a:tc>
                  <a:txBody>
                    <a:bodyPr/>
                    <a:lstStyle/>
                    <a:p>
                      <a:pPr algn="ctr" fontAlgn="t">
                        <a:lnSpc>
                          <a:spcPct val="150000"/>
                        </a:lnSpc>
                      </a:pPr>
                      <a:r>
                        <a:rPr lang="en-US" sz="1400" u="none" strike="noStrike">
                          <a:effectLst/>
                        </a:rPr>
                        <a:t>1.1.1</a:t>
                      </a:r>
                      <a:endParaRPr lang="en-US" sz="1400" b="0" i="0" u="none" strike="noStrike">
                        <a:solidFill>
                          <a:srgbClr val="000000"/>
                        </a:solidFill>
                        <a:effectLst/>
                        <a:latin typeface="Calibri" panose="020F0502020204030204" pitchFamily="34" charset="0"/>
                      </a:endParaRPr>
                    </a:p>
                  </a:txBody>
                  <a:tcPr marL="7620" marR="7620" marT="7620" marB="0"/>
                </a:tc>
                <a:tc>
                  <a:txBody>
                    <a:bodyPr/>
                    <a:lstStyle/>
                    <a:p>
                      <a:pPr algn="l" fontAlgn="t">
                        <a:lnSpc>
                          <a:spcPct val="150000"/>
                        </a:lnSpc>
                      </a:pPr>
                      <a:r>
                        <a:rPr lang="en-US" sz="1400" u="none" strike="noStrike" dirty="0">
                          <a:effectLst/>
                        </a:rPr>
                        <a:t># of people whose core and essential NFI needs are met.</a:t>
                      </a:r>
                      <a:endParaRPr lang="en-US" sz="1400" b="0" i="0" u="none" strike="noStrike" dirty="0">
                        <a:solidFill>
                          <a:srgbClr val="000000"/>
                        </a:solidFill>
                        <a:effectLst/>
                        <a:latin typeface="Calibri" panose="020F0502020204030204" pitchFamily="34" charset="0"/>
                      </a:endParaRPr>
                    </a:p>
                  </a:txBody>
                  <a:tcPr marL="7620" marR="7620" marT="7620" marB="0"/>
                </a:tc>
                <a:tc>
                  <a:txBody>
                    <a:bodyPr/>
                    <a:lstStyle/>
                    <a:p>
                      <a:r>
                        <a:rPr lang="en-US" sz="1200" u="none" strike="noStrike" kern="1200" dirty="0">
                          <a:solidFill>
                            <a:schemeClr val="dk1"/>
                          </a:solidFill>
                          <a:effectLst/>
                          <a:latin typeface="+mn-lt"/>
                          <a:ea typeface="+mn-ea"/>
                          <a:cs typeface="+mn-cs"/>
                        </a:rPr>
                        <a:t>In-kind</a:t>
                      </a:r>
                    </a:p>
                  </a:txBody>
                  <a:tcPr marL="7620" marR="7620" marT="7620" marB="0" anchor="b"/>
                </a:tc>
                <a:tc>
                  <a:txBody>
                    <a:bodyPr/>
                    <a:lstStyle/>
                    <a:p>
                      <a:pPr algn="r" fontAlgn="b">
                        <a:lnSpc>
                          <a:spcPct val="150000"/>
                        </a:lnSpc>
                      </a:pPr>
                      <a:r>
                        <a:rPr lang="en-US" sz="1400" b="0" i="0" u="none" strike="noStrike" dirty="0">
                          <a:solidFill>
                            <a:srgbClr val="000000"/>
                          </a:solidFill>
                          <a:effectLst/>
                          <a:latin typeface="Calibri" panose="020F0502020204030204" pitchFamily="34" charset="0"/>
                        </a:rPr>
                        <a:t>203 K </a:t>
                      </a:r>
                    </a:p>
                  </a:txBody>
                  <a:tcPr marL="7620" marR="7620" marT="7620" marB="0" anchor="b"/>
                </a:tc>
                <a:tc>
                  <a:txBody>
                    <a:bodyPr/>
                    <a:lstStyle/>
                    <a:p>
                      <a:pPr algn="r" fontAlgn="b">
                        <a:lnSpc>
                          <a:spcPct val="150000"/>
                        </a:lnSpc>
                      </a:pPr>
                      <a:r>
                        <a:rPr lang="en-US" sz="1400" u="none" strike="noStrike" dirty="0">
                          <a:effectLst/>
                        </a:rPr>
                        <a:t>48 K</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352565907"/>
                  </a:ext>
                </a:extLst>
              </a:tr>
              <a:tr h="182880">
                <a:tc>
                  <a:txBody>
                    <a:bodyPr/>
                    <a:lstStyle/>
                    <a:p>
                      <a:pPr algn="ctr" fontAlgn="t">
                        <a:lnSpc>
                          <a:spcPct val="150000"/>
                        </a:lnSpc>
                      </a:pPr>
                      <a:r>
                        <a:rPr lang="en-US" sz="1400" u="none" strike="noStrike">
                          <a:effectLst/>
                        </a:rPr>
                        <a:t>1.2.1</a:t>
                      </a:r>
                      <a:endParaRPr lang="en-US" sz="1400" b="0" i="0" u="none" strike="noStrike">
                        <a:solidFill>
                          <a:srgbClr val="000000"/>
                        </a:solidFill>
                        <a:effectLst/>
                        <a:latin typeface="Calibri" panose="020F0502020204030204" pitchFamily="34" charset="0"/>
                      </a:endParaRPr>
                    </a:p>
                  </a:txBody>
                  <a:tcPr marL="7620" marR="7620" marT="7620" marB="0">
                    <a:solidFill>
                      <a:schemeClr val="accent2">
                        <a:lumMod val="20000"/>
                        <a:lumOff val="80000"/>
                      </a:schemeClr>
                    </a:solidFill>
                  </a:tcPr>
                </a:tc>
                <a:tc>
                  <a:txBody>
                    <a:bodyPr/>
                    <a:lstStyle/>
                    <a:p>
                      <a:pPr algn="l" fontAlgn="t">
                        <a:lnSpc>
                          <a:spcPct val="150000"/>
                        </a:lnSpc>
                      </a:pPr>
                      <a:r>
                        <a:rPr lang="en-US" sz="1400" u="none" strike="noStrike" dirty="0">
                          <a:effectLst/>
                        </a:rPr>
                        <a:t># of people whose seasonal and supplementary NFI needs are met*</a:t>
                      </a:r>
                      <a:endParaRPr lang="en-US" sz="1400" b="0" i="0" u="none" strike="noStrike" dirty="0">
                        <a:solidFill>
                          <a:srgbClr val="000000"/>
                        </a:solidFill>
                        <a:effectLst/>
                        <a:latin typeface="Calibri" panose="020F0502020204030204" pitchFamily="34" charset="0"/>
                      </a:endParaRPr>
                    </a:p>
                  </a:txBody>
                  <a:tcPr marL="7620" marR="7620" marT="7620" marB="0">
                    <a:solidFill>
                      <a:schemeClr val="accent2">
                        <a:lumMod val="20000"/>
                        <a:lumOff val="80000"/>
                      </a:schemeClr>
                    </a:solidFill>
                  </a:tcPr>
                </a:tc>
                <a:tc>
                  <a:txBody>
                    <a:bodyPr/>
                    <a:lstStyle/>
                    <a:p>
                      <a:r>
                        <a:rPr lang="en-US" sz="1200" dirty="0"/>
                        <a:t>In-kind</a:t>
                      </a:r>
                    </a:p>
                  </a:txBody>
                  <a:tcPr marL="7620" marR="7620" marT="7620" marB="0" anchor="b">
                    <a:solidFill>
                      <a:schemeClr val="accent2">
                        <a:lumMod val="20000"/>
                        <a:lumOff val="80000"/>
                      </a:schemeClr>
                    </a:solidFill>
                  </a:tcPr>
                </a:tc>
                <a:tc>
                  <a:txBody>
                    <a:bodyPr/>
                    <a:lstStyle/>
                    <a:p>
                      <a:pPr algn="r" fontAlgn="b">
                        <a:lnSpc>
                          <a:spcPct val="150000"/>
                        </a:lnSpc>
                      </a:pPr>
                      <a:endParaRPr lang="en-US" sz="14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tc>
                  <a:txBody>
                    <a:bodyPr/>
                    <a:lstStyle/>
                    <a:p>
                      <a:pPr algn="r" fontAlgn="b">
                        <a:lnSpc>
                          <a:spcPct val="150000"/>
                        </a:lnSpc>
                      </a:pPr>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3959264187"/>
                  </a:ext>
                </a:extLst>
              </a:tr>
              <a:tr h="182880">
                <a:tc>
                  <a:txBody>
                    <a:bodyPr/>
                    <a:lstStyle/>
                    <a:p>
                      <a:pPr algn="ctr" fontAlgn="t">
                        <a:lnSpc>
                          <a:spcPct val="150000"/>
                        </a:lnSpc>
                      </a:pPr>
                      <a:r>
                        <a:rPr lang="en-US" sz="1400" u="none" strike="noStrike">
                          <a:effectLst/>
                        </a:rPr>
                        <a:t>1.3.1</a:t>
                      </a:r>
                      <a:endParaRPr lang="en-US" sz="1400" b="0" i="0" u="none" strike="noStrike">
                        <a:solidFill>
                          <a:srgbClr val="000000"/>
                        </a:solidFill>
                        <a:effectLst/>
                        <a:latin typeface="Calibri" panose="020F0502020204030204" pitchFamily="34" charset="0"/>
                      </a:endParaRPr>
                    </a:p>
                  </a:txBody>
                  <a:tcPr marL="7620" marR="7620" marT="7620" marB="0"/>
                </a:tc>
                <a:tc>
                  <a:txBody>
                    <a:bodyPr/>
                    <a:lstStyle/>
                    <a:p>
                      <a:pPr algn="l" fontAlgn="t">
                        <a:lnSpc>
                          <a:spcPct val="150000"/>
                        </a:lnSpc>
                      </a:pPr>
                      <a:r>
                        <a:rPr lang="en-US" sz="1400" u="none" strike="noStrike">
                          <a:effectLst/>
                        </a:rPr>
                        <a:t># of people assisted with emergency shelter materials/kits.</a:t>
                      </a:r>
                      <a:endParaRPr lang="en-US" sz="1400" b="0" i="0" u="none" strike="noStrike">
                        <a:solidFill>
                          <a:srgbClr val="000000"/>
                        </a:solidFill>
                        <a:effectLst/>
                        <a:latin typeface="Calibri" panose="020F0502020204030204" pitchFamily="34" charset="0"/>
                      </a:endParaRPr>
                    </a:p>
                  </a:txBody>
                  <a:tcPr marL="7620" marR="7620" marT="7620" marB="0"/>
                </a:tc>
                <a:tc>
                  <a:txBody>
                    <a:bodyPr/>
                    <a:lstStyle/>
                    <a:p>
                      <a:r>
                        <a:rPr lang="en-US" sz="1200" dirty="0"/>
                        <a:t>In-kind </a:t>
                      </a:r>
                    </a:p>
                  </a:txBody>
                  <a:tcPr marL="7620" marR="7620" marT="7620" marB="0" anchor="b"/>
                </a:tc>
                <a:tc>
                  <a:txBody>
                    <a:bodyPr/>
                    <a:lstStyle/>
                    <a:p>
                      <a:pPr algn="r" fontAlgn="b">
                        <a:lnSpc>
                          <a:spcPct val="150000"/>
                        </a:lnSpc>
                      </a:pPr>
                      <a:r>
                        <a:rPr lang="en-US" sz="1400" b="0" i="0" u="none" strike="noStrike" dirty="0">
                          <a:solidFill>
                            <a:srgbClr val="000000"/>
                          </a:solidFill>
                          <a:effectLst/>
                          <a:latin typeface="Calibri" panose="020F0502020204030204" pitchFamily="34" charset="0"/>
                        </a:rPr>
                        <a:t>104 K</a:t>
                      </a:r>
                    </a:p>
                  </a:txBody>
                  <a:tcPr marL="7620" marR="7620" marT="7620" marB="0" anchor="b"/>
                </a:tc>
                <a:tc>
                  <a:txBody>
                    <a:bodyPr/>
                    <a:lstStyle/>
                    <a:p>
                      <a:pPr algn="r" fontAlgn="b">
                        <a:lnSpc>
                          <a:spcPct val="150000"/>
                        </a:lnSpc>
                      </a:pPr>
                      <a:r>
                        <a:rPr lang="en-US" sz="1400" u="none" strike="noStrike" dirty="0">
                          <a:effectLst/>
                        </a:rPr>
                        <a:t>25 K</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25378602"/>
                  </a:ext>
                </a:extLst>
              </a:tr>
              <a:tr h="182880">
                <a:tc>
                  <a:txBody>
                    <a:bodyPr/>
                    <a:lstStyle/>
                    <a:p>
                      <a:pPr algn="ctr" fontAlgn="t">
                        <a:lnSpc>
                          <a:spcPct val="150000"/>
                        </a:lnSpc>
                      </a:pPr>
                      <a:r>
                        <a:rPr lang="en-US" sz="1400" u="none" strike="noStrike">
                          <a:effectLst/>
                        </a:rPr>
                        <a:t>1.4.1</a:t>
                      </a:r>
                      <a:endParaRPr lang="en-US" sz="1400" b="0" i="0" u="none" strike="noStrike">
                        <a:solidFill>
                          <a:srgbClr val="000000"/>
                        </a:solidFill>
                        <a:effectLst/>
                        <a:latin typeface="Calibri" panose="020F0502020204030204" pitchFamily="34" charset="0"/>
                      </a:endParaRPr>
                    </a:p>
                  </a:txBody>
                  <a:tcPr marL="7620" marR="7620" marT="7620" marB="0">
                    <a:solidFill>
                      <a:schemeClr val="accent2">
                        <a:lumMod val="20000"/>
                        <a:lumOff val="80000"/>
                      </a:schemeClr>
                    </a:solidFill>
                  </a:tcPr>
                </a:tc>
                <a:tc>
                  <a:txBody>
                    <a:bodyPr/>
                    <a:lstStyle/>
                    <a:p>
                      <a:pPr algn="l" fontAlgn="t">
                        <a:lnSpc>
                          <a:spcPct val="150000"/>
                        </a:lnSpc>
                      </a:pPr>
                      <a:r>
                        <a:rPr lang="en-US" sz="1400" u="none" strike="noStrike">
                          <a:effectLst/>
                        </a:rPr>
                        <a:t># of people assisted with rental assistance.</a:t>
                      </a:r>
                      <a:endParaRPr lang="en-US" sz="1400" b="0" i="0" u="none" strike="noStrike">
                        <a:solidFill>
                          <a:srgbClr val="000000"/>
                        </a:solidFill>
                        <a:effectLst/>
                        <a:latin typeface="Calibri" panose="020F0502020204030204" pitchFamily="34" charset="0"/>
                      </a:endParaRPr>
                    </a:p>
                  </a:txBody>
                  <a:tcPr marL="7620" marR="7620" marT="7620" marB="0">
                    <a:solidFill>
                      <a:schemeClr val="accent2">
                        <a:lumMod val="20000"/>
                        <a:lumOff val="80000"/>
                      </a:schemeClr>
                    </a:solidFill>
                  </a:tcPr>
                </a:tc>
                <a:tc>
                  <a:txBody>
                    <a:bodyPr/>
                    <a:lstStyle/>
                    <a:p>
                      <a:r>
                        <a:rPr lang="en-US" sz="1200" dirty="0"/>
                        <a:t>cash</a:t>
                      </a:r>
                    </a:p>
                  </a:txBody>
                  <a:tcPr marL="7620" marR="7620" marT="7620" marB="0" anchor="b">
                    <a:solidFill>
                      <a:schemeClr val="accent2">
                        <a:lumMod val="20000"/>
                        <a:lumOff val="80000"/>
                      </a:schemeClr>
                    </a:solidFill>
                  </a:tcPr>
                </a:tc>
                <a:tc>
                  <a:txBody>
                    <a:bodyPr/>
                    <a:lstStyle/>
                    <a:p>
                      <a:pPr algn="r" fontAlgn="b">
                        <a:lnSpc>
                          <a:spcPct val="150000"/>
                        </a:lnSpc>
                      </a:pPr>
                      <a:r>
                        <a:rPr lang="en-US" sz="1400" b="0" i="0" u="none" strike="noStrike" dirty="0">
                          <a:solidFill>
                            <a:srgbClr val="000000"/>
                          </a:solidFill>
                          <a:effectLst/>
                          <a:latin typeface="Calibri" panose="020F0502020204030204" pitchFamily="34" charset="0"/>
                        </a:rPr>
                        <a:t>8 K</a:t>
                      </a:r>
                    </a:p>
                  </a:txBody>
                  <a:tcPr marL="7620" marR="7620" marT="7620" marB="0" anchor="b">
                    <a:solidFill>
                      <a:schemeClr val="accent2">
                        <a:lumMod val="20000"/>
                        <a:lumOff val="80000"/>
                      </a:schemeClr>
                    </a:solidFill>
                  </a:tcPr>
                </a:tc>
                <a:tc>
                  <a:txBody>
                    <a:bodyPr/>
                    <a:lstStyle/>
                    <a:p>
                      <a:pPr algn="r" fontAlgn="b">
                        <a:lnSpc>
                          <a:spcPct val="150000"/>
                        </a:lnSpc>
                      </a:pPr>
                      <a:r>
                        <a:rPr lang="en-US" sz="1400" u="none" strike="noStrike" dirty="0">
                          <a:effectLst/>
                        </a:rPr>
                        <a:t>2 K</a:t>
                      </a:r>
                      <a:endParaRPr lang="en-US" sz="14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3481926743"/>
                  </a:ext>
                </a:extLst>
              </a:tr>
              <a:tr h="190500">
                <a:tc>
                  <a:txBody>
                    <a:bodyPr/>
                    <a:lstStyle/>
                    <a:p>
                      <a:pPr algn="ctr" fontAlgn="t">
                        <a:lnSpc>
                          <a:spcPct val="150000"/>
                        </a:lnSpc>
                      </a:pPr>
                      <a:r>
                        <a:rPr lang="en-US" sz="1400" u="none" strike="noStrike">
                          <a:effectLst/>
                        </a:rPr>
                        <a:t>1.5.1</a:t>
                      </a:r>
                      <a:endParaRPr lang="en-US" sz="1400" b="0" i="0" u="none" strike="noStrike">
                        <a:solidFill>
                          <a:srgbClr val="000000"/>
                        </a:solidFill>
                        <a:effectLst/>
                        <a:latin typeface="Calibri" panose="020F0502020204030204" pitchFamily="34" charset="0"/>
                      </a:endParaRPr>
                    </a:p>
                  </a:txBody>
                  <a:tcPr marL="7620" marR="7620" marT="7620" marB="0"/>
                </a:tc>
                <a:tc>
                  <a:txBody>
                    <a:bodyPr/>
                    <a:lstStyle/>
                    <a:p>
                      <a:pPr algn="l" fontAlgn="t">
                        <a:lnSpc>
                          <a:spcPct val="150000"/>
                        </a:lnSpc>
                      </a:pPr>
                      <a:r>
                        <a:rPr lang="en-US" sz="1400" u="none" strike="noStrike">
                          <a:effectLst/>
                        </a:rPr>
                        <a:t># of people assisted by rehabilitated collective centres.</a:t>
                      </a:r>
                      <a:endParaRPr lang="en-US" sz="1400" b="0" i="0" u="none" strike="noStrike">
                        <a:solidFill>
                          <a:srgbClr val="000000"/>
                        </a:solidFill>
                        <a:effectLst/>
                        <a:latin typeface="Calibri" panose="020F0502020204030204" pitchFamily="34" charset="0"/>
                      </a:endParaRPr>
                    </a:p>
                  </a:txBody>
                  <a:tcPr marL="7620" marR="7620" marT="7620" marB="0"/>
                </a:tc>
                <a:tc>
                  <a:txBody>
                    <a:bodyPr/>
                    <a:lstStyle/>
                    <a:p>
                      <a:r>
                        <a:rPr lang="en-US" sz="1200" dirty="0"/>
                        <a:t>In-kind</a:t>
                      </a:r>
                    </a:p>
                  </a:txBody>
                  <a:tcPr marL="7620" marR="7620" marT="7620" marB="0" anchor="b"/>
                </a:tc>
                <a:tc>
                  <a:txBody>
                    <a:bodyPr/>
                    <a:lstStyle/>
                    <a:p>
                      <a:pPr algn="r" fontAlgn="b">
                        <a:lnSpc>
                          <a:spcPct val="150000"/>
                        </a:lnSpc>
                      </a:pPr>
                      <a:r>
                        <a:rPr lang="en-US" sz="1400" b="0" i="0" u="none" strike="noStrike" dirty="0">
                          <a:solidFill>
                            <a:srgbClr val="000000"/>
                          </a:solidFill>
                          <a:effectLst/>
                          <a:latin typeface="Calibri" panose="020F0502020204030204" pitchFamily="34" charset="0"/>
                        </a:rPr>
                        <a:t>15 K</a:t>
                      </a:r>
                    </a:p>
                  </a:txBody>
                  <a:tcPr marL="7620" marR="7620" marT="7620" marB="0" anchor="b"/>
                </a:tc>
                <a:tc>
                  <a:txBody>
                    <a:bodyPr/>
                    <a:lstStyle/>
                    <a:p>
                      <a:pPr algn="r" fontAlgn="b">
                        <a:lnSpc>
                          <a:spcPct val="150000"/>
                        </a:lnSpc>
                      </a:pPr>
                      <a:r>
                        <a:rPr lang="en-US" sz="1400" u="none" strike="noStrike" dirty="0">
                          <a:effectLst/>
                        </a:rPr>
                        <a:t>3.5 K</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452410280"/>
                  </a:ext>
                </a:extLst>
              </a:tr>
              <a:tr h="440055">
                <a:tc gridSpan="5">
                  <a:txBody>
                    <a:bodyPr/>
                    <a:lstStyle/>
                    <a:p>
                      <a:pPr algn="l" fontAlgn="ctr"/>
                      <a:r>
                        <a:rPr lang="en-US" sz="1400" b="1" u="none" strike="noStrike" dirty="0">
                          <a:solidFill>
                            <a:schemeClr val="bg1"/>
                          </a:solidFill>
                          <a:effectLst/>
                        </a:rPr>
                        <a:t>Objective 02: Contribute towards the resilience of communities and households by improving housing and related community/public infrastructure.</a:t>
                      </a:r>
                      <a:endParaRPr lang="en-US" sz="1400" b="1" i="0" u="none" strike="noStrike" dirty="0">
                        <a:solidFill>
                          <a:schemeClr val="bg1"/>
                        </a:solidFill>
                        <a:effectLst/>
                        <a:latin typeface="Calibri" panose="020F0502020204030204" pitchFamily="34" charset="0"/>
                      </a:endParaRPr>
                    </a:p>
                  </a:txBody>
                  <a:tcPr marL="7620" marR="7620" marT="7620" marB="0" anchor="ctr">
                    <a:solidFill>
                      <a:srgbClr val="800000"/>
                    </a:solidFill>
                  </a:tcPr>
                </a:tc>
                <a:tc hMerge="1">
                  <a:txBody>
                    <a:bodyPr/>
                    <a:lstStyle/>
                    <a:p>
                      <a:endParaRPr lang="en-US"/>
                    </a:p>
                  </a:txBody>
                  <a:tcPr/>
                </a:tc>
                <a:tc hMerge="1">
                  <a:txBody>
                    <a:bodyPr/>
                    <a:lstStyle/>
                    <a:p>
                      <a:endParaRPr lang="en-US"/>
                    </a:p>
                  </a:txBody>
                  <a:tcPr/>
                </a:tc>
                <a:tc hMerge="1">
                  <a:txBody>
                    <a:bodyPr/>
                    <a:lstStyle/>
                    <a:p>
                      <a:pPr algn="l" fontAlgn="ctr"/>
                      <a:endParaRPr lang="en-US" sz="1400" b="1" i="0" u="none" strike="noStrike" dirty="0">
                        <a:solidFill>
                          <a:schemeClr val="bg1"/>
                        </a:solidFill>
                        <a:effectLst/>
                        <a:latin typeface="Calibri" panose="020F0502020204030204" pitchFamily="34" charset="0"/>
                      </a:endParaRPr>
                    </a:p>
                  </a:txBody>
                  <a:tcPr marL="7620" marR="7620" marT="7620" marB="0" anchor="ctr">
                    <a:solidFill>
                      <a:srgbClr val="800000"/>
                    </a:solidFill>
                  </a:tcPr>
                </a:tc>
                <a:tc hMerge="1">
                  <a:txBody>
                    <a:bodyPr/>
                    <a:lstStyle/>
                    <a:p>
                      <a:pPr algn="l" fontAlgn="ctr"/>
                      <a:endParaRPr lang="en-US" sz="1400" b="1" i="0" u="none" strike="noStrike" dirty="0">
                        <a:solidFill>
                          <a:schemeClr val="bg1"/>
                        </a:solidFill>
                        <a:effectLst/>
                        <a:latin typeface="Calibri" panose="020F0502020204030204" pitchFamily="34" charset="0"/>
                      </a:endParaRPr>
                    </a:p>
                  </a:txBody>
                  <a:tcPr marL="7620" marR="7620" marT="7620" marB="0" anchor="ctr">
                    <a:solidFill>
                      <a:srgbClr val="800000"/>
                    </a:solidFill>
                  </a:tcPr>
                </a:tc>
                <a:extLst>
                  <a:ext uri="{0D108BD9-81ED-4DB2-BD59-A6C34878D82A}">
                    <a16:rowId xmlns:a16="http://schemas.microsoft.com/office/drawing/2014/main" val="39114875"/>
                  </a:ext>
                </a:extLst>
              </a:tr>
              <a:tr h="190500">
                <a:tc>
                  <a:txBody>
                    <a:bodyPr/>
                    <a:lstStyle/>
                    <a:p>
                      <a:pPr algn="l" fontAlgn="b"/>
                      <a:r>
                        <a:rPr lang="en-US" sz="1400" b="1" u="none" strike="noStrike">
                          <a:effectLst/>
                        </a:rPr>
                        <a:t>#</a:t>
                      </a:r>
                      <a:endParaRPr lang="en-US" sz="1400" b="1" i="0" u="none" strike="noStrike">
                        <a:solidFill>
                          <a:srgbClr val="000000"/>
                        </a:solidFill>
                        <a:effectLst/>
                        <a:latin typeface="Calibri" panose="020F0502020204030204" pitchFamily="34" charset="0"/>
                      </a:endParaRPr>
                    </a:p>
                  </a:txBody>
                  <a:tcPr marL="7620" marR="7620" marT="7620" marB="0" anchor="b">
                    <a:solidFill>
                      <a:schemeClr val="accent2">
                        <a:lumMod val="60000"/>
                        <a:lumOff val="40000"/>
                      </a:schemeClr>
                    </a:solidFill>
                  </a:tcPr>
                </a:tc>
                <a:tc>
                  <a:txBody>
                    <a:bodyPr/>
                    <a:lstStyle/>
                    <a:p>
                      <a:pPr algn="l" fontAlgn="b"/>
                      <a:r>
                        <a:rPr lang="en-US" sz="1400" b="1" u="none" strike="noStrike">
                          <a:effectLst/>
                        </a:rPr>
                        <a:t>Indicator</a:t>
                      </a:r>
                      <a:endParaRPr lang="en-US" sz="1400" b="1" i="0" u="none" strike="noStrike">
                        <a:solidFill>
                          <a:srgbClr val="000000"/>
                        </a:solidFill>
                        <a:effectLst/>
                        <a:latin typeface="Calibri" panose="020F0502020204030204" pitchFamily="34" charset="0"/>
                      </a:endParaRPr>
                    </a:p>
                  </a:txBody>
                  <a:tcPr marL="7620" marR="7620" marT="7620" marB="0" anchor="b">
                    <a:solidFill>
                      <a:schemeClr val="accent2">
                        <a:lumMod val="60000"/>
                        <a:lumOff val="40000"/>
                      </a:schemeClr>
                    </a:solidFill>
                  </a:tcPr>
                </a:tc>
                <a:tc>
                  <a:txBody>
                    <a:bodyPr/>
                    <a:lstStyle/>
                    <a:p>
                      <a:endParaRPr lang="en-US"/>
                    </a:p>
                  </a:txBody>
                  <a:tcPr marL="7620" marR="7620" marT="7620" marB="0" anchor="b">
                    <a:solidFill>
                      <a:schemeClr val="accent2">
                        <a:lumMod val="60000"/>
                        <a:lumOff val="40000"/>
                      </a:schemeClr>
                    </a:solidFill>
                  </a:tcPr>
                </a:tc>
                <a:tc>
                  <a:txBody>
                    <a:bodyPr/>
                    <a:lstStyle/>
                    <a:p>
                      <a:pPr algn="l" fontAlgn="b"/>
                      <a:endParaRPr lang="en-US" sz="1400" b="1" i="0" u="none" strike="noStrike" dirty="0">
                        <a:solidFill>
                          <a:srgbClr val="000000"/>
                        </a:solidFill>
                        <a:effectLst/>
                        <a:latin typeface="Calibri" panose="020F0502020204030204" pitchFamily="34" charset="0"/>
                      </a:endParaRPr>
                    </a:p>
                  </a:txBody>
                  <a:tcPr marL="7620" marR="7620" marT="7620" marB="0" anchor="b">
                    <a:solidFill>
                      <a:schemeClr val="accent2">
                        <a:lumMod val="60000"/>
                        <a:lumOff val="40000"/>
                      </a:schemeClr>
                    </a:solidFill>
                  </a:tcPr>
                </a:tc>
                <a:tc>
                  <a:txBody>
                    <a:bodyPr/>
                    <a:lstStyle/>
                    <a:p>
                      <a:pPr algn="l" fontAlgn="b"/>
                      <a:r>
                        <a:rPr lang="en-US" sz="1400" b="1" u="none" strike="noStrike" dirty="0">
                          <a:effectLst/>
                        </a:rPr>
                        <a:t>Target</a:t>
                      </a:r>
                      <a:endParaRPr lang="en-US" sz="1400" b="1" i="0" u="none" strike="noStrike" dirty="0">
                        <a:solidFill>
                          <a:srgbClr val="000000"/>
                        </a:solidFill>
                        <a:effectLst/>
                        <a:latin typeface="Calibri" panose="020F0502020204030204" pitchFamily="34" charset="0"/>
                      </a:endParaRPr>
                    </a:p>
                  </a:txBody>
                  <a:tcPr marL="7620" marR="7620" marT="7620" marB="0" anchor="b">
                    <a:solidFill>
                      <a:schemeClr val="accent2">
                        <a:lumMod val="60000"/>
                        <a:lumOff val="40000"/>
                      </a:schemeClr>
                    </a:solidFill>
                  </a:tcPr>
                </a:tc>
                <a:extLst>
                  <a:ext uri="{0D108BD9-81ED-4DB2-BD59-A6C34878D82A}">
                    <a16:rowId xmlns:a16="http://schemas.microsoft.com/office/drawing/2014/main" val="389107283"/>
                  </a:ext>
                </a:extLst>
              </a:tr>
              <a:tr h="190500">
                <a:tc>
                  <a:txBody>
                    <a:bodyPr/>
                    <a:lstStyle/>
                    <a:p>
                      <a:pPr algn="ctr" fontAlgn="t">
                        <a:lnSpc>
                          <a:spcPct val="150000"/>
                        </a:lnSpc>
                      </a:pPr>
                      <a:r>
                        <a:rPr lang="en-US" sz="1400" u="none" strike="noStrike">
                          <a:effectLst/>
                        </a:rPr>
                        <a:t>2.1.1</a:t>
                      </a:r>
                      <a:endParaRPr lang="en-US" sz="1400" b="0" i="0" u="none" strike="noStrike">
                        <a:solidFill>
                          <a:srgbClr val="000000"/>
                        </a:solidFill>
                        <a:effectLst/>
                        <a:latin typeface="Calibri" panose="020F0502020204030204" pitchFamily="34" charset="0"/>
                      </a:endParaRPr>
                    </a:p>
                  </a:txBody>
                  <a:tcPr marL="7620" marR="7620" marT="7620" marB="0"/>
                </a:tc>
                <a:tc>
                  <a:txBody>
                    <a:bodyPr/>
                    <a:lstStyle/>
                    <a:p>
                      <a:pPr algn="l" fontAlgn="t">
                        <a:lnSpc>
                          <a:spcPct val="150000"/>
                        </a:lnSpc>
                      </a:pPr>
                      <a:r>
                        <a:rPr lang="en-US" sz="1400" u="none" strike="noStrike">
                          <a:effectLst/>
                        </a:rPr>
                        <a:t># of people assisted by repaired/rehabilitated damaged dwelling.</a:t>
                      </a:r>
                      <a:endParaRPr lang="en-US" sz="1400" b="0" i="0" u="none" strike="noStrike">
                        <a:solidFill>
                          <a:srgbClr val="000000"/>
                        </a:solidFill>
                        <a:effectLst/>
                        <a:latin typeface="Calibri" panose="020F0502020204030204" pitchFamily="34" charset="0"/>
                      </a:endParaRPr>
                    </a:p>
                  </a:txBody>
                  <a:tcPr marL="7620" marR="7620" marT="7620" marB="0"/>
                </a:tc>
                <a:tc>
                  <a:txBody>
                    <a:bodyPr/>
                    <a:lstStyle/>
                    <a:p>
                      <a:r>
                        <a:rPr lang="en-US" sz="1200" kern="1200" dirty="0">
                          <a:solidFill>
                            <a:schemeClr val="dk1"/>
                          </a:solidFill>
                          <a:latin typeface="+mn-lt"/>
                          <a:ea typeface="+mn-ea"/>
                          <a:cs typeface="+mn-cs"/>
                        </a:rPr>
                        <a:t>In-kind</a:t>
                      </a:r>
                    </a:p>
                  </a:txBody>
                  <a:tcPr marL="7620" marR="7620" marT="7620" marB="0" anchor="b"/>
                </a:tc>
                <a:tc>
                  <a:txBody>
                    <a:bodyPr/>
                    <a:lstStyle/>
                    <a:p>
                      <a:pPr algn="r" fontAlgn="b">
                        <a:lnSpc>
                          <a:spcPct val="150000"/>
                        </a:lnSpc>
                      </a:pPr>
                      <a:r>
                        <a:rPr lang="en-US" sz="1400" b="0" i="0" u="none" strike="noStrike" dirty="0">
                          <a:solidFill>
                            <a:srgbClr val="000000"/>
                          </a:solidFill>
                          <a:effectLst/>
                          <a:latin typeface="Calibri" panose="020F0502020204030204" pitchFamily="34" charset="0"/>
                        </a:rPr>
                        <a:t>11 K</a:t>
                      </a:r>
                    </a:p>
                  </a:txBody>
                  <a:tcPr marL="7620" marR="7620" marT="7620" marB="0" anchor="b"/>
                </a:tc>
                <a:tc>
                  <a:txBody>
                    <a:bodyPr/>
                    <a:lstStyle/>
                    <a:p>
                      <a:pPr algn="r" fontAlgn="b">
                        <a:lnSpc>
                          <a:spcPct val="150000"/>
                        </a:lnSpc>
                      </a:pPr>
                      <a:r>
                        <a:rPr lang="en-US" sz="1400" u="none" strike="noStrike" dirty="0">
                          <a:effectLst/>
                        </a:rPr>
                        <a:t>2.6 K</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24441728"/>
                  </a:ext>
                </a:extLst>
              </a:tr>
              <a:tr h="182880">
                <a:tc>
                  <a:txBody>
                    <a:bodyPr/>
                    <a:lstStyle/>
                    <a:p>
                      <a:pPr algn="ctr" fontAlgn="t">
                        <a:lnSpc>
                          <a:spcPct val="150000"/>
                        </a:lnSpc>
                      </a:pPr>
                      <a:r>
                        <a:rPr lang="en-US" sz="1400" u="none" strike="noStrike">
                          <a:effectLst/>
                        </a:rPr>
                        <a:t>2.2.1</a:t>
                      </a:r>
                      <a:endParaRPr lang="en-US" sz="1400" b="0" i="0" u="none" strike="noStrike">
                        <a:solidFill>
                          <a:srgbClr val="000000"/>
                        </a:solidFill>
                        <a:effectLst/>
                        <a:latin typeface="Calibri" panose="020F0502020204030204" pitchFamily="34" charset="0"/>
                      </a:endParaRPr>
                    </a:p>
                  </a:txBody>
                  <a:tcPr marL="7620" marR="7620" marT="7620" marB="0">
                    <a:solidFill>
                      <a:schemeClr val="accent2">
                        <a:lumMod val="20000"/>
                        <a:lumOff val="80000"/>
                      </a:schemeClr>
                    </a:solidFill>
                  </a:tcPr>
                </a:tc>
                <a:tc>
                  <a:txBody>
                    <a:bodyPr/>
                    <a:lstStyle/>
                    <a:p>
                      <a:pPr algn="l" fontAlgn="t">
                        <a:lnSpc>
                          <a:spcPct val="150000"/>
                        </a:lnSpc>
                      </a:pPr>
                      <a:r>
                        <a:rPr lang="en-US" sz="1400" u="none" strike="noStrike" dirty="0">
                          <a:effectLst/>
                        </a:rPr>
                        <a:t># of people assisted by repaired/rehabilitated community/public infrastructure.**</a:t>
                      </a:r>
                      <a:endParaRPr lang="en-US" sz="1400" b="0" i="0" u="none" strike="noStrike" dirty="0">
                        <a:solidFill>
                          <a:srgbClr val="000000"/>
                        </a:solidFill>
                        <a:effectLst/>
                        <a:latin typeface="Calibri" panose="020F0502020204030204" pitchFamily="34" charset="0"/>
                      </a:endParaRPr>
                    </a:p>
                  </a:txBody>
                  <a:tcPr marL="7620" marR="7620" marT="7620" marB="0">
                    <a:solidFill>
                      <a:schemeClr val="accent2">
                        <a:lumMod val="20000"/>
                        <a:lumOff val="80000"/>
                      </a:schemeClr>
                    </a:solidFill>
                  </a:tcPr>
                </a:tc>
                <a:tc>
                  <a:txBody>
                    <a:bodyPr/>
                    <a:lstStyle/>
                    <a:p>
                      <a:endParaRPr lang="en-US"/>
                    </a:p>
                  </a:txBody>
                  <a:tcPr marL="7620" marR="7620" marT="7620" marB="0" anchor="b">
                    <a:solidFill>
                      <a:schemeClr val="accent2">
                        <a:lumMod val="20000"/>
                        <a:lumOff val="80000"/>
                      </a:schemeClr>
                    </a:solidFill>
                  </a:tcPr>
                </a:tc>
                <a:tc>
                  <a:txBody>
                    <a:bodyPr/>
                    <a:lstStyle/>
                    <a:p>
                      <a:pPr algn="r" fontAlgn="b">
                        <a:lnSpc>
                          <a:spcPct val="150000"/>
                        </a:lnSpc>
                      </a:pPr>
                      <a:endParaRPr lang="en-US" sz="14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tc>
                  <a:txBody>
                    <a:bodyPr/>
                    <a:lstStyle/>
                    <a:p>
                      <a:pPr algn="r" fontAlgn="b">
                        <a:lnSpc>
                          <a:spcPct val="150000"/>
                        </a:lnSpc>
                      </a:pPr>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4125116282"/>
                  </a:ext>
                </a:extLst>
              </a:tr>
              <a:tr h="190500">
                <a:tc>
                  <a:txBody>
                    <a:bodyPr/>
                    <a:lstStyle/>
                    <a:p>
                      <a:pPr algn="ctr" fontAlgn="t">
                        <a:lnSpc>
                          <a:spcPct val="150000"/>
                        </a:lnSpc>
                      </a:pPr>
                      <a:r>
                        <a:rPr lang="en-US" sz="1400" u="none" strike="noStrike">
                          <a:effectLst/>
                        </a:rPr>
                        <a:t>2.3.1</a:t>
                      </a:r>
                      <a:endParaRPr lang="en-US" sz="1400" b="0" i="0" u="none" strike="noStrike">
                        <a:solidFill>
                          <a:srgbClr val="000000"/>
                        </a:solidFill>
                        <a:effectLst/>
                        <a:latin typeface="Calibri" panose="020F0502020204030204" pitchFamily="34" charset="0"/>
                      </a:endParaRPr>
                    </a:p>
                  </a:txBody>
                  <a:tcPr marL="7620" marR="7620" marT="7620" marB="0"/>
                </a:tc>
                <a:tc>
                  <a:txBody>
                    <a:bodyPr/>
                    <a:lstStyle/>
                    <a:p>
                      <a:pPr algn="l" fontAlgn="t">
                        <a:lnSpc>
                          <a:spcPct val="150000"/>
                        </a:lnSpc>
                      </a:pPr>
                      <a:r>
                        <a:rPr lang="en-US" sz="1400" u="none" strike="noStrike" dirty="0">
                          <a:effectLst/>
                        </a:rPr>
                        <a:t> # of people assisted by repaired/rehabilitated community/public buildings.**</a:t>
                      </a:r>
                      <a:endParaRPr lang="en-US" sz="1400" b="0" i="0" u="none" strike="noStrike" dirty="0">
                        <a:solidFill>
                          <a:srgbClr val="000000"/>
                        </a:solidFill>
                        <a:effectLst/>
                        <a:latin typeface="Calibri" panose="020F0502020204030204" pitchFamily="34" charset="0"/>
                      </a:endParaRPr>
                    </a:p>
                  </a:txBody>
                  <a:tcPr marL="7620" marR="7620" marT="7620" marB="0"/>
                </a:tc>
                <a:tc>
                  <a:txBody>
                    <a:bodyPr/>
                    <a:lstStyle/>
                    <a:p>
                      <a:endParaRPr lang="en-US" dirty="0"/>
                    </a:p>
                  </a:txBody>
                  <a:tcPr marL="7620" marR="7620" marT="7620" marB="0" anchor="b"/>
                </a:tc>
                <a:tc>
                  <a:txBody>
                    <a:bodyPr/>
                    <a:lstStyle/>
                    <a:p>
                      <a:pPr algn="r" fontAlgn="b">
                        <a:lnSpc>
                          <a:spcPct val="150000"/>
                        </a:lnSpc>
                      </a:pP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lnSpc>
                          <a:spcPct val="150000"/>
                        </a:lnSpc>
                      </a:pPr>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3211706"/>
                  </a:ext>
                </a:extLst>
              </a:tr>
            </a:tbl>
          </a:graphicData>
        </a:graphic>
      </p:graphicFrame>
      <p:pic>
        <p:nvPicPr>
          <p:cNvPr id="5" name="Picture 4">
            <a:extLst>
              <a:ext uri="{FF2B5EF4-FFF2-40B4-BE49-F238E27FC236}">
                <a16:creationId xmlns:a16="http://schemas.microsoft.com/office/drawing/2014/main" id="{F2EBCE9F-AD53-4131-912F-26D073D96338}"/>
              </a:ext>
            </a:extLst>
          </p:cNvPr>
          <p:cNvPicPr>
            <a:picLocks noChangeAspect="1"/>
          </p:cNvPicPr>
          <p:nvPr/>
        </p:nvPicPr>
        <p:blipFill>
          <a:blip r:embed="rId2"/>
          <a:stretch>
            <a:fillRect/>
          </a:stretch>
        </p:blipFill>
        <p:spPr>
          <a:xfrm>
            <a:off x="268946" y="291039"/>
            <a:ext cx="6408423" cy="779143"/>
          </a:xfrm>
          <a:prstGeom prst="rect">
            <a:avLst/>
          </a:prstGeom>
        </p:spPr>
      </p:pic>
      <p:sp>
        <p:nvSpPr>
          <p:cNvPr id="4" name="TextBox 3">
            <a:extLst>
              <a:ext uri="{FF2B5EF4-FFF2-40B4-BE49-F238E27FC236}">
                <a16:creationId xmlns:a16="http://schemas.microsoft.com/office/drawing/2014/main" id="{BCF15722-FD36-4F18-A582-03167CDE49D0}"/>
              </a:ext>
            </a:extLst>
          </p:cNvPr>
          <p:cNvSpPr txBox="1"/>
          <p:nvPr/>
        </p:nvSpPr>
        <p:spPr>
          <a:xfrm>
            <a:off x="1579984" y="6132473"/>
            <a:ext cx="6932645" cy="430887"/>
          </a:xfrm>
          <a:prstGeom prst="rect">
            <a:avLst/>
          </a:prstGeom>
          <a:noFill/>
        </p:spPr>
        <p:txBody>
          <a:bodyPr wrap="square" rtlCol="0">
            <a:spAutoFit/>
          </a:bodyPr>
          <a:lstStyle/>
          <a:p>
            <a:pPr marL="171450" indent="-171450">
              <a:buFont typeface="Arial" panose="020B0604020202020204" pitchFamily="34" charset="0"/>
              <a:buChar char="•"/>
            </a:pPr>
            <a:r>
              <a:rPr lang="en-US" sz="1100" i="1" dirty="0"/>
              <a:t>* Indicator # 1.2.1 has been reported under 1.1.1 till august 2020</a:t>
            </a:r>
          </a:p>
          <a:p>
            <a:pPr marL="171450" indent="-171450">
              <a:buFont typeface="Arial" panose="020B0604020202020204" pitchFamily="34" charset="0"/>
              <a:buChar char="•"/>
            </a:pPr>
            <a:r>
              <a:rPr lang="en-US" sz="1100" i="1" dirty="0"/>
              <a:t>** no projects submitted under those indicators </a:t>
            </a:r>
          </a:p>
        </p:txBody>
      </p:sp>
    </p:spTree>
    <p:extLst>
      <p:ext uri="{BB962C8B-B14F-4D97-AF65-F5344CB8AC3E}">
        <p14:creationId xmlns:p14="http://schemas.microsoft.com/office/powerpoint/2010/main" val="2713271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0E722E-70B6-4873-9DA6-2A29F64EC7A4}"/>
              </a:ext>
            </a:extLst>
          </p:cNvPr>
          <p:cNvSpPr/>
          <p:nvPr/>
        </p:nvSpPr>
        <p:spPr>
          <a:xfrm>
            <a:off x="0" y="232487"/>
            <a:ext cx="12192000" cy="513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00000"/>
                </a:solidFill>
                <a:latin typeface="Calibri" panose="020F0502020204030204" pitchFamily="34" charset="0"/>
                <a:ea typeface="Calibri" panose="020F0502020204030204" pitchFamily="34" charset="0"/>
              </a:rPr>
              <a:t>                                                                                                             DASHBOARD </a:t>
            </a:r>
            <a:r>
              <a:rPr lang="en-US" sz="1600" b="1" dirty="0">
                <a:solidFill>
                  <a:srgbClr val="800000"/>
                </a:solidFill>
              </a:rPr>
              <a:t>Activities target and achieved against HRP and not HRP</a:t>
            </a:r>
            <a:endParaRPr lang="en-US" sz="1600" dirty="0">
              <a:solidFill>
                <a:srgbClr val="800000"/>
              </a:solidFill>
              <a:latin typeface="Calibri" panose="020F05020202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F2EBCE9F-AD53-4131-912F-26D073D96338}"/>
              </a:ext>
            </a:extLst>
          </p:cNvPr>
          <p:cNvPicPr>
            <a:picLocks noChangeAspect="1"/>
          </p:cNvPicPr>
          <p:nvPr/>
        </p:nvPicPr>
        <p:blipFill>
          <a:blip r:embed="rId2"/>
          <a:stretch>
            <a:fillRect/>
          </a:stretch>
        </p:blipFill>
        <p:spPr>
          <a:xfrm>
            <a:off x="268946" y="291039"/>
            <a:ext cx="6408423" cy="779143"/>
          </a:xfrm>
          <a:prstGeom prst="rect">
            <a:avLst/>
          </a:prstGeom>
        </p:spPr>
      </p:pic>
      <p:pic>
        <p:nvPicPr>
          <p:cNvPr id="6" name="Picture 5">
            <a:extLst>
              <a:ext uri="{FF2B5EF4-FFF2-40B4-BE49-F238E27FC236}">
                <a16:creationId xmlns:a16="http://schemas.microsoft.com/office/drawing/2014/main" id="{BD9FE5F6-961E-4018-A571-011982D68053}"/>
              </a:ext>
            </a:extLst>
          </p:cNvPr>
          <p:cNvPicPr>
            <a:picLocks noChangeAspect="1"/>
          </p:cNvPicPr>
          <p:nvPr/>
        </p:nvPicPr>
        <p:blipFill>
          <a:blip r:embed="rId3"/>
          <a:stretch>
            <a:fillRect/>
          </a:stretch>
        </p:blipFill>
        <p:spPr>
          <a:xfrm>
            <a:off x="838200" y="803681"/>
            <a:ext cx="10583402" cy="5850038"/>
          </a:xfrm>
          <a:prstGeom prst="rect">
            <a:avLst/>
          </a:prstGeom>
        </p:spPr>
      </p:pic>
    </p:spTree>
    <p:extLst>
      <p:ext uri="{BB962C8B-B14F-4D97-AF65-F5344CB8AC3E}">
        <p14:creationId xmlns:p14="http://schemas.microsoft.com/office/powerpoint/2010/main" val="3755097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7035</TotalTime>
  <Words>4504</Words>
  <Application>Microsoft Office PowerPoint</Application>
  <PresentationFormat>Widescreen</PresentationFormat>
  <Paragraphs>600</Paragraphs>
  <Slides>41</Slides>
  <Notes>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4" baseType="lpstr">
      <vt:lpstr>Arial</vt:lpstr>
      <vt:lpstr>Arial Black</vt:lpstr>
      <vt:lpstr>Barlow</vt:lpstr>
      <vt:lpstr>Calibri</vt:lpstr>
      <vt:lpstr>Calibri Light</vt:lpstr>
      <vt:lpstr>helvetica</vt:lpstr>
      <vt:lpstr>Montserrat Bold</vt:lpstr>
      <vt:lpstr>Symbol</vt:lpstr>
      <vt:lpstr>Verdana</vt:lpstr>
      <vt:lpstr>Verdana Pro</vt:lpstr>
      <vt:lpstr>Verdana Pro Black</vt:lpstr>
      <vt:lpstr>Office Theme</vt:lpstr>
      <vt:lpstr>Worksheet</vt:lpstr>
      <vt:lpstr>Libya  Shelter NFI Sector   GSC Meeting 2020  21 October 2020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People reached by Mantika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Shelter Cluster Monthly Meeting 9 February 2020  10:00 AM  – 12:00 AM</dc:title>
  <dc:creator>Marina Mucciarella</dc:creator>
  <cp:lastModifiedBy>Marina Mucciarella</cp:lastModifiedBy>
  <cp:revision>209</cp:revision>
  <dcterms:created xsi:type="dcterms:W3CDTF">2020-06-01T21:39:01Z</dcterms:created>
  <dcterms:modified xsi:type="dcterms:W3CDTF">2020-10-21T09:23:52Z</dcterms:modified>
</cp:coreProperties>
</file>