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7"/>
  </p:notesMasterIdLst>
  <p:handoutMasterIdLst>
    <p:handoutMasterId r:id="rId28"/>
  </p:handoutMasterIdLst>
  <p:sldIdLst>
    <p:sldId id="363" r:id="rId5"/>
    <p:sldId id="258" r:id="rId6"/>
    <p:sldId id="364" r:id="rId7"/>
    <p:sldId id="366" r:id="rId8"/>
    <p:sldId id="260" r:id="rId9"/>
    <p:sldId id="365" r:id="rId10"/>
    <p:sldId id="367" r:id="rId11"/>
    <p:sldId id="368" r:id="rId12"/>
    <p:sldId id="261" r:id="rId13"/>
    <p:sldId id="264" r:id="rId14"/>
    <p:sldId id="262" r:id="rId15"/>
    <p:sldId id="369" r:id="rId16"/>
    <p:sldId id="294" r:id="rId17"/>
    <p:sldId id="370" r:id="rId18"/>
    <p:sldId id="373" r:id="rId19"/>
    <p:sldId id="265" r:id="rId20"/>
    <p:sldId id="263" r:id="rId21"/>
    <p:sldId id="376" r:id="rId22"/>
    <p:sldId id="377" r:id="rId23"/>
    <p:sldId id="374" r:id="rId24"/>
    <p:sldId id="266" r:id="rId25"/>
    <p:sldId id="378" r:id="rId26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C9D"/>
    <a:srgbClr val="7F1416"/>
    <a:srgbClr val="65B630"/>
    <a:srgbClr val="459FD5"/>
    <a:srgbClr val="0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AB484-F245-4E8C-A2DC-C80CB6ADD1FD}" v="1" dt="2020-10-19T07:30:02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3907" autoAdjust="0"/>
  </p:normalViewPr>
  <p:slideViewPr>
    <p:cSldViewPr>
      <p:cViewPr varScale="1">
        <p:scale>
          <a:sx n="68" d="100"/>
          <a:sy n="68" d="100"/>
        </p:scale>
        <p:origin x="780" y="5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ewast" userId="8a0abce8-b52c-4f5e-92e3-8987ee3b5b6d" providerId="ADAL" clId="{9E1AB484-F245-4E8C-A2DC-C80CB6ADD1FD}"/>
    <pc:docChg chg="custSel modSld">
      <pc:chgData name="Caroline Dewast" userId="8a0abce8-b52c-4f5e-92e3-8987ee3b5b6d" providerId="ADAL" clId="{9E1AB484-F245-4E8C-A2DC-C80CB6ADD1FD}" dt="2020-10-19T07:38:53.603" v="230" actId="20577"/>
      <pc:docMkLst>
        <pc:docMk/>
      </pc:docMkLst>
      <pc:sldChg chg="modSp">
        <pc:chgData name="Caroline Dewast" userId="8a0abce8-b52c-4f5e-92e3-8987ee3b5b6d" providerId="ADAL" clId="{9E1AB484-F245-4E8C-A2DC-C80CB6ADD1FD}" dt="2020-10-19T07:31:05.494" v="53" actId="6549"/>
        <pc:sldMkLst>
          <pc:docMk/>
          <pc:sldMk cId="1335613264" sldId="294"/>
        </pc:sldMkLst>
        <pc:graphicFrameChg chg="mod modGraphic">
          <ac:chgData name="Caroline Dewast" userId="8a0abce8-b52c-4f5e-92e3-8987ee3b5b6d" providerId="ADAL" clId="{9E1AB484-F245-4E8C-A2DC-C80CB6ADD1FD}" dt="2020-10-19T07:31:05.494" v="53" actId="6549"/>
          <ac:graphicFrameMkLst>
            <pc:docMk/>
            <pc:sldMk cId="1335613264" sldId="294"/>
            <ac:graphicFrameMk id="4" creationId="{764C2F7B-9D8E-B640-B072-8B1ED39459E6}"/>
          </ac:graphicFrameMkLst>
        </pc:graphicFrameChg>
      </pc:sldChg>
      <pc:sldChg chg="modSp">
        <pc:chgData name="Caroline Dewast" userId="8a0abce8-b52c-4f5e-92e3-8987ee3b5b6d" providerId="ADAL" clId="{9E1AB484-F245-4E8C-A2DC-C80CB6ADD1FD}" dt="2020-10-19T07:31:51.254" v="59" actId="20577"/>
        <pc:sldMkLst>
          <pc:docMk/>
          <pc:sldMk cId="1267117640" sldId="370"/>
        </pc:sldMkLst>
        <pc:spChg chg="mod">
          <ac:chgData name="Caroline Dewast" userId="8a0abce8-b52c-4f5e-92e3-8987ee3b5b6d" providerId="ADAL" clId="{9E1AB484-F245-4E8C-A2DC-C80CB6ADD1FD}" dt="2020-10-19T07:31:51.254" v="59" actId="20577"/>
          <ac:spMkLst>
            <pc:docMk/>
            <pc:sldMk cId="1267117640" sldId="370"/>
            <ac:spMk id="3" creationId="{B6214896-1975-419E-8215-36E75273EB22}"/>
          </ac:spMkLst>
        </pc:spChg>
      </pc:sldChg>
      <pc:sldChg chg="modSp">
        <pc:chgData name="Caroline Dewast" userId="8a0abce8-b52c-4f5e-92e3-8987ee3b5b6d" providerId="ADAL" clId="{9E1AB484-F245-4E8C-A2DC-C80CB6ADD1FD}" dt="2020-10-19T07:36:55.840" v="102" actId="20577"/>
        <pc:sldMkLst>
          <pc:docMk/>
          <pc:sldMk cId="2228064199" sldId="376"/>
        </pc:sldMkLst>
        <pc:spChg chg="mod">
          <ac:chgData name="Caroline Dewast" userId="8a0abce8-b52c-4f5e-92e3-8987ee3b5b6d" providerId="ADAL" clId="{9E1AB484-F245-4E8C-A2DC-C80CB6ADD1FD}" dt="2020-10-19T07:36:55.840" v="102" actId="20577"/>
          <ac:spMkLst>
            <pc:docMk/>
            <pc:sldMk cId="2228064199" sldId="376"/>
            <ac:spMk id="3" creationId="{DE184C1E-4FBD-4B47-9D65-2EF91AB01FF2}"/>
          </ac:spMkLst>
        </pc:spChg>
      </pc:sldChg>
      <pc:sldChg chg="modSp">
        <pc:chgData name="Caroline Dewast" userId="8a0abce8-b52c-4f5e-92e3-8987ee3b5b6d" providerId="ADAL" clId="{9E1AB484-F245-4E8C-A2DC-C80CB6ADD1FD}" dt="2020-10-19T07:38:53.603" v="230" actId="20577"/>
        <pc:sldMkLst>
          <pc:docMk/>
          <pc:sldMk cId="884679405" sldId="377"/>
        </pc:sldMkLst>
        <pc:spChg chg="mod">
          <ac:chgData name="Caroline Dewast" userId="8a0abce8-b52c-4f5e-92e3-8987ee3b5b6d" providerId="ADAL" clId="{9E1AB484-F245-4E8C-A2DC-C80CB6ADD1FD}" dt="2020-10-19T07:38:53.603" v="230" actId="20577"/>
          <ac:spMkLst>
            <pc:docMk/>
            <pc:sldMk cId="884679405" sldId="377"/>
            <ac:spMk id="3" creationId="{A23FCC56-5D44-4FEF-AD6D-52B2965529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5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hubs plus a national level team 100% dedicate</a:t>
            </a:r>
          </a:p>
          <a:p>
            <a:r>
              <a:rPr lang="en-US" dirty="0"/>
              <a:t>At the hub level coordinators for Shelter and for the NFI WG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3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the country is like western Europe</a:t>
            </a:r>
          </a:p>
          <a:p>
            <a:r>
              <a:rPr lang="en-US" dirty="0"/>
              <a:t>Each crisis is like a country in itself with </a:t>
            </a:r>
          </a:p>
          <a:p>
            <a:r>
              <a:rPr lang="en-US" dirty="0"/>
              <a:t>Current 5 large ongoing crisis, </a:t>
            </a:r>
            <a:r>
              <a:rPr lang="en-US" dirty="0" err="1"/>
              <a:t>Ituri</a:t>
            </a:r>
            <a:r>
              <a:rPr lang="en-US" dirty="0"/>
              <a:t>, </a:t>
            </a:r>
            <a:r>
              <a:rPr lang="en-US" dirty="0" err="1"/>
              <a:t>Pinga</a:t>
            </a:r>
            <a:r>
              <a:rPr lang="en-US" dirty="0"/>
              <a:t>, </a:t>
            </a:r>
            <a:r>
              <a:rPr lang="en-US" dirty="0" err="1"/>
              <a:t>Nyunzu</a:t>
            </a:r>
            <a:r>
              <a:rPr lang="en-US" dirty="0"/>
              <a:t>, </a:t>
            </a:r>
            <a:r>
              <a:rPr lang="en-US" dirty="0" err="1"/>
              <a:t>Hauts</a:t>
            </a:r>
            <a:r>
              <a:rPr lang="en-US" dirty="0"/>
              <a:t> </a:t>
            </a:r>
            <a:r>
              <a:rPr lang="en-US" dirty="0" err="1"/>
              <a:t>Plateaux</a:t>
            </a:r>
            <a:r>
              <a:rPr lang="en-US" dirty="0"/>
              <a:t>, Kasai</a:t>
            </a:r>
          </a:p>
          <a:p>
            <a:r>
              <a:rPr lang="en-US" dirty="0"/>
              <a:t>Post COVID-  revisions of numbers in </a:t>
            </a:r>
            <a:r>
              <a:rPr lang="en-US" dirty="0" err="1"/>
              <a:t>june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0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Massacres , interethnic related conflicts </a:t>
            </a:r>
          </a:p>
          <a:p>
            <a:r>
              <a:rPr lang="en-US" dirty="0"/>
              <a:t>Burned houses an villages</a:t>
            </a:r>
          </a:p>
          <a:p>
            <a:r>
              <a:rPr lang="en-US" dirty="0"/>
              <a:t>Destruction of </a:t>
            </a:r>
            <a:r>
              <a:rPr lang="en-US" dirty="0" err="1"/>
              <a:t>infrastucure</a:t>
            </a:r>
            <a:endParaRPr lang="en-US" dirty="0"/>
          </a:p>
          <a:p>
            <a:r>
              <a:rPr lang="en-US" dirty="0" err="1"/>
              <a:t>Populatin</a:t>
            </a:r>
            <a:r>
              <a:rPr lang="en-US" dirty="0"/>
              <a:t> in spontaneous sites and hosting families</a:t>
            </a:r>
          </a:p>
          <a:p>
            <a:r>
              <a:rPr lang="en-US" dirty="0"/>
              <a:t>Some seeking refugees in neighboring Uganda and 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7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0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5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6920CCC-B0CB-5247-BF0C-FAAD2D9EA62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47" y="6308725"/>
            <a:ext cx="2015333" cy="3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3339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SHELTER CLUSTER DR CONGO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100" b="0" dirty="0"/>
              <a:t>Cluster Abris RDC &amp; </a:t>
            </a:r>
            <a:br>
              <a:rPr lang="en-US" sz="3100" b="0" dirty="0"/>
            </a:br>
            <a:r>
              <a:rPr lang="en-US" sz="3100" b="0" dirty="0"/>
              <a:t>Groupe de Travail AME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270992"/>
          </a:xfrm>
        </p:spPr>
        <p:txBody>
          <a:bodyPr>
            <a:normAutofit/>
          </a:bodyPr>
          <a:lstStyle/>
          <a:p>
            <a:r>
              <a:rPr lang="en-US" sz="2000" dirty="0"/>
              <a:t>19 October 2020, TEAMS</a:t>
            </a:r>
          </a:p>
        </p:txBody>
      </p:sp>
    </p:spTree>
    <p:extLst>
      <p:ext uri="{BB962C8B-B14F-4D97-AF65-F5344CB8AC3E}">
        <p14:creationId xmlns:p14="http://schemas.microsoft.com/office/powerpoint/2010/main" val="289077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NFIs response</a:t>
            </a:r>
            <a:endParaRPr lang="en-CH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FDF4A-545C-4683-8E05-467DCEE9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Operational modalities used in the DRC</a:t>
            </a:r>
          </a:p>
          <a:p>
            <a:pPr lvl="1"/>
            <a:r>
              <a:rPr lang="en-US" dirty="0"/>
              <a:t>In-kind in places where no other modality can be used / supply difficulty / faster distribution with already constituted kits </a:t>
            </a:r>
          </a:p>
          <a:p>
            <a:pPr lvl="1"/>
            <a:r>
              <a:rPr lang="en-US" dirty="0"/>
              <a:t>Cash and Voucher/fair where market place and products available / improvement of dignity and population empowerment / based on MEB taking into consideration real items needs</a:t>
            </a:r>
          </a:p>
          <a:p>
            <a:pPr lvl="1"/>
            <a:r>
              <a:rPr lang="en-US" dirty="0"/>
              <a:t>Fair: aggregation of traders close to population in needs / taking into consideration ppl choices</a:t>
            </a:r>
          </a:p>
        </p:txBody>
      </p:sp>
    </p:spTree>
    <p:extLst>
      <p:ext uri="{BB962C8B-B14F-4D97-AF65-F5344CB8AC3E}">
        <p14:creationId xmlns:p14="http://schemas.microsoft.com/office/powerpoint/2010/main" val="174171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NFIs response</a:t>
            </a:r>
            <a:endParaRPr lang="en-CH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FDF4A-545C-4683-8E05-467DCEE9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coordination – Example of </a:t>
            </a:r>
            <a:r>
              <a:rPr lang="en-US" dirty="0" err="1"/>
              <a:t>Pinga</a:t>
            </a:r>
            <a:endParaRPr lang="en-US" dirty="0"/>
          </a:p>
          <a:p>
            <a:pPr lvl="1"/>
            <a:r>
              <a:rPr lang="en-US" dirty="0"/>
              <a:t>Strengthen NFIs response efficiency and rapidity</a:t>
            </a:r>
          </a:p>
          <a:p>
            <a:pPr lvl="1"/>
            <a:r>
              <a:rPr lang="en-US" dirty="0"/>
              <a:t>Take into account multi-purpose cash</a:t>
            </a:r>
          </a:p>
          <a:p>
            <a:pPr lvl="1"/>
            <a:r>
              <a:rPr lang="en-US" dirty="0"/>
              <a:t>Ensure do no harm principle respect</a:t>
            </a:r>
          </a:p>
          <a:p>
            <a:pPr lvl="1"/>
            <a:r>
              <a:rPr lang="en-US" dirty="0"/>
              <a:t>Reinforce humanitarian response efficiency through the involvement of food sec cluster and actors</a:t>
            </a:r>
          </a:p>
          <a:p>
            <a:pPr lvl="1"/>
            <a:r>
              <a:rPr lang="en-US" dirty="0"/>
              <a:t>Ensure sensitive conflict NFIs response </a:t>
            </a:r>
          </a:p>
        </p:txBody>
      </p:sp>
    </p:spTree>
    <p:extLst>
      <p:ext uri="{BB962C8B-B14F-4D97-AF65-F5344CB8AC3E}">
        <p14:creationId xmlns:p14="http://schemas.microsoft.com/office/powerpoint/2010/main" val="58082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369B-6D3B-443C-A514-38F33EBA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Shelter Response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4C7265-4215-4083-A197-CC2F8379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/>
              <a:t>5 Shelter </a:t>
            </a:r>
            <a:r>
              <a:rPr lang="fr-FR" sz="2800" b="1" dirty="0" err="1"/>
              <a:t>response</a:t>
            </a:r>
            <a:r>
              <a:rPr lang="fr-FR" sz="2800" b="1" dirty="0"/>
              <a:t> scenarios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IDPs</a:t>
            </a:r>
            <a:r>
              <a:rPr lang="fr-FR" sz="2800" dirty="0"/>
              <a:t> in Host </a:t>
            </a:r>
            <a:r>
              <a:rPr lang="fr-FR" sz="2800" dirty="0" err="1"/>
              <a:t>families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Returnees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Host </a:t>
            </a:r>
            <a:r>
              <a:rPr lang="fr-FR" sz="2800" dirty="0" err="1"/>
              <a:t>community</a:t>
            </a:r>
            <a:endParaRPr lang="fr-FR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IDPs</a:t>
            </a:r>
            <a:r>
              <a:rPr lang="fr-FR" sz="2800" dirty="0"/>
              <a:t> in Collective centres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IDPs</a:t>
            </a:r>
            <a:r>
              <a:rPr lang="fr-FR" sz="2800" dirty="0"/>
              <a:t> in Sites (</a:t>
            </a:r>
            <a:r>
              <a:rPr lang="fr-FR" sz="2800" dirty="0" err="1"/>
              <a:t>formal</a:t>
            </a:r>
            <a:r>
              <a:rPr lang="fr-FR" sz="2800" dirty="0"/>
              <a:t> and </a:t>
            </a:r>
            <a:r>
              <a:rPr lang="fr-FR" sz="2800" dirty="0" err="1"/>
              <a:t>informal</a:t>
            </a:r>
            <a:r>
              <a:rPr lang="fr-FR" sz="2800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53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96D5-77E2-C348-B505-65B4D120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Types of Shelter Packages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4C2F7B-9D8E-B640-B072-8B1ED3945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8211"/>
              </p:ext>
            </p:extLst>
          </p:nvPr>
        </p:nvGraphicFramePr>
        <p:xfrm>
          <a:off x="251419" y="1387621"/>
          <a:ext cx="8641161" cy="5195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4950">
                  <a:extLst>
                    <a:ext uri="{9D8B030D-6E8A-4147-A177-3AD203B41FA5}">
                      <a16:colId xmlns:a16="http://schemas.microsoft.com/office/drawing/2014/main" val="3059459823"/>
                    </a:ext>
                  </a:extLst>
                </a:gridCol>
                <a:gridCol w="3982604">
                  <a:extLst>
                    <a:ext uri="{9D8B030D-6E8A-4147-A177-3AD203B41FA5}">
                      <a16:colId xmlns:a16="http://schemas.microsoft.com/office/drawing/2014/main" val="2971747931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613234298"/>
                    </a:ext>
                  </a:extLst>
                </a:gridCol>
              </a:tblGrid>
              <a:tr h="21919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SHELTER RESPONSE TYPE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$/ HH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98199"/>
                  </a:ext>
                </a:extLst>
              </a:tr>
              <a:tr h="271835">
                <a:tc>
                  <a:txBody>
                    <a:bodyPr/>
                    <a:lstStyle/>
                    <a:p>
                      <a:r>
                        <a:rPr lang="en-US" sz="2000" b="1" dirty="0"/>
                        <a:t>Individual shelter options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59659"/>
                  </a:ext>
                </a:extLst>
              </a:tr>
              <a:tr h="271835">
                <a:tc>
                  <a:txBody>
                    <a:bodyPr/>
                    <a:lstStyle/>
                    <a:p>
                      <a:r>
                        <a:rPr lang="en-US" sz="2000"/>
                        <a:t>Emergency shelter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Emergency shelter Kit including tarp</a:t>
                      </a: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122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20896"/>
                  </a:ext>
                </a:extLst>
              </a:tr>
              <a:tr h="271835">
                <a:tc>
                  <a:txBody>
                    <a:bodyPr/>
                    <a:lstStyle/>
                    <a:p>
                      <a:r>
                        <a:rPr lang="en-US" sz="2000"/>
                        <a:t>Rental support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Rental support for 6 months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240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12765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r>
                        <a:rPr lang="en-US" sz="2000"/>
                        <a:t>Shelter upgrade for hosting/hosted families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Construction of latrines, extension, separation or upgrade</a:t>
                      </a: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33309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r>
                        <a:rPr lang="en-US" sz="2000"/>
                        <a:t>Shelter construction using </a:t>
                      </a:r>
                      <a:r>
                        <a:rPr lang="en-US" sz="2000" dirty="0"/>
                        <a:t>local </a:t>
                      </a:r>
                      <a:r>
                        <a:rPr lang="en-US" sz="2000"/>
                        <a:t>construction practices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Construction using local construction practices</a:t>
                      </a: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214"/>
                  </a:ext>
                </a:extLst>
              </a:tr>
              <a:tr h="475712">
                <a:tc>
                  <a:txBody>
                    <a:bodyPr/>
                    <a:lstStyle/>
                    <a:p>
                      <a:r>
                        <a:rPr lang="en-US" sz="2000"/>
                        <a:t>Housing land and property documentation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Recover land/tenure  </a:t>
                      </a:r>
                      <a:r>
                        <a:rPr lang="en-US" sz="2000" noProof="0" dirty="0"/>
                        <a:t>documentation</a:t>
                      </a: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29066"/>
                  </a:ext>
                </a:extLst>
              </a:tr>
              <a:tr h="27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Collective shelter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12137"/>
                  </a:ext>
                </a:extLst>
              </a:tr>
              <a:tr h="576179">
                <a:tc>
                  <a:txBody>
                    <a:bodyPr/>
                    <a:lstStyle/>
                    <a:p>
                      <a:r>
                        <a:rPr lang="en-US" sz="2000" dirty="0"/>
                        <a:t>Upgrades of collective centers 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Latrines, upgrades, internal separations, etc. </a:t>
                      </a: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143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84529"/>
                  </a:ext>
                </a:extLst>
              </a:tr>
              <a:tr h="410381">
                <a:tc>
                  <a:txBody>
                    <a:bodyPr/>
                    <a:lstStyle/>
                    <a:p>
                      <a:r>
                        <a:rPr lang="en-US" sz="2000"/>
                        <a:t>Construction of collectif centres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Construction of collective shelters</a:t>
                      </a:r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0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1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070D-FB23-43BB-8093-96432BA3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Shelter tools &amp;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896-1975-419E-8215-36E75273E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Cash</a:t>
            </a:r>
          </a:p>
          <a:p>
            <a:r>
              <a:rPr lang="en-US" dirty="0"/>
              <a:t>In- kind</a:t>
            </a:r>
          </a:p>
          <a:p>
            <a:r>
              <a:rPr lang="en-US" dirty="0"/>
              <a:t>Local construction</a:t>
            </a:r>
          </a:p>
          <a:p>
            <a:r>
              <a:rPr lang="en-US" dirty="0"/>
              <a:t>Seasonal construction calendar</a:t>
            </a:r>
          </a:p>
          <a:p>
            <a:r>
              <a:rPr lang="en-US" dirty="0"/>
              <a:t>Catalogue</a:t>
            </a:r>
          </a:p>
          <a:p>
            <a:r>
              <a:rPr lang="en-US" dirty="0"/>
              <a:t>HLP &amp; security of tenure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81FF8-9832-48E2-B7FF-3B01BC1DA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1226872"/>
            <a:ext cx="3452190" cy="48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E37A-5DD8-464F-ACB8-C6EE4B67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 &amp;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69A4F-E402-433F-8593-2A419AF0C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NFI response challenges</a:t>
            </a:r>
            <a:endParaRPr lang="en-CH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FDF4A-545C-4683-8E05-467DCEE9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Restricted humanitarian access due to insecurity</a:t>
            </a:r>
          </a:p>
          <a:p>
            <a:r>
              <a:rPr lang="en-US" sz="2800" dirty="0"/>
              <a:t>Difficult logistic / physical access</a:t>
            </a:r>
          </a:p>
          <a:p>
            <a:r>
              <a:rPr lang="en-US" sz="2800" dirty="0"/>
              <a:t>Flexibility on intervention modality</a:t>
            </a:r>
          </a:p>
          <a:p>
            <a:r>
              <a:rPr lang="en-US" sz="2800" dirty="0"/>
              <a:t>Flexibility on geographical intervention zone with humanitarian funds</a:t>
            </a:r>
          </a:p>
          <a:p>
            <a:r>
              <a:rPr lang="en-US" sz="2800" dirty="0"/>
              <a:t>Difficulties for supply</a:t>
            </a:r>
          </a:p>
          <a:p>
            <a:r>
              <a:rPr lang="en-US" sz="2800" dirty="0"/>
              <a:t>Difficulties to improve the response rapidity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5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NFIs response opportunities</a:t>
            </a:r>
            <a:endParaRPr lang="en-CH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FDF4A-545C-4683-8E05-467DCEE9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Synergies with other sectors </a:t>
            </a:r>
          </a:p>
          <a:p>
            <a:pPr lvl="1"/>
            <a:r>
              <a:rPr lang="en-US" sz="2400" dirty="0"/>
              <a:t>With Food sec Cluster to improve the multisectoral response to a crisis</a:t>
            </a:r>
          </a:p>
          <a:p>
            <a:pPr lvl="1"/>
            <a:r>
              <a:rPr lang="en-US" sz="2400" dirty="0"/>
              <a:t>With Logistics Cluster to facilitate NFIs kits transportation and storage</a:t>
            </a:r>
          </a:p>
          <a:p>
            <a:pPr lvl="1"/>
            <a:r>
              <a:rPr lang="en-US" sz="2400" dirty="0"/>
              <a:t>With WASH cluster for kits composition determination (NFIs kits / Wash kits)</a:t>
            </a:r>
          </a:p>
          <a:p>
            <a:pPr lvl="1"/>
            <a:r>
              <a:rPr lang="en-US" sz="2400" dirty="0"/>
              <a:t>With GBV </a:t>
            </a:r>
            <a:r>
              <a:rPr lang="en-US" sz="2400" dirty="0" err="1"/>
              <a:t>AoR</a:t>
            </a:r>
            <a:r>
              <a:rPr lang="en-US" sz="2400" dirty="0"/>
              <a:t> for menstrual hygiene kits</a:t>
            </a:r>
          </a:p>
          <a:p>
            <a:pPr lvl="1"/>
            <a:r>
              <a:rPr lang="en-US" sz="2400" dirty="0"/>
              <a:t>With RR WG for strategic orientations on rapid response and NFIs</a:t>
            </a:r>
          </a:p>
        </p:txBody>
      </p:sp>
    </p:spTree>
    <p:extLst>
      <p:ext uri="{BB962C8B-B14F-4D97-AF65-F5344CB8AC3E}">
        <p14:creationId xmlns:p14="http://schemas.microsoft.com/office/powerpoint/2010/main" val="310632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F5CF-F745-4313-848F-80FF5D9F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Shelter Response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4C1E-4FBD-4B47-9D65-2EF91AB0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Scale of the needs and type of displacement, pendular, cyclical, long-lasting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Lack of available and flexible funding for emergency responses but also to build durable solutions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Lack of contingency plan and socks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Access to certain areas, increase insecurity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Environmental degradation as a result of shelter response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Pressure around the use of certain construction materials (CGIs) without market consideration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6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7FC3-7106-496B-A47C-45BDD6ED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Shelter Response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CC56-5D44-4FEF-AD6D-52B29655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800"/>
              </a:spcBef>
            </a:pPr>
            <a:r>
              <a:rPr lang="en-US" sz="2400" dirty="0"/>
              <a:t>Joint advocacy Shelter &amp; NFI for funding, flexibility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Developing joint contingency plan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Opportunity to build strong synergies with the NFI WG, sharing a common strategic vision (contingency plan, protection mainstreaming, inclusion, PWD,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Synergies with other sectors, specifically WASH and Protection with HLP WG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Growing membership of the shelter cluster and growing interest in shelter, especially with COVID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521D-43F5-41A1-B1E6-C5690B78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Humanitarian Coordination Architecture</a:t>
            </a:r>
          </a:p>
          <a:p>
            <a:pPr>
              <a:lnSpc>
                <a:spcPct val="150000"/>
              </a:lnSpc>
            </a:pPr>
            <a:r>
              <a:rPr lang="en-US" dirty="0"/>
              <a:t>General Crisis Context &amp; Response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Contextual Challenges &amp; Opportunities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Strategic directions for 2021</a:t>
            </a:r>
          </a:p>
        </p:txBody>
      </p:sp>
    </p:spTree>
    <p:extLst>
      <p:ext uri="{BB962C8B-B14F-4D97-AF65-F5344CB8AC3E}">
        <p14:creationId xmlns:p14="http://schemas.microsoft.com/office/powerpoint/2010/main" val="356276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3B5B-2307-44FA-AD68-FDD61792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7" cy="1362075"/>
          </a:xfrm>
        </p:spPr>
        <p:txBody>
          <a:bodyPr>
            <a:normAutofit/>
          </a:bodyPr>
          <a:lstStyle/>
          <a:p>
            <a:r>
              <a:rPr lang="en-US" sz="3600" dirty="0"/>
              <a:t>Strategic directions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83F7A-27A0-402E-A069-E2EBF3CF4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Strategic Direction 2021</a:t>
            </a:r>
            <a:endParaRPr lang="en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FDF4A-545C-4683-8E05-467DCEE9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  <a:noFill/>
        </p:spPr>
        <p:txBody>
          <a:bodyPr>
            <a:normAutofit/>
          </a:bodyPr>
          <a:lstStyle/>
          <a:p>
            <a:r>
              <a:rPr lang="en-US" sz="2400" dirty="0" err="1"/>
              <a:t>Harmonising</a:t>
            </a:r>
            <a:r>
              <a:rPr lang="en-US" sz="2400" dirty="0"/>
              <a:t> Shelter &amp; NFI strategic approach</a:t>
            </a:r>
          </a:p>
          <a:p>
            <a:r>
              <a:rPr lang="en-US" sz="2400" dirty="0"/>
              <a:t>Advocating for funding &amp; more flexible funding</a:t>
            </a:r>
          </a:p>
          <a:p>
            <a:r>
              <a:rPr lang="en-US" sz="2400" dirty="0"/>
              <a:t>Development of an NFIs strategy &amp; action plan for 2021</a:t>
            </a:r>
          </a:p>
          <a:p>
            <a:r>
              <a:rPr lang="en-US" sz="2400" dirty="0"/>
              <a:t>Revision of NFI kits composition</a:t>
            </a:r>
          </a:p>
          <a:p>
            <a:r>
              <a:rPr lang="en-US" sz="2400" dirty="0"/>
              <a:t>Extend operational coordination to all Eastern hubs</a:t>
            </a:r>
          </a:p>
          <a:p>
            <a:r>
              <a:rPr lang="en-US" sz="2400" dirty="0"/>
              <a:t>Reinforce synergies with other clusters</a:t>
            </a:r>
          </a:p>
          <a:p>
            <a:r>
              <a:rPr lang="en-US" sz="2400" dirty="0"/>
              <a:t>Design a protection mainstreaming plan </a:t>
            </a:r>
          </a:p>
          <a:p>
            <a:r>
              <a:rPr lang="en-US" sz="2400" dirty="0"/>
              <a:t>Harmonize the consideration of gender, protection and disability into all interventions &amp; activities</a:t>
            </a:r>
          </a:p>
          <a:p>
            <a:r>
              <a:rPr lang="en-US" sz="2400" dirty="0"/>
              <a:t>Reinforcing environmental awareness and support to partners  on environmental response challenges </a:t>
            </a:r>
          </a:p>
        </p:txBody>
      </p:sp>
    </p:spTree>
    <p:extLst>
      <p:ext uri="{BB962C8B-B14F-4D97-AF65-F5344CB8AC3E}">
        <p14:creationId xmlns:p14="http://schemas.microsoft.com/office/powerpoint/2010/main" val="8577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4D26-5D37-4ABB-9559-6B13E750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4380-62EB-4028-A849-6D9B453EB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79F0-6CAD-4A50-ACF0-61F23C20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Architecture of Shelter Cluster DR Congo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E9AD2-E397-4433-943C-C024ECD11AD1}"/>
              </a:ext>
            </a:extLst>
          </p:cNvPr>
          <p:cNvSpPr/>
          <p:nvPr/>
        </p:nvSpPr>
        <p:spPr>
          <a:xfrm>
            <a:off x="395536" y="1628801"/>
            <a:ext cx="8270373" cy="418914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1247EF-4FE1-4CAE-B5BA-AB804445351A}"/>
              </a:ext>
            </a:extLst>
          </p:cNvPr>
          <p:cNvSpPr/>
          <p:nvPr/>
        </p:nvSpPr>
        <p:spPr>
          <a:xfrm>
            <a:off x="4898921" y="2181524"/>
            <a:ext cx="3672010" cy="3458590"/>
          </a:xfrm>
          <a:prstGeom prst="ellipse">
            <a:avLst/>
          </a:prstGeom>
          <a:solidFill>
            <a:schemeClr val="bg1"/>
          </a:solidFill>
          <a:ln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5">
            <a:extLst>
              <a:ext uri="{FF2B5EF4-FFF2-40B4-BE49-F238E27FC236}">
                <a16:creationId xmlns:a16="http://schemas.microsoft.com/office/drawing/2014/main" id="{F152BA20-315F-4A51-B7DF-BFCFF0FDD959}"/>
              </a:ext>
            </a:extLst>
          </p:cNvPr>
          <p:cNvSpPr txBox="1"/>
          <p:nvPr/>
        </p:nvSpPr>
        <p:spPr>
          <a:xfrm>
            <a:off x="6252190" y="2651266"/>
            <a:ext cx="21749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Shelter Cluster</a:t>
            </a: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Lead by</a:t>
            </a: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Co.Fac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                  </a:t>
            </a:r>
          </a:p>
          <a:p>
            <a:pPr algn="ctr"/>
            <a:endParaRPr lang="fr-FR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7B5695-FCCB-4612-B0B9-2E2802C9A15C}"/>
              </a:ext>
            </a:extLst>
          </p:cNvPr>
          <p:cNvSpPr/>
          <p:nvPr/>
        </p:nvSpPr>
        <p:spPr>
          <a:xfrm>
            <a:off x="478091" y="2153049"/>
            <a:ext cx="3672010" cy="3458589"/>
          </a:xfrm>
          <a:prstGeom prst="ellipse">
            <a:avLst/>
          </a:prstGeom>
          <a:solidFill>
            <a:srgbClr val="D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761AA9-C89E-476C-A950-E03931CE96DB}"/>
              </a:ext>
            </a:extLst>
          </p:cNvPr>
          <p:cNvSpPr/>
          <p:nvPr/>
        </p:nvSpPr>
        <p:spPr>
          <a:xfrm>
            <a:off x="1993871" y="2700523"/>
            <a:ext cx="2097538" cy="2158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15">
            <a:extLst>
              <a:ext uri="{FF2B5EF4-FFF2-40B4-BE49-F238E27FC236}">
                <a16:creationId xmlns:a16="http://schemas.microsoft.com/office/drawing/2014/main" id="{AAF0E579-9DB7-446D-9A3B-9C7BDEC6F90F}"/>
              </a:ext>
            </a:extLst>
          </p:cNvPr>
          <p:cNvSpPr txBox="1"/>
          <p:nvPr/>
        </p:nvSpPr>
        <p:spPr>
          <a:xfrm>
            <a:off x="670043" y="2831448"/>
            <a:ext cx="1613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NFI Cluster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Lead</a:t>
            </a:r>
          </a:p>
          <a:p>
            <a:pPr algn="ctr"/>
            <a:endParaRPr lang="fr-FR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2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Co-Fac.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27BE9-8D3C-4EB0-A102-2C36FBE5F07D}"/>
              </a:ext>
            </a:extLst>
          </p:cNvPr>
          <p:cNvSpPr txBox="1"/>
          <p:nvPr/>
        </p:nvSpPr>
        <p:spPr>
          <a:xfrm>
            <a:off x="1699582" y="1628800"/>
            <a:ext cx="968984" cy="517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2019</a:t>
            </a:r>
            <a:endParaRPr lang="en-GB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CFFF9-93AE-43CA-9215-6703BCE5832E}"/>
              </a:ext>
            </a:extLst>
          </p:cNvPr>
          <p:cNvSpPr txBox="1"/>
          <p:nvPr/>
        </p:nvSpPr>
        <p:spPr>
          <a:xfrm>
            <a:off x="6292389" y="1639860"/>
            <a:ext cx="974657" cy="517396"/>
          </a:xfrm>
          <a:prstGeom prst="rect">
            <a:avLst/>
          </a:prstGeom>
          <a:solidFill>
            <a:srgbClr val="7F1416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24">
            <a:extLst>
              <a:ext uri="{FF2B5EF4-FFF2-40B4-BE49-F238E27FC236}">
                <a16:creationId xmlns:a16="http://schemas.microsoft.com/office/drawing/2014/main" id="{6D7A7AE3-EFA7-41FF-8E64-05513740B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08" y="3470376"/>
            <a:ext cx="817359" cy="83636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D528729-A890-4218-870F-8786E796F3A8}"/>
              </a:ext>
            </a:extLst>
          </p:cNvPr>
          <p:cNvSpPr/>
          <p:nvPr/>
        </p:nvSpPr>
        <p:spPr>
          <a:xfrm>
            <a:off x="5009026" y="2719761"/>
            <a:ext cx="1964492" cy="2007358"/>
          </a:xfrm>
          <a:prstGeom prst="ellipse">
            <a:avLst/>
          </a:prstGeom>
          <a:solidFill>
            <a:srgbClr val="D4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5">
            <a:extLst>
              <a:ext uri="{FF2B5EF4-FFF2-40B4-BE49-F238E27FC236}">
                <a16:creationId xmlns:a16="http://schemas.microsoft.com/office/drawing/2014/main" id="{70770CA7-2261-4CFF-8655-9050C8B97117}"/>
              </a:ext>
            </a:extLst>
          </p:cNvPr>
          <p:cNvSpPr txBox="1"/>
          <p:nvPr/>
        </p:nvSpPr>
        <p:spPr>
          <a:xfrm>
            <a:off x="5032412" y="3057602"/>
            <a:ext cx="1761232" cy="5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NFI WG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Lead by </a:t>
            </a:r>
          </a:p>
        </p:txBody>
      </p:sp>
      <p:pic>
        <p:nvPicPr>
          <p:cNvPr id="15" name="Image 1">
            <a:extLst>
              <a:ext uri="{FF2B5EF4-FFF2-40B4-BE49-F238E27FC236}">
                <a16:creationId xmlns:a16="http://schemas.microsoft.com/office/drawing/2014/main" id="{FCA1B225-BE56-4E28-BE2D-C6E0EA5FB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85" y="3606502"/>
            <a:ext cx="1032309" cy="10405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80C75C0-C2C7-4B83-8C00-1CCDECC787D9}"/>
              </a:ext>
            </a:extLst>
          </p:cNvPr>
          <p:cNvSpPr txBox="1"/>
          <p:nvPr/>
        </p:nvSpPr>
        <p:spPr>
          <a:xfrm>
            <a:off x="2292261" y="3126336"/>
            <a:ext cx="1613863" cy="5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Shelter WG</a:t>
            </a: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Lead by</a:t>
            </a:r>
          </a:p>
        </p:txBody>
      </p:sp>
      <p:pic>
        <p:nvPicPr>
          <p:cNvPr id="17" name="Image 24">
            <a:extLst>
              <a:ext uri="{FF2B5EF4-FFF2-40B4-BE49-F238E27FC236}">
                <a16:creationId xmlns:a16="http://schemas.microsoft.com/office/drawing/2014/main" id="{3B33BB5E-4969-4C32-A213-28793884A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81" y="3810347"/>
            <a:ext cx="817359" cy="836367"/>
          </a:xfrm>
          <a:prstGeom prst="rect">
            <a:avLst/>
          </a:prstGeom>
        </p:spPr>
      </p:pic>
      <p:sp>
        <p:nvSpPr>
          <p:cNvPr id="20" name="Flèche droite 5">
            <a:extLst>
              <a:ext uri="{FF2B5EF4-FFF2-40B4-BE49-F238E27FC236}">
                <a16:creationId xmlns:a16="http://schemas.microsoft.com/office/drawing/2014/main" id="{DE94E61D-45C7-4675-AA08-4D5ABA4D60E4}"/>
              </a:ext>
            </a:extLst>
          </p:cNvPr>
          <p:cNvSpPr/>
          <p:nvPr/>
        </p:nvSpPr>
        <p:spPr>
          <a:xfrm>
            <a:off x="4321727" y="3612629"/>
            <a:ext cx="457244" cy="5141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">
            <a:extLst>
              <a:ext uri="{FF2B5EF4-FFF2-40B4-BE49-F238E27FC236}">
                <a16:creationId xmlns:a16="http://schemas.microsoft.com/office/drawing/2014/main" id="{8EDFE8A3-7A8D-407E-86BD-F293689EE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75" y="3259611"/>
            <a:ext cx="1032309" cy="104056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83B476B-2E09-40D8-BCD9-E2D58259F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8" y="4674190"/>
            <a:ext cx="769196" cy="5429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C470050-174B-4662-B950-DA7BA57991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75" y="4734870"/>
            <a:ext cx="769196" cy="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9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39CF-8B2F-473D-BD60-FD067732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F0EF9-747C-4853-A7FA-EAE21E4D4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" t="1841"/>
          <a:stretch/>
        </p:blipFill>
        <p:spPr>
          <a:xfrm>
            <a:off x="0" y="274638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92036-4A13-4801-A528-D79E279CB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80" b="1"/>
          <a:stretch/>
        </p:blipFill>
        <p:spPr>
          <a:xfrm>
            <a:off x="527743" y="4639254"/>
            <a:ext cx="8088511" cy="76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Humanitarian coordination structure</a:t>
            </a:r>
            <a:endParaRPr lang="en-CH" sz="3200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9074780-7DB1-4589-A505-34578D83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58666"/>
              </p:ext>
            </p:extLst>
          </p:nvPr>
        </p:nvGraphicFramePr>
        <p:xfrm>
          <a:off x="803998" y="1749673"/>
          <a:ext cx="7536002" cy="2859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01673">
                  <a:extLst>
                    <a:ext uri="{9D8B030D-6E8A-4147-A177-3AD203B41FA5}">
                      <a16:colId xmlns:a16="http://schemas.microsoft.com/office/drawing/2014/main" val="3776095687"/>
                    </a:ext>
                  </a:extLst>
                </a:gridCol>
                <a:gridCol w="1370182">
                  <a:extLst>
                    <a:ext uri="{9D8B030D-6E8A-4147-A177-3AD203B41FA5}">
                      <a16:colId xmlns:a16="http://schemas.microsoft.com/office/drawing/2014/main" val="3468358539"/>
                    </a:ext>
                  </a:extLst>
                </a:gridCol>
                <a:gridCol w="1575709">
                  <a:extLst>
                    <a:ext uri="{9D8B030D-6E8A-4147-A177-3AD203B41FA5}">
                      <a16:colId xmlns:a16="http://schemas.microsoft.com/office/drawing/2014/main" val="3428803340"/>
                    </a:ext>
                  </a:extLst>
                </a:gridCol>
                <a:gridCol w="1438691">
                  <a:extLst>
                    <a:ext uri="{9D8B030D-6E8A-4147-A177-3AD203B41FA5}">
                      <a16:colId xmlns:a16="http://schemas.microsoft.com/office/drawing/2014/main" val="4214006671"/>
                    </a:ext>
                  </a:extLst>
                </a:gridCol>
                <a:gridCol w="1849747">
                  <a:extLst>
                    <a:ext uri="{9D8B030D-6E8A-4147-A177-3AD203B41FA5}">
                      <a16:colId xmlns:a16="http://schemas.microsoft.com/office/drawing/2014/main" val="3479151456"/>
                    </a:ext>
                  </a:extLst>
                </a:gridCol>
              </a:tblGrid>
              <a:tr h="6382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STRATEGIC LEVEL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800" dirty="0"/>
                        <a:t>CLUSTER COORDINATION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OPERATIONAL COORDINATION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4319787"/>
                  </a:ext>
                </a:extLst>
              </a:tr>
              <a:tr h="73294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National Level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HCT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ICN (national inter-cluster)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National Clusters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N/A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99614"/>
                  </a:ext>
                </a:extLst>
              </a:tr>
              <a:tr h="73294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Provincial Level</a:t>
                      </a:r>
                      <a:endParaRPr lang="en-US" sz="1800" b="1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CRIO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ICR (</a:t>
                      </a:r>
                      <a:r>
                        <a:rPr lang="fr-FR" sz="1800" dirty="0" err="1"/>
                        <a:t>regional</a:t>
                      </a:r>
                      <a:r>
                        <a:rPr lang="fr-FR" sz="1800" dirty="0"/>
                        <a:t> inter-cluster)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Regionals Clusters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CORAH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79751"/>
                  </a:ext>
                </a:extLst>
              </a:tr>
              <a:tr h="75348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Local</a:t>
                      </a:r>
                    </a:p>
                    <a:p>
                      <a:pPr algn="ctr"/>
                      <a:r>
                        <a:rPr lang="fr-FR" sz="1800" dirty="0"/>
                        <a:t>Level</a:t>
                      </a:r>
                      <a:endParaRPr lang="en-US" sz="1800" b="1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CLIO Stratégique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CRIO Technique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Cluster Focal points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N/A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6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3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9D2F-C8B9-4501-AB6D-B0D3874E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Context Overview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ABD4F8-0FAC-4E8F-BC94-0F3AB20EB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Complex emergency</a:t>
            </a:r>
          </a:p>
          <a:p>
            <a:r>
              <a:rPr lang="en-US" sz="2400" dirty="0"/>
              <a:t>Conflict &amp; disasters 5.1M IDPs &amp; returnees</a:t>
            </a:r>
          </a:p>
          <a:p>
            <a:r>
              <a:rPr lang="en-US" sz="2400" dirty="0"/>
              <a:t>5 major crisis in the East &amp; South</a:t>
            </a:r>
          </a:p>
          <a:p>
            <a:r>
              <a:rPr lang="en-US" sz="2400" dirty="0"/>
              <a:t>Target 2M people with shelter and 1.9M NFIs</a:t>
            </a:r>
          </a:p>
          <a:p>
            <a:r>
              <a:rPr lang="en-US" sz="2400" dirty="0"/>
              <a:t>105 Million USD – 24% funded 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biggest Shelter crisis </a:t>
            </a:r>
          </a:p>
          <a:p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365735-61EA-40EC-A3FD-F0E3CCB982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0449B-DA17-460F-A9CB-76D8017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5"/>
          <a:stretch/>
        </p:blipFill>
        <p:spPr>
          <a:xfrm>
            <a:off x="4638281" y="1600200"/>
            <a:ext cx="4377866" cy="45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9D2F-C8B9-4501-AB6D-B0D3874E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Ituri</a:t>
            </a:r>
            <a:r>
              <a:rPr lang="en-US" sz="3200" dirty="0"/>
              <a:t> Crisis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ABD4F8-0FAC-4E8F-BC94-0F3AB20E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en-US" sz="2400" dirty="0"/>
              <a:t>Conflict related displacement since 2017</a:t>
            </a:r>
          </a:p>
          <a:p>
            <a:r>
              <a:rPr lang="en-US" sz="2400" dirty="0"/>
              <a:t>1.6M IDPs and 213,000 in camps </a:t>
            </a:r>
          </a:p>
          <a:p>
            <a:r>
              <a:rPr lang="en-US" sz="2400" dirty="0"/>
              <a:t>Destruction of infrastructure, villages burnt down</a:t>
            </a:r>
          </a:p>
          <a:p>
            <a:r>
              <a:rPr lang="en-US" sz="2400" dirty="0"/>
              <a:t>Some seeking refuge in neighboring countries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365735-61EA-40EC-A3FD-F0E3CCB982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06784-B01B-4653-851C-79D94B49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723872"/>
            <a:ext cx="5301766" cy="42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1F05-1140-45FA-A96F-ECF76DBA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/>
          <a:lstStyle/>
          <a:p>
            <a:r>
              <a:rPr lang="en-US" dirty="0"/>
              <a:t>Shelter &amp; NFI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2D4D1-B50A-4E35-9F2D-F727177AA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2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48E9-A791-4A7D-8A8A-39E0C85D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NFIs response</a:t>
            </a:r>
            <a:endParaRPr lang="en-CH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3FDF4A-545C-4683-8E05-467DCEE9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response in the DRC</a:t>
            </a:r>
          </a:p>
          <a:p>
            <a:pPr lvl="1"/>
            <a:r>
              <a:rPr lang="en-US" dirty="0"/>
              <a:t>In majority: rapid response involving flexible funding mainly for geographical zone of intervention / need to improve flexibility for intervention modality</a:t>
            </a:r>
          </a:p>
          <a:p>
            <a:pPr lvl="1"/>
            <a:r>
              <a:rPr lang="en-US" dirty="0"/>
              <a:t>Rapid response: around 15 actors in the East</a:t>
            </a:r>
          </a:p>
          <a:p>
            <a:pPr lvl="1"/>
            <a:r>
              <a:rPr lang="en-US" dirty="0"/>
              <a:t>3 interventions’ modalities</a:t>
            </a:r>
          </a:p>
        </p:txBody>
      </p:sp>
    </p:spTree>
    <p:extLst>
      <p:ext uri="{BB962C8B-B14F-4D97-AF65-F5344CB8AC3E}">
        <p14:creationId xmlns:p14="http://schemas.microsoft.com/office/powerpoint/2010/main" val="3235824045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FB59FD9500642AA3E40853AA9A972" ma:contentTypeVersion="9" ma:contentTypeDescription="Create a new document." ma:contentTypeScope="" ma:versionID="bad54cd09210ba5453a4fbd6a8106526">
  <xsd:schema xmlns:xsd="http://www.w3.org/2001/XMLSchema" xmlns:xs="http://www.w3.org/2001/XMLSchema" xmlns:p="http://schemas.microsoft.com/office/2006/metadata/properties" xmlns:ns2="19c76be7-c9ff-4e24-aa53-e3279a9ae933" targetNamespace="http://schemas.microsoft.com/office/2006/metadata/properties" ma:root="true" ma:fieldsID="08cc5d4a0f247f60e279b318ea2ea68b" ns2:_="">
    <xsd:import namespace="19c76be7-c9ff-4e24-aa53-e3279a9ae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76be7-c9ff-4e24-aa53-e3279a9ae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8B007E-EC00-436A-8070-DBD10CDA3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D418A-20D0-4466-AB99-977CFB9AA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76be7-c9ff-4e24-aa53-e3279a9ae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C0A6C-968C-4546-8FDB-72B063BC28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</TotalTime>
  <Words>891</Words>
  <Application>Microsoft Office PowerPoint</Application>
  <PresentationFormat>On-screen Show (4:3)</PresentationFormat>
  <Paragraphs>182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Verdana</vt:lpstr>
      <vt:lpstr>Wingdings</vt:lpstr>
      <vt:lpstr>Shelter Cluster Powerpoint Template V 1 0 - MYN</vt:lpstr>
      <vt:lpstr>SHELTER CLUSTER DR CONGO   Cluster Abris RDC &amp;  Groupe de Travail AME</vt:lpstr>
      <vt:lpstr>Agenda</vt:lpstr>
      <vt:lpstr>Architecture of Shelter Cluster DR Congo</vt:lpstr>
      <vt:lpstr>PowerPoint Presentation</vt:lpstr>
      <vt:lpstr>Humanitarian coordination structure</vt:lpstr>
      <vt:lpstr>General Context Overview</vt:lpstr>
      <vt:lpstr>Ituri Crisis</vt:lpstr>
      <vt:lpstr>Shelter &amp; NFI Response</vt:lpstr>
      <vt:lpstr>NFIs response</vt:lpstr>
      <vt:lpstr>NFIs response</vt:lpstr>
      <vt:lpstr>NFIs response</vt:lpstr>
      <vt:lpstr>Shelter Response</vt:lpstr>
      <vt:lpstr>Types of Shelter Packages</vt:lpstr>
      <vt:lpstr>Shelter tools &amp; modalities</vt:lpstr>
      <vt:lpstr>Challenges &amp; opportunities</vt:lpstr>
      <vt:lpstr>NFI response challenges</vt:lpstr>
      <vt:lpstr>NFIs response opportunities</vt:lpstr>
      <vt:lpstr>Shelter Response Challenges</vt:lpstr>
      <vt:lpstr>Shelter Response Opportunities</vt:lpstr>
      <vt:lpstr>Strategic directions 2021</vt:lpstr>
      <vt:lpstr> Strategic Direction 2021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Caroline DEWAST</cp:lastModifiedBy>
  <cp:revision>56</cp:revision>
  <cp:lastPrinted>2013-03-26T11:03:47Z</cp:lastPrinted>
  <dcterms:created xsi:type="dcterms:W3CDTF">2013-08-07T15:00:29Z</dcterms:created>
  <dcterms:modified xsi:type="dcterms:W3CDTF">2020-10-19T07:39:02Z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0x0101000B9FB59FD9500642AA3E40853AA9A972</vt:lpwstr>
  </property>
</Properties>
</file>