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19" r:id="rId5"/>
  </p:sldMasterIdLst>
  <p:notesMasterIdLst>
    <p:notesMasterId r:id="rId14"/>
  </p:notesMasterIdLst>
  <p:sldIdLst>
    <p:sldId id="287" r:id="rId6"/>
    <p:sldId id="385" r:id="rId7"/>
    <p:sldId id="398" r:id="rId8"/>
    <p:sldId id="399" r:id="rId9"/>
    <p:sldId id="400" r:id="rId10"/>
    <p:sldId id="401" r:id="rId11"/>
    <p:sldId id="377" r:id="rId12"/>
    <p:sldId id="314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8D09F-DE07-4C1C-A4C8-4436B84E8E4B}" v="2" dt="2021-04-15T07:23:10.61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3342" autoAdjust="0"/>
  </p:normalViewPr>
  <p:slideViewPr>
    <p:cSldViewPr snapToGrid="0" snapToObjects="1">
      <p:cViewPr varScale="1">
        <p:scale>
          <a:sx n="106" d="100"/>
          <a:sy n="106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D838B-E3F8-48BE-8D7E-C8C0C7604B8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1AFF87D-20FE-43BA-9ACD-E05EC5ED19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u="sng" dirty="0"/>
            <a:t>Activity 1</a:t>
          </a:r>
          <a:r>
            <a:rPr lang="en-GB" dirty="0"/>
            <a:t>: Shelter partners green their response</a:t>
          </a:r>
          <a:endParaRPr lang="en-CH" dirty="0"/>
        </a:p>
      </dgm:t>
    </dgm:pt>
    <dgm:pt modelId="{E5362F57-4FF1-42A8-BA6B-5F07170DEE81}" type="parTrans" cxnId="{C29803B1-B6AF-4D66-83AD-3641A668FB7D}">
      <dgm:prSet/>
      <dgm:spPr/>
      <dgm:t>
        <a:bodyPr/>
        <a:lstStyle/>
        <a:p>
          <a:endParaRPr lang="en-CH"/>
        </a:p>
      </dgm:t>
    </dgm:pt>
    <dgm:pt modelId="{8E990E46-00F5-4A7C-80FD-9751F980FE60}" type="sibTrans" cxnId="{C29803B1-B6AF-4D66-83AD-3641A668FB7D}">
      <dgm:prSet/>
      <dgm:spPr/>
      <dgm:t>
        <a:bodyPr/>
        <a:lstStyle/>
        <a:p>
          <a:endParaRPr lang="en-CH"/>
        </a:p>
      </dgm:t>
    </dgm:pt>
    <dgm:pt modelId="{DE50AAB7-0068-49BB-8507-5B10653A55E5}">
      <dgm:prSet phldrT="[Text]"/>
      <dgm:spPr/>
      <dgm:t>
        <a:bodyPr/>
        <a:lstStyle/>
        <a:p>
          <a:r>
            <a:rPr lang="en-GB" u="sng" dirty="0"/>
            <a:t>Activity 2</a:t>
          </a:r>
          <a:r>
            <a:rPr lang="en-GB" dirty="0"/>
            <a:t>: Environmental research and advocacy available to make country-level shelter responses greener and climate smart</a:t>
          </a:r>
          <a:endParaRPr lang="en-CH" dirty="0"/>
        </a:p>
      </dgm:t>
    </dgm:pt>
    <dgm:pt modelId="{D5F3DBC8-8A02-43E3-9976-6925427E2A6D}" type="parTrans" cxnId="{D10F73ED-07F4-4170-8346-7E08491803C4}">
      <dgm:prSet/>
      <dgm:spPr/>
      <dgm:t>
        <a:bodyPr/>
        <a:lstStyle/>
        <a:p>
          <a:endParaRPr lang="en-CH"/>
        </a:p>
      </dgm:t>
    </dgm:pt>
    <dgm:pt modelId="{A572154F-178C-4463-9679-B02EBD0EA787}" type="sibTrans" cxnId="{D10F73ED-07F4-4170-8346-7E08491803C4}">
      <dgm:prSet/>
      <dgm:spPr/>
      <dgm:t>
        <a:bodyPr/>
        <a:lstStyle/>
        <a:p>
          <a:endParaRPr lang="en-CH"/>
        </a:p>
      </dgm:t>
    </dgm:pt>
    <dgm:pt modelId="{A799167F-7A7C-48CA-972C-239D27C6B6D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u="sng" dirty="0"/>
            <a:t>Activity 3</a:t>
          </a:r>
          <a:r>
            <a:rPr lang="en-GB" dirty="0"/>
            <a:t>: Country-level shelter clusters effectively design and implement greener and climate-smart shelter responses</a:t>
          </a:r>
          <a:endParaRPr lang="en-CH" dirty="0"/>
        </a:p>
      </dgm:t>
    </dgm:pt>
    <dgm:pt modelId="{E5E548BF-FDE7-47C6-A162-CA09F0836641}" type="parTrans" cxnId="{D0CA8F87-3841-4951-B0D7-708A9B036EA3}">
      <dgm:prSet/>
      <dgm:spPr/>
      <dgm:t>
        <a:bodyPr/>
        <a:lstStyle/>
        <a:p>
          <a:endParaRPr lang="en-CH"/>
        </a:p>
      </dgm:t>
    </dgm:pt>
    <dgm:pt modelId="{1BB86A83-4452-43C2-BBAA-93F5E406EF24}" type="sibTrans" cxnId="{D0CA8F87-3841-4951-B0D7-708A9B036EA3}">
      <dgm:prSet/>
      <dgm:spPr/>
      <dgm:t>
        <a:bodyPr/>
        <a:lstStyle/>
        <a:p>
          <a:endParaRPr lang="en-CH"/>
        </a:p>
      </dgm:t>
    </dgm:pt>
    <dgm:pt modelId="{4A3630B3-3902-4E7D-B4D9-C14ED9848D62}" type="pres">
      <dgm:prSet presAssocID="{79ED838B-E3F8-48BE-8D7E-C8C0C7604B8B}" presName="compositeShape" presStyleCnt="0">
        <dgm:presLayoutVars>
          <dgm:dir/>
          <dgm:resizeHandles/>
        </dgm:presLayoutVars>
      </dgm:prSet>
      <dgm:spPr/>
    </dgm:pt>
    <dgm:pt modelId="{26A79C50-17D5-411A-9947-A9F12AE446E7}" type="pres">
      <dgm:prSet presAssocID="{79ED838B-E3F8-48BE-8D7E-C8C0C7604B8B}" presName="pyramid" presStyleLbl="node1" presStyleIdx="0" presStyleCnt="1"/>
      <dgm:spPr/>
    </dgm:pt>
    <dgm:pt modelId="{800726D5-AFF5-45B5-BAE6-B9B84CEB27EF}" type="pres">
      <dgm:prSet presAssocID="{79ED838B-E3F8-48BE-8D7E-C8C0C7604B8B}" presName="theList" presStyleCnt="0"/>
      <dgm:spPr/>
    </dgm:pt>
    <dgm:pt modelId="{B0CDCDE8-0D39-4D58-92B3-4F408118851C}" type="pres">
      <dgm:prSet presAssocID="{11AFF87D-20FE-43BA-9ACD-E05EC5ED1972}" presName="aNode" presStyleLbl="fgAcc1" presStyleIdx="0" presStyleCnt="3">
        <dgm:presLayoutVars>
          <dgm:bulletEnabled val="1"/>
        </dgm:presLayoutVars>
      </dgm:prSet>
      <dgm:spPr/>
    </dgm:pt>
    <dgm:pt modelId="{3E39E874-20F4-48FE-BCF1-2649D9B5A1BB}" type="pres">
      <dgm:prSet presAssocID="{11AFF87D-20FE-43BA-9ACD-E05EC5ED1972}" presName="aSpace" presStyleCnt="0"/>
      <dgm:spPr/>
    </dgm:pt>
    <dgm:pt modelId="{591CD227-67A5-41AE-917D-98CE2DD582AC}" type="pres">
      <dgm:prSet presAssocID="{DE50AAB7-0068-49BB-8507-5B10653A55E5}" presName="aNode" presStyleLbl="fgAcc1" presStyleIdx="1" presStyleCnt="3" custScaleX="151996">
        <dgm:presLayoutVars>
          <dgm:bulletEnabled val="1"/>
        </dgm:presLayoutVars>
      </dgm:prSet>
      <dgm:spPr/>
    </dgm:pt>
    <dgm:pt modelId="{15C30998-8231-4979-AEEE-E5EEC445A742}" type="pres">
      <dgm:prSet presAssocID="{DE50AAB7-0068-49BB-8507-5B10653A55E5}" presName="aSpace" presStyleCnt="0"/>
      <dgm:spPr/>
    </dgm:pt>
    <dgm:pt modelId="{6F89F504-71F2-4A4E-8525-7D123B42D341}" type="pres">
      <dgm:prSet presAssocID="{A799167F-7A7C-48CA-972C-239D27C6B6DD}" presName="aNode" presStyleLbl="fgAcc1" presStyleIdx="2" presStyleCnt="3" custScaleX="197848">
        <dgm:presLayoutVars>
          <dgm:bulletEnabled val="1"/>
        </dgm:presLayoutVars>
      </dgm:prSet>
      <dgm:spPr/>
    </dgm:pt>
    <dgm:pt modelId="{B4B449AE-DCDD-4AF2-9FCD-0F231992526B}" type="pres">
      <dgm:prSet presAssocID="{A799167F-7A7C-48CA-972C-239D27C6B6DD}" presName="aSpace" presStyleCnt="0"/>
      <dgm:spPr/>
    </dgm:pt>
  </dgm:ptLst>
  <dgm:cxnLst>
    <dgm:cxn modelId="{86319526-6760-423F-A5C1-89D149F91C54}" type="presOf" srcId="{11AFF87D-20FE-43BA-9ACD-E05EC5ED1972}" destId="{B0CDCDE8-0D39-4D58-92B3-4F408118851C}" srcOrd="0" destOrd="0" presId="urn:microsoft.com/office/officeart/2005/8/layout/pyramid2"/>
    <dgm:cxn modelId="{A4035E4E-841D-4127-AD69-41D1EBB7202F}" type="presOf" srcId="{A799167F-7A7C-48CA-972C-239D27C6B6DD}" destId="{6F89F504-71F2-4A4E-8525-7D123B42D341}" srcOrd="0" destOrd="0" presId="urn:microsoft.com/office/officeart/2005/8/layout/pyramid2"/>
    <dgm:cxn modelId="{D0CA8F87-3841-4951-B0D7-708A9B036EA3}" srcId="{79ED838B-E3F8-48BE-8D7E-C8C0C7604B8B}" destId="{A799167F-7A7C-48CA-972C-239D27C6B6DD}" srcOrd="2" destOrd="0" parTransId="{E5E548BF-FDE7-47C6-A162-CA09F0836641}" sibTransId="{1BB86A83-4452-43C2-BBAA-93F5E406EF24}"/>
    <dgm:cxn modelId="{C29803B1-B6AF-4D66-83AD-3641A668FB7D}" srcId="{79ED838B-E3F8-48BE-8D7E-C8C0C7604B8B}" destId="{11AFF87D-20FE-43BA-9ACD-E05EC5ED1972}" srcOrd="0" destOrd="0" parTransId="{E5362F57-4FF1-42A8-BA6B-5F07170DEE81}" sibTransId="{8E990E46-00F5-4A7C-80FD-9751F980FE60}"/>
    <dgm:cxn modelId="{E5C227C5-C84A-4B35-B75B-5E2B2D839DA1}" type="presOf" srcId="{79ED838B-E3F8-48BE-8D7E-C8C0C7604B8B}" destId="{4A3630B3-3902-4E7D-B4D9-C14ED9848D62}" srcOrd="0" destOrd="0" presId="urn:microsoft.com/office/officeart/2005/8/layout/pyramid2"/>
    <dgm:cxn modelId="{D10F73ED-07F4-4170-8346-7E08491803C4}" srcId="{79ED838B-E3F8-48BE-8D7E-C8C0C7604B8B}" destId="{DE50AAB7-0068-49BB-8507-5B10653A55E5}" srcOrd="1" destOrd="0" parTransId="{D5F3DBC8-8A02-43E3-9976-6925427E2A6D}" sibTransId="{A572154F-178C-4463-9679-B02EBD0EA787}"/>
    <dgm:cxn modelId="{FD96BEF0-3038-4F87-978F-ABEA858B96CB}" type="presOf" srcId="{DE50AAB7-0068-49BB-8507-5B10653A55E5}" destId="{591CD227-67A5-41AE-917D-98CE2DD582AC}" srcOrd="0" destOrd="0" presId="urn:microsoft.com/office/officeart/2005/8/layout/pyramid2"/>
    <dgm:cxn modelId="{6F55EF29-D456-4DF2-BCD5-532B63490AF0}" type="presParOf" srcId="{4A3630B3-3902-4E7D-B4D9-C14ED9848D62}" destId="{26A79C50-17D5-411A-9947-A9F12AE446E7}" srcOrd="0" destOrd="0" presId="urn:microsoft.com/office/officeart/2005/8/layout/pyramid2"/>
    <dgm:cxn modelId="{47D5F696-B79A-4863-B184-103C944492D3}" type="presParOf" srcId="{4A3630B3-3902-4E7D-B4D9-C14ED9848D62}" destId="{800726D5-AFF5-45B5-BAE6-B9B84CEB27EF}" srcOrd="1" destOrd="0" presId="urn:microsoft.com/office/officeart/2005/8/layout/pyramid2"/>
    <dgm:cxn modelId="{D1CA00F0-21AD-4AC5-979A-653C218B6433}" type="presParOf" srcId="{800726D5-AFF5-45B5-BAE6-B9B84CEB27EF}" destId="{B0CDCDE8-0D39-4D58-92B3-4F408118851C}" srcOrd="0" destOrd="0" presId="urn:microsoft.com/office/officeart/2005/8/layout/pyramid2"/>
    <dgm:cxn modelId="{9B8B649F-68E5-4CDF-8B25-1C897827A0D6}" type="presParOf" srcId="{800726D5-AFF5-45B5-BAE6-B9B84CEB27EF}" destId="{3E39E874-20F4-48FE-BCF1-2649D9B5A1BB}" srcOrd="1" destOrd="0" presId="urn:microsoft.com/office/officeart/2005/8/layout/pyramid2"/>
    <dgm:cxn modelId="{B7EE9E6E-2A80-4BA4-B05A-14DBFE725694}" type="presParOf" srcId="{800726D5-AFF5-45B5-BAE6-B9B84CEB27EF}" destId="{591CD227-67A5-41AE-917D-98CE2DD582AC}" srcOrd="2" destOrd="0" presId="urn:microsoft.com/office/officeart/2005/8/layout/pyramid2"/>
    <dgm:cxn modelId="{04826D52-B346-4065-9977-E383352CE658}" type="presParOf" srcId="{800726D5-AFF5-45B5-BAE6-B9B84CEB27EF}" destId="{15C30998-8231-4979-AEEE-E5EEC445A742}" srcOrd="3" destOrd="0" presId="urn:microsoft.com/office/officeart/2005/8/layout/pyramid2"/>
    <dgm:cxn modelId="{0010C9EA-2A66-4019-8724-AA0DBF715C46}" type="presParOf" srcId="{800726D5-AFF5-45B5-BAE6-B9B84CEB27EF}" destId="{6F89F504-71F2-4A4E-8525-7D123B42D341}" srcOrd="4" destOrd="0" presId="urn:microsoft.com/office/officeart/2005/8/layout/pyramid2"/>
    <dgm:cxn modelId="{A572F97C-3B24-4393-86A1-407F41C9D603}" type="presParOf" srcId="{800726D5-AFF5-45B5-BAE6-B9B84CEB27EF}" destId="{B4B449AE-DCDD-4AF2-9FCD-0F23199252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E6B93-D692-45CD-9B8D-B410C86F6EC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221B56-6A30-4514-B80D-163E022D2E1F}">
      <dgm:prSet custT="1"/>
      <dgm:spPr/>
      <dgm:t>
        <a:bodyPr/>
        <a:lstStyle/>
        <a:p>
          <a:r>
            <a:rPr lang="en-US" sz="1800" dirty="0"/>
            <a:t>Communication of grant approval and activities eligible for funding</a:t>
          </a:r>
        </a:p>
      </dgm:t>
    </dgm:pt>
    <dgm:pt modelId="{19B8AB64-707D-436D-A33E-1EDCF9B89E22}" type="parTrans" cxnId="{58128D12-F1FB-4FE1-B73A-D15C4617B93B}">
      <dgm:prSet/>
      <dgm:spPr/>
      <dgm:t>
        <a:bodyPr/>
        <a:lstStyle/>
        <a:p>
          <a:endParaRPr lang="en-US" sz="2400"/>
        </a:p>
      </dgm:t>
    </dgm:pt>
    <dgm:pt modelId="{0F51A31F-8AAD-41C3-A94A-BDF1E7CE0388}" type="sibTrans" cxnId="{58128D12-F1FB-4FE1-B73A-D15C4617B93B}">
      <dgm:prSet/>
      <dgm:spPr/>
      <dgm:t>
        <a:bodyPr/>
        <a:lstStyle/>
        <a:p>
          <a:endParaRPr lang="en-US" sz="2400"/>
        </a:p>
      </dgm:t>
    </dgm:pt>
    <dgm:pt modelId="{8251BB25-2197-4688-BE81-7DD454D62521}">
      <dgm:prSet custT="1"/>
      <dgm:spPr/>
      <dgm:t>
        <a:bodyPr/>
        <a:lstStyle/>
        <a:p>
          <a:r>
            <a:rPr lang="en-US" sz="2400" b="1" dirty="0"/>
            <a:t>SAG</a:t>
          </a:r>
          <a:r>
            <a:rPr lang="en-US" sz="2400" dirty="0"/>
            <a:t> agrees on the criteria to select partners</a:t>
          </a:r>
        </a:p>
      </dgm:t>
    </dgm:pt>
    <dgm:pt modelId="{B6747A49-6652-447E-9D27-B5D6A9A9E558}" type="parTrans" cxnId="{55FB00E8-5F4D-4EC2-9902-24B6CE34D66D}">
      <dgm:prSet/>
      <dgm:spPr/>
      <dgm:t>
        <a:bodyPr/>
        <a:lstStyle/>
        <a:p>
          <a:endParaRPr lang="en-US" sz="2400"/>
        </a:p>
      </dgm:t>
    </dgm:pt>
    <dgm:pt modelId="{ED1B19F0-D69C-4937-BF27-282F8A667DF9}" type="sibTrans" cxnId="{55FB00E8-5F4D-4EC2-9902-24B6CE34D66D}">
      <dgm:prSet/>
      <dgm:spPr/>
      <dgm:t>
        <a:bodyPr/>
        <a:lstStyle/>
        <a:p>
          <a:endParaRPr lang="en-US" sz="2400"/>
        </a:p>
      </dgm:t>
    </dgm:pt>
    <dgm:pt modelId="{4A877A9A-E4B0-42AD-BDAE-3D5C1E56E2BE}">
      <dgm:prSet custT="1"/>
      <dgm:spPr/>
      <dgm:t>
        <a:bodyPr/>
        <a:lstStyle/>
        <a:p>
          <a:r>
            <a:rPr lang="en-US" sz="2400" dirty="0"/>
            <a:t>Call for expressions of interest to be partners</a:t>
          </a:r>
        </a:p>
      </dgm:t>
    </dgm:pt>
    <dgm:pt modelId="{7ADC5A9C-6B32-4015-BAA8-C28FFEFE5D8E}" type="parTrans" cxnId="{2D1D6B85-E1A4-4F0D-934F-5A8935909948}">
      <dgm:prSet/>
      <dgm:spPr/>
      <dgm:t>
        <a:bodyPr/>
        <a:lstStyle/>
        <a:p>
          <a:endParaRPr lang="en-US" sz="2400"/>
        </a:p>
      </dgm:t>
    </dgm:pt>
    <dgm:pt modelId="{169C722E-E657-41C1-9293-FDC933F75C2D}" type="sibTrans" cxnId="{2D1D6B85-E1A4-4F0D-934F-5A8935909948}">
      <dgm:prSet/>
      <dgm:spPr/>
      <dgm:t>
        <a:bodyPr/>
        <a:lstStyle/>
        <a:p>
          <a:endParaRPr lang="en-US" sz="2400"/>
        </a:p>
      </dgm:t>
    </dgm:pt>
    <dgm:pt modelId="{64B3EA21-7192-4B04-8245-C9C9CE2CB2D0}">
      <dgm:prSet custT="1"/>
      <dgm:spPr/>
      <dgm:t>
        <a:bodyPr/>
        <a:lstStyle/>
        <a:p>
          <a:r>
            <a:rPr lang="en-US" sz="2400" b="1" dirty="0"/>
            <a:t>SAG</a:t>
          </a:r>
          <a:r>
            <a:rPr lang="en-US" sz="2400" dirty="0"/>
            <a:t> selects partners based on agreed criteria</a:t>
          </a:r>
        </a:p>
      </dgm:t>
    </dgm:pt>
    <dgm:pt modelId="{09527CCD-BA14-41AB-BE9A-55106BAA3DA2}" type="parTrans" cxnId="{2619B60C-94C9-4FA0-B0F3-249B46D7B080}">
      <dgm:prSet/>
      <dgm:spPr/>
      <dgm:t>
        <a:bodyPr/>
        <a:lstStyle/>
        <a:p>
          <a:endParaRPr lang="en-US" sz="2400"/>
        </a:p>
      </dgm:t>
    </dgm:pt>
    <dgm:pt modelId="{2D3B4F95-2072-4D9E-A1E3-2D60C7D059D1}" type="sibTrans" cxnId="{2619B60C-94C9-4FA0-B0F3-249B46D7B080}">
      <dgm:prSet/>
      <dgm:spPr/>
      <dgm:t>
        <a:bodyPr/>
        <a:lstStyle/>
        <a:p>
          <a:endParaRPr lang="en-US" sz="2400"/>
        </a:p>
      </dgm:t>
    </dgm:pt>
    <dgm:pt modelId="{E802A186-777D-4525-BF99-2C96BD10D053}">
      <dgm:prSet custT="1"/>
      <dgm:spPr/>
      <dgm:t>
        <a:bodyPr/>
        <a:lstStyle/>
        <a:p>
          <a:r>
            <a:rPr lang="en-US" sz="2400" b="1" dirty="0"/>
            <a:t>UNHCR</a:t>
          </a:r>
          <a:r>
            <a:rPr lang="en-US" sz="2400" dirty="0"/>
            <a:t> transfers funds to the partners</a:t>
          </a:r>
        </a:p>
      </dgm:t>
    </dgm:pt>
    <dgm:pt modelId="{AA755D55-59D9-4333-AB31-141B538F4249}" type="parTrans" cxnId="{B0DB34D5-7434-47DC-86E0-80D2B9544C65}">
      <dgm:prSet/>
      <dgm:spPr/>
      <dgm:t>
        <a:bodyPr/>
        <a:lstStyle/>
        <a:p>
          <a:endParaRPr lang="en-US" sz="2400"/>
        </a:p>
      </dgm:t>
    </dgm:pt>
    <dgm:pt modelId="{E67646B9-FD2F-4180-AD0D-EC331769BF99}" type="sibTrans" cxnId="{B0DB34D5-7434-47DC-86E0-80D2B9544C65}">
      <dgm:prSet/>
      <dgm:spPr/>
      <dgm:t>
        <a:bodyPr/>
        <a:lstStyle/>
        <a:p>
          <a:endParaRPr lang="en-US" sz="2400"/>
        </a:p>
      </dgm:t>
    </dgm:pt>
    <dgm:pt modelId="{A5319624-3127-44F0-9C04-400A63354E02}">
      <dgm:prSet custT="1"/>
      <dgm:spPr/>
      <dgm:t>
        <a:bodyPr/>
        <a:lstStyle/>
        <a:p>
          <a:r>
            <a:rPr lang="en-US" sz="2000" b="1" dirty="0"/>
            <a:t>Partners</a:t>
          </a:r>
          <a:r>
            <a:rPr lang="en-US" sz="2000" dirty="0"/>
            <a:t> implement, fulfill ECHO requirements and report</a:t>
          </a:r>
        </a:p>
      </dgm:t>
    </dgm:pt>
    <dgm:pt modelId="{8DAEEB58-8191-4A7F-8306-7D3C7A2E2151}" type="parTrans" cxnId="{D15DFB29-D9AE-47E0-9857-7E17CA7C8AD8}">
      <dgm:prSet/>
      <dgm:spPr/>
      <dgm:t>
        <a:bodyPr/>
        <a:lstStyle/>
        <a:p>
          <a:endParaRPr lang="en-US" sz="2400"/>
        </a:p>
      </dgm:t>
    </dgm:pt>
    <dgm:pt modelId="{D4320B7A-0EE9-4AF0-B01F-65083F4E4FDB}" type="sibTrans" cxnId="{D15DFB29-D9AE-47E0-9857-7E17CA7C8AD8}">
      <dgm:prSet/>
      <dgm:spPr/>
      <dgm:t>
        <a:bodyPr/>
        <a:lstStyle/>
        <a:p>
          <a:endParaRPr lang="en-US" sz="2400"/>
        </a:p>
      </dgm:t>
    </dgm:pt>
    <dgm:pt modelId="{C3574703-921C-4743-B1CF-3BFEAF685C20}">
      <dgm:prSet custT="1"/>
      <dgm:spPr/>
      <dgm:t>
        <a:bodyPr/>
        <a:lstStyle/>
        <a:p>
          <a:r>
            <a:rPr lang="en-US" sz="2000" b="1" dirty="0"/>
            <a:t>UNHCR</a:t>
          </a:r>
          <a:r>
            <a:rPr lang="en-US" sz="2000" dirty="0"/>
            <a:t> monitors implementation, consolidates reporting, and maintains relation with ECHO</a:t>
          </a:r>
        </a:p>
      </dgm:t>
    </dgm:pt>
    <dgm:pt modelId="{726C1126-09E6-4857-BB29-22A7CFD33CCB}" type="parTrans" cxnId="{094BB975-43CA-42B8-9ED8-4D473A40B0F8}">
      <dgm:prSet/>
      <dgm:spPr/>
      <dgm:t>
        <a:bodyPr/>
        <a:lstStyle/>
        <a:p>
          <a:endParaRPr lang="en-US" sz="2400"/>
        </a:p>
      </dgm:t>
    </dgm:pt>
    <dgm:pt modelId="{38C13319-91C6-4367-8A9C-368814C84BB9}" type="sibTrans" cxnId="{094BB975-43CA-42B8-9ED8-4D473A40B0F8}">
      <dgm:prSet/>
      <dgm:spPr/>
      <dgm:t>
        <a:bodyPr/>
        <a:lstStyle/>
        <a:p>
          <a:endParaRPr lang="en-US" sz="2400"/>
        </a:p>
      </dgm:t>
    </dgm:pt>
    <dgm:pt modelId="{22726E6A-F4AC-4621-A71B-AB38093B8779}" type="pres">
      <dgm:prSet presAssocID="{FFBE6B93-D692-45CD-9B8D-B410C86F6EC2}" presName="linear" presStyleCnt="0">
        <dgm:presLayoutVars>
          <dgm:dir/>
          <dgm:resizeHandles val="exact"/>
        </dgm:presLayoutVars>
      </dgm:prSet>
      <dgm:spPr/>
    </dgm:pt>
    <dgm:pt modelId="{515D4914-6F6B-4B94-823D-BE44D1EC6AA1}" type="pres">
      <dgm:prSet presAssocID="{DA221B56-6A30-4514-B80D-163E022D2E1F}" presName="comp" presStyleCnt="0"/>
      <dgm:spPr/>
    </dgm:pt>
    <dgm:pt modelId="{3818E057-16F5-4470-8302-E4A0E64383FE}" type="pres">
      <dgm:prSet presAssocID="{DA221B56-6A30-4514-B80D-163E022D2E1F}" presName="box" presStyleLbl="node1" presStyleIdx="0" presStyleCnt="7"/>
      <dgm:spPr/>
    </dgm:pt>
    <dgm:pt modelId="{98874A3C-1D81-4982-9FD1-B25D614F91B2}" type="pres">
      <dgm:prSet presAssocID="{DA221B56-6A30-4514-B80D-163E022D2E1F}" presName="img" presStyleLbl="fgImgPlace1" presStyleIdx="0" presStyleCnt="7" custScaleX="30615" custLinFactNeighborX="-33003" custLinFactNeighborY="19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79C85E2-03DF-4531-9E52-34E43E326FDC}" type="pres">
      <dgm:prSet presAssocID="{DA221B56-6A30-4514-B80D-163E022D2E1F}" presName="text" presStyleLbl="node1" presStyleIdx="0" presStyleCnt="7">
        <dgm:presLayoutVars>
          <dgm:bulletEnabled val="1"/>
        </dgm:presLayoutVars>
      </dgm:prSet>
      <dgm:spPr/>
    </dgm:pt>
    <dgm:pt modelId="{27023C5C-3B29-4A50-AEEE-6AB239AE23E7}" type="pres">
      <dgm:prSet presAssocID="{0F51A31F-8AAD-41C3-A94A-BDF1E7CE0388}" presName="spacer" presStyleCnt="0"/>
      <dgm:spPr/>
    </dgm:pt>
    <dgm:pt modelId="{BFFD60D6-60C9-4988-9F70-65B2DBF1E01E}" type="pres">
      <dgm:prSet presAssocID="{8251BB25-2197-4688-BE81-7DD454D62521}" presName="comp" presStyleCnt="0"/>
      <dgm:spPr/>
    </dgm:pt>
    <dgm:pt modelId="{5E5EEA1E-A793-47CD-9165-58026E20FFE5}" type="pres">
      <dgm:prSet presAssocID="{8251BB25-2197-4688-BE81-7DD454D62521}" presName="box" presStyleLbl="node1" presStyleIdx="1" presStyleCnt="7"/>
      <dgm:spPr/>
    </dgm:pt>
    <dgm:pt modelId="{58239C8D-B39F-4C4A-BBA7-BA903E0A368B}" type="pres">
      <dgm:prSet presAssocID="{8251BB25-2197-4688-BE81-7DD454D62521}" presName="img" presStyleLbl="fgImgPlace1" presStyleIdx="1" presStyleCnt="7" custScaleX="30571" custScaleY="95388" custLinFactNeighborX="-32547" custLinFactNeighborY="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Customer review RTL"/>
        </a:ext>
      </dgm:extLst>
    </dgm:pt>
    <dgm:pt modelId="{8B9CF9D0-F305-4443-9E2D-EA739563B572}" type="pres">
      <dgm:prSet presAssocID="{8251BB25-2197-4688-BE81-7DD454D62521}" presName="text" presStyleLbl="node1" presStyleIdx="1" presStyleCnt="7">
        <dgm:presLayoutVars>
          <dgm:bulletEnabled val="1"/>
        </dgm:presLayoutVars>
      </dgm:prSet>
      <dgm:spPr/>
    </dgm:pt>
    <dgm:pt modelId="{E4F9E660-3B3B-4F3D-A287-54AC3477A943}" type="pres">
      <dgm:prSet presAssocID="{ED1B19F0-D69C-4937-BF27-282F8A667DF9}" presName="spacer" presStyleCnt="0"/>
      <dgm:spPr/>
    </dgm:pt>
    <dgm:pt modelId="{99FE8548-2A99-4015-98AD-3E445928D13F}" type="pres">
      <dgm:prSet presAssocID="{4A877A9A-E4B0-42AD-BDAE-3D5C1E56E2BE}" presName="comp" presStyleCnt="0"/>
      <dgm:spPr/>
    </dgm:pt>
    <dgm:pt modelId="{69243AE7-93D5-4EB9-8001-BA3EC82F2781}" type="pres">
      <dgm:prSet presAssocID="{4A877A9A-E4B0-42AD-BDAE-3D5C1E56E2BE}" presName="box" presStyleLbl="node1" presStyleIdx="2" presStyleCnt="7"/>
      <dgm:spPr/>
    </dgm:pt>
    <dgm:pt modelId="{355B2AC1-AC0D-4689-AD6A-1A453E618473}" type="pres">
      <dgm:prSet presAssocID="{4A877A9A-E4B0-42AD-BDAE-3D5C1E56E2BE}" presName="img" presStyleLbl="fgImgPlace1" presStyleIdx="2" presStyleCnt="7" custScaleX="29626" custScaleY="98324" custLinFactNeighborX="-330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D1885940-224F-4B05-B175-0AA6279C08DC}" type="pres">
      <dgm:prSet presAssocID="{4A877A9A-E4B0-42AD-BDAE-3D5C1E56E2BE}" presName="text" presStyleLbl="node1" presStyleIdx="2" presStyleCnt="7">
        <dgm:presLayoutVars>
          <dgm:bulletEnabled val="1"/>
        </dgm:presLayoutVars>
      </dgm:prSet>
      <dgm:spPr/>
    </dgm:pt>
    <dgm:pt modelId="{70EFA017-B8D6-473D-8FED-47811AC5B6C3}" type="pres">
      <dgm:prSet presAssocID="{169C722E-E657-41C1-9293-FDC933F75C2D}" presName="spacer" presStyleCnt="0"/>
      <dgm:spPr/>
    </dgm:pt>
    <dgm:pt modelId="{C828812C-0BF6-4A1D-8CE5-306196B14970}" type="pres">
      <dgm:prSet presAssocID="{64B3EA21-7192-4B04-8245-C9C9CE2CB2D0}" presName="comp" presStyleCnt="0"/>
      <dgm:spPr/>
    </dgm:pt>
    <dgm:pt modelId="{79249B13-BEF4-4A48-9862-467AD2A0A946}" type="pres">
      <dgm:prSet presAssocID="{64B3EA21-7192-4B04-8245-C9C9CE2CB2D0}" presName="box" presStyleLbl="node1" presStyleIdx="3" presStyleCnt="7"/>
      <dgm:spPr/>
    </dgm:pt>
    <dgm:pt modelId="{B05D5848-8C0B-471F-B79E-CA007AF6B3EC}" type="pres">
      <dgm:prSet presAssocID="{64B3EA21-7192-4B04-8245-C9C9CE2CB2D0}" presName="img" presStyleLbl="fgImgPlace1" presStyleIdx="3" presStyleCnt="7" custScaleX="30726" custScaleY="97453" custLinFactNeighborX="-3410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80F84798-68EA-456D-ACCF-9B6FF1378502}" type="pres">
      <dgm:prSet presAssocID="{64B3EA21-7192-4B04-8245-C9C9CE2CB2D0}" presName="text" presStyleLbl="node1" presStyleIdx="3" presStyleCnt="7">
        <dgm:presLayoutVars>
          <dgm:bulletEnabled val="1"/>
        </dgm:presLayoutVars>
      </dgm:prSet>
      <dgm:spPr/>
    </dgm:pt>
    <dgm:pt modelId="{4151F786-BDD2-4F68-9323-41CD2065EAA7}" type="pres">
      <dgm:prSet presAssocID="{2D3B4F95-2072-4D9E-A1E3-2D60C7D059D1}" presName="spacer" presStyleCnt="0"/>
      <dgm:spPr/>
    </dgm:pt>
    <dgm:pt modelId="{E1304B0B-1433-40B4-8FA7-4E6D6B94F71F}" type="pres">
      <dgm:prSet presAssocID="{E802A186-777D-4525-BF99-2C96BD10D053}" presName="comp" presStyleCnt="0"/>
      <dgm:spPr/>
    </dgm:pt>
    <dgm:pt modelId="{8388C159-FFD8-45B9-A8B2-4EF623CDA723}" type="pres">
      <dgm:prSet presAssocID="{E802A186-777D-4525-BF99-2C96BD10D053}" presName="box" presStyleLbl="node1" presStyleIdx="4" presStyleCnt="7"/>
      <dgm:spPr/>
    </dgm:pt>
    <dgm:pt modelId="{035EE8CD-C744-409F-8B12-B94B422C9BEF}" type="pres">
      <dgm:prSet presAssocID="{E802A186-777D-4525-BF99-2C96BD10D053}" presName="img" presStyleLbl="fgImgPlace1" presStyleIdx="4" presStyleCnt="7" custScaleX="32926" custScaleY="100389" custLinFactNeighborX="-31648" custLinFactNeighborY="377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AEC9E59-2EB6-4F46-92DA-5D86AB9371C5}" type="pres">
      <dgm:prSet presAssocID="{E802A186-777D-4525-BF99-2C96BD10D053}" presName="text" presStyleLbl="node1" presStyleIdx="4" presStyleCnt="7">
        <dgm:presLayoutVars>
          <dgm:bulletEnabled val="1"/>
        </dgm:presLayoutVars>
      </dgm:prSet>
      <dgm:spPr/>
    </dgm:pt>
    <dgm:pt modelId="{9922106B-107D-4B9C-9322-6CC1F05AA56B}" type="pres">
      <dgm:prSet presAssocID="{E67646B9-FD2F-4180-AD0D-EC331769BF99}" presName="spacer" presStyleCnt="0"/>
      <dgm:spPr/>
    </dgm:pt>
    <dgm:pt modelId="{CE561E90-B1D9-4BC6-AE4F-948896DA54AF}" type="pres">
      <dgm:prSet presAssocID="{A5319624-3127-44F0-9C04-400A63354E02}" presName="comp" presStyleCnt="0"/>
      <dgm:spPr/>
    </dgm:pt>
    <dgm:pt modelId="{5E9C51E8-18FC-4F1D-B3DB-6419AD3BEB86}" type="pres">
      <dgm:prSet presAssocID="{A5319624-3127-44F0-9C04-400A63354E02}" presName="box" presStyleLbl="node1" presStyleIdx="5" presStyleCnt="7"/>
      <dgm:spPr/>
    </dgm:pt>
    <dgm:pt modelId="{93993687-4F3F-4ED8-A31A-96CD560CB94A}" type="pres">
      <dgm:prSet presAssocID="{A5319624-3127-44F0-9C04-400A63354E02}" presName="img" presStyleLbl="fgImgPlace1" presStyleIdx="5" presStyleCnt="7" custScaleX="30726" custLinFactNeighborX="-31353" custLinFactNeighborY="190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E6FFE560-B495-49CA-80FC-C7FB231BD70E}" type="pres">
      <dgm:prSet presAssocID="{A5319624-3127-44F0-9C04-400A63354E02}" presName="text" presStyleLbl="node1" presStyleIdx="5" presStyleCnt="7">
        <dgm:presLayoutVars>
          <dgm:bulletEnabled val="1"/>
        </dgm:presLayoutVars>
      </dgm:prSet>
      <dgm:spPr/>
    </dgm:pt>
    <dgm:pt modelId="{B1B7EE3C-4E05-4ED2-A809-0F5C145CD675}" type="pres">
      <dgm:prSet presAssocID="{D4320B7A-0EE9-4AF0-B01F-65083F4E4FDB}" presName="spacer" presStyleCnt="0"/>
      <dgm:spPr/>
    </dgm:pt>
    <dgm:pt modelId="{270319E4-C4A1-473A-AB89-2770F3D56412}" type="pres">
      <dgm:prSet presAssocID="{C3574703-921C-4743-B1CF-3BFEAF685C20}" presName="comp" presStyleCnt="0"/>
      <dgm:spPr/>
    </dgm:pt>
    <dgm:pt modelId="{A069B634-8DA8-4264-A7B6-65B440AE5A62}" type="pres">
      <dgm:prSet presAssocID="{C3574703-921C-4743-B1CF-3BFEAF685C20}" presName="box" presStyleLbl="node1" presStyleIdx="6" presStyleCnt="7"/>
      <dgm:spPr/>
    </dgm:pt>
    <dgm:pt modelId="{D0B61E5C-C116-49EA-B878-C596AE371118}" type="pres">
      <dgm:prSet presAssocID="{C3574703-921C-4743-B1CF-3BFEAF685C20}" presName="img" presStyleLbl="fgImgPlace1" presStyleIdx="6" presStyleCnt="7" custScaleX="28526" custLinFactNeighborX="-33003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509D81BF-C968-44F4-A293-6E404C276071}" type="pres">
      <dgm:prSet presAssocID="{C3574703-921C-4743-B1CF-3BFEAF685C20}" presName="text" presStyleLbl="node1" presStyleIdx="6" presStyleCnt="7">
        <dgm:presLayoutVars>
          <dgm:bulletEnabled val="1"/>
        </dgm:presLayoutVars>
      </dgm:prSet>
      <dgm:spPr/>
    </dgm:pt>
  </dgm:ptLst>
  <dgm:cxnLst>
    <dgm:cxn modelId="{2619B60C-94C9-4FA0-B0F3-249B46D7B080}" srcId="{FFBE6B93-D692-45CD-9B8D-B410C86F6EC2}" destId="{64B3EA21-7192-4B04-8245-C9C9CE2CB2D0}" srcOrd="3" destOrd="0" parTransId="{09527CCD-BA14-41AB-BE9A-55106BAA3DA2}" sibTransId="{2D3B4F95-2072-4D9E-A1E3-2D60C7D059D1}"/>
    <dgm:cxn modelId="{58128D12-F1FB-4FE1-B73A-D15C4617B93B}" srcId="{FFBE6B93-D692-45CD-9B8D-B410C86F6EC2}" destId="{DA221B56-6A30-4514-B80D-163E022D2E1F}" srcOrd="0" destOrd="0" parTransId="{19B8AB64-707D-436D-A33E-1EDCF9B89E22}" sibTransId="{0F51A31F-8AAD-41C3-A94A-BDF1E7CE0388}"/>
    <dgm:cxn modelId="{7AA0A21C-3B54-416A-AAA8-7A1AC05FA09C}" type="presOf" srcId="{C3574703-921C-4743-B1CF-3BFEAF685C20}" destId="{A069B634-8DA8-4264-A7B6-65B440AE5A62}" srcOrd="0" destOrd="0" presId="urn:microsoft.com/office/officeart/2005/8/layout/vList4"/>
    <dgm:cxn modelId="{1BE92B20-47D2-4BC0-AA9F-424E949598D8}" type="presOf" srcId="{FFBE6B93-D692-45CD-9B8D-B410C86F6EC2}" destId="{22726E6A-F4AC-4621-A71B-AB38093B8779}" srcOrd="0" destOrd="0" presId="urn:microsoft.com/office/officeart/2005/8/layout/vList4"/>
    <dgm:cxn modelId="{D15DFB29-D9AE-47E0-9857-7E17CA7C8AD8}" srcId="{FFBE6B93-D692-45CD-9B8D-B410C86F6EC2}" destId="{A5319624-3127-44F0-9C04-400A63354E02}" srcOrd="5" destOrd="0" parTransId="{8DAEEB58-8191-4A7F-8306-7D3C7A2E2151}" sibTransId="{D4320B7A-0EE9-4AF0-B01F-65083F4E4FDB}"/>
    <dgm:cxn modelId="{FFFAA031-9D09-4C54-AEAC-5CB3256116CA}" type="presOf" srcId="{64B3EA21-7192-4B04-8245-C9C9CE2CB2D0}" destId="{80F84798-68EA-456D-ACCF-9B6FF1378502}" srcOrd="1" destOrd="0" presId="urn:microsoft.com/office/officeart/2005/8/layout/vList4"/>
    <dgm:cxn modelId="{B991835D-164B-4225-A7D4-C3F17422568B}" type="presOf" srcId="{8251BB25-2197-4688-BE81-7DD454D62521}" destId="{5E5EEA1E-A793-47CD-9165-58026E20FFE5}" srcOrd="0" destOrd="0" presId="urn:microsoft.com/office/officeart/2005/8/layout/vList4"/>
    <dgm:cxn modelId="{CC9F2261-DC39-4E45-9814-6F5AD4979C5A}" type="presOf" srcId="{A5319624-3127-44F0-9C04-400A63354E02}" destId="{E6FFE560-B495-49CA-80FC-C7FB231BD70E}" srcOrd="1" destOrd="0" presId="urn:microsoft.com/office/officeart/2005/8/layout/vList4"/>
    <dgm:cxn modelId="{9D39A56A-799C-4D83-877B-63D7D2A52064}" type="presOf" srcId="{8251BB25-2197-4688-BE81-7DD454D62521}" destId="{8B9CF9D0-F305-4443-9E2D-EA739563B572}" srcOrd="1" destOrd="0" presId="urn:microsoft.com/office/officeart/2005/8/layout/vList4"/>
    <dgm:cxn modelId="{3F8B374E-E46B-49BB-BE7B-AF950CD29B5A}" type="presOf" srcId="{64B3EA21-7192-4B04-8245-C9C9CE2CB2D0}" destId="{79249B13-BEF4-4A48-9862-467AD2A0A946}" srcOrd="0" destOrd="0" presId="urn:microsoft.com/office/officeart/2005/8/layout/vList4"/>
    <dgm:cxn modelId="{BA596A4E-27DC-4DB4-878D-C86AE967ADFE}" type="presOf" srcId="{4A877A9A-E4B0-42AD-BDAE-3D5C1E56E2BE}" destId="{D1885940-224F-4B05-B175-0AA6279C08DC}" srcOrd="1" destOrd="0" presId="urn:microsoft.com/office/officeart/2005/8/layout/vList4"/>
    <dgm:cxn modelId="{094BB975-43CA-42B8-9ED8-4D473A40B0F8}" srcId="{FFBE6B93-D692-45CD-9B8D-B410C86F6EC2}" destId="{C3574703-921C-4743-B1CF-3BFEAF685C20}" srcOrd="6" destOrd="0" parTransId="{726C1126-09E6-4857-BB29-22A7CFD33CCB}" sibTransId="{38C13319-91C6-4367-8A9C-368814C84BB9}"/>
    <dgm:cxn modelId="{5777447C-1DD4-4D21-9A8E-CEB9EA516B18}" type="presOf" srcId="{E802A186-777D-4525-BF99-2C96BD10D053}" destId="{1AEC9E59-2EB6-4F46-92DA-5D86AB9371C5}" srcOrd="1" destOrd="0" presId="urn:microsoft.com/office/officeart/2005/8/layout/vList4"/>
    <dgm:cxn modelId="{2D1D6B85-E1A4-4F0D-934F-5A8935909948}" srcId="{FFBE6B93-D692-45CD-9B8D-B410C86F6EC2}" destId="{4A877A9A-E4B0-42AD-BDAE-3D5C1E56E2BE}" srcOrd="2" destOrd="0" parTransId="{7ADC5A9C-6B32-4015-BAA8-C28FFEFE5D8E}" sibTransId="{169C722E-E657-41C1-9293-FDC933F75C2D}"/>
    <dgm:cxn modelId="{431AD28A-B8D1-4254-89E2-87FEF65BFF10}" type="presOf" srcId="{4A877A9A-E4B0-42AD-BDAE-3D5C1E56E2BE}" destId="{69243AE7-93D5-4EB9-8001-BA3EC82F2781}" srcOrd="0" destOrd="0" presId="urn:microsoft.com/office/officeart/2005/8/layout/vList4"/>
    <dgm:cxn modelId="{BD0BECB9-E6CF-45D1-A31E-D150EF9AC654}" type="presOf" srcId="{DA221B56-6A30-4514-B80D-163E022D2E1F}" destId="{479C85E2-03DF-4531-9E52-34E43E326FDC}" srcOrd="1" destOrd="0" presId="urn:microsoft.com/office/officeart/2005/8/layout/vList4"/>
    <dgm:cxn modelId="{3F306FD4-0034-4E59-B214-4BC1D2EBA810}" type="presOf" srcId="{E802A186-777D-4525-BF99-2C96BD10D053}" destId="{8388C159-FFD8-45B9-A8B2-4EF623CDA723}" srcOrd="0" destOrd="0" presId="urn:microsoft.com/office/officeart/2005/8/layout/vList4"/>
    <dgm:cxn modelId="{B0DB34D5-7434-47DC-86E0-80D2B9544C65}" srcId="{FFBE6B93-D692-45CD-9B8D-B410C86F6EC2}" destId="{E802A186-777D-4525-BF99-2C96BD10D053}" srcOrd="4" destOrd="0" parTransId="{AA755D55-59D9-4333-AB31-141B538F4249}" sibTransId="{E67646B9-FD2F-4180-AD0D-EC331769BF99}"/>
    <dgm:cxn modelId="{1CDD2DD8-2108-4173-B152-C63C2F587B89}" type="presOf" srcId="{A5319624-3127-44F0-9C04-400A63354E02}" destId="{5E9C51E8-18FC-4F1D-B3DB-6419AD3BEB86}" srcOrd="0" destOrd="0" presId="urn:microsoft.com/office/officeart/2005/8/layout/vList4"/>
    <dgm:cxn modelId="{AB0198DA-CC7D-42CD-9355-F35447E69A34}" type="presOf" srcId="{DA221B56-6A30-4514-B80D-163E022D2E1F}" destId="{3818E057-16F5-4470-8302-E4A0E64383FE}" srcOrd="0" destOrd="0" presId="urn:microsoft.com/office/officeart/2005/8/layout/vList4"/>
    <dgm:cxn modelId="{55FB00E8-5F4D-4EC2-9902-24B6CE34D66D}" srcId="{FFBE6B93-D692-45CD-9B8D-B410C86F6EC2}" destId="{8251BB25-2197-4688-BE81-7DD454D62521}" srcOrd="1" destOrd="0" parTransId="{B6747A49-6652-447E-9D27-B5D6A9A9E558}" sibTransId="{ED1B19F0-D69C-4937-BF27-282F8A667DF9}"/>
    <dgm:cxn modelId="{D22F31F9-CAC6-4782-9F4A-EA7EEBDCCB19}" type="presOf" srcId="{C3574703-921C-4743-B1CF-3BFEAF685C20}" destId="{509D81BF-C968-44F4-A293-6E404C276071}" srcOrd="1" destOrd="0" presId="urn:microsoft.com/office/officeart/2005/8/layout/vList4"/>
    <dgm:cxn modelId="{1802A5D2-955D-44D6-A37E-02B6ED039DCB}" type="presParOf" srcId="{22726E6A-F4AC-4621-A71B-AB38093B8779}" destId="{515D4914-6F6B-4B94-823D-BE44D1EC6AA1}" srcOrd="0" destOrd="0" presId="urn:microsoft.com/office/officeart/2005/8/layout/vList4"/>
    <dgm:cxn modelId="{72EE5ED1-9E31-4F35-B44C-270D83071000}" type="presParOf" srcId="{515D4914-6F6B-4B94-823D-BE44D1EC6AA1}" destId="{3818E057-16F5-4470-8302-E4A0E64383FE}" srcOrd="0" destOrd="0" presId="urn:microsoft.com/office/officeart/2005/8/layout/vList4"/>
    <dgm:cxn modelId="{03F777C0-501B-4850-A3C1-43D40A49BC31}" type="presParOf" srcId="{515D4914-6F6B-4B94-823D-BE44D1EC6AA1}" destId="{98874A3C-1D81-4982-9FD1-B25D614F91B2}" srcOrd="1" destOrd="0" presId="urn:microsoft.com/office/officeart/2005/8/layout/vList4"/>
    <dgm:cxn modelId="{0CCABC6C-4309-4C97-BF0A-426EACD6B2ED}" type="presParOf" srcId="{515D4914-6F6B-4B94-823D-BE44D1EC6AA1}" destId="{479C85E2-03DF-4531-9E52-34E43E326FDC}" srcOrd="2" destOrd="0" presId="urn:microsoft.com/office/officeart/2005/8/layout/vList4"/>
    <dgm:cxn modelId="{9B40284A-2DAE-49C4-ABCB-5FCB99F94662}" type="presParOf" srcId="{22726E6A-F4AC-4621-A71B-AB38093B8779}" destId="{27023C5C-3B29-4A50-AEEE-6AB239AE23E7}" srcOrd="1" destOrd="0" presId="urn:microsoft.com/office/officeart/2005/8/layout/vList4"/>
    <dgm:cxn modelId="{41232C79-635A-4160-B9E7-FCCC5EB6A8CB}" type="presParOf" srcId="{22726E6A-F4AC-4621-A71B-AB38093B8779}" destId="{BFFD60D6-60C9-4988-9F70-65B2DBF1E01E}" srcOrd="2" destOrd="0" presId="urn:microsoft.com/office/officeart/2005/8/layout/vList4"/>
    <dgm:cxn modelId="{F638905E-3C85-4AFB-8EEA-4D09104B964D}" type="presParOf" srcId="{BFFD60D6-60C9-4988-9F70-65B2DBF1E01E}" destId="{5E5EEA1E-A793-47CD-9165-58026E20FFE5}" srcOrd="0" destOrd="0" presId="urn:microsoft.com/office/officeart/2005/8/layout/vList4"/>
    <dgm:cxn modelId="{66BB49E4-59B1-4A16-8A65-6CE3AC16B879}" type="presParOf" srcId="{BFFD60D6-60C9-4988-9F70-65B2DBF1E01E}" destId="{58239C8D-B39F-4C4A-BBA7-BA903E0A368B}" srcOrd="1" destOrd="0" presId="urn:microsoft.com/office/officeart/2005/8/layout/vList4"/>
    <dgm:cxn modelId="{E2F3F61F-41FC-457F-9BDB-B82601468709}" type="presParOf" srcId="{BFFD60D6-60C9-4988-9F70-65B2DBF1E01E}" destId="{8B9CF9D0-F305-4443-9E2D-EA739563B572}" srcOrd="2" destOrd="0" presId="urn:microsoft.com/office/officeart/2005/8/layout/vList4"/>
    <dgm:cxn modelId="{9BE6CDC1-661C-4AED-A7D1-5C1D4CD433C3}" type="presParOf" srcId="{22726E6A-F4AC-4621-A71B-AB38093B8779}" destId="{E4F9E660-3B3B-4F3D-A287-54AC3477A943}" srcOrd="3" destOrd="0" presId="urn:microsoft.com/office/officeart/2005/8/layout/vList4"/>
    <dgm:cxn modelId="{63D21BAB-CD24-4E92-844E-E7A38F19C905}" type="presParOf" srcId="{22726E6A-F4AC-4621-A71B-AB38093B8779}" destId="{99FE8548-2A99-4015-98AD-3E445928D13F}" srcOrd="4" destOrd="0" presId="urn:microsoft.com/office/officeart/2005/8/layout/vList4"/>
    <dgm:cxn modelId="{9445A430-88EF-444F-BA41-D9C04942B721}" type="presParOf" srcId="{99FE8548-2A99-4015-98AD-3E445928D13F}" destId="{69243AE7-93D5-4EB9-8001-BA3EC82F2781}" srcOrd="0" destOrd="0" presId="urn:microsoft.com/office/officeart/2005/8/layout/vList4"/>
    <dgm:cxn modelId="{D81E4331-DBE1-47E1-B241-EC70404A7AF7}" type="presParOf" srcId="{99FE8548-2A99-4015-98AD-3E445928D13F}" destId="{355B2AC1-AC0D-4689-AD6A-1A453E618473}" srcOrd="1" destOrd="0" presId="urn:microsoft.com/office/officeart/2005/8/layout/vList4"/>
    <dgm:cxn modelId="{5B113D79-D6FD-42C0-86B0-FDC0F7733898}" type="presParOf" srcId="{99FE8548-2A99-4015-98AD-3E445928D13F}" destId="{D1885940-224F-4B05-B175-0AA6279C08DC}" srcOrd="2" destOrd="0" presId="urn:microsoft.com/office/officeart/2005/8/layout/vList4"/>
    <dgm:cxn modelId="{5A9CA9A8-5C81-4A88-99A4-973F35A97421}" type="presParOf" srcId="{22726E6A-F4AC-4621-A71B-AB38093B8779}" destId="{70EFA017-B8D6-473D-8FED-47811AC5B6C3}" srcOrd="5" destOrd="0" presId="urn:microsoft.com/office/officeart/2005/8/layout/vList4"/>
    <dgm:cxn modelId="{E5286BEB-EDCF-4824-9CB9-80D7016AB26E}" type="presParOf" srcId="{22726E6A-F4AC-4621-A71B-AB38093B8779}" destId="{C828812C-0BF6-4A1D-8CE5-306196B14970}" srcOrd="6" destOrd="0" presId="urn:microsoft.com/office/officeart/2005/8/layout/vList4"/>
    <dgm:cxn modelId="{7A8D4370-032A-436F-9A79-55AF9E8CE7C2}" type="presParOf" srcId="{C828812C-0BF6-4A1D-8CE5-306196B14970}" destId="{79249B13-BEF4-4A48-9862-467AD2A0A946}" srcOrd="0" destOrd="0" presId="urn:microsoft.com/office/officeart/2005/8/layout/vList4"/>
    <dgm:cxn modelId="{F9AA312D-5812-49E6-88F1-A71CAE5C5358}" type="presParOf" srcId="{C828812C-0BF6-4A1D-8CE5-306196B14970}" destId="{B05D5848-8C0B-471F-B79E-CA007AF6B3EC}" srcOrd="1" destOrd="0" presId="urn:microsoft.com/office/officeart/2005/8/layout/vList4"/>
    <dgm:cxn modelId="{023760B5-E646-4807-9F02-4CD5905DE31D}" type="presParOf" srcId="{C828812C-0BF6-4A1D-8CE5-306196B14970}" destId="{80F84798-68EA-456D-ACCF-9B6FF1378502}" srcOrd="2" destOrd="0" presId="urn:microsoft.com/office/officeart/2005/8/layout/vList4"/>
    <dgm:cxn modelId="{31C840CD-36E6-4BBF-BA3F-8C704F4DFC4F}" type="presParOf" srcId="{22726E6A-F4AC-4621-A71B-AB38093B8779}" destId="{4151F786-BDD2-4F68-9323-41CD2065EAA7}" srcOrd="7" destOrd="0" presId="urn:microsoft.com/office/officeart/2005/8/layout/vList4"/>
    <dgm:cxn modelId="{0A4E9DC8-7B3A-4C5F-ACCD-06FAABA74412}" type="presParOf" srcId="{22726E6A-F4AC-4621-A71B-AB38093B8779}" destId="{E1304B0B-1433-40B4-8FA7-4E6D6B94F71F}" srcOrd="8" destOrd="0" presId="urn:microsoft.com/office/officeart/2005/8/layout/vList4"/>
    <dgm:cxn modelId="{527D2534-3F43-435A-9C3A-2D21AADF097D}" type="presParOf" srcId="{E1304B0B-1433-40B4-8FA7-4E6D6B94F71F}" destId="{8388C159-FFD8-45B9-A8B2-4EF623CDA723}" srcOrd="0" destOrd="0" presId="urn:microsoft.com/office/officeart/2005/8/layout/vList4"/>
    <dgm:cxn modelId="{F51D2C88-511A-4461-A8E2-82405A2FA068}" type="presParOf" srcId="{E1304B0B-1433-40B4-8FA7-4E6D6B94F71F}" destId="{035EE8CD-C744-409F-8B12-B94B422C9BEF}" srcOrd="1" destOrd="0" presId="urn:microsoft.com/office/officeart/2005/8/layout/vList4"/>
    <dgm:cxn modelId="{EBE03308-81C8-4BE1-8D68-4540700277FE}" type="presParOf" srcId="{E1304B0B-1433-40B4-8FA7-4E6D6B94F71F}" destId="{1AEC9E59-2EB6-4F46-92DA-5D86AB9371C5}" srcOrd="2" destOrd="0" presId="urn:microsoft.com/office/officeart/2005/8/layout/vList4"/>
    <dgm:cxn modelId="{2A53DCB6-AF81-411A-A6E1-7561D48C2382}" type="presParOf" srcId="{22726E6A-F4AC-4621-A71B-AB38093B8779}" destId="{9922106B-107D-4B9C-9322-6CC1F05AA56B}" srcOrd="9" destOrd="0" presId="urn:microsoft.com/office/officeart/2005/8/layout/vList4"/>
    <dgm:cxn modelId="{B21E64AF-DE68-4190-951F-E71A67D4376D}" type="presParOf" srcId="{22726E6A-F4AC-4621-A71B-AB38093B8779}" destId="{CE561E90-B1D9-4BC6-AE4F-948896DA54AF}" srcOrd="10" destOrd="0" presId="urn:microsoft.com/office/officeart/2005/8/layout/vList4"/>
    <dgm:cxn modelId="{77CB53A2-E7FC-490F-BFEF-AE24D4470114}" type="presParOf" srcId="{CE561E90-B1D9-4BC6-AE4F-948896DA54AF}" destId="{5E9C51E8-18FC-4F1D-B3DB-6419AD3BEB86}" srcOrd="0" destOrd="0" presId="urn:microsoft.com/office/officeart/2005/8/layout/vList4"/>
    <dgm:cxn modelId="{7B63EEF7-5338-4D35-B8AD-8F08A86B8173}" type="presParOf" srcId="{CE561E90-B1D9-4BC6-AE4F-948896DA54AF}" destId="{93993687-4F3F-4ED8-A31A-96CD560CB94A}" srcOrd="1" destOrd="0" presId="urn:microsoft.com/office/officeart/2005/8/layout/vList4"/>
    <dgm:cxn modelId="{C4209E06-4AD2-4D03-9CF3-C834DC4E6CB5}" type="presParOf" srcId="{CE561E90-B1D9-4BC6-AE4F-948896DA54AF}" destId="{E6FFE560-B495-49CA-80FC-C7FB231BD70E}" srcOrd="2" destOrd="0" presId="urn:microsoft.com/office/officeart/2005/8/layout/vList4"/>
    <dgm:cxn modelId="{C8439FD7-ACE8-4BB0-93DA-911378E459C2}" type="presParOf" srcId="{22726E6A-F4AC-4621-A71B-AB38093B8779}" destId="{B1B7EE3C-4E05-4ED2-A809-0F5C145CD675}" srcOrd="11" destOrd="0" presId="urn:microsoft.com/office/officeart/2005/8/layout/vList4"/>
    <dgm:cxn modelId="{A7733F2C-0581-481F-A8F5-AC2FE3D51ADF}" type="presParOf" srcId="{22726E6A-F4AC-4621-A71B-AB38093B8779}" destId="{270319E4-C4A1-473A-AB89-2770F3D56412}" srcOrd="12" destOrd="0" presId="urn:microsoft.com/office/officeart/2005/8/layout/vList4"/>
    <dgm:cxn modelId="{C924B2A7-7B1A-42B2-884E-AB80622ACCD8}" type="presParOf" srcId="{270319E4-C4A1-473A-AB89-2770F3D56412}" destId="{A069B634-8DA8-4264-A7B6-65B440AE5A62}" srcOrd="0" destOrd="0" presId="urn:microsoft.com/office/officeart/2005/8/layout/vList4"/>
    <dgm:cxn modelId="{716C88A6-0516-478E-AA08-EB637F6F51B9}" type="presParOf" srcId="{270319E4-C4A1-473A-AB89-2770F3D56412}" destId="{D0B61E5C-C116-49EA-B878-C596AE371118}" srcOrd="1" destOrd="0" presId="urn:microsoft.com/office/officeart/2005/8/layout/vList4"/>
    <dgm:cxn modelId="{BFA4264B-9E15-41F5-97FE-749842DB5AFE}" type="presParOf" srcId="{270319E4-C4A1-473A-AB89-2770F3D56412}" destId="{509D81BF-C968-44F4-A293-6E404C2760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79C50-17D5-411A-9947-A9F12AE446E7}">
      <dsp:nvSpPr>
        <dsp:cNvPr id="0" name=""/>
        <dsp:cNvSpPr/>
      </dsp:nvSpPr>
      <dsp:spPr>
        <a:xfrm>
          <a:off x="80106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CDE8-0D39-4D58-92B3-4F408118851C}">
      <dsp:nvSpPr>
        <dsp:cNvPr id="0" name=""/>
        <dsp:cNvSpPr/>
      </dsp:nvSpPr>
      <dsp:spPr>
        <a:xfrm>
          <a:off x="283306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u="sng" kern="1200" dirty="0"/>
            <a:t>Activity 1</a:t>
          </a:r>
          <a:r>
            <a:rPr lang="en-GB" sz="1600" kern="1200" dirty="0"/>
            <a:t>: Shelter partners green their response</a:t>
          </a:r>
          <a:endParaRPr lang="en-CH" sz="1600" kern="1200" dirty="0"/>
        </a:p>
      </dsp:txBody>
      <dsp:txXfrm>
        <a:off x="2880031" y="455544"/>
        <a:ext cx="2547676" cy="868101"/>
      </dsp:txXfrm>
    </dsp:sp>
    <dsp:sp modelId="{591CD227-67A5-41AE-917D-98CE2DD582AC}">
      <dsp:nvSpPr>
        <dsp:cNvPr id="0" name=""/>
        <dsp:cNvSpPr/>
      </dsp:nvSpPr>
      <dsp:spPr>
        <a:xfrm>
          <a:off x="2146306" y="1490860"/>
          <a:ext cx="4015126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 dirty="0"/>
            <a:t>Activity 2</a:t>
          </a:r>
          <a:r>
            <a:rPr lang="en-GB" sz="1500" kern="1200" dirty="0"/>
            <a:t>: Environmental research and advocacy available to make country-level shelter responses greener and climate smart</a:t>
          </a:r>
          <a:endParaRPr lang="en-CH" sz="1500" kern="1200" dirty="0"/>
        </a:p>
      </dsp:txBody>
      <dsp:txXfrm>
        <a:off x="2193268" y="1537822"/>
        <a:ext cx="3921202" cy="868101"/>
      </dsp:txXfrm>
    </dsp:sp>
    <dsp:sp modelId="{6F89F504-71F2-4A4E-8525-7D123B42D341}">
      <dsp:nvSpPr>
        <dsp:cNvPr id="0" name=""/>
        <dsp:cNvSpPr/>
      </dsp:nvSpPr>
      <dsp:spPr>
        <a:xfrm>
          <a:off x="1540693" y="2573139"/>
          <a:ext cx="522635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u="sng" kern="1200" dirty="0"/>
            <a:t>Activity 3</a:t>
          </a:r>
          <a:r>
            <a:rPr lang="en-GB" sz="1400" kern="1200" dirty="0"/>
            <a:t>: Country-level shelter clusters effectively design and implement greener and climate-smart shelter responses</a:t>
          </a:r>
          <a:endParaRPr lang="en-CH" sz="1400" kern="1200" dirty="0"/>
        </a:p>
      </dsp:txBody>
      <dsp:txXfrm>
        <a:off x="1587655" y="2620101"/>
        <a:ext cx="5132428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8E057-16F5-4470-8302-E4A0E64383FE}">
      <dsp:nvSpPr>
        <dsp:cNvPr id="0" name=""/>
        <dsp:cNvSpPr/>
      </dsp:nvSpPr>
      <dsp:spPr>
        <a:xfrm>
          <a:off x="0" y="0"/>
          <a:ext cx="7581336" cy="594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 of grant approval and activities eligible for funding</a:t>
          </a:r>
        </a:p>
      </dsp:txBody>
      <dsp:txXfrm>
        <a:off x="1575714" y="0"/>
        <a:ext cx="6005621" cy="594474"/>
      </dsp:txXfrm>
    </dsp:sp>
    <dsp:sp modelId="{98874A3C-1D81-4982-9FD1-B25D614F91B2}">
      <dsp:nvSpPr>
        <dsp:cNvPr id="0" name=""/>
        <dsp:cNvSpPr/>
      </dsp:nvSpPr>
      <dsp:spPr>
        <a:xfrm>
          <a:off x="85064" y="68502"/>
          <a:ext cx="464205" cy="4755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EEA1E-A793-47CD-9165-58026E20FFE5}">
      <dsp:nvSpPr>
        <dsp:cNvPr id="0" name=""/>
        <dsp:cNvSpPr/>
      </dsp:nvSpPr>
      <dsp:spPr>
        <a:xfrm>
          <a:off x="0" y="653922"/>
          <a:ext cx="7581336" cy="594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SAG</a:t>
          </a:r>
          <a:r>
            <a:rPr lang="en-US" sz="2400" kern="1200" dirty="0"/>
            <a:t> agrees on the criteria to select partners</a:t>
          </a:r>
        </a:p>
      </dsp:txBody>
      <dsp:txXfrm>
        <a:off x="1575714" y="653922"/>
        <a:ext cx="6005621" cy="594474"/>
      </dsp:txXfrm>
    </dsp:sp>
    <dsp:sp modelId="{58239C8D-B39F-4C4A-BBA7-BA903E0A368B}">
      <dsp:nvSpPr>
        <dsp:cNvPr id="0" name=""/>
        <dsp:cNvSpPr/>
      </dsp:nvSpPr>
      <dsp:spPr>
        <a:xfrm>
          <a:off x="92312" y="724341"/>
          <a:ext cx="463538" cy="4536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43AE7-93D5-4EB9-8001-BA3EC82F2781}">
      <dsp:nvSpPr>
        <dsp:cNvPr id="0" name=""/>
        <dsp:cNvSpPr/>
      </dsp:nvSpPr>
      <dsp:spPr>
        <a:xfrm>
          <a:off x="0" y="1307844"/>
          <a:ext cx="7581336" cy="594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for expressions of interest to be partners</a:t>
          </a:r>
        </a:p>
      </dsp:txBody>
      <dsp:txXfrm>
        <a:off x="1575714" y="1307844"/>
        <a:ext cx="6005621" cy="594474"/>
      </dsp:txXfrm>
    </dsp:sp>
    <dsp:sp modelId="{355B2AC1-AC0D-4689-AD6A-1A453E618473}">
      <dsp:nvSpPr>
        <dsp:cNvPr id="0" name=""/>
        <dsp:cNvSpPr/>
      </dsp:nvSpPr>
      <dsp:spPr>
        <a:xfrm>
          <a:off x="92562" y="1371277"/>
          <a:ext cx="449209" cy="4676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49B13-BEF4-4A48-9862-467AD2A0A946}">
      <dsp:nvSpPr>
        <dsp:cNvPr id="0" name=""/>
        <dsp:cNvSpPr/>
      </dsp:nvSpPr>
      <dsp:spPr>
        <a:xfrm>
          <a:off x="0" y="1961766"/>
          <a:ext cx="7581336" cy="5944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SAG</a:t>
          </a:r>
          <a:r>
            <a:rPr lang="en-US" sz="2400" kern="1200" dirty="0"/>
            <a:t> selects partners based on agreed criteria</a:t>
          </a:r>
        </a:p>
      </dsp:txBody>
      <dsp:txXfrm>
        <a:off x="1575714" y="1961766"/>
        <a:ext cx="6005621" cy="594474"/>
      </dsp:txXfrm>
    </dsp:sp>
    <dsp:sp modelId="{B05D5848-8C0B-471F-B79E-CA007AF6B3EC}">
      <dsp:nvSpPr>
        <dsp:cNvPr id="0" name=""/>
        <dsp:cNvSpPr/>
      </dsp:nvSpPr>
      <dsp:spPr>
        <a:xfrm>
          <a:off x="67544" y="2027270"/>
          <a:ext cx="465888" cy="463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8C159-FFD8-45B9-A8B2-4EF623CDA723}">
      <dsp:nvSpPr>
        <dsp:cNvPr id="0" name=""/>
        <dsp:cNvSpPr/>
      </dsp:nvSpPr>
      <dsp:spPr>
        <a:xfrm>
          <a:off x="0" y="2615688"/>
          <a:ext cx="7581336" cy="5944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UNHCR</a:t>
          </a:r>
          <a:r>
            <a:rPr lang="en-US" sz="2400" kern="1200" dirty="0"/>
            <a:t> transfers funds to the partners</a:t>
          </a:r>
        </a:p>
      </dsp:txBody>
      <dsp:txXfrm>
        <a:off x="1575714" y="2615688"/>
        <a:ext cx="6005621" cy="594474"/>
      </dsp:txXfrm>
    </dsp:sp>
    <dsp:sp modelId="{035EE8CD-C744-409F-8B12-B94B422C9BEF}">
      <dsp:nvSpPr>
        <dsp:cNvPr id="0" name=""/>
        <dsp:cNvSpPr/>
      </dsp:nvSpPr>
      <dsp:spPr>
        <a:xfrm>
          <a:off x="88089" y="2692144"/>
          <a:ext cx="499246" cy="4774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C51E8-18FC-4F1D-B3DB-6419AD3BEB86}">
      <dsp:nvSpPr>
        <dsp:cNvPr id="0" name=""/>
        <dsp:cNvSpPr/>
      </dsp:nvSpPr>
      <dsp:spPr>
        <a:xfrm>
          <a:off x="0" y="3269610"/>
          <a:ext cx="7581336" cy="594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Partners</a:t>
          </a:r>
          <a:r>
            <a:rPr lang="en-US" sz="2000" kern="1200" dirty="0"/>
            <a:t> implement, fulfill ECHO requirements and report</a:t>
          </a:r>
        </a:p>
      </dsp:txBody>
      <dsp:txXfrm>
        <a:off x="1575714" y="3269610"/>
        <a:ext cx="6005621" cy="594474"/>
      </dsp:txXfrm>
    </dsp:sp>
    <dsp:sp modelId="{93993687-4F3F-4ED8-A31A-96CD560CB94A}">
      <dsp:nvSpPr>
        <dsp:cNvPr id="0" name=""/>
        <dsp:cNvSpPr/>
      </dsp:nvSpPr>
      <dsp:spPr>
        <a:xfrm>
          <a:off x="109241" y="3338112"/>
          <a:ext cx="465888" cy="4755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9B634-8DA8-4264-A7B6-65B440AE5A62}">
      <dsp:nvSpPr>
        <dsp:cNvPr id="0" name=""/>
        <dsp:cNvSpPr/>
      </dsp:nvSpPr>
      <dsp:spPr>
        <a:xfrm>
          <a:off x="0" y="3923532"/>
          <a:ext cx="7581336" cy="594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UNHCR</a:t>
          </a:r>
          <a:r>
            <a:rPr lang="en-US" sz="2000" kern="1200" dirty="0"/>
            <a:t> monitors implementation, consolidates reporting, and maintains relation with ECHO</a:t>
          </a:r>
        </a:p>
      </dsp:txBody>
      <dsp:txXfrm>
        <a:off x="1575714" y="3923532"/>
        <a:ext cx="6005621" cy="594474"/>
      </dsp:txXfrm>
    </dsp:sp>
    <dsp:sp modelId="{D0B61E5C-C116-49EA-B878-C596AE371118}">
      <dsp:nvSpPr>
        <dsp:cNvPr id="0" name=""/>
        <dsp:cNvSpPr/>
      </dsp:nvSpPr>
      <dsp:spPr>
        <a:xfrm>
          <a:off x="100902" y="3982980"/>
          <a:ext cx="432530" cy="4755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F516B2-1C8F-4395-B5DA-BB5A48073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9453B-E965-4ED6-8245-C56C71A9DA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27E57E-270C-41C9-B134-19EE75F393FC}" type="datetimeFigureOut">
              <a:rPr lang="en-GB"/>
              <a:pPr>
                <a:defRPr/>
              </a:pPr>
              <a:t>15/04/2021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72D219-CA27-4D9E-8625-0F880F7B7E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2A8495-80E4-4BFE-BFAF-FAF97E34D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69232-FEF6-47B9-BEA8-5209B5D4CF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FADF8-BB00-4257-96A0-CCC1DBD37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CFEA4-4A80-45EC-BF64-84C5101237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BRE, the world’s leading building science centre: www.bregroup.com</a:t>
            </a:r>
            <a:endParaRPr lang="en-CH" sz="1200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CFEA4-4A80-45EC-BF64-84C51012376F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43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23050-4237-419A-911E-07366EFE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2F9B-316B-4536-936A-AB3C16906E6D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6DCA-FF4C-4A97-9D82-E07A49DB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EDBC-A7EA-430F-B7F7-D0A261CE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60A5E-4A59-47C6-8884-C0575D9B3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FFE1-A27B-4AF3-A96B-C9E1FE11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E64F-B19A-4A25-939B-B68A2BE30D9C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B5DA-8637-49C4-B90F-D53767B6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9C2F8-AA3E-4EDF-BB8F-214E56E1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DF2A-3A8B-400E-BC7B-46F14ECD0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0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6090C-D86F-4962-8A22-4CE2B33F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B01E-3F4C-45A9-8B50-D7830288323B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8C3C-972C-4D63-86A5-438180E0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8431-5359-4637-A9A4-21B7AB12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E73F-A835-49A2-BE08-FEACA29CE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61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0B055-3653-49F6-996B-DA51F03B0C4B}"/>
              </a:ext>
            </a:extLst>
          </p:cNvPr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9E1B7-9C5B-4EAB-AAC2-9D7D098ACD0B}"/>
              </a:ext>
            </a:extLst>
          </p:cNvPr>
          <p:cNvSpPr/>
          <p:nvPr userDrawn="1"/>
        </p:nvSpPr>
        <p:spPr>
          <a:xfrm>
            <a:off x="0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AE6DBC-CCEE-4DD4-A0C2-EEBDE78F17BD}"/>
              </a:ext>
            </a:extLst>
          </p:cNvPr>
          <p:cNvSpPr/>
          <p:nvPr userDrawn="1"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959" y="1963570"/>
            <a:ext cx="8229600" cy="4525963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19" y="82057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70685B-7F19-415E-A1CC-E5F0DF45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5902-03E2-4539-BE27-CCEC8484CB41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B589C6-0054-41F0-91F0-6B4A2664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BDA225-6D1D-4A77-B5E8-038E3D2F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2B1D-EECC-4E15-9FAF-19ED9FAF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7E1C-79FF-479D-AF52-74035B2E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F540-4A21-4307-AC9F-EF6FDA7D0CC0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DC39-6C9A-4600-AF46-5043FDD1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6405-13F1-415C-B92D-94C68BF3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78DA-3F0B-436C-AFF7-D818FD27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4532-5B18-4A0F-8CA8-37F69FBC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1950-E874-47AC-89EC-D5555B0277DD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CC23E1-35F5-48B4-80BA-B7F84210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CA4AAE-FE53-49E8-B17D-D8CC9385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179A-A174-477B-B7CC-5EA6CF5C5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89D519-6A4D-4926-B884-7782B791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9DCC-6EDA-4132-8438-2FE6A4FB670E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E085E0-C90C-4F87-BF51-3650C5FE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FA0373-F154-489B-B8E3-443A9882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805E-8C61-408A-ACBC-D62AF9446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2B256F-CCFB-4DAB-9491-921D3710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AB14-69AA-42DD-9C50-7E6101DBA108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CC1E82-DCA9-4E49-AA3C-A0FB70E7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A37E1-80EB-41E5-A32D-AA5B1DB2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2484-CBB3-4D5B-BDDB-D93442443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79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D19216-C7AE-4247-9F23-E0018BAF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2C1D-910A-4073-A5FF-4379C50355A1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0144F0-A124-45D1-A751-1A751527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564BEF-12BE-4A47-919D-EC0AAD0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E6B7B-81EB-4DE5-80ED-522CC30F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F5D1E8-44B1-417B-A802-8E42B1B5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68A6-EABA-4513-9B3F-A9EFD7099510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790D95-E256-489D-B36B-AAE31EB1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A0B49A-0CF0-4553-8EEB-177C4DC4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C366-804F-4BC6-AB46-07BEC5D4F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4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22726-F665-4F9B-8329-6F5F9DB8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CB4D-E8DB-4752-B3DC-00BFC8DC7AD4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10C63A-BD9C-4E3E-8209-A2B5D199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034FB3-4FCB-4467-B5C5-A273C090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FEF0-09A3-482B-AC3B-E571B9183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EC4066-626E-4314-91B9-7491D0BB1C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638B4F-D2C9-490F-B75D-191416526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AFD1-DB5B-43F9-A2DA-D1858F2B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44421-9650-4692-A699-D154E2D0A92E}" type="datetimeFigureOut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F3F5-ED50-4906-9F2A-399D4D0AE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0F19-9021-4BB4-B6E7-98EC019DE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9A57D9-625C-45EA-96FF-C549ACE3B3A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GSC-ExistingLogo.jpg">
            <a:extLst>
              <a:ext uri="{FF2B5EF4-FFF2-40B4-BE49-F238E27FC236}">
                <a16:creationId xmlns:a16="http://schemas.microsoft.com/office/drawing/2014/main" id="{9E3ABCA8-909C-42D4-B255-1015E554FA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200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>
            <a:extLst>
              <a:ext uri="{FF2B5EF4-FFF2-40B4-BE49-F238E27FC236}">
                <a16:creationId xmlns:a16="http://schemas.microsoft.com/office/drawing/2014/main" id="{3B915DBE-39AD-4E8A-85D3-F44AE649EB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B179357F-98E5-4935-8E68-E22BA7E5EF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5225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9.svg"/><Relationship Id="rId4" Type="http://schemas.openxmlformats.org/officeDocument/2006/relationships/image" Target="../media/image20.svg"/><Relationship Id="rId9" Type="http://schemas.openxmlformats.org/officeDocument/2006/relationships/image" Target="../media/image8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elwood, Virunga State Park, Congo Basin">
            <a:extLst>
              <a:ext uri="{FF2B5EF4-FFF2-40B4-BE49-F238E27FC236}">
                <a16:creationId xmlns:a16="http://schemas.microsoft.com/office/drawing/2014/main" id="{887BE323-2583-45F7-8FE6-A5C79473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546" y="658813"/>
            <a:ext cx="10165292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E9121FF1-C84D-423A-A7DD-1C4A1AF6C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01713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9A9605-995B-4871-85DC-FF725963B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8100" y="1047750"/>
            <a:ext cx="9220200" cy="19256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Verdana"/>
                <a:cs typeface="Verdana"/>
              </a:rPr>
              <a:t>GSC – ECHO project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Verdana"/>
                <a:cs typeface="Verdana"/>
              </a:rPr>
              <a:t>Greening</a:t>
            </a:r>
            <a:r>
              <a:rPr lang="en-US" sz="4000" b="1" dirty="0">
                <a:solidFill>
                  <a:schemeClr val="tx1"/>
                </a:solidFill>
                <a:latin typeface="Verdana"/>
                <a:cs typeface="Verdana"/>
              </a:rPr>
              <a:t> the shelter response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/>
              <a:buNone/>
              <a:defRPr/>
            </a:pP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265E0-8550-4B9B-B6CD-06DE6DDE9AB8}"/>
              </a:ext>
            </a:extLst>
          </p:cNvPr>
          <p:cNvSpPr/>
          <p:nvPr/>
        </p:nvSpPr>
        <p:spPr>
          <a:xfrm>
            <a:off x="0" y="-44450"/>
            <a:ext cx="9220200" cy="80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354144-02FC-4A3E-A450-E4A15B466148}"/>
              </a:ext>
            </a:extLst>
          </p:cNvPr>
          <p:cNvSpPr/>
          <p:nvPr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8199" name="Picture 16" descr="GSC-ExistingLogo.jpg">
            <a:extLst>
              <a:ext uri="{FF2B5EF4-FFF2-40B4-BE49-F238E27FC236}">
                <a16:creationId xmlns:a16="http://schemas.microsoft.com/office/drawing/2014/main" id="{EF8B3090-669E-48B6-8C05-11EA4208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51E91-7FE2-4468-8B2C-645606BC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36672"/>
            <a:ext cx="4549534" cy="137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2833A-A07A-4FDC-B2B7-E74C8EB66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550" y="6748103"/>
            <a:ext cx="1272650" cy="114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47E82-079C-4665-AA8D-7082548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997075"/>
            <a:ext cx="8870950" cy="4525963"/>
          </a:xfrm>
        </p:spPr>
        <p:txBody>
          <a:bodyPr/>
          <a:lstStyle/>
          <a:p>
            <a:r>
              <a:rPr lang="en-GB" sz="2000" b="1" dirty="0"/>
              <a:t>Start date and duration:</a:t>
            </a:r>
            <a:r>
              <a:rPr lang="en-GB" sz="2000" dirty="0"/>
              <a:t>  1 April 2021 for 24 months</a:t>
            </a:r>
            <a:endParaRPr lang="en-CH" sz="2000" dirty="0"/>
          </a:p>
          <a:p>
            <a:endParaRPr lang="en-US" sz="2000" b="1" dirty="0"/>
          </a:p>
          <a:p>
            <a:r>
              <a:rPr lang="en-US" sz="2000" b="1" dirty="0"/>
              <a:t>Total cost</a:t>
            </a:r>
            <a:r>
              <a:rPr lang="en-US" sz="2000" dirty="0"/>
              <a:t>: 930,571 EUR</a:t>
            </a:r>
            <a:endParaRPr lang="en-CH" sz="2000" dirty="0"/>
          </a:p>
          <a:p>
            <a:r>
              <a:rPr lang="en-GB" sz="2000" dirty="0"/>
              <a:t>Contribution from ECHO: 650,000 EUR (70%)</a:t>
            </a:r>
          </a:p>
          <a:p>
            <a:r>
              <a:rPr lang="en-GB" sz="2000" dirty="0"/>
              <a:t>Co-funding by UNHCR, IFRC, partners</a:t>
            </a:r>
            <a:endParaRPr lang="en-CH" sz="2000" dirty="0"/>
          </a:p>
          <a:p>
            <a:r>
              <a:rPr lang="en-GB" sz="2000" dirty="0"/>
              <a:t> </a:t>
            </a:r>
            <a:endParaRPr lang="en-CH" sz="2000" dirty="0"/>
          </a:p>
          <a:p>
            <a:r>
              <a:rPr lang="en-GB" sz="2000" dirty="0"/>
              <a:t>Funding will be received by UNHCR on behalf of the Global Shelter Cluster.</a:t>
            </a:r>
          </a:p>
          <a:p>
            <a:r>
              <a:rPr lang="en-GB" sz="2000" dirty="0"/>
              <a:t>Methodology similar to the one used in 3 past ECHO grants</a:t>
            </a:r>
            <a:endParaRPr lang="en-CH" sz="2000" dirty="0"/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8BAF03ED-96D8-40ED-9C52-FE3485A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820738"/>
            <a:ext cx="8229600" cy="1143000"/>
          </a:xfrm>
        </p:spPr>
        <p:txBody>
          <a:bodyPr/>
          <a:lstStyle/>
          <a:p>
            <a:r>
              <a:rPr lang="en-US" altLang="en-US" dirty="0"/>
              <a:t>GSC-ECHO Project: Key data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2666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47E82-079C-4665-AA8D-7082548A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85" y="1728142"/>
            <a:ext cx="8870950" cy="755179"/>
          </a:xfrm>
        </p:spPr>
        <p:txBody>
          <a:bodyPr/>
          <a:lstStyle/>
          <a:p>
            <a:pPr>
              <a:defRPr/>
            </a:pPr>
            <a:r>
              <a:rPr lang="en-GB" sz="2000" b="1" u="sng" dirty="0"/>
              <a:t>Result</a:t>
            </a:r>
            <a:r>
              <a:rPr lang="en-GB" sz="2000" b="1" dirty="0"/>
              <a:t>:</a:t>
            </a:r>
            <a:r>
              <a:rPr lang="en-GB" sz="2000" dirty="0"/>
              <a:t> Shelter responses become more environmentally sustainable at country and global level </a:t>
            </a:r>
            <a:endParaRPr lang="en-CH" sz="2000" dirty="0"/>
          </a:p>
          <a:p>
            <a:pPr>
              <a:defRPr/>
            </a:pPr>
            <a:endParaRPr lang="en-GB" sz="1200" dirty="0"/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8BAF03ED-96D8-40ED-9C52-FE3485A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820738"/>
            <a:ext cx="8229600" cy="1143000"/>
          </a:xfrm>
        </p:spPr>
        <p:txBody>
          <a:bodyPr/>
          <a:lstStyle/>
          <a:p>
            <a:r>
              <a:rPr lang="en-US" altLang="en-US" dirty="0"/>
              <a:t>Logic of the project</a:t>
            </a:r>
            <a:endParaRPr lang="en-GB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240F30-9277-462D-B514-B41B292D3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911093"/>
              </p:ext>
            </p:extLst>
          </p:nvPr>
        </p:nvGraphicFramePr>
        <p:xfrm>
          <a:off x="1458200" y="2518801"/>
          <a:ext cx="75681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9555C74-C158-4409-BF0B-765A0884F6C5}"/>
              </a:ext>
            </a:extLst>
          </p:cNvPr>
          <p:cNvSpPr txBox="1">
            <a:spLocks/>
          </p:cNvSpPr>
          <p:nvPr/>
        </p:nvSpPr>
        <p:spPr bwMode="auto">
          <a:xfrm>
            <a:off x="-2661137" y="1805514"/>
            <a:ext cx="2181303" cy="142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b="1" u="sng"/>
              <a:t>Result 1</a:t>
            </a:r>
            <a:r>
              <a:rPr lang="en-GB" sz="2000" b="1"/>
              <a:t>:</a:t>
            </a:r>
            <a:r>
              <a:rPr lang="en-GB" sz="2000"/>
              <a:t> Shelter responses become more environmentally sustainable at country and global level </a:t>
            </a:r>
            <a:endParaRPr lang="en-CH" sz="200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u="sng"/>
              <a:t>Activity 1.1</a:t>
            </a:r>
            <a:r>
              <a:rPr lang="en-GB" sz="2000"/>
              <a:t>: Shelter partners green their response</a:t>
            </a:r>
            <a:endParaRPr lang="en-CH" sz="200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u="sng"/>
              <a:t>Activity 1.2</a:t>
            </a:r>
            <a:r>
              <a:rPr lang="en-GB" sz="2000"/>
              <a:t>: Environmental research and advocacy available to make country-level shelter responses greener and climate smart.</a:t>
            </a:r>
            <a:endParaRPr lang="en-CH" sz="200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u="sng"/>
              <a:t>Activity 1.3</a:t>
            </a:r>
            <a:r>
              <a:rPr lang="en-GB" sz="2000"/>
              <a:t>: Country-level shelter clusters effectively design and implement greener and climate-smart shelter responses</a:t>
            </a:r>
            <a:endParaRPr lang="en-CH" sz="2000"/>
          </a:p>
          <a:p>
            <a:pPr>
              <a:defRPr/>
            </a:pP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F718C-892F-46D1-B768-36351FB07485}"/>
              </a:ext>
            </a:extLst>
          </p:cNvPr>
          <p:cNvSpPr txBox="1"/>
          <p:nvPr/>
        </p:nvSpPr>
        <p:spPr>
          <a:xfrm>
            <a:off x="949738" y="312817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906C3-8BCE-4067-B26E-418A4063CF75}"/>
              </a:ext>
            </a:extLst>
          </p:cNvPr>
          <p:cNvSpPr txBox="1"/>
          <p:nvPr/>
        </p:nvSpPr>
        <p:spPr>
          <a:xfrm>
            <a:off x="1007884" y="5317166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Country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1242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F91FA6-326B-4692-AD2C-DA3D125A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533" y="1963570"/>
            <a:ext cx="7212026" cy="4525963"/>
          </a:xfrm>
        </p:spPr>
        <p:txBody>
          <a:bodyPr/>
          <a:lstStyle/>
          <a:p>
            <a:r>
              <a:rPr lang="en-GB" sz="1800" b="1" dirty="0"/>
              <a:t>Green specifications</a:t>
            </a:r>
            <a:r>
              <a:rPr lang="en-GB" sz="1800" dirty="0"/>
              <a:t> of the most purchased emergency shelter and NFIs: greener without a reduction in their performance.</a:t>
            </a:r>
          </a:p>
          <a:p>
            <a:r>
              <a:rPr lang="en-GB" sz="1800" dirty="0"/>
              <a:t> </a:t>
            </a:r>
            <a:endParaRPr lang="en-US" sz="1800" dirty="0"/>
          </a:p>
          <a:p>
            <a:r>
              <a:rPr lang="en-GB" sz="1800" b="1" dirty="0"/>
              <a:t>Recycling and repurposing options</a:t>
            </a:r>
            <a:r>
              <a:rPr lang="en-GB" sz="1800" dirty="0"/>
              <a:t> of some of the main global shelter solutions (plastic sheeting, blankets, tents, shelter kits, Refugee Housing Units, and others) captured and shared.</a:t>
            </a:r>
          </a:p>
          <a:p>
            <a:r>
              <a:rPr lang="en-GB" sz="1800" dirty="0"/>
              <a:t> </a:t>
            </a:r>
            <a:endParaRPr lang="en-US" sz="1800" dirty="0"/>
          </a:p>
          <a:p>
            <a:r>
              <a:rPr lang="en-GB" sz="1800" b="1" dirty="0"/>
              <a:t>Sustainable energy options</a:t>
            </a:r>
            <a:r>
              <a:rPr lang="en-GB" sz="1800" dirty="0"/>
              <a:t>, including solar, will be better understood and made available to global shelter partners in order to include them better in their responses.</a:t>
            </a:r>
            <a:endParaRPr lang="en-CH" sz="1800" dirty="0"/>
          </a:p>
          <a:p>
            <a:endParaRPr lang="en-US" sz="1800" dirty="0"/>
          </a:p>
          <a:p>
            <a:r>
              <a:rPr lang="en-GB" sz="1800" dirty="0"/>
              <a:t>Methodology to measure the CO2 equivalent &amp; plastic footprint of shelter responses. </a:t>
            </a:r>
          </a:p>
          <a:p>
            <a:endParaRPr lang="en-GB" sz="1800" dirty="0"/>
          </a:p>
          <a:p>
            <a:r>
              <a:rPr lang="en-GB" sz="1800" dirty="0"/>
              <a:t>Link with the Global Logs Cluster and other clusters.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4EFCB-326E-4F42-BD35-42E7F3B7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</a:t>
            </a:r>
            <a:r>
              <a:rPr lang="en-GB" b="1" dirty="0"/>
              <a:t>Shelter partners green their response</a:t>
            </a:r>
            <a:endParaRPr lang="en-CH" dirty="0"/>
          </a:p>
        </p:txBody>
      </p:sp>
      <p:pic>
        <p:nvPicPr>
          <p:cNvPr id="5" name="Graphic 4" descr="Recycle sign">
            <a:extLst>
              <a:ext uri="{FF2B5EF4-FFF2-40B4-BE49-F238E27FC236}">
                <a16:creationId xmlns:a16="http://schemas.microsoft.com/office/drawing/2014/main" id="{8F1C6EA3-43BE-441C-8722-86C2A6174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463" y="2969063"/>
            <a:ext cx="721354" cy="721354"/>
          </a:xfrm>
          <a:prstGeom prst="rect">
            <a:avLst/>
          </a:prstGeom>
        </p:spPr>
      </p:pic>
      <p:pic>
        <p:nvPicPr>
          <p:cNvPr id="7" name="Graphic 6" descr="Open hand with plant">
            <a:extLst>
              <a:ext uri="{FF2B5EF4-FFF2-40B4-BE49-F238E27FC236}">
                <a16:creationId xmlns:a16="http://schemas.microsoft.com/office/drawing/2014/main" id="{9AFBCD23-78CE-4E49-A4C1-EA8B47CC7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35" y="1864405"/>
            <a:ext cx="817545" cy="817545"/>
          </a:xfrm>
          <a:prstGeom prst="rect">
            <a:avLst/>
          </a:prstGeom>
        </p:spPr>
      </p:pic>
      <p:pic>
        <p:nvPicPr>
          <p:cNvPr id="9" name="Graphic 8" descr="Battery charging">
            <a:extLst>
              <a:ext uri="{FF2B5EF4-FFF2-40B4-BE49-F238E27FC236}">
                <a16:creationId xmlns:a16="http://schemas.microsoft.com/office/drawing/2014/main" id="{D623C4A9-907D-4CEE-B6B6-D03212F8C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935" y="4096880"/>
            <a:ext cx="817545" cy="817545"/>
          </a:xfrm>
          <a:prstGeom prst="rect">
            <a:avLst/>
          </a:prstGeom>
        </p:spPr>
      </p:pic>
      <p:pic>
        <p:nvPicPr>
          <p:cNvPr id="11" name="Graphic 10" descr="Connections">
            <a:extLst>
              <a:ext uri="{FF2B5EF4-FFF2-40B4-BE49-F238E27FC236}">
                <a16:creationId xmlns:a16="http://schemas.microsoft.com/office/drawing/2014/main" id="{00313B23-578D-48A4-86D4-E4785EFEC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935" y="6037430"/>
            <a:ext cx="817545" cy="817545"/>
          </a:xfrm>
          <a:prstGeom prst="rect">
            <a:avLst/>
          </a:prstGeom>
        </p:spPr>
      </p:pic>
      <p:pic>
        <p:nvPicPr>
          <p:cNvPr id="14" name="Graphic 13" descr="Calculator">
            <a:extLst>
              <a:ext uri="{FF2B5EF4-FFF2-40B4-BE49-F238E27FC236}">
                <a16:creationId xmlns:a16="http://schemas.microsoft.com/office/drawing/2014/main" id="{4EF88588-ACD6-4920-AE38-FFB9C8F29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049" y="5320888"/>
            <a:ext cx="553712" cy="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22308-7231-4DC8-A905-109215DA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" y="1691966"/>
            <a:ext cx="5453772" cy="4525963"/>
          </a:xfrm>
        </p:spPr>
        <p:txBody>
          <a:bodyPr/>
          <a:lstStyle/>
          <a:p>
            <a:r>
              <a:rPr lang="en-GB" sz="2000" dirty="0"/>
              <a:t>Provide the global knowledge needed to help design greener and climate-smart country-level shelter responses.</a:t>
            </a:r>
          </a:p>
          <a:p>
            <a:r>
              <a:rPr lang="en-GB" sz="2000" dirty="0"/>
              <a:t> </a:t>
            </a:r>
            <a:endParaRPr lang="en-CH" sz="2000" dirty="0"/>
          </a:p>
          <a:p>
            <a:pPr marL="342900" indent="-342900">
              <a:buFontTx/>
              <a:buChar char="-"/>
            </a:pPr>
            <a:r>
              <a:rPr lang="en-GB" sz="2000" b="1" dirty="0"/>
              <a:t>Environmental profiles:</a:t>
            </a:r>
          </a:p>
          <a:p>
            <a:pPr marL="1085850" lvl="1" indent="-342900">
              <a:buFontTx/>
              <a:buChar char="-"/>
            </a:pPr>
            <a:r>
              <a:rPr lang="en-GB" sz="1800" dirty="0"/>
              <a:t>Overview of the main threats to the environment, key environmental focal points, an analysis of the different shelter options most-commonly used in country, environmental impact calculators, total life-cycle amount of CO2 produced by these interventions.</a:t>
            </a:r>
          </a:p>
          <a:p>
            <a:pPr marL="1085850" lvl="1" indent="-342900">
              <a:buFontTx/>
              <a:buChar char="-"/>
            </a:pPr>
            <a:endParaRPr lang="en-CH" sz="1800" dirty="0"/>
          </a:p>
          <a:p>
            <a:r>
              <a:rPr lang="en-US" sz="2000" dirty="0"/>
              <a:t>-  </a:t>
            </a:r>
            <a:r>
              <a:rPr lang="en-US" sz="2000" b="1" dirty="0"/>
              <a:t>Advocacy tools</a:t>
            </a:r>
            <a:endParaRPr lang="en-CH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C96AD-2722-4100-9A45-56DA32BB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Environmental research and advocacy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25644-41F7-4DCA-B5CE-4D0E8B37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91" y="1996893"/>
            <a:ext cx="2940990" cy="4187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099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E5A79C-3DE5-43D2-B750-C6EF478B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9" y="1728181"/>
            <a:ext cx="8740240" cy="350002"/>
          </a:xfrm>
        </p:spPr>
        <p:txBody>
          <a:bodyPr/>
          <a:lstStyle/>
          <a:p>
            <a:r>
              <a:rPr lang="en-GB" sz="1600" dirty="0"/>
              <a:t>Strengthen country-level clusters to use the materials developed in activities 1 and 2</a:t>
            </a:r>
            <a:endParaRPr lang="en-GB" sz="1600" b="1" dirty="0"/>
          </a:p>
          <a:p>
            <a:endParaRPr lang="en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4BE02-36FD-4C8F-BD75-54D75513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" y="1122630"/>
            <a:ext cx="8229600" cy="516047"/>
          </a:xfrm>
        </p:spPr>
        <p:txBody>
          <a:bodyPr>
            <a:normAutofit/>
          </a:bodyPr>
          <a:lstStyle/>
          <a:p>
            <a:r>
              <a:rPr lang="en-US" sz="2400" dirty="0"/>
              <a:t>Activity 3: Green country clusters shelter responses</a:t>
            </a:r>
            <a:endParaRPr lang="en-CH" sz="24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616E0C-A474-45DA-8D4B-8B65CE89E105}"/>
              </a:ext>
            </a:extLst>
          </p:cNvPr>
          <p:cNvSpPr txBox="1">
            <a:spLocks/>
          </p:cNvSpPr>
          <p:nvPr/>
        </p:nvSpPr>
        <p:spPr bwMode="auto">
          <a:xfrm>
            <a:off x="1054832" y="2049578"/>
            <a:ext cx="7609334" cy="48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Well-designed market interventions </a:t>
            </a:r>
            <a:r>
              <a:rPr lang="en-GB" sz="1600" dirty="0"/>
              <a:t>to empower affected population and reduce the environmental impact. Cash champions initiative: capacity and methodology to implement well-designed cash and shelter responses. </a:t>
            </a:r>
          </a:p>
          <a:p>
            <a:endParaRPr lang="en-CH" sz="1600" dirty="0"/>
          </a:p>
          <a:p>
            <a:r>
              <a:rPr lang="en-GB" sz="1600" b="1" dirty="0"/>
              <a:t>Appropriate local solutions and materials: </a:t>
            </a:r>
            <a:r>
              <a:rPr lang="en-GB" sz="1600" dirty="0" err="1"/>
              <a:t>CraTerre</a:t>
            </a:r>
            <a:r>
              <a:rPr lang="en-GB" sz="1600" dirty="0"/>
              <a:t>, local institutions, mason schools. Local building practices will be mapped and analysed for key responses. </a:t>
            </a:r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Support countries to identify </a:t>
            </a:r>
            <a:r>
              <a:rPr lang="en-GB" sz="1600" b="1" dirty="0"/>
              <a:t>options for</a:t>
            </a:r>
            <a:r>
              <a:rPr lang="en-GB" sz="1600" dirty="0"/>
              <a:t> </a:t>
            </a:r>
            <a:r>
              <a:rPr lang="en-GB" sz="1600" b="1" dirty="0"/>
              <a:t>reducing, reusing, repurposing and recycling</a:t>
            </a:r>
            <a:r>
              <a:rPr lang="en-GB" sz="1600" dirty="0"/>
              <a:t> or other end-of-life alternatives, for local shelter solutions. </a:t>
            </a:r>
          </a:p>
          <a:p>
            <a:endParaRPr lang="en-GB" sz="1600" dirty="0"/>
          </a:p>
          <a:p>
            <a:r>
              <a:rPr lang="en-GB" sz="1600" dirty="0"/>
              <a:t>Collaborate with institutions with environmental expertise such as BRE to support countries with </a:t>
            </a:r>
            <a:r>
              <a:rPr lang="en-GB" sz="1600" b="1" dirty="0"/>
              <a:t>methods for calculating CO2 emissions</a:t>
            </a:r>
            <a:r>
              <a:rPr lang="en-GB" sz="1600" dirty="0"/>
              <a:t> of local shelter solutions.</a:t>
            </a:r>
          </a:p>
          <a:p>
            <a:endParaRPr lang="en-GB" sz="1600" dirty="0"/>
          </a:p>
          <a:p>
            <a:r>
              <a:rPr lang="en-GB" sz="1600" b="1" dirty="0"/>
              <a:t>Pilot innovative more environmentally sustainable shelter solutions</a:t>
            </a:r>
            <a:r>
              <a:rPr lang="en-GB" sz="1600" dirty="0"/>
              <a:t> or approaches. </a:t>
            </a:r>
          </a:p>
          <a:p>
            <a:endParaRPr lang="en-GB" sz="1600" dirty="0"/>
          </a:p>
          <a:p>
            <a:r>
              <a:rPr lang="en-GB" sz="1600" dirty="0"/>
              <a:t>Link with Logistics Cluster, and others at country level</a:t>
            </a:r>
          </a:p>
          <a:p>
            <a:endParaRPr lang="en-CH" sz="1600" dirty="0"/>
          </a:p>
          <a:p>
            <a:endParaRPr lang="en-CH" sz="1600" dirty="0"/>
          </a:p>
        </p:txBody>
      </p:sp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242CE39A-9D38-4DD1-A860-2B16FB2E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319" y="2049578"/>
            <a:ext cx="737859" cy="737859"/>
          </a:xfrm>
          <a:prstGeom prst="rect">
            <a:avLst/>
          </a:prstGeom>
        </p:spPr>
      </p:pic>
      <p:pic>
        <p:nvPicPr>
          <p:cNvPr id="11" name="Graphic 10" descr="Hammer">
            <a:extLst>
              <a:ext uri="{FF2B5EF4-FFF2-40B4-BE49-F238E27FC236}">
                <a16:creationId xmlns:a16="http://schemas.microsoft.com/office/drawing/2014/main" id="{D1BBA71D-2EC0-4248-824E-EB0A976C0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650" y="3038409"/>
            <a:ext cx="592697" cy="592697"/>
          </a:xfrm>
          <a:prstGeom prst="rect">
            <a:avLst/>
          </a:prstGeom>
        </p:spPr>
      </p:pic>
      <p:pic>
        <p:nvPicPr>
          <p:cNvPr id="13" name="Graphic 12" descr="Calculator">
            <a:extLst>
              <a:ext uri="{FF2B5EF4-FFF2-40B4-BE49-F238E27FC236}">
                <a16:creationId xmlns:a16="http://schemas.microsoft.com/office/drawing/2014/main" id="{32C3B599-C690-4A11-A5D5-99CA72A7C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558" y="4834220"/>
            <a:ext cx="553712" cy="553712"/>
          </a:xfrm>
          <a:prstGeom prst="rect">
            <a:avLst/>
          </a:prstGeom>
        </p:spPr>
      </p:pic>
      <p:pic>
        <p:nvPicPr>
          <p:cNvPr id="15" name="Graphic 14" descr="Recycle sign">
            <a:extLst>
              <a:ext uri="{FF2B5EF4-FFF2-40B4-BE49-F238E27FC236}">
                <a16:creationId xmlns:a16="http://schemas.microsoft.com/office/drawing/2014/main" id="{31C87C00-F62D-436C-9390-3601AE6C7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468" y="3910422"/>
            <a:ext cx="645059" cy="645059"/>
          </a:xfrm>
          <a:prstGeom prst="rect">
            <a:avLst/>
          </a:prstGeom>
        </p:spPr>
      </p:pic>
      <p:pic>
        <p:nvPicPr>
          <p:cNvPr id="16" name="Graphic 15" descr="Connections">
            <a:extLst>
              <a:ext uri="{FF2B5EF4-FFF2-40B4-BE49-F238E27FC236}">
                <a16:creationId xmlns:a16="http://schemas.microsoft.com/office/drawing/2014/main" id="{10A7A59F-5025-4EB5-B192-7B3397206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099" y="6232179"/>
            <a:ext cx="645060" cy="645060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729FAEE1-386B-4B0A-B04C-1A24E032AB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08" y="5550582"/>
            <a:ext cx="555891" cy="5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22C4A-025E-4A7E-80BE-44FB3BA6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19" y="82057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ECHO project way forward</a:t>
            </a:r>
            <a:endParaRPr lang="en-CH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AAC7F69-2903-4507-B300-4911D82DF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41613"/>
              </p:ext>
            </p:extLst>
          </p:nvPr>
        </p:nvGraphicFramePr>
        <p:xfrm>
          <a:off x="765959" y="1963570"/>
          <a:ext cx="75813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6A29FE8-A5B1-4FF3-B5A1-2B77A2E88C8F}"/>
              </a:ext>
            </a:extLst>
          </p:cNvPr>
          <p:cNvSpPr/>
          <p:nvPr/>
        </p:nvSpPr>
        <p:spPr>
          <a:xfrm>
            <a:off x="1656784" y="2064189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969C8-15F1-48D7-BC15-FFFB03E25A1B}"/>
              </a:ext>
            </a:extLst>
          </p:cNvPr>
          <p:cNvSpPr txBox="1"/>
          <p:nvPr/>
        </p:nvSpPr>
        <p:spPr>
          <a:xfrm>
            <a:off x="1691537" y="20641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37318-9C7A-46A5-898C-426979164198}"/>
              </a:ext>
            </a:extLst>
          </p:cNvPr>
          <p:cNvSpPr txBox="1"/>
          <p:nvPr/>
        </p:nvSpPr>
        <p:spPr>
          <a:xfrm>
            <a:off x="1693094" y="2751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1B438-5D1B-464C-9672-471607E74F37}"/>
              </a:ext>
            </a:extLst>
          </p:cNvPr>
          <p:cNvSpPr txBox="1"/>
          <p:nvPr/>
        </p:nvSpPr>
        <p:spPr>
          <a:xfrm>
            <a:off x="1694651" y="3365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8E550-CB7B-4E84-9D33-B12E88303F29}"/>
              </a:ext>
            </a:extLst>
          </p:cNvPr>
          <p:cNvSpPr txBox="1"/>
          <p:nvPr/>
        </p:nvSpPr>
        <p:spPr>
          <a:xfrm>
            <a:off x="1691537" y="4051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54BA9-12D3-4F81-A56D-69972BD87DD6}"/>
              </a:ext>
            </a:extLst>
          </p:cNvPr>
          <p:cNvSpPr txBox="1"/>
          <p:nvPr/>
        </p:nvSpPr>
        <p:spPr>
          <a:xfrm>
            <a:off x="1696208" y="4692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5730C-DFE3-4320-B8BB-831D67F810E5}"/>
              </a:ext>
            </a:extLst>
          </p:cNvPr>
          <p:cNvSpPr txBox="1"/>
          <p:nvPr/>
        </p:nvSpPr>
        <p:spPr>
          <a:xfrm>
            <a:off x="1702243" y="53346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99D99-68B6-4666-B415-CFDC23884576}"/>
              </a:ext>
            </a:extLst>
          </p:cNvPr>
          <p:cNvSpPr txBox="1"/>
          <p:nvPr/>
        </p:nvSpPr>
        <p:spPr>
          <a:xfrm>
            <a:off x="1726290" y="5976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92AE99-CC51-4DE8-A2B5-C51FE8C17DAF}"/>
              </a:ext>
            </a:extLst>
          </p:cNvPr>
          <p:cNvSpPr/>
          <p:nvPr/>
        </p:nvSpPr>
        <p:spPr>
          <a:xfrm>
            <a:off x="1646227" y="2741687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B852E2-075A-482F-B8D0-325AD5B854A8}"/>
              </a:ext>
            </a:extLst>
          </p:cNvPr>
          <p:cNvSpPr/>
          <p:nvPr/>
        </p:nvSpPr>
        <p:spPr>
          <a:xfrm>
            <a:off x="1653771" y="3364867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F2DE42-7E2D-4E93-B30C-787F5566B9DD}"/>
              </a:ext>
            </a:extLst>
          </p:cNvPr>
          <p:cNvSpPr/>
          <p:nvPr/>
        </p:nvSpPr>
        <p:spPr>
          <a:xfrm>
            <a:off x="1652264" y="4060474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CC1022-1735-4E70-82D2-DB0249817436}"/>
              </a:ext>
            </a:extLst>
          </p:cNvPr>
          <p:cNvSpPr/>
          <p:nvPr/>
        </p:nvSpPr>
        <p:spPr>
          <a:xfrm>
            <a:off x="1650757" y="4692703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A5A7A5-B987-43A2-BA00-3B0F01E1E614}"/>
              </a:ext>
            </a:extLst>
          </p:cNvPr>
          <p:cNvSpPr/>
          <p:nvPr/>
        </p:nvSpPr>
        <p:spPr>
          <a:xfrm>
            <a:off x="1658305" y="5352089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68C7E2-86C9-45B9-97A4-ECADF30BF46F}"/>
              </a:ext>
            </a:extLst>
          </p:cNvPr>
          <p:cNvSpPr/>
          <p:nvPr/>
        </p:nvSpPr>
        <p:spPr>
          <a:xfrm>
            <a:off x="1656798" y="5984325"/>
            <a:ext cx="371192" cy="37119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527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004069-6AFF-42EE-B467-0D8FF37ABADE}"/>
              </a:ext>
            </a:extLst>
          </p:cNvPr>
          <p:cNvSpPr/>
          <p:nvPr/>
        </p:nvSpPr>
        <p:spPr>
          <a:xfrm>
            <a:off x="395288" y="6237288"/>
            <a:ext cx="216058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DCE958-1D36-4B1F-BA88-7F2300E7D819}"/>
              </a:ext>
            </a:extLst>
          </p:cNvPr>
          <p:cNvSpPr/>
          <p:nvPr/>
        </p:nvSpPr>
        <p:spPr>
          <a:xfrm>
            <a:off x="0" y="831850"/>
            <a:ext cx="1123950" cy="1243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3" name="TextBox 2">
            <a:extLst>
              <a:ext uri="{FF2B5EF4-FFF2-40B4-BE49-F238E27FC236}">
                <a16:creationId xmlns:a16="http://schemas.microsoft.com/office/drawing/2014/main" id="{3D70840F-A90F-4923-89C2-62323467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811" y="2349912"/>
            <a:ext cx="74991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dirty="0"/>
              <a:t>Thank you!</a:t>
            </a:r>
            <a:endParaRPr lang="en-GB" altLang="en-US" sz="8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37091D9D4F54296EC3CE6E8BFCA87" ma:contentTypeVersion="14" ma:contentTypeDescription="Create a new document." ma:contentTypeScope="" ma:versionID="1325be8f3686a54f108085bbab615334">
  <xsd:schema xmlns:xsd="http://www.w3.org/2001/XMLSchema" xmlns:xs="http://www.w3.org/2001/XMLSchema" xmlns:p="http://schemas.microsoft.com/office/2006/metadata/properties" xmlns:ns2="791c648d-e482-4422-b70a-b7c5fbc92150" xmlns:ns3="39101703-3322-499a-9ad7-231493c03048" targetNamespace="http://schemas.microsoft.com/office/2006/metadata/properties" ma:root="true" ma:fieldsID="e91d2a0cd0dc8f741fecad174ac672a7" ns2:_="" ns3:_="">
    <xsd:import namespace="791c648d-e482-4422-b70a-b7c5fbc92150"/>
    <xsd:import namespace="39101703-3322-499a-9ad7-231493c030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c648d-e482-4422-b70a-b7c5fbc92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1703-3322-499a-9ad7-231493c03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B06802-C2B4-4BA2-AC03-7B7449B39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c648d-e482-4422-b70a-b7c5fbc92150"/>
    <ds:schemaRef ds:uri="39101703-3322-499a-9ad7-231493c03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5396F1-EF05-4163-A34E-0C49C5758DDC}">
  <ds:schemaRefs>
    <ds:schemaRef ds:uri="http://schemas.microsoft.com/office/2006/documentManagement/types"/>
    <ds:schemaRef ds:uri="39101703-3322-499a-9ad7-231493c03048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91c648d-e482-4422-b70a-b7c5fbc921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D4F094-D153-4F90-A1E4-AD41AD42A3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30215</TotalTime>
  <Words>600</Words>
  <Application>Microsoft Office PowerPoint</Application>
  <PresentationFormat>On-screen Show (4:3)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Verdana</vt:lpstr>
      <vt:lpstr>Office Theme</vt:lpstr>
      <vt:lpstr>Op1 Big Left banner layout</vt:lpstr>
      <vt:lpstr> </vt:lpstr>
      <vt:lpstr>GSC-ECHO Project: Key data</vt:lpstr>
      <vt:lpstr>Logic of the project</vt:lpstr>
      <vt:lpstr>Activity 1: Shelter partners green their response</vt:lpstr>
      <vt:lpstr>Activity 2: Environmental research and advocacy</vt:lpstr>
      <vt:lpstr>Activity 3: Green country clusters shelter responses</vt:lpstr>
      <vt:lpstr>ECHO project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Miguel Urquia</dc:creator>
  <cp:lastModifiedBy>Renee Wynveen</cp:lastModifiedBy>
  <cp:revision>18</cp:revision>
  <dcterms:created xsi:type="dcterms:W3CDTF">2020-11-26T09:07:16Z</dcterms:created>
  <dcterms:modified xsi:type="dcterms:W3CDTF">2021-04-15T16:18:41Z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0x01010039737091D9D4F54296EC3CE6E8BFCA87</vt:lpwstr>
  </property>
  <property fmtid="{D5CDD505-2E9C-101B-9397-08002B2CF9AE}" pid="3" name="Order">
    <vt:r8>10644300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