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6" r:id="rId5"/>
    <p:sldMasterId id="2147483697" r:id="rId6"/>
    <p:sldMasterId id="2147483698" r:id="rId7"/>
    <p:sldMasterId id="2147483699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</p:sldIdLst>
  <p:sldSz cy="5143500" cx="9144000"/>
  <p:notesSz cx="6858000" cy="9144000"/>
  <p:embeddedFontLst>
    <p:embeddedFont>
      <p:font typeface="Arial Narrow"/>
      <p:regular r:id="rId49"/>
      <p:bold r:id="rId50"/>
      <p:italic r:id="rId51"/>
      <p:boldItalic r:id="rId52"/>
    </p:embeddedFont>
    <p:embeddedFont>
      <p:font typeface="Candara"/>
      <p:regular r:id="rId53"/>
      <p:bold r:id="rId54"/>
      <p:italic r:id="rId55"/>
      <p:boldItalic r:id="rId56"/>
    </p:embeddedFont>
    <p:embeddedFont>
      <p:font typeface="Century Gothic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0CD2629-F644-4B8A-8D31-D482CCF85F3B}">
  <a:tblStyle styleId="{80CD2629-F644-4B8A-8D31-D482CCF85F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9EB"/>
          </a:solidFill>
        </a:fill>
      </a:tcStyle>
    </a:wholeTbl>
    <a:band1H>
      <a:tcTxStyle/>
      <a:tcStyle>
        <a:fill>
          <a:solidFill>
            <a:srgbClr val="CCD0D4"/>
          </a:solidFill>
        </a:fill>
      </a:tcStyle>
    </a:band1H>
    <a:band2H>
      <a:tcTxStyle/>
    </a:band2H>
    <a:band1V>
      <a:tcTxStyle/>
      <a:tcStyle>
        <a:fill>
          <a:solidFill>
            <a:srgbClr val="CCD0D4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A369E203-474F-4951-A568-3C506B36393E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font" Target="fonts/ArialNarrow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60" Type="http://schemas.openxmlformats.org/officeDocument/2006/relationships/font" Target="fonts/CenturyGothic-boldItalic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ArialNarrow-italic.fntdata"/><Relationship Id="rId50" Type="http://schemas.openxmlformats.org/officeDocument/2006/relationships/font" Target="fonts/ArialNarrow-bold.fntdata"/><Relationship Id="rId53" Type="http://schemas.openxmlformats.org/officeDocument/2006/relationships/font" Target="fonts/Candara-regular.fntdata"/><Relationship Id="rId52" Type="http://schemas.openxmlformats.org/officeDocument/2006/relationships/font" Target="fonts/ArialNarrow-boldItalic.fntdata"/><Relationship Id="rId11" Type="http://schemas.openxmlformats.org/officeDocument/2006/relationships/slide" Target="slides/slide2.xml"/><Relationship Id="rId55" Type="http://schemas.openxmlformats.org/officeDocument/2006/relationships/font" Target="fonts/Candara-italic.fntdata"/><Relationship Id="rId10" Type="http://schemas.openxmlformats.org/officeDocument/2006/relationships/slide" Target="slides/slide1.xml"/><Relationship Id="rId54" Type="http://schemas.openxmlformats.org/officeDocument/2006/relationships/font" Target="fonts/Candara-bold.fntdata"/><Relationship Id="rId13" Type="http://schemas.openxmlformats.org/officeDocument/2006/relationships/slide" Target="slides/slide4.xml"/><Relationship Id="rId57" Type="http://schemas.openxmlformats.org/officeDocument/2006/relationships/font" Target="fonts/CenturyGothic-regular.fntdata"/><Relationship Id="rId12" Type="http://schemas.openxmlformats.org/officeDocument/2006/relationships/slide" Target="slides/slide3.xml"/><Relationship Id="rId56" Type="http://schemas.openxmlformats.org/officeDocument/2006/relationships/font" Target="fonts/Candara-boldItalic.fntdata"/><Relationship Id="rId15" Type="http://schemas.openxmlformats.org/officeDocument/2006/relationships/slide" Target="slides/slide6.xml"/><Relationship Id="rId59" Type="http://schemas.openxmlformats.org/officeDocument/2006/relationships/font" Target="fonts/CenturyGothic-italic.fntdata"/><Relationship Id="rId14" Type="http://schemas.openxmlformats.org/officeDocument/2006/relationships/slide" Target="slides/slide5.xml"/><Relationship Id="rId58" Type="http://schemas.openxmlformats.org/officeDocument/2006/relationships/font" Target="fonts/CenturyGothic-bold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437f38b66_2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d437f38b66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1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deadddac2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deadddac21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eadddac21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deadddac21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deadddac2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deadddac21_0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deadddac2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deadddac21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deadddac21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deadddac21_0_1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dba96e6b6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dba96e6b6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deb53ded21_2_64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anchorCtr="0" anchor="t" bIns="88750" lIns="88750" spcFirstLastPara="1" rIns="88750" wrap="square" tIns="88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deb53ded21_2_64:notes"/>
          <p:cNvSpPr/>
          <p:nvPr>
            <p:ph idx="2" type="sldImg"/>
          </p:nvPr>
        </p:nvSpPr>
        <p:spPr>
          <a:xfrm>
            <a:off x="101988" y="685510"/>
            <a:ext cx="6654025" cy="342900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dbd437e86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dbd437e86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dbd437e86c_0_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anchorCtr="0" anchor="t" bIns="88750" lIns="88750" spcFirstLastPara="1" rIns="88750" wrap="square" tIns="88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dbd437e86c_0_1:notes"/>
          <p:cNvSpPr/>
          <p:nvPr>
            <p:ph idx="2" type="sldImg"/>
          </p:nvPr>
        </p:nvSpPr>
        <p:spPr>
          <a:xfrm>
            <a:off x="101988" y="685510"/>
            <a:ext cx="6654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deb53ded21_2_7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anchorCtr="0" anchor="t" bIns="88750" lIns="88750" spcFirstLastPara="1" rIns="88750" wrap="square" tIns="88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deb53ded21_2_71:notes"/>
          <p:cNvSpPr/>
          <p:nvPr>
            <p:ph idx="2" type="sldImg"/>
          </p:nvPr>
        </p:nvSpPr>
        <p:spPr>
          <a:xfrm>
            <a:off x="101988" y="685510"/>
            <a:ext cx="6654025" cy="342900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d437f38b66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d437f38b6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deb53ded21_2_99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anchorCtr="0" anchor="t" bIns="88750" lIns="88750" spcFirstLastPara="1" rIns="88750" wrap="square" tIns="88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deb53ded21_2_99:notes"/>
          <p:cNvSpPr/>
          <p:nvPr>
            <p:ph idx="2" type="sldImg"/>
          </p:nvPr>
        </p:nvSpPr>
        <p:spPr>
          <a:xfrm>
            <a:off x="101988" y="685510"/>
            <a:ext cx="6654025" cy="342900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deb53ded21_2_105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anchorCtr="0" anchor="t" bIns="88750" lIns="88750" spcFirstLastPara="1" rIns="88750" wrap="square" tIns="88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deb53ded21_2_105:notes"/>
          <p:cNvSpPr/>
          <p:nvPr>
            <p:ph idx="2" type="sldImg"/>
          </p:nvPr>
        </p:nvSpPr>
        <p:spPr>
          <a:xfrm>
            <a:off x="101988" y="685510"/>
            <a:ext cx="6654025" cy="342900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deb53ded21_2_11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anchorCtr="0" anchor="t" bIns="88750" lIns="88750" spcFirstLastPara="1" rIns="88750" wrap="square" tIns="88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deb53ded21_2_111:notes"/>
          <p:cNvSpPr/>
          <p:nvPr>
            <p:ph idx="2" type="sldImg"/>
          </p:nvPr>
        </p:nvSpPr>
        <p:spPr>
          <a:xfrm>
            <a:off x="101988" y="685510"/>
            <a:ext cx="6654025" cy="342900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deb53ded21_2_118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anchorCtr="0" anchor="t" bIns="88750" lIns="88750" spcFirstLastPara="1" rIns="88750" wrap="square" tIns="88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deb53ded21_2_118:notes"/>
          <p:cNvSpPr/>
          <p:nvPr>
            <p:ph idx="2" type="sldImg"/>
          </p:nvPr>
        </p:nvSpPr>
        <p:spPr>
          <a:xfrm>
            <a:off x="101988" y="685510"/>
            <a:ext cx="6654025" cy="342900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eb53ded21_2_95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anchorCtr="0" anchor="t" bIns="88750" lIns="88750" spcFirstLastPara="1" rIns="88750" wrap="square" tIns="88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deb53ded21_2_95:notes"/>
          <p:cNvSpPr/>
          <p:nvPr>
            <p:ph idx="2" type="sldImg"/>
          </p:nvPr>
        </p:nvSpPr>
        <p:spPr>
          <a:xfrm>
            <a:off x="101988" y="685510"/>
            <a:ext cx="6654025" cy="342900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eb53ded21_2_128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anchorCtr="0" anchor="t" bIns="88750" lIns="88750" spcFirstLastPara="1" rIns="88750" wrap="square" tIns="88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deb53ded21_2_128:notes"/>
          <p:cNvSpPr/>
          <p:nvPr>
            <p:ph idx="2" type="sldImg"/>
          </p:nvPr>
        </p:nvSpPr>
        <p:spPr>
          <a:xfrm>
            <a:off x="101988" y="685510"/>
            <a:ext cx="6654025" cy="342900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d7b8b0a7d_3_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cd7b8b0a7d_3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d5569fbc70_2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d5569fbc70_2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dba96e6b6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dba96e6b6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cd7b8b0a7d_3_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gcd7b8b0a7d_3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dba96e6b6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dba96e6b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d7b8b0a7d_3_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gcd7b8b0a7d_3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cd7b8b0a7d_3_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cd7b8b0a7d_3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cd7b8b0a7d_3_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cd7b8b0a7d_3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cd7b8b0a7d_3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gcd7b8b0a7d_3_1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/>
              <a:t>BRE, the world’s leading building science centre: www.bregroup.com</a:t>
            </a:r>
            <a:endParaRPr sz="1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cd7b8b0a7d_3_1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deb641a35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deb641a35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d437f38b66_2_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gd437f38b66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1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dba96e6b6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dba96e6b6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dba96e6b61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gdba96e6b6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1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cd7b8b0a7d_0_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gcd7b8b0a7d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deb641a356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gdeb641a35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1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eadddac21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deadddac21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deadddac2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deadddac21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eadddac2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deadddac21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eadddac2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deadddac21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eadddac21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deadddac21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deadddac2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deadddac21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685800" y="1762564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7F14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53200" y="474330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0" y="33073"/>
            <a:ext cx="9144000" cy="5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525" y="71588"/>
            <a:ext cx="2017425" cy="46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457200" y="1491630"/>
            <a:ext cx="82296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b="0" i="0" sz="18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6553200" y="474330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type="title"/>
          </p:nvPr>
        </p:nvSpPr>
        <p:spPr>
          <a:xfrm>
            <a:off x="-3240" y="678010"/>
            <a:ext cx="4493100" cy="3762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2_Title and Content 3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457200" y="1329612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b="0" i="0" sz="18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553200" y="474330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1_Title Slid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0" y="33073"/>
            <a:ext cx="9144000" cy="54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150" y="100350"/>
            <a:ext cx="2087725" cy="4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457200" y="735546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6553200" y="474330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6553200" y="474330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/>
          <p:nvPr/>
        </p:nvSpPr>
        <p:spPr>
          <a:xfrm>
            <a:off x="0" y="4515966"/>
            <a:ext cx="9144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0"/>
          <p:cNvSpPr/>
          <p:nvPr/>
        </p:nvSpPr>
        <p:spPr>
          <a:xfrm>
            <a:off x="0" y="87474"/>
            <a:ext cx="9144000" cy="49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>
            <p:ph idx="1" type="body"/>
          </p:nvPr>
        </p:nvSpPr>
        <p:spPr>
          <a:xfrm>
            <a:off x="457200" y="1288702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Noto Sans Symbols"/>
              <a:buNone/>
              <a:defRPr b="1" i="0" sz="24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1416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457200" y="1768524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141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3" type="body"/>
          </p:nvPr>
        </p:nvSpPr>
        <p:spPr>
          <a:xfrm>
            <a:off x="4645025" y="1288702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Noto Sans Symbols"/>
              <a:buNone/>
              <a:defRPr b="1" i="0" sz="24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1416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idx="4" type="body"/>
          </p:nvPr>
        </p:nvSpPr>
        <p:spPr>
          <a:xfrm>
            <a:off x="4645025" y="1768524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141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1416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21"/>
          <p:cNvSpPr txBox="1"/>
          <p:nvPr>
            <p:ph idx="12" type="sldNum"/>
          </p:nvPr>
        </p:nvSpPr>
        <p:spPr>
          <a:xfrm>
            <a:off x="6553200" y="474330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21"/>
          <p:cNvSpPr/>
          <p:nvPr/>
        </p:nvSpPr>
        <p:spPr>
          <a:xfrm>
            <a:off x="0" y="856060"/>
            <a:ext cx="8348700" cy="3762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1"/>
          <p:cNvSpPr txBox="1"/>
          <p:nvPr>
            <p:ph type="title"/>
          </p:nvPr>
        </p:nvSpPr>
        <p:spPr>
          <a:xfrm>
            <a:off x="467544" y="842628"/>
            <a:ext cx="78810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 3 Cover OpA">
  <p:cSld name="Op 3 Cover OpA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/>
          <p:nvPr/>
        </p:nvSpPr>
        <p:spPr>
          <a:xfrm>
            <a:off x="1138536" y="0"/>
            <a:ext cx="5288100" cy="3462000"/>
          </a:xfrm>
          <a:prstGeom prst="rect">
            <a:avLst/>
          </a:prstGeom>
          <a:solidFill>
            <a:srgbClr val="581522">
              <a:alpha val="839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2"/>
          <p:cNvSpPr txBox="1"/>
          <p:nvPr>
            <p:ph type="ctrTitle"/>
          </p:nvPr>
        </p:nvSpPr>
        <p:spPr>
          <a:xfrm>
            <a:off x="1743635" y="40343"/>
            <a:ext cx="41640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Narrow"/>
              <a:buNone/>
              <a:defRPr b="1" i="0" sz="60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98" name="Google Shape;98;p22"/>
          <p:cNvSpPr txBox="1"/>
          <p:nvPr>
            <p:ph idx="1" type="subTitle"/>
          </p:nvPr>
        </p:nvSpPr>
        <p:spPr>
          <a:xfrm>
            <a:off x="1743636" y="2214211"/>
            <a:ext cx="41640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1743075" y="2608660"/>
            <a:ext cx="27129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00" name="Google Shape;100;p22"/>
          <p:cNvCxnSpPr/>
          <p:nvPr/>
        </p:nvCxnSpPr>
        <p:spPr>
          <a:xfrm>
            <a:off x="1593256" y="0"/>
            <a:ext cx="0" cy="3061200"/>
          </a:xfrm>
          <a:prstGeom prst="straightConnector1">
            <a:avLst/>
          </a:prstGeom>
          <a:noFill/>
          <a:ln cap="flat" cmpd="sng" w="222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3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4" name="Google Shape;104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5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SzPts val="1400"/>
              <a:buChar char="»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3" name="Google Shape;113;p25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500"/>
              <a:buFont typeface="Verdana"/>
              <a:buNone/>
              <a:defRPr b="1"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50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7F1416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7F1416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6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18" name="Google Shape;118;p26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7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SzPts val="2100"/>
              <a:buChar char="▪"/>
              <a:defRPr sz="2100"/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SzPts val="1400"/>
              <a:buChar char="»"/>
              <a:defRPr sz="1400"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22" name="Google Shape;122;p27"/>
          <p:cNvSpPr txBox="1"/>
          <p:nvPr>
            <p:ph idx="2" type="body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SzPts val="2100"/>
              <a:buChar char="▪"/>
              <a:defRPr sz="2100"/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SzPts val="1400"/>
              <a:buChar char="»"/>
              <a:defRPr sz="1400"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23" name="Google Shape;123;p27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/>
          <p:nvPr>
            <p:ph type="title"/>
          </p:nvPr>
        </p:nvSpPr>
        <p:spPr>
          <a:xfrm>
            <a:off x="457201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500"/>
              <a:buFont typeface="Verdana"/>
              <a:buNone/>
              <a:defRPr b="1"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61950" lvl="1" marL="914400" rtl="0" algn="l"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42900" lvl="2" marL="1371600" rtl="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23850" lvl="3" marL="1828800" rtl="0" algn="l">
              <a:spcBef>
                <a:spcPts val="3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rtl="0" algn="l">
              <a:spcBef>
                <a:spcPts val="3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27" name="Google Shape;127;p28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28" name="Google Shape;128;p28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9" name="Google Shape;139;p3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/>
          <p:nvPr/>
        </p:nvSpPr>
        <p:spPr>
          <a:xfrm>
            <a:off x="0" y="856060"/>
            <a:ext cx="8348700" cy="3762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44" name="Google Shape;144;p31"/>
          <p:cNvSpPr/>
          <p:nvPr/>
        </p:nvSpPr>
        <p:spPr>
          <a:xfrm>
            <a:off x="0" y="0"/>
            <a:ext cx="9220200" cy="78600"/>
          </a:xfrm>
          <a:prstGeom prst="rect">
            <a:avLst/>
          </a:prstGeom>
          <a:solidFill>
            <a:srgbClr val="68839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45" name="Google Shape;145;p31"/>
          <p:cNvSpPr/>
          <p:nvPr/>
        </p:nvSpPr>
        <p:spPr>
          <a:xfrm>
            <a:off x="0" y="5068491"/>
            <a:ext cx="9220200" cy="79800"/>
          </a:xfrm>
          <a:prstGeom prst="rect">
            <a:avLst/>
          </a:prstGeom>
          <a:solidFill>
            <a:srgbClr val="68839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46" name="Google Shape;146;p31"/>
          <p:cNvSpPr txBox="1"/>
          <p:nvPr>
            <p:ph idx="1" type="body"/>
          </p:nvPr>
        </p:nvSpPr>
        <p:spPr>
          <a:xfrm>
            <a:off x="765959" y="1472677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640"/>
              </a:spcBef>
              <a:spcAft>
                <a:spcPts val="0"/>
              </a:spcAft>
              <a:buClr>
                <a:srgbClr val="632423"/>
              </a:buClr>
              <a:buSzPts val="3200"/>
              <a:buNone/>
              <a:defRPr sz="3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rgbClr val="0F243E"/>
              </a:buClr>
              <a:buSzPts val="2800"/>
              <a:buChar char="–"/>
              <a:defRPr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31"/>
          <p:cNvSpPr txBox="1"/>
          <p:nvPr>
            <p:ph type="title"/>
          </p:nvPr>
        </p:nvSpPr>
        <p:spPr>
          <a:xfrm>
            <a:off x="255319" y="6154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3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3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8" name="Google Shape;158;p3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4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64" name="Google Shape;164;p34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65" name="Google Shape;165;p3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5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1" name="Google Shape;171;p35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72" name="Google Shape;172;p35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3" name="Google Shape;173;p35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74" name="Google Shape;174;p3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3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37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5" name="Google Shape;185;p37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86" name="Google Shape;186;p3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3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38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8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93" name="Google Shape;193;p3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39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3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0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40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4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4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4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2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42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43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2" name="Google Shape;232;p43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33" name="Google Shape;233;p43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4" name="Google Shape;234;p43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35" name="Google Shape;235;p43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4"/>
          <p:cNvSpPr txBox="1"/>
          <p:nvPr>
            <p:ph type="ctrTitle"/>
          </p:nvPr>
        </p:nvSpPr>
        <p:spPr>
          <a:xfrm>
            <a:off x="611560" y="13836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44"/>
          <p:cNvSpPr txBox="1"/>
          <p:nvPr>
            <p:ph idx="1" type="subTitle"/>
          </p:nvPr>
        </p:nvSpPr>
        <p:spPr>
          <a:xfrm>
            <a:off x="1371600" y="2752632"/>
            <a:ext cx="6400800" cy="953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9" name="Google Shape;239;p44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5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4000"/>
              <a:buFont typeface="Verdana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5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3" name="Google Shape;243;p45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46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7" name="Google Shape;247;p46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8" name="Google Shape;248;p46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7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47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8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9"/>
          <p:cNvSpPr txBox="1"/>
          <p:nvPr>
            <p:ph type="title"/>
          </p:nvPr>
        </p:nvSpPr>
        <p:spPr>
          <a:xfrm>
            <a:off x="457201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000"/>
              <a:buFont typeface="Verdana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9"/>
          <p:cNvSpPr txBox="1"/>
          <p:nvPr>
            <p:ph idx="1" type="body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57" name="Google Shape;257;p49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58" name="Google Shape;258;p49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0"/>
          <p:cNvSpPr txBox="1"/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000"/>
              <a:buFont typeface="Verdana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5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50"/>
          <p:cNvSpPr txBox="1"/>
          <p:nvPr>
            <p:ph idx="1" type="body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63" name="Google Shape;263;p50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51"/>
          <p:cNvSpPr txBox="1"/>
          <p:nvPr>
            <p:ph idx="1" type="body"/>
          </p:nvPr>
        </p:nvSpPr>
        <p:spPr>
          <a:xfrm rot="5400000">
            <a:off x="2874764" y="-1217412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7" name="Google Shape;267;p51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2"/>
          <p:cNvSpPr txBox="1"/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52"/>
          <p:cNvSpPr txBox="1"/>
          <p:nvPr>
            <p:ph idx="1" type="body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52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7.xml"/><Relationship Id="rId1" Type="http://schemas.openxmlformats.org/officeDocument/2006/relationships/image" Target="../media/image20.jpg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8.xml"/><Relationship Id="rId1" Type="http://schemas.openxmlformats.org/officeDocument/2006/relationships/image" Target="../media/image6.jpg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0" y="676476"/>
            <a:ext cx="91440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04314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85150" y="100350"/>
            <a:ext cx="2087725" cy="4858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GSC-ExistingLogo.jpg" id="135" name="Google Shape;135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46063" y="183356"/>
            <a:ext cx="1494232" cy="24407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3600"/>
              <a:buFont typeface="Verdana"/>
              <a:buNone/>
              <a:defRPr b="1" i="0" sz="3600" u="none" cap="none" strike="noStrike">
                <a:solidFill>
                  <a:srgbClr val="04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0" name="Google Shape;210;p4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7F1416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7F141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7F141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41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141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141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141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141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141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141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141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141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141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41"/>
          <p:cNvSpPr/>
          <p:nvPr/>
        </p:nvSpPr>
        <p:spPr>
          <a:xfrm>
            <a:off x="1" y="32950"/>
            <a:ext cx="184731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3" name="Google Shape;213;p41"/>
          <p:cNvGrpSpPr/>
          <p:nvPr/>
        </p:nvGrpSpPr>
        <p:grpSpPr>
          <a:xfrm>
            <a:off x="467544" y="4731990"/>
            <a:ext cx="1908720" cy="300082"/>
            <a:chOff x="3671392" y="6341258"/>
            <a:chExt cx="1908720" cy="400110"/>
          </a:xfrm>
        </p:grpSpPr>
        <p:pic>
          <p:nvPicPr>
            <p:cNvPr descr="Logo-small" id="214" name="Google Shape;214;p41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3671392" y="6381328"/>
              <a:ext cx="360040" cy="315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41"/>
            <p:cNvSpPr/>
            <p:nvPr/>
          </p:nvSpPr>
          <p:spPr>
            <a:xfrm>
              <a:off x="3995936" y="6341258"/>
              <a:ext cx="15841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416"/>
                </a:buClr>
                <a:buSzPts val="800"/>
                <a:buFont typeface="Verdana"/>
                <a:buNone/>
              </a:pPr>
              <a:r>
                <a:rPr b="1" i="0" lang="en" sz="800" u="none" cap="none" strike="noStrike">
                  <a:solidFill>
                    <a:srgbClr val="7F1416"/>
                  </a:solidFill>
                  <a:latin typeface="Verdana"/>
                  <a:ea typeface="Verdana"/>
                  <a:cs typeface="Verdana"/>
                  <a:sym typeface="Verdana"/>
                </a:rPr>
                <a:t>Global Shelter Cluster</a:t>
              </a:r>
              <a:endPara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1416"/>
                </a:buClr>
                <a:buSzPts val="600"/>
                <a:buFont typeface="Verdana"/>
                <a:buNone/>
              </a:pPr>
              <a:r>
                <a:rPr b="0" i="0" lang="en" sz="600" u="none" cap="none" strike="noStrike">
                  <a:solidFill>
                    <a:srgbClr val="7F1416"/>
                  </a:solidFill>
                  <a:latin typeface="Verdana"/>
                  <a:ea typeface="Verdana"/>
                  <a:cs typeface="Verdana"/>
                  <a:sym typeface="Verdana"/>
                </a:rPr>
                <a:t>ShelterCluster.org</a:t>
              </a:r>
              <a:endPara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600"/>
                <a:buFont typeface="Verdana"/>
                <a:buNone/>
              </a:pPr>
              <a:r>
                <a:rPr b="0" i="0" lang="en" sz="600" u="none" cap="none" strike="noStrike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rPr>
                <a:t>Coordinating Humanitarian Shelter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41"/>
          <p:cNvSpPr/>
          <p:nvPr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1"/>
          <p:cNvSpPr/>
          <p:nvPr/>
        </p:nvSpPr>
        <p:spPr>
          <a:xfrm>
            <a:off x="1" y="32950"/>
            <a:ext cx="184731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1"/>
          <p:cNvSpPr/>
          <p:nvPr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41"/>
          <p:cNvSpPr/>
          <p:nvPr/>
        </p:nvSpPr>
        <p:spPr>
          <a:xfrm>
            <a:off x="0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41"/>
          <p:cNvSpPr/>
          <p:nvPr/>
        </p:nvSpPr>
        <p:spPr>
          <a:xfrm>
            <a:off x="1836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41"/>
          <p:cNvSpPr/>
          <p:nvPr/>
        </p:nvSpPr>
        <p:spPr>
          <a:xfrm>
            <a:off x="3672000" y="5056026"/>
            <a:ext cx="1836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41"/>
          <p:cNvSpPr/>
          <p:nvPr/>
        </p:nvSpPr>
        <p:spPr>
          <a:xfrm>
            <a:off x="5508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1"/>
          <p:cNvSpPr/>
          <p:nvPr/>
        </p:nvSpPr>
        <p:spPr>
          <a:xfrm>
            <a:off x="7326256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1"/>
          <p:cNvSpPr txBox="1"/>
          <p:nvPr/>
        </p:nvSpPr>
        <p:spPr>
          <a:xfrm>
            <a:off x="0" y="5029200"/>
            <a:ext cx="552450" cy="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Restricted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4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9.jpg"/><Relationship Id="rId5" Type="http://schemas.openxmlformats.org/officeDocument/2006/relationships/image" Target="../media/image30.png"/><Relationship Id="rId6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31.png"/><Relationship Id="rId5" Type="http://schemas.openxmlformats.org/officeDocument/2006/relationships/image" Target="../media/image3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jamboard.google.com/d/13RHwoCn_xjksMF6bY3bn1a006lXsBBaYtdh8c6DqAhc/edit?usp=sharing" TargetMode="External"/><Relationship Id="rId4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jpg"/><Relationship Id="rId4" Type="http://schemas.openxmlformats.org/officeDocument/2006/relationships/image" Target="../media/image20.jpg"/><Relationship Id="rId5" Type="http://schemas.openxmlformats.org/officeDocument/2006/relationships/image" Target="../media/image46.png"/><Relationship Id="rId6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53.png"/><Relationship Id="rId6" Type="http://schemas.openxmlformats.org/officeDocument/2006/relationships/image" Target="../media/image51.png"/><Relationship Id="rId7" Type="http://schemas.openxmlformats.org/officeDocument/2006/relationships/image" Target="../media/image5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5" Type="http://schemas.openxmlformats.org/officeDocument/2006/relationships/image" Target="../media/image56.png"/><Relationship Id="rId6" Type="http://schemas.openxmlformats.org/officeDocument/2006/relationships/image" Target="../media/image48.png"/><Relationship Id="rId7" Type="http://schemas.openxmlformats.org/officeDocument/2006/relationships/image" Target="../media/image51.png"/><Relationship Id="rId8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jamboard.google.com/d/13RHwoCn_xjksMF6bY3bn1a006lXsBBaYtdh8c6DqAhc/edit?usp=sharing" TargetMode="External"/><Relationship Id="rId4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png"/><Relationship Id="rId4" Type="http://schemas.openxmlformats.org/officeDocument/2006/relationships/image" Target="../media/image5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jpg"/><Relationship Id="rId4" Type="http://schemas.openxmlformats.org/officeDocument/2006/relationships/image" Target="../media/image2.png"/><Relationship Id="rId5" Type="http://schemas.openxmlformats.org/officeDocument/2006/relationships/image" Target="../media/image57.png"/><Relationship Id="rId6" Type="http://schemas.openxmlformats.org/officeDocument/2006/relationships/image" Target="../media/image6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hyperlink" Target="https://www.sheltercluster.org/operations" TargetMode="External"/><Relationship Id="rId13" Type="http://schemas.openxmlformats.org/officeDocument/2006/relationships/image" Target="../media/image15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04837"/>
            <a:ext cx="9144000" cy="608643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3"/>
          <p:cNvSpPr/>
          <p:nvPr/>
        </p:nvSpPr>
        <p:spPr>
          <a:xfrm>
            <a:off x="1366600" y="1871200"/>
            <a:ext cx="6437100" cy="1047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3"/>
          <p:cNvSpPr txBox="1"/>
          <p:nvPr>
            <p:ph type="ctrTitle"/>
          </p:nvPr>
        </p:nvSpPr>
        <p:spPr>
          <a:xfrm>
            <a:off x="1240000" y="1838650"/>
            <a:ext cx="6690300" cy="15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4000"/>
              <a:buFont typeface="Arial"/>
              <a:buNone/>
            </a:pPr>
            <a:r>
              <a:rPr lang="en" sz="3000">
                <a:solidFill>
                  <a:srgbClr val="FFFFFF"/>
                </a:solidFill>
              </a:rPr>
              <a:t>GSC online meeting 2021</a:t>
            </a:r>
            <a:endParaRPr sz="30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4000"/>
              <a:buFont typeface="Arial"/>
              <a:buNone/>
            </a:pPr>
            <a:r>
              <a:rPr lang="en" sz="3000">
                <a:solidFill>
                  <a:srgbClr val="FFFFFF"/>
                </a:solidFill>
              </a:rPr>
              <a:t>Opening Session</a:t>
            </a:r>
            <a:endParaRPr sz="30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4000"/>
              <a:buFont typeface="Arial"/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279" name="Google Shape;279;p53"/>
          <p:cNvSpPr txBox="1"/>
          <p:nvPr/>
        </p:nvSpPr>
        <p:spPr>
          <a:xfrm>
            <a:off x="0" y="0"/>
            <a:ext cx="91674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88" y="81863"/>
            <a:ext cx="2156325" cy="50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53"/>
          <p:cNvSpPr txBox="1"/>
          <p:nvPr/>
        </p:nvSpPr>
        <p:spPr>
          <a:xfrm>
            <a:off x="2296200" y="15300"/>
            <a:ext cx="48624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GSC online meeting 2021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82" name="Google Shape;282;p53"/>
          <p:cNvSpPr txBox="1"/>
          <p:nvPr/>
        </p:nvSpPr>
        <p:spPr>
          <a:xfrm>
            <a:off x="-237400" y="5033525"/>
            <a:ext cx="381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Photo: Naseem Mardas, Hajjah Governorate, Yemen 2018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5B630"/>
              </a:buClr>
              <a:buSzPts val="2700"/>
              <a:buFont typeface="Verdana"/>
              <a:buNone/>
            </a:pPr>
            <a:r>
              <a:rPr lang="en" sz="2600">
                <a:solidFill>
                  <a:srgbClr val="65B630"/>
                </a:solidFill>
              </a:rPr>
              <a:t>Funding Received</a:t>
            </a:r>
            <a:r>
              <a:rPr lang="en" sz="2600"/>
              <a:t>/</a:t>
            </a:r>
            <a:r>
              <a:rPr lang="en" sz="2600">
                <a:solidFill>
                  <a:srgbClr val="C1E2AC"/>
                </a:solidFill>
              </a:rPr>
              <a:t>Gap</a:t>
            </a:r>
            <a:endParaRPr sz="2600"/>
          </a:p>
        </p:txBody>
      </p:sp>
      <p:sp>
        <p:nvSpPr>
          <p:cNvPr id="371" name="Google Shape;371;p62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descr="Graphical user interface, text, application&#10;&#10;Description automatically generated" id="372" name="Google Shape;372;p6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650" y="1445944"/>
            <a:ext cx="7124700" cy="29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2"/>
          <p:cNvSpPr txBox="1"/>
          <p:nvPr/>
        </p:nvSpPr>
        <p:spPr>
          <a:xfrm>
            <a:off x="162897" y="1440061"/>
            <a:ext cx="846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Syrian Arab Republic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Yemen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Afghanistan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Ethiopia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DRCongo</a:t>
            </a:r>
            <a:endParaRPr b="1"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Nigeria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Somalia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Iraq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Venezuela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 Sudan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Mozambique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Burkina Faso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Sudan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Ukraine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Chad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Myanmar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Rep. Centafrique</a:t>
            </a:r>
            <a:endParaRPr b="1"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Mali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Cameroon</a:t>
            </a:r>
            <a:endParaRPr sz="1100"/>
          </a:p>
          <a:p>
            <a:pPr indent="0" lvl="0" marL="0" marR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of Palestine</a:t>
            </a:r>
            <a:endParaRPr sz="1100"/>
          </a:p>
        </p:txBody>
      </p:sp>
      <p:sp>
        <p:nvSpPr>
          <p:cNvPr id="374" name="Google Shape;374;p62"/>
          <p:cNvSpPr txBox="1"/>
          <p:nvPr/>
        </p:nvSpPr>
        <p:spPr>
          <a:xfrm>
            <a:off x="6625590" y="1445944"/>
            <a:ext cx="15087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" sz="600">
                <a:solidFill>
                  <a:srgbClr val="65B630"/>
                </a:solidFill>
                <a:latin typeface="Calibri"/>
                <a:ea typeface="Calibri"/>
                <a:cs typeface="Calibri"/>
                <a:sym typeface="Calibri"/>
              </a:rPr>
              <a:t>367M</a:t>
            </a:r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" sz="600">
                <a:solidFill>
                  <a:srgbClr val="C1E2AC"/>
                </a:solidFill>
                <a:latin typeface="Calibri"/>
                <a:ea typeface="Calibri"/>
                <a:cs typeface="Calibri"/>
                <a:sym typeface="Calibri"/>
              </a:rPr>
              <a:t>203M</a:t>
            </a:r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600">
                <a:solidFill>
                  <a:srgbClr val="65B630"/>
                </a:solidFill>
                <a:latin typeface="Calibri"/>
                <a:ea typeface="Calibri"/>
                <a:cs typeface="Calibri"/>
                <a:sym typeface="Calibri"/>
              </a:rPr>
              <a:t>64% </a:t>
            </a:r>
            <a:r>
              <a:rPr lang="en" sz="600">
                <a:solidFill>
                  <a:srgbClr val="C1E2AC"/>
                </a:solidFill>
                <a:latin typeface="Calibri"/>
                <a:ea typeface="Calibri"/>
                <a:cs typeface="Calibri"/>
                <a:sym typeface="Calibri"/>
              </a:rPr>
              <a:t>of $569.9M</a:t>
            </a:r>
            <a:endParaRPr sz="1100"/>
          </a:p>
        </p:txBody>
      </p:sp>
      <p:sp>
        <p:nvSpPr>
          <p:cNvPr id="375" name="Google Shape;375;p62"/>
          <p:cNvSpPr txBox="1"/>
          <p:nvPr/>
        </p:nvSpPr>
        <p:spPr>
          <a:xfrm>
            <a:off x="3703320" y="3438685"/>
            <a:ext cx="19203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5B630"/>
                </a:solidFill>
                <a:latin typeface="Calibri"/>
                <a:ea typeface="Calibri"/>
                <a:cs typeface="Calibri"/>
                <a:sym typeface="Calibri"/>
              </a:rPr>
              <a:t>31%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5B630"/>
                </a:solidFill>
                <a:latin typeface="Calibri"/>
                <a:ea typeface="Calibri"/>
                <a:cs typeface="Calibri"/>
                <a:sym typeface="Calibri"/>
              </a:rPr>
              <a:t>Average Funding Level</a:t>
            </a:r>
            <a:endParaRPr sz="1100"/>
          </a:p>
        </p:txBody>
      </p:sp>
      <p:sp>
        <p:nvSpPr>
          <p:cNvPr id="376" name="Google Shape;376;p62"/>
          <p:cNvSpPr txBox="1"/>
          <p:nvPr/>
        </p:nvSpPr>
        <p:spPr>
          <a:xfrm>
            <a:off x="6110151" y="3438685"/>
            <a:ext cx="19203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C1E2AC"/>
                </a:solidFill>
                <a:latin typeface="Calibri"/>
                <a:ea typeface="Calibri"/>
                <a:cs typeface="Calibri"/>
                <a:sym typeface="Calibri"/>
              </a:rPr>
              <a:t>59%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C1E2AC"/>
                </a:solidFill>
                <a:latin typeface="Calibri"/>
                <a:ea typeface="Calibri"/>
                <a:cs typeface="Calibri"/>
                <a:sym typeface="Calibri"/>
              </a:rPr>
              <a:t>Funding Gap</a:t>
            </a:r>
            <a:endParaRPr sz="1100"/>
          </a:p>
        </p:txBody>
      </p:sp>
      <p:sp>
        <p:nvSpPr>
          <p:cNvPr id="377" name="Google Shape;377;p62"/>
          <p:cNvSpPr txBox="1"/>
          <p:nvPr/>
        </p:nvSpPr>
        <p:spPr>
          <a:xfrm>
            <a:off x="3703320" y="2571750"/>
            <a:ext cx="19203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5B630"/>
                </a:solidFill>
                <a:latin typeface="Calibri"/>
                <a:ea typeface="Calibri"/>
                <a:cs typeface="Calibri"/>
                <a:sym typeface="Calibri"/>
              </a:rPr>
              <a:t>$646.2M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5B630"/>
                </a:solidFill>
                <a:latin typeface="Calibri"/>
                <a:ea typeface="Calibri"/>
                <a:cs typeface="Calibri"/>
                <a:sym typeface="Calibri"/>
              </a:rPr>
              <a:t>Funding Received</a:t>
            </a:r>
            <a:endParaRPr sz="1100"/>
          </a:p>
        </p:txBody>
      </p:sp>
      <p:sp>
        <p:nvSpPr>
          <p:cNvPr id="378" name="Google Shape;378;p62"/>
          <p:cNvSpPr txBox="1"/>
          <p:nvPr/>
        </p:nvSpPr>
        <p:spPr>
          <a:xfrm>
            <a:off x="6110151" y="2571750"/>
            <a:ext cx="19203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5B630"/>
                </a:solidFill>
                <a:latin typeface="Calibri"/>
                <a:ea typeface="Calibri"/>
                <a:cs typeface="Calibri"/>
                <a:sym typeface="Calibri"/>
              </a:rPr>
              <a:t>$1.6B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5B630"/>
                </a:solidFill>
                <a:latin typeface="Calibri"/>
                <a:ea typeface="Calibri"/>
                <a:cs typeface="Calibri"/>
                <a:sym typeface="Calibri"/>
              </a:rPr>
              <a:t>Funding Required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700"/>
              <a:buFont typeface="Verdana"/>
              <a:buNone/>
            </a:pPr>
            <a:r>
              <a:rPr lang="en" sz="1900"/>
              <a:t>Pillar 1 Progress: Coordination</a:t>
            </a:r>
            <a:endParaRPr sz="1900"/>
          </a:p>
        </p:txBody>
      </p:sp>
      <p:sp>
        <p:nvSpPr>
          <p:cNvPr id="384" name="Google Shape;384;p63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09550" lvl="0" marL="215900" rtl="0" algn="l"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" sz="1100"/>
              <a:t>Working Groups and Communities of Practice</a:t>
            </a:r>
            <a:endParaRPr sz="1100"/>
          </a:p>
          <a:p>
            <a:pPr indent="-209550" lvl="0" marL="215900" rtl="0" algn="l">
              <a:spcBef>
                <a:spcPts val="4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" sz="1100"/>
              <a:t>Global Support Team Remote Support and Missions</a:t>
            </a:r>
            <a:endParaRPr sz="1100"/>
          </a:p>
          <a:p>
            <a:pPr indent="-209550" lvl="0" marL="215900" rtl="0" algn="l">
              <a:spcBef>
                <a:spcPts val="4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" sz="1100"/>
              <a:t>Global Scale Up to COVID19</a:t>
            </a:r>
            <a:endParaRPr sz="1100"/>
          </a:p>
        </p:txBody>
      </p:sp>
      <p:pic>
        <p:nvPicPr>
          <p:cNvPr id="385" name="Google Shape;38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3523" y="2443163"/>
            <a:ext cx="4577578" cy="215146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3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387" name="Google Shape;387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913" y="3049599"/>
            <a:ext cx="1051932" cy="1545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&#10;&#10;Description automatically generated" id="388" name="Google Shape;388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6557" y="3049599"/>
            <a:ext cx="1470542" cy="15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49128" y="1211915"/>
            <a:ext cx="1851972" cy="124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01144" y="1054184"/>
            <a:ext cx="1851969" cy="1388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4"/>
          <p:cNvSpPr txBox="1"/>
          <p:nvPr>
            <p:ph type="title"/>
          </p:nvPr>
        </p:nvSpPr>
        <p:spPr>
          <a:xfrm>
            <a:off x="533400" y="1263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700"/>
              <a:buFont typeface="Verdana"/>
              <a:buNone/>
            </a:pPr>
            <a:r>
              <a:rPr lang="en" sz="2100"/>
              <a:t>Pillar 2: Advocacy</a:t>
            </a:r>
            <a:endParaRPr sz="2100"/>
          </a:p>
        </p:txBody>
      </p:sp>
      <p:sp>
        <p:nvSpPr>
          <p:cNvPr id="396" name="Google Shape;396;p64"/>
          <p:cNvSpPr txBox="1"/>
          <p:nvPr>
            <p:ph idx="1" type="body"/>
          </p:nvPr>
        </p:nvSpPr>
        <p:spPr>
          <a:xfrm>
            <a:off x="457200" y="865109"/>
            <a:ext cx="36861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273050" lvl="0" marL="2540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 sz="1100"/>
              <a:t>Global Updates</a:t>
            </a:r>
            <a:endParaRPr sz="1100"/>
          </a:p>
          <a:p>
            <a:pPr indent="-273050" lvl="0" marL="254000" rtl="0" algn="l">
              <a:spcBef>
                <a:spcPts val="400"/>
              </a:spcBef>
              <a:spcAft>
                <a:spcPts val="0"/>
              </a:spcAft>
              <a:buSzPts val="2100"/>
              <a:buChar char="▪"/>
            </a:pPr>
            <a:r>
              <a:rPr lang="en" sz="1100"/>
              <a:t>Twitter</a:t>
            </a:r>
            <a:endParaRPr sz="1100"/>
          </a:p>
          <a:p>
            <a:pPr indent="-273050" lvl="0" marL="254000" rtl="0" algn="l">
              <a:spcBef>
                <a:spcPts val="400"/>
              </a:spcBef>
              <a:spcAft>
                <a:spcPts val="0"/>
              </a:spcAft>
              <a:buSzPts val="2100"/>
              <a:buChar char="▪"/>
            </a:pPr>
            <a:r>
              <a:rPr lang="en" sz="1100"/>
              <a:t>World Habitat Day</a:t>
            </a:r>
            <a:endParaRPr sz="1100"/>
          </a:p>
          <a:p>
            <a:pPr indent="-273050" lvl="0" marL="254000" rtl="0" algn="l">
              <a:spcBef>
                <a:spcPts val="400"/>
              </a:spcBef>
              <a:spcAft>
                <a:spcPts val="0"/>
              </a:spcAft>
              <a:buSzPts val="2100"/>
              <a:buChar char="▪"/>
            </a:pPr>
            <a:r>
              <a:rPr lang="en" sz="1100"/>
              <a:t>World Urban Forum</a:t>
            </a:r>
            <a:endParaRPr sz="1100"/>
          </a:p>
          <a:p>
            <a:pPr indent="-273050" lvl="0" marL="254000" rtl="0" algn="l">
              <a:spcBef>
                <a:spcPts val="400"/>
              </a:spcBef>
              <a:spcAft>
                <a:spcPts val="0"/>
              </a:spcAft>
              <a:buSzPts val="2100"/>
              <a:buChar char="▪"/>
            </a:pPr>
            <a:r>
              <a:rPr lang="en" sz="1100"/>
              <a:t>Country-advocacy products - factsheets</a:t>
            </a:r>
            <a:endParaRPr sz="1100"/>
          </a:p>
        </p:txBody>
      </p:sp>
      <p:pic>
        <p:nvPicPr>
          <p:cNvPr id="397" name="Google Shape;39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00" y="2426782"/>
            <a:ext cx="4038601" cy="245344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4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descr="A picture containing timeline&#10;&#10;Description automatically generated" id="399" name="Google Shape;399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2270" y="798007"/>
            <a:ext cx="2171699" cy="16287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400" name="Google Shape;400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9087" y="798007"/>
            <a:ext cx="1204995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1151" y="2511487"/>
            <a:ext cx="2852143" cy="2128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700"/>
              <a:buFont typeface="Verdana"/>
              <a:buNone/>
            </a:pPr>
            <a:r>
              <a:rPr lang="en" sz="2200"/>
              <a:t>Pillar 3: Evidence-based Approach</a:t>
            </a:r>
            <a:endParaRPr sz="2200"/>
          </a:p>
        </p:txBody>
      </p:sp>
      <p:sp>
        <p:nvSpPr>
          <p:cNvPr id="407" name="Google Shape;407;p65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47650" lvl="0" marL="254000" rtl="0" algn="l">
              <a:spcBef>
                <a:spcPts val="0"/>
              </a:spcBef>
              <a:spcAft>
                <a:spcPts val="0"/>
              </a:spcAft>
              <a:buSzPts val="2100"/>
              <a:buChar char="▪"/>
            </a:pPr>
            <a:r>
              <a:rPr lang="en" sz="1100"/>
              <a:t>Assessment Support: Cross Border Operations in Syria and Sudan Shelter Clusters</a:t>
            </a:r>
            <a:endParaRPr sz="1100"/>
          </a:p>
          <a:p>
            <a:pPr indent="-247650" lvl="0" marL="254000" rtl="0" algn="l">
              <a:spcBef>
                <a:spcPts val="400"/>
              </a:spcBef>
              <a:spcAft>
                <a:spcPts val="0"/>
              </a:spcAft>
              <a:buSzPts val="2100"/>
              <a:buChar char="▪"/>
            </a:pPr>
            <a:r>
              <a:rPr lang="en" sz="1100"/>
              <a:t>GSC website updates</a:t>
            </a:r>
            <a:endParaRPr sz="1100"/>
          </a:p>
          <a:p>
            <a:pPr indent="-247650" lvl="0" marL="254000" rtl="0" algn="l">
              <a:spcBef>
                <a:spcPts val="400"/>
              </a:spcBef>
              <a:spcAft>
                <a:spcPts val="0"/>
              </a:spcAft>
              <a:buSzPts val="2100"/>
              <a:buChar char="▪"/>
            </a:pPr>
            <a:r>
              <a:rPr lang="en" sz="1100"/>
              <a:t>Revision to Coordination Toolkit-April 2020</a:t>
            </a:r>
            <a:endParaRPr sz="1100"/>
          </a:p>
          <a:p>
            <a:pPr indent="-247650" lvl="0" marL="254000" rtl="0" algn="l">
              <a:spcBef>
                <a:spcPts val="400"/>
              </a:spcBef>
              <a:spcAft>
                <a:spcPts val="0"/>
              </a:spcAft>
              <a:buSzPts val="2100"/>
              <a:buChar char="▪"/>
            </a:pPr>
            <a:r>
              <a:rPr lang="en" sz="1100"/>
              <a:t>Development of first Information Management and Assessment Toolkit</a:t>
            </a:r>
            <a:endParaRPr sz="1100"/>
          </a:p>
        </p:txBody>
      </p:sp>
      <p:pic>
        <p:nvPicPr>
          <p:cNvPr id="408" name="Google Shape;40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9640" y="2459142"/>
            <a:ext cx="4038601" cy="198901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5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410" name="Google Shape;41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9413" y="928715"/>
            <a:ext cx="1097946" cy="1516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ground, outdoor, building&#10;&#10;Description automatically generated" id="411" name="Google Shape;411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1422" y="975436"/>
            <a:ext cx="1449903" cy="145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7230" y="744917"/>
            <a:ext cx="5111750" cy="255587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6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Humanitarian Shelter Training</a:t>
            </a:r>
            <a:endParaRPr sz="11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Agency Initiatives</a:t>
            </a:r>
            <a:endParaRPr sz="11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GSC Rental Guidance Tipsheets, Report and Library of Resources</a:t>
            </a:r>
            <a:endParaRPr sz="11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HLP country profiles: key messages on COVID19</a:t>
            </a:r>
            <a:endParaRPr sz="11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Country Initiatives</a:t>
            </a:r>
            <a:endParaRPr sz="1100"/>
          </a:p>
          <a:p>
            <a:pPr indent="-215900" lvl="1" marL="5588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Cross Border Syria Operations Settlement Planning Training</a:t>
            </a:r>
            <a:endParaRPr sz="1100"/>
          </a:p>
          <a:p>
            <a:pPr indent="-215900" lvl="1" marL="5588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Indonesia Training Series </a:t>
            </a:r>
            <a:endParaRPr sz="1100"/>
          </a:p>
          <a:p>
            <a:pPr indent="-215900" lvl="1" marL="5588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CRS support to market assessment in Mozambique</a:t>
            </a:r>
            <a:endParaRPr sz="1100"/>
          </a:p>
        </p:txBody>
      </p:sp>
      <p:sp>
        <p:nvSpPr>
          <p:cNvPr id="418" name="Google Shape;418;p66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419" name="Google Shape;419;p6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500"/>
              <a:buFont typeface="Verdana"/>
              <a:buNone/>
            </a:pPr>
            <a:r>
              <a:rPr lang="en" sz="2300"/>
              <a:t>Pillar 4: Capacity</a:t>
            </a:r>
            <a:endParaRPr sz="2300"/>
          </a:p>
        </p:txBody>
      </p:sp>
      <p:pic>
        <p:nvPicPr>
          <p:cNvPr descr="Text&#10;&#10;Description automatically generated" id="420" name="Google Shape;42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8736" y="3288463"/>
            <a:ext cx="944287" cy="127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6246" y="3201188"/>
            <a:ext cx="2710513" cy="1277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outdoor, sky, person&#10;&#10;Description automatically generated" id="422" name="Google Shape;422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42305" y="3201188"/>
            <a:ext cx="944288" cy="1332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7"/>
          <p:cNvSpPr txBox="1"/>
          <p:nvPr>
            <p:ph idx="1" type="body"/>
          </p:nvPr>
        </p:nvSpPr>
        <p:spPr>
          <a:xfrm>
            <a:off x="5638900" y="1385175"/>
            <a:ext cx="3249600" cy="323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Share your thoughts on the plans through this jamboard: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https://jamboard.google.com/d/13RHwoCn_xjksMF6bY3bn1a006lXsBBaYtdh8c6DqAhc/edit?usp=sharing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7"/>
          <p:cNvSpPr txBox="1"/>
          <p:nvPr>
            <p:ph type="title"/>
          </p:nvPr>
        </p:nvSpPr>
        <p:spPr>
          <a:xfrm>
            <a:off x="-3240" y="678010"/>
            <a:ext cx="4493100" cy="37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Jamboard</a:t>
            </a:r>
            <a:endParaRPr/>
          </a:p>
        </p:txBody>
      </p:sp>
      <p:pic>
        <p:nvPicPr>
          <p:cNvPr id="429" name="Google Shape;42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00" y="1385174"/>
            <a:ext cx="5467001" cy="30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3600"/>
              <a:buFont typeface="Verdana"/>
              <a:buNone/>
            </a:pPr>
            <a:r>
              <a:rPr lang="en"/>
              <a:t>BHA Grant</a:t>
            </a:r>
            <a:endParaRPr/>
          </a:p>
        </p:txBody>
      </p:sp>
      <p:sp>
        <p:nvSpPr>
          <p:cNvPr id="435" name="Google Shape;435;p68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r>
              <a:t/>
            </a:r>
            <a:endParaRPr sz="2320"/>
          </a:p>
          <a:p>
            <a:pPr indent="0" lvl="0" marL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r>
              <a:t/>
            </a:r>
            <a:endParaRPr sz="2320"/>
          </a:p>
          <a:p>
            <a:pPr indent="0" lvl="0" marL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r>
              <a:t/>
            </a:r>
            <a:endParaRPr sz="2320"/>
          </a:p>
          <a:p>
            <a:pPr indent="0" lvl="0" marL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r>
              <a:t/>
            </a:r>
            <a:endParaRPr b="1" sz="2320"/>
          </a:p>
        </p:txBody>
      </p:sp>
      <p:sp>
        <p:nvSpPr>
          <p:cNvPr id="436" name="Google Shape;436;p68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7" name="Google Shape;437;p68"/>
          <p:cNvSpPr txBox="1"/>
          <p:nvPr/>
        </p:nvSpPr>
        <p:spPr>
          <a:xfrm>
            <a:off x="628075" y="890825"/>
            <a:ext cx="79605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None/>
            </a:pPr>
            <a:r>
              <a:rPr b="1" lang="en" sz="23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Enhancing the Capacity and Quality of the Humanitarian Shelter and Settlements Response</a:t>
            </a:r>
            <a:endParaRPr b="1" sz="23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2461" y="1700875"/>
            <a:ext cx="5081540" cy="33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8"/>
          <p:cNvSpPr txBox="1"/>
          <p:nvPr/>
        </p:nvSpPr>
        <p:spPr>
          <a:xfrm>
            <a:off x="4187925" y="4778475"/>
            <a:ext cx="49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Photo: Philippines Red Cross /IFRC, Bolo, Albay, Philippines, 2021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68"/>
          <p:cNvSpPr txBox="1"/>
          <p:nvPr/>
        </p:nvSpPr>
        <p:spPr>
          <a:xfrm>
            <a:off x="381625" y="1549800"/>
            <a:ext cx="3501000" cy="3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Program goal</a:t>
            </a:r>
            <a:r>
              <a:rPr lang="en" sz="1200">
                <a:solidFill>
                  <a:schemeClr val="dk1"/>
                </a:solidFill>
              </a:rPr>
              <a:t>: Strengthened shelter and settlements responses that more effectively meet the emergency and transitional humanitarian shelter and settlements needs of the people affected by humanitarian crises.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Result 1</a:t>
            </a:r>
            <a:r>
              <a:rPr lang="en" sz="1200">
                <a:solidFill>
                  <a:schemeClr val="dk1"/>
                </a:solidFill>
              </a:rPr>
              <a:t>: Improved humanitarian shelter and settlements planning and implementation processes, leading to increased emergency and transitional coordination and response capacity.</a:t>
            </a:r>
            <a:endParaRPr i="1"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Result 2</a:t>
            </a:r>
            <a:r>
              <a:rPr lang="en" sz="1200">
                <a:solidFill>
                  <a:schemeClr val="dk1"/>
                </a:solidFill>
              </a:rPr>
              <a:t>: Enhanced humanitarian shelter and settlements practice, through an integrated system of analysis and learning, informing widely shared policy and guidance.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9"/>
          <p:cNvSpPr txBox="1"/>
          <p:nvPr>
            <p:ph type="title"/>
          </p:nvPr>
        </p:nvSpPr>
        <p:spPr>
          <a:xfrm>
            <a:off x="457201" y="204788"/>
            <a:ext cx="3008400" cy="871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BHA Grant</a:t>
            </a:r>
            <a:endParaRPr sz="3500"/>
          </a:p>
        </p:txBody>
      </p:sp>
      <p:sp>
        <p:nvSpPr>
          <p:cNvPr id="446" name="Google Shape;446;p69"/>
          <p:cNvSpPr txBox="1"/>
          <p:nvPr>
            <p:ph idx="1" type="body"/>
          </p:nvPr>
        </p:nvSpPr>
        <p:spPr>
          <a:xfrm>
            <a:off x="3727450" y="433389"/>
            <a:ext cx="5111700" cy="438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1018"/>
              <a:buNone/>
            </a:pPr>
            <a:r>
              <a:rPr lang="en" sz="2300"/>
              <a:t>R1.A1: Surge capacity for preparedness and response.</a:t>
            </a:r>
            <a:endParaRPr sz="2300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1018"/>
              <a:buNone/>
            </a:pPr>
            <a:r>
              <a:rPr lang="en" sz="2300"/>
              <a:t>R1.A2: Localization, capacity building, preparedness and outreach.</a:t>
            </a:r>
            <a:endParaRPr sz="2300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1018"/>
              <a:buNone/>
            </a:pPr>
            <a:r>
              <a:rPr lang="en" sz="2300"/>
              <a:t>R2.A1: Analyze, learn and improve responses.</a:t>
            </a:r>
            <a:endParaRPr sz="2300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1018"/>
              <a:buNone/>
            </a:pPr>
            <a:r>
              <a:rPr lang="en" sz="2300"/>
              <a:t>R2.A2: Advocacy, </a:t>
            </a:r>
            <a:r>
              <a:rPr lang="en" sz="2300"/>
              <a:t>policy</a:t>
            </a:r>
            <a:r>
              <a:rPr lang="en" sz="2300"/>
              <a:t>, and guidance.</a:t>
            </a:r>
            <a:endParaRPr sz="2300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1018"/>
              <a:buNone/>
            </a:pPr>
            <a:r>
              <a:rPr lang="en" sz="2300"/>
              <a:t>R2.A3: Increased access to information and knowledge</a:t>
            </a:r>
            <a:endParaRPr sz="2300"/>
          </a:p>
        </p:txBody>
      </p:sp>
      <p:sp>
        <p:nvSpPr>
          <p:cNvPr id="447" name="Google Shape;447;p69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8" name="Google Shape;448;p69"/>
          <p:cNvPicPr preferRelativeResize="0"/>
          <p:nvPr/>
        </p:nvPicPr>
        <p:blipFill rotWithShape="1">
          <a:blip r:embed="rId3">
            <a:alphaModFix/>
          </a:blip>
          <a:srcRect b="5281" l="12016" r="40915" t="14570"/>
          <a:stretch/>
        </p:blipFill>
        <p:spPr>
          <a:xfrm>
            <a:off x="329250" y="1068650"/>
            <a:ext cx="3111900" cy="35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9"/>
          <p:cNvSpPr txBox="1"/>
          <p:nvPr/>
        </p:nvSpPr>
        <p:spPr>
          <a:xfrm>
            <a:off x="481175" y="4280725"/>
            <a:ext cx="27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Photo: Fiji Red Cross Society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3600"/>
              <a:buFont typeface="Verdana"/>
              <a:buNone/>
            </a:pPr>
            <a:r>
              <a:rPr lang="en"/>
              <a:t>BHA Grant</a:t>
            </a:r>
            <a:endParaRPr/>
          </a:p>
        </p:txBody>
      </p:sp>
      <p:sp>
        <p:nvSpPr>
          <p:cNvPr id="455" name="Google Shape;455;p70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20"/>
              <a:t>Overall budget of the BHA grant (October 2020 - September 2022):</a:t>
            </a:r>
            <a:endParaRPr sz="23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20"/>
          </a:p>
          <a:p>
            <a:pPr indent="0" lvl="0" marL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r>
              <a:rPr lang="en" sz="2320"/>
              <a:t>			- Partners direct cost: USD 586 111 (35%)</a:t>
            </a:r>
            <a:endParaRPr sz="2320"/>
          </a:p>
          <a:p>
            <a:pPr indent="0" lvl="0" marL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r>
              <a:rPr lang="en" sz="2320"/>
              <a:t>			- UNHCR direct cost: USD 560,000 (34%)</a:t>
            </a:r>
            <a:endParaRPr sz="2320"/>
          </a:p>
          <a:p>
            <a:pPr indent="457200" lvl="0" marL="4572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r>
              <a:rPr lang="en" sz="2320"/>
              <a:t>	- IFRC direct cost: 505,209 (30%)</a:t>
            </a:r>
            <a:endParaRPr sz="2320"/>
          </a:p>
          <a:p>
            <a:pPr indent="457200" lvl="0" marL="9144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None/>
            </a:pPr>
            <a:r>
              <a:rPr lang="en" sz="2320"/>
              <a:t>- Grant Management: USD 131,400</a:t>
            </a:r>
            <a:endParaRPr sz="2320"/>
          </a:p>
          <a:p>
            <a:pPr indent="457200" lvl="0" marL="4572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r>
              <a:rPr lang="en" sz="2320"/>
              <a:t>	- </a:t>
            </a:r>
            <a:r>
              <a:rPr b="1" lang="en" sz="2320"/>
              <a:t>Total direct cost: USD 1,782,720</a:t>
            </a:r>
            <a:endParaRPr sz="2320"/>
          </a:p>
          <a:p>
            <a:pPr indent="457200" lvl="0" marL="4572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r>
              <a:rPr lang="en" sz="2320"/>
              <a:t>	- Indirect Cost: USD 217,004</a:t>
            </a:r>
            <a:endParaRPr sz="2320"/>
          </a:p>
          <a:p>
            <a:pPr indent="457200" lvl="0" marL="4572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SzPts val="2720"/>
              <a:buNone/>
            </a:pPr>
            <a:r>
              <a:rPr lang="en" sz="2320"/>
              <a:t>	- </a:t>
            </a:r>
            <a:r>
              <a:rPr b="1" lang="en" sz="2320"/>
              <a:t>Total Budget: USD 1,999,724</a:t>
            </a:r>
            <a:endParaRPr b="1" sz="2320"/>
          </a:p>
        </p:txBody>
      </p:sp>
      <p:sp>
        <p:nvSpPr>
          <p:cNvPr id="456" name="Google Shape;456;p70"/>
          <p:cNvSpPr txBox="1"/>
          <p:nvPr>
            <p:ph idx="12" type="sldNum"/>
          </p:nvPr>
        </p:nvSpPr>
        <p:spPr>
          <a:xfrm>
            <a:off x="6553200" y="47433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3600"/>
              <a:buFont typeface="Verdana"/>
              <a:buNone/>
            </a:pPr>
            <a:r>
              <a:rPr lang="en"/>
              <a:t>Process</a:t>
            </a:r>
            <a:endParaRPr/>
          </a:p>
        </p:txBody>
      </p:sp>
      <p:sp>
        <p:nvSpPr>
          <p:cNvPr id="462" name="Google Shape;462;p71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3" name="Google Shape;463;p71"/>
          <p:cNvGrpSpPr/>
          <p:nvPr/>
        </p:nvGrpSpPr>
        <p:grpSpPr>
          <a:xfrm>
            <a:off x="457200" y="1200151"/>
            <a:ext cx="8229600" cy="3394472"/>
            <a:chOff x="0" y="0"/>
            <a:chExt cx="8229600" cy="4525962"/>
          </a:xfrm>
        </p:grpSpPr>
        <p:sp>
          <p:nvSpPr>
            <p:cNvPr id="464" name="Google Shape;464;p71"/>
            <p:cNvSpPr/>
            <p:nvPr/>
          </p:nvSpPr>
          <p:spPr>
            <a:xfrm>
              <a:off x="0" y="0"/>
              <a:ext cx="6336792" cy="81467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204358"/>
                </a:gs>
                <a:gs pos="80000">
                  <a:srgbClr val="2B5974"/>
                </a:gs>
                <a:gs pos="100000">
                  <a:srgbClr val="2A5975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71"/>
            <p:cNvSpPr txBox="1"/>
            <p:nvPr/>
          </p:nvSpPr>
          <p:spPr>
            <a:xfrm>
              <a:off x="23861" y="23861"/>
              <a:ext cx="5362379" cy="766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Call for Request for Proposals launched 10th February 2021</a:t>
              </a:r>
              <a:endParaRPr b="1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71"/>
            <p:cNvSpPr/>
            <p:nvPr/>
          </p:nvSpPr>
          <p:spPr>
            <a:xfrm>
              <a:off x="473202" y="927822"/>
              <a:ext cx="6336792" cy="81467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204358"/>
                </a:gs>
                <a:gs pos="80000">
                  <a:srgbClr val="2B5974"/>
                </a:gs>
                <a:gs pos="100000">
                  <a:srgbClr val="2A5975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71"/>
            <p:cNvSpPr txBox="1"/>
            <p:nvPr/>
          </p:nvSpPr>
          <p:spPr>
            <a:xfrm>
              <a:off x="497075" y="951698"/>
              <a:ext cx="6193800" cy="7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Two webinars conducted 11-12th February 2021 with 89 participants</a:t>
              </a:r>
              <a:endParaRPr b="1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71"/>
            <p:cNvSpPr/>
            <p:nvPr/>
          </p:nvSpPr>
          <p:spPr>
            <a:xfrm>
              <a:off x="946404" y="1855644"/>
              <a:ext cx="6336792" cy="81467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204358"/>
                </a:gs>
                <a:gs pos="80000">
                  <a:srgbClr val="2B5974"/>
                </a:gs>
                <a:gs pos="100000">
                  <a:srgbClr val="2A5975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71"/>
            <p:cNvSpPr txBox="1"/>
            <p:nvPr/>
          </p:nvSpPr>
          <p:spPr>
            <a:xfrm>
              <a:off x="970265" y="1879505"/>
              <a:ext cx="5286330" cy="766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83 submissions from 23 agencies received</a:t>
              </a:r>
              <a:endParaRPr b="1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71"/>
            <p:cNvSpPr/>
            <p:nvPr/>
          </p:nvSpPr>
          <p:spPr>
            <a:xfrm>
              <a:off x="1419605" y="2783467"/>
              <a:ext cx="6336792" cy="81467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204358"/>
                </a:gs>
                <a:gs pos="80000">
                  <a:srgbClr val="2B5974"/>
                </a:gs>
                <a:gs pos="100000">
                  <a:srgbClr val="2A5975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71"/>
            <p:cNvSpPr txBox="1"/>
            <p:nvPr/>
          </p:nvSpPr>
          <p:spPr>
            <a:xfrm>
              <a:off x="1443476" y="2807331"/>
              <a:ext cx="5839800" cy="76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Selection Committee to review and select the proposals formed:</a:t>
              </a:r>
              <a:endParaRPr sz="1600"/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IFRC, GSC SAG, UNHCR</a:t>
              </a:r>
              <a:endParaRPr sz="1600"/>
            </a:p>
          </p:txBody>
        </p:sp>
        <p:sp>
          <p:nvSpPr>
            <p:cNvPr id="472" name="Google Shape;472;p71"/>
            <p:cNvSpPr/>
            <p:nvPr/>
          </p:nvSpPr>
          <p:spPr>
            <a:xfrm>
              <a:off x="1892808" y="3711289"/>
              <a:ext cx="6336792" cy="81467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204358"/>
                </a:gs>
                <a:gs pos="80000">
                  <a:srgbClr val="2B5974"/>
                </a:gs>
                <a:gs pos="100000">
                  <a:srgbClr val="2A5975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71"/>
            <p:cNvSpPr txBox="1"/>
            <p:nvPr/>
          </p:nvSpPr>
          <p:spPr>
            <a:xfrm>
              <a:off x="1916669" y="3735150"/>
              <a:ext cx="5286330" cy="766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b="1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 agencies  selected for a total amount of </a:t>
              </a:r>
              <a:r>
                <a:rPr b="1" i="0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1,019,678 CHF</a:t>
              </a:r>
              <a:r>
                <a:rPr b="1"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600">
                <a:solidFill>
                  <a:schemeClr val="lt1"/>
                </a:solidFill>
              </a:endParaRPr>
            </a:p>
          </p:txBody>
        </p:sp>
        <p:sp>
          <p:nvSpPr>
            <p:cNvPr id="474" name="Google Shape;474;p71"/>
            <p:cNvSpPr/>
            <p:nvPr/>
          </p:nvSpPr>
          <p:spPr>
            <a:xfrm>
              <a:off x="5807254" y="595164"/>
              <a:ext cx="529537" cy="529537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CCD0D4">
                <a:alpha val="89803"/>
              </a:srgbClr>
            </a:solidFill>
            <a:ln cap="flat" cmpd="sng" w="9525">
              <a:solidFill>
                <a:srgbClr val="CCD0D4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71"/>
            <p:cNvSpPr txBox="1"/>
            <p:nvPr/>
          </p:nvSpPr>
          <p:spPr>
            <a:xfrm>
              <a:off x="5926400" y="595164"/>
              <a:ext cx="291245" cy="3984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71"/>
            <p:cNvSpPr/>
            <p:nvPr/>
          </p:nvSpPr>
          <p:spPr>
            <a:xfrm>
              <a:off x="6280456" y="1522986"/>
              <a:ext cx="529537" cy="529537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CCD0D4">
                <a:alpha val="89803"/>
              </a:srgbClr>
            </a:solidFill>
            <a:ln cap="flat" cmpd="sng" w="9525">
              <a:solidFill>
                <a:srgbClr val="CCD0D4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71"/>
            <p:cNvSpPr txBox="1"/>
            <p:nvPr/>
          </p:nvSpPr>
          <p:spPr>
            <a:xfrm>
              <a:off x="6399602" y="1522986"/>
              <a:ext cx="291245" cy="3984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1"/>
            <p:cNvSpPr/>
            <p:nvPr/>
          </p:nvSpPr>
          <p:spPr>
            <a:xfrm>
              <a:off x="6753658" y="2437231"/>
              <a:ext cx="529537" cy="529537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CCD0D4">
                <a:alpha val="89803"/>
              </a:srgbClr>
            </a:solidFill>
            <a:ln cap="flat" cmpd="sng" w="9525">
              <a:solidFill>
                <a:srgbClr val="CCD0D4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71"/>
            <p:cNvSpPr txBox="1"/>
            <p:nvPr/>
          </p:nvSpPr>
          <p:spPr>
            <a:xfrm>
              <a:off x="6872804" y="2437231"/>
              <a:ext cx="291245" cy="3984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1"/>
            <p:cNvSpPr/>
            <p:nvPr/>
          </p:nvSpPr>
          <p:spPr>
            <a:xfrm>
              <a:off x="7226860" y="3374105"/>
              <a:ext cx="529537" cy="529537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CCD0D4">
                <a:alpha val="89803"/>
              </a:srgbClr>
            </a:solidFill>
            <a:ln cap="flat" cmpd="sng" w="9525">
              <a:solidFill>
                <a:srgbClr val="CCD0D4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71"/>
            <p:cNvSpPr txBox="1"/>
            <p:nvPr/>
          </p:nvSpPr>
          <p:spPr>
            <a:xfrm>
              <a:off x="7346006" y="3374105"/>
              <a:ext cx="291245" cy="3984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4"/>
          <p:cNvSpPr txBox="1"/>
          <p:nvPr>
            <p:ph type="title"/>
          </p:nvPr>
        </p:nvSpPr>
        <p:spPr>
          <a:xfrm>
            <a:off x="0" y="722450"/>
            <a:ext cx="1376400" cy="44211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n" sz="1700"/>
              <a:t>WELCOME</a:t>
            </a:r>
            <a:endParaRPr b="1" sz="1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1" sz="1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/>
              <a:t>by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/>
              <a:t>Ela Serdaroglu,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/>
              <a:t>GSC co-lead IFRC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8" name="Google Shape;288;p54"/>
          <p:cNvSpPr txBox="1"/>
          <p:nvPr/>
        </p:nvSpPr>
        <p:spPr>
          <a:xfrm>
            <a:off x="2369200" y="4615450"/>
            <a:ext cx="1804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Copyright: CRS Mozambique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89" name="Google Shape;289;p54"/>
          <p:cNvSpPr txBox="1"/>
          <p:nvPr/>
        </p:nvSpPr>
        <p:spPr>
          <a:xfrm>
            <a:off x="0" y="4343100"/>
            <a:ext cx="137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Housing repair in Barangay Yocti, San Andres, Philippines, by CRS, November 2020, </a:t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Photo: Jomari Guillermo. 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290" name="Google Shape;290;p54"/>
          <p:cNvSpPr txBox="1"/>
          <p:nvPr/>
        </p:nvSpPr>
        <p:spPr>
          <a:xfrm>
            <a:off x="4500" y="146850"/>
            <a:ext cx="13674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25" y="185400"/>
            <a:ext cx="1388451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900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ct val="100000"/>
              <a:buFont typeface="Verdana"/>
              <a:buNone/>
            </a:pPr>
            <a:r>
              <a:rPr b="0" lang="en">
                <a:latin typeface="Verdana"/>
                <a:ea typeface="Verdana"/>
                <a:cs typeface="Verdana"/>
                <a:sym typeface="Verdana"/>
              </a:rPr>
              <a:t>Surge capacity for preparedness and response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Google Shape;487;p72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488" name="Google Shape;488;p72"/>
          <p:cNvGraphicFramePr/>
          <p:nvPr/>
        </p:nvGraphicFramePr>
        <p:xfrm>
          <a:off x="269310" y="132852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{80CD2629-F644-4B8A-8D31-D482CCF85F3B}</a:tableStyleId>
              </a:tblPr>
              <a:tblGrid>
                <a:gridCol w="576775"/>
                <a:gridCol w="3794450"/>
                <a:gridCol w="3215725"/>
                <a:gridCol w="1035250"/>
              </a:tblGrid>
              <a:tr h="798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/>
                        <a:t>Item #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description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title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Amount available in USAID grant (USD)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514575"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Result 1: Improved shelter and settlements planning and implementation processes leading to increased emergency and transitional coordination and response</a:t>
                      </a:r>
                      <a:endParaRPr sz="1500"/>
                    </a:p>
                  </a:txBody>
                  <a:tcPr marT="0" marB="0" marR="0" marL="0" anchor="ctr"/>
                </a:tc>
                <a:tc hMerge="1"/>
                <a:tc hMerge="1"/>
                <a:tc hMerge="1"/>
              </a:tr>
              <a:tr h="585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1-2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1.1. Surge capacity for preparedness and response: Global Focal Point for HLP (2 Positions)  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Global Focal Point (GFP) for HLP (Position 1)</a:t>
                      </a:r>
                      <a:br>
                        <a:rPr lang="en" sz="1000"/>
                      </a:br>
                      <a:r>
                        <a:rPr lang="en" sz="1000"/>
                        <a:t>For 18 months (April 2021 - September 2022)</a:t>
                      </a:r>
                      <a:br>
                        <a:rPr lang="en" sz="1000"/>
                      </a:br>
                      <a:r>
                        <a:rPr lang="en" sz="1000"/>
                        <a:t>Salary and travel costs 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 65,000 * 2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575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3-4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1.1. Surge capacity for preparedness and response: 1 Senior Roving Cluster Coordinator (seconded to UNHCR - 2 Positions) 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Senior Roving Cluster Coordinator</a:t>
                      </a:r>
                      <a:br>
                        <a:rPr lang="en" sz="1000"/>
                      </a:br>
                      <a:r>
                        <a:rPr lang="en" sz="1000"/>
                        <a:t>For 18 months (April 2021 - September 2022)</a:t>
                      </a:r>
                      <a:br>
                        <a:rPr lang="en" sz="1000"/>
                      </a:br>
                      <a:r>
                        <a:rPr lang="en" sz="1000"/>
                        <a:t>Salary      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 90,000 * 2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656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5-6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1.1. Surge capacity for preparedness and response: 1 Roving Information Management Officer (seconded to UNHCR - 2 Positions) 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Roving Information Management Officer</a:t>
                      </a:r>
                      <a:br>
                        <a:rPr lang="en" sz="1000"/>
                      </a:br>
                      <a:r>
                        <a:rPr lang="en" sz="1000"/>
                        <a:t>For 18 months (April 2021 - September 2022)</a:t>
                      </a:r>
                      <a:br>
                        <a:rPr lang="en" sz="1000"/>
                      </a:br>
                      <a:r>
                        <a:rPr lang="en" sz="1000"/>
                        <a:t>Salary  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 90,000 * 2 </a:t>
                      </a:r>
                      <a:endParaRPr sz="1000"/>
                    </a:p>
                  </a:txBody>
                  <a:tcPr marT="0" marB="0" marR="0" marL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ct val="100000"/>
              <a:buFont typeface="Verdana"/>
              <a:buNone/>
            </a:pPr>
            <a:r>
              <a:rPr b="0" lang="en">
                <a:latin typeface="Verdana"/>
                <a:ea typeface="Verdana"/>
                <a:cs typeface="Verdana"/>
                <a:sym typeface="Verdana"/>
              </a:rPr>
              <a:t> Localization, capacity building, preparedness and outreach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4" name="Google Shape;494;p73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495" name="Google Shape;495;p73"/>
          <p:cNvGraphicFramePr/>
          <p:nvPr/>
        </p:nvGraphicFramePr>
        <p:xfrm>
          <a:off x="457200" y="120015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{80CD2629-F644-4B8A-8D31-D482CCF85F3B}</a:tableStyleId>
              </a:tblPr>
              <a:tblGrid>
                <a:gridCol w="568150"/>
                <a:gridCol w="2864400"/>
                <a:gridCol w="3049925"/>
                <a:gridCol w="1444575"/>
              </a:tblGrid>
              <a:tr h="367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Item #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description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title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Amount available in USAID grant (USD)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367050"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Result 1: Improved shelter and settlements planning and implementation processes leading to increased emergency and transitional coordination and response</a:t>
                      </a:r>
                      <a:endParaRPr/>
                    </a:p>
                  </a:txBody>
                  <a:tcPr marT="0" marB="0" marR="0" marL="0" anchor="ctr"/>
                </a:tc>
                <a:tc hMerge="1"/>
                <a:tc hMerge="1"/>
                <a:tc hMerge="1"/>
              </a:tr>
              <a:tr h="832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7</a:t>
                      </a:r>
                      <a:endParaRPr sz="12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1.2. Localization, capacity building, preparedness and outreach:</a:t>
                      </a:r>
                      <a:r>
                        <a:rPr b="1" lang="en" sz="1000"/>
                        <a:t> Capacity building, preparedness and outreach </a:t>
                      </a:r>
                      <a:r>
                        <a:rPr lang="en" sz="1000"/>
                        <a:t>- The maximum amount available from this grant per initiative is USD 10,000</a:t>
                      </a:r>
                      <a:endParaRPr sz="12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Capacity building, preparedness and outreach: training on shelter coordination in Bangladesh; social media awareness campaigns; directory of local vendors (Americas); contingency planning in Nepal’s districts;  shelter response modalities and cash for shelter training in NW Syria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                             40,000 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917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8</a:t>
                      </a:r>
                      <a:endParaRPr sz="12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1.2. Localization, capacity building, preparedness and outreach: </a:t>
                      </a:r>
                      <a:r>
                        <a:rPr b="1" lang="en" sz="1000"/>
                        <a:t>Localization related initiatives </a:t>
                      </a:r>
                      <a:r>
                        <a:rPr lang="en" sz="1000"/>
                        <a:t>- The maximum amount available from this grant per initiative is USD 15,000</a:t>
                      </a:r>
                      <a:endParaRPr sz="12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Localization initiatives: translation of Settlements approach guidance note (Sp &amp; Fr) and Good Shelter Programming tools and courses (Ar, Sp &amp; Fr); Capacity and Training Needs Assessment for Americas Shelter Cluster; 2 Shelter Response Profiles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                             60,000 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734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</a:t>
                      </a:r>
                      <a:endParaRPr sz="12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1.2. Localization, capacity building, preparedness and outreach: </a:t>
                      </a:r>
                      <a:r>
                        <a:rPr b="1" lang="en" sz="1000"/>
                        <a:t>Development and updating of online trainings     </a:t>
                      </a:r>
                      <a:endParaRPr b="1" sz="12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Development and updating of online trainings: update and translate More than Just a Roof; settlements approach online training; contextualized </a:t>
                      </a:r>
                      <a:r>
                        <a:rPr lang="en" sz="1000"/>
                        <a:t>analysis</a:t>
                      </a:r>
                      <a:r>
                        <a:rPr lang="en" sz="1000"/>
                        <a:t> of Local Building Cultures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                             40,000 </a:t>
                      </a:r>
                      <a:endParaRPr sz="1000"/>
                    </a:p>
                  </a:txBody>
                  <a:tcPr marT="0" marB="0" marR="0" marL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4"/>
          <p:cNvSpPr txBox="1"/>
          <p:nvPr>
            <p:ph type="title"/>
          </p:nvPr>
        </p:nvSpPr>
        <p:spPr>
          <a:xfrm>
            <a:off x="457200" y="205978"/>
            <a:ext cx="8229600" cy="3526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ct val="100000"/>
              <a:buFont typeface="Verdana"/>
              <a:buNone/>
            </a:pPr>
            <a:r>
              <a:rPr b="0" lang="en"/>
              <a:t>Analyze, learn and improve responses</a:t>
            </a:r>
            <a:endParaRPr/>
          </a:p>
        </p:txBody>
      </p:sp>
      <p:sp>
        <p:nvSpPr>
          <p:cNvPr id="501" name="Google Shape;501;p74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02" name="Google Shape;502;p74"/>
          <p:cNvGraphicFramePr/>
          <p:nvPr/>
        </p:nvGraphicFramePr>
        <p:xfrm>
          <a:off x="526211" y="81196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{80CD2629-F644-4B8A-8D31-D482CCF85F3B}</a:tableStyleId>
              </a:tblPr>
              <a:tblGrid>
                <a:gridCol w="364700"/>
                <a:gridCol w="3536025"/>
                <a:gridCol w="2457775"/>
                <a:gridCol w="1871075"/>
              </a:tblGrid>
              <a:tr h="247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Item #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description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title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Amount available in USAID grant (USD)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376225"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Result 2: Enhanced humanitarian shelter and settlements practice, through an integrated system of analysis and learning, informing widely shared policy and guidance</a:t>
                      </a:r>
                      <a:endParaRPr sz="1100"/>
                    </a:p>
                  </a:txBody>
                  <a:tcPr marT="0" marB="0" marR="0" marL="0" anchor="ctr"/>
                </a:tc>
                <a:tc hMerge="1"/>
                <a:tc hMerge="1"/>
                <a:tc hMerge="1"/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2.1. Analyze, learn and improve responses: Global Focal Point for Research and Advocacy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Global Focal Point for Research</a:t>
                      </a:r>
                      <a:br>
                        <a:rPr lang="en" sz="1000"/>
                      </a:br>
                      <a:r>
                        <a:rPr lang="en" sz="1000"/>
                        <a:t>For 18 months (April 2021 - September 2022)</a:t>
                      </a:r>
                      <a:br>
                        <a:rPr lang="en" sz="1000"/>
                      </a:br>
                      <a:r>
                        <a:rPr lang="en" sz="1000"/>
                        <a:t>Salary and travel costs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                    100,000 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2.1. Analyze, learn and improve responses: Global Focal Point for Research and Advocacy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Global Focal Point for Advocacy</a:t>
                      </a:r>
                      <a:br>
                        <a:rPr lang="en" sz="1000"/>
                      </a:br>
                      <a:r>
                        <a:rPr lang="en" sz="1000"/>
                        <a:t>For 18 months (April 2021 - September 2022)</a:t>
                      </a:r>
                      <a:br>
                        <a:rPr lang="en" sz="1000"/>
                      </a:br>
                      <a:r>
                        <a:rPr lang="en" sz="1000"/>
                        <a:t>Salary and travel costs 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                    100,000 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2.1. Analyze, learn and improve responses: Country level assessment, monitoring and evaluation activities​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Country level assessment, monitoring and evaluation ​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                            110,000 ​ 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704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14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2.1. Analyze, learn and improve responses: Regional and country level shelter practice and lessons learnt workshops/fora - Applying organizations may not request more than USD 10,000 per event​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Regional and country level shelter practice and lessons learnt workshops/fora ​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                              40,000 ​ </a:t>
                      </a:r>
                      <a:endParaRPr sz="1000"/>
                    </a:p>
                  </a:txBody>
                  <a:tcPr marT="0" marB="0" marR="0" marL="0" anchor="ctr"/>
                </a:tc>
              </a:tr>
              <a:tr h="247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Activity 2.1. Analyze, learn and improve responses: Shelter Projects​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Shelter Projects​</a:t>
                      </a:r>
                      <a:endParaRPr sz="10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                                         40,000 ​ </a:t>
                      </a:r>
                      <a:endParaRPr sz="1000"/>
                    </a:p>
                  </a:txBody>
                  <a:tcPr marT="0" marB="0" marR="0" marL="0" anchor="ctr"/>
                </a:tc>
              </a:tr>
            </a:tbl>
          </a:graphicData>
        </a:graphic>
      </p:graphicFrame>
      <p:graphicFrame>
        <p:nvGraphicFramePr>
          <p:cNvPr id="503" name="Google Shape;503;p74"/>
          <p:cNvGraphicFramePr/>
          <p:nvPr/>
        </p:nvGraphicFramePr>
        <p:xfrm>
          <a:off x="526211" y="377328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{80CD2629-F644-4B8A-8D31-D482CCF85F3B}</a:tableStyleId>
              </a:tblPr>
              <a:tblGrid>
                <a:gridCol w="364700"/>
                <a:gridCol w="3547925"/>
                <a:gridCol w="2450225"/>
                <a:gridCol w="1866725"/>
              </a:tblGrid>
              <a:tr h="319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000"/>
                    </a:p>
                  </a:txBody>
                  <a:tcPr marT="0" marB="0" marR="0" marL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Activity 2.2. Advocacy, Policy and Guidance: Activities of the GSC WG, CoPs, SAG and DCG​</a:t>
                      </a:r>
                      <a:endParaRPr sz="1000"/>
                    </a:p>
                  </a:txBody>
                  <a:tcPr marT="0" marB="0" marR="0" marL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Activities of the GSC WGs, CoPs, SAG and DCG​: Disability in</a:t>
                      </a:r>
                      <a:r>
                        <a:rPr b="0" lang="en" sz="1000">
                          <a:solidFill>
                            <a:schemeClr val="dk1"/>
                          </a:solidFill>
                        </a:rPr>
                        <a:t>clusion; Environment CoP; Shelter &amp; Health; Vulnerability Classification; Urban Settlements; Construction Standards; Promoting Safer Building; Diaspora</a:t>
                      </a:r>
                      <a:r>
                        <a:rPr b="0"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000"/>
                    </a:p>
                  </a:txBody>
                  <a:tcPr marT="0" marB="0" marR="0" marL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                                    </a:t>
                      </a:r>
                      <a:r>
                        <a:rPr b="0" lang="en" sz="1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120,000 ​</a:t>
                      </a:r>
                      <a:endParaRPr sz="1000"/>
                    </a:p>
                  </a:txBody>
                  <a:tcPr marT="0" marB="0" marR="0" marL="0" anchor="ctr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3600"/>
              <a:buFont typeface="Verdana"/>
              <a:buNone/>
            </a:pPr>
            <a:r>
              <a:rPr lang="en"/>
              <a:t>Selection Criteria</a:t>
            </a:r>
            <a:endParaRPr/>
          </a:p>
        </p:txBody>
      </p:sp>
      <p:sp>
        <p:nvSpPr>
          <p:cNvPr id="509" name="Google Shape;509;p75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/>
              <a:t>For HR related activities:</a:t>
            </a:r>
            <a:endParaRPr/>
          </a:p>
        </p:txBody>
      </p:sp>
      <p:sp>
        <p:nvSpPr>
          <p:cNvPr id="510" name="Google Shape;510;p75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0" lang="en"/>
              <a:t>For other activities:</a:t>
            </a:r>
            <a:endParaRPr/>
          </a:p>
        </p:txBody>
      </p:sp>
      <p:sp>
        <p:nvSpPr>
          <p:cNvPr id="511" name="Google Shape;511;p75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512" name="Google Shape;512;p75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13" name="Google Shape;513;p75"/>
          <p:cNvGraphicFramePr/>
          <p:nvPr/>
        </p:nvGraphicFramePr>
        <p:xfrm>
          <a:off x="500332" y="16570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{80CD2629-F644-4B8A-8D31-D482CCF85F3B}</a:tableStyleId>
              </a:tblPr>
              <a:tblGrid>
                <a:gridCol w="3226275"/>
                <a:gridCol w="474450"/>
              </a:tblGrid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Criteria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Points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271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Organization has carried out the activity in the past (continuity)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245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Organization has provided co-funding for the activity in the past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245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Organization ensures that the time dedication required will be met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368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Organization is committed to continuing the activity after the end of the BHA funding, for a period of 6 months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245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Organization commits to providing co-funding for this activity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200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It will be possible to deploy the GFP to any country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200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Design and relevance of the proposal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</a:t>
                      </a:r>
                      <a:endParaRPr sz="1100"/>
                    </a:p>
                  </a:txBody>
                  <a:tcPr marT="0" marB="0" marR="0" marL="0" anchor="ctr"/>
                </a:tc>
              </a:tr>
            </a:tbl>
          </a:graphicData>
        </a:graphic>
      </p:graphicFrame>
      <p:graphicFrame>
        <p:nvGraphicFramePr>
          <p:cNvPr id="514" name="Google Shape;514;p75"/>
          <p:cNvGraphicFramePr/>
          <p:nvPr/>
        </p:nvGraphicFramePr>
        <p:xfrm>
          <a:off x="4761781" y="164333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{80CD2629-F644-4B8A-8D31-D482CCF85F3B}</a:tableStyleId>
              </a:tblPr>
              <a:tblGrid>
                <a:gridCol w="3243525"/>
                <a:gridCol w="500325"/>
              </a:tblGrid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Calibri"/>
                        <a:buNone/>
                      </a:pPr>
                      <a:r>
                        <a:rPr b="1" lang="en" sz="8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Criteria</a:t>
                      </a:r>
                      <a:endParaRPr b="1" sz="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Calibri"/>
                        <a:buNone/>
                      </a:pPr>
                      <a:r>
                        <a:rPr b="1" lang="en" sz="8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Points</a:t>
                      </a:r>
                      <a:endParaRPr b="1" sz="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Organization has carried out similar activity in the past (experience)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Organization has technical capacity and expertise required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Organization commits to providing co-funding for this activity [removed for the activity on Localization Initiatives]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Organization can undertake this activity in any country [only for activities that require maximum geo coverage]</a:t>
                      </a:r>
                      <a:endParaRPr sz="8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30</a:t>
                      </a:r>
                      <a:endParaRPr sz="1100"/>
                    </a:p>
                  </a:txBody>
                  <a:tcPr marT="0" marB="0" marR="0" marL="0" anchor="ctr"/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Design and relevance of the proposal</a:t>
                      </a:r>
                      <a:endParaRPr sz="1100"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</a:t>
                      </a:r>
                      <a:endParaRPr sz="1100"/>
                    </a:p>
                  </a:txBody>
                  <a:tcPr marT="0" marB="0" marR="0" marL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700" y="180350"/>
            <a:ext cx="7730601" cy="576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7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3600"/>
              <a:buFont typeface="Verdana"/>
              <a:buNone/>
            </a:pPr>
            <a:r>
              <a:rPr lang="en"/>
              <a:t>Progress Update</a:t>
            </a:r>
            <a:endParaRPr/>
          </a:p>
        </p:txBody>
      </p:sp>
      <p:sp>
        <p:nvSpPr>
          <p:cNvPr id="525" name="Google Shape;525;p77"/>
          <p:cNvSpPr txBox="1"/>
          <p:nvPr>
            <p:ph idx="12" type="sldNum"/>
          </p:nvPr>
        </p:nvSpPr>
        <p:spPr>
          <a:xfrm>
            <a:off x="6553200" y="474331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26" name="Google Shape;526;p77"/>
          <p:cNvGraphicFramePr/>
          <p:nvPr/>
        </p:nvGraphicFramePr>
        <p:xfrm>
          <a:off x="457200" y="10783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{A369E203-474F-4951-A568-3C506B36393E}</a:tableStyleId>
              </a:tblPr>
              <a:tblGrid>
                <a:gridCol w="3010325"/>
                <a:gridCol w="5219275"/>
              </a:tblGrid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Agencies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DB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Progress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DBDD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CANADEM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F2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Contract approved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F2DD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Canadian RC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F2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Approval in progress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F2DD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NORCAP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F2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Approval in progress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F2DD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Australian RC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8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Contract shared with the agency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8EA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Care UK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8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Contract shared with the agency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8EA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Habitat for Humanity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8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Contract shared with the agency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8EA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IMPACT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8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Contract shared with the agency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8EA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Kindling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8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Contract shared with the agency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8EA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Caritas Bangladesh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Financial &amp; Risk Assessment complete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EEEEE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CRAterre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5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Financial &amp; Risk Assessment complete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5E4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DRC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5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Financial &amp; Risk Assessment complete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5E4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CRS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A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Financial &amp; Risk Assessment pending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ADA"/>
                    </a:solidFill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IOM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A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strike="noStrike">
                          <a:solidFill>
                            <a:srgbClr val="26262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Contract under Legal review</a:t>
                      </a:r>
                      <a:endParaRPr b="0" i="0" sz="17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200" marB="0" marR="8275" marL="8275" anchor="b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A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uelwood, Virunga State Park, Congo Basin" id="531" name="Google Shape;53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99" y="-338114"/>
            <a:ext cx="9144000" cy="5486388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78"/>
          <p:cNvSpPr txBox="1"/>
          <p:nvPr>
            <p:ph type="ctrTitle"/>
          </p:nvPr>
        </p:nvSpPr>
        <p:spPr>
          <a:xfrm>
            <a:off x="685800" y="1597819"/>
            <a:ext cx="7772400" cy="7512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33" name="Google Shape;533;p78"/>
          <p:cNvSpPr/>
          <p:nvPr/>
        </p:nvSpPr>
        <p:spPr>
          <a:xfrm>
            <a:off x="38100" y="4175"/>
            <a:ext cx="9220200" cy="144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34" name="Google Shape;534;p78"/>
          <p:cNvSpPr/>
          <p:nvPr/>
        </p:nvSpPr>
        <p:spPr>
          <a:xfrm>
            <a:off x="0" y="5068491"/>
            <a:ext cx="9220200" cy="79772"/>
          </a:xfrm>
          <a:prstGeom prst="rect">
            <a:avLst/>
          </a:prstGeom>
          <a:solidFill>
            <a:srgbClr val="68839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GSC-ExistingLogo.jpg" id="535" name="Google Shape;535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063" y="183356"/>
            <a:ext cx="1494234" cy="24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052504"/>
            <a:ext cx="3412151" cy="10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47550" y="5061077"/>
            <a:ext cx="954488" cy="8573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8"/>
          <p:cNvSpPr txBox="1"/>
          <p:nvPr>
            <p:ph idx="1" type="subTitle"/>
          </p:nvPr>
        </p:nvSpPr>
        <p:spPr>
          <a:xfrm>
            <a:off x="130975" y="711513"/>
            <a:ext cx="9220200" cy="14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GSC – ECHO project 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" sz="4000">
                <a:solidFill>
                  <a:srgbClr val="009900"/>
                </a:solidFill>
                <a:latin typeface="Verdana"/>
                <a:ea typeface="Verdana"/>
                <a:cs typeface="Verdana"/>
                <a:sym typeface="Verdana"/>
              </a:rPr>
              <a:t>Greening</a:t>
            </a:r>
            <a:r>
              <a:rPr b="1" lang="en" sz="4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the shelter response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7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9"/>
          <p:cNvSpPr txBox="1"/>
          <p:nvPr>
            <p:ph type="title"/>
          </p:nvPr>
        </p:nvSpPr>
        <p:spPr>
          <a:xfrm>
            <a:off x="-3250" y="678000"/>
            <a:ext cx="4575300" cy="46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DG ECHO’s </a:t>
            </a:r>
            <a:r>
              <a:rPr b="1" lang="en"/>
              <a:t>approach</a:t>
            </a:r>
            <a:r>
              <a:rPr b="1" lang="en"/>
              <a:t> to reducing the </a:t>
            </a:r>
            <a:r>
              <a:rPr b="1" lang="en"/>
              <a:t>environmental</a:t>
            </a:r>
            <a:r>
              <a:rPr b="1" lang="en"/>
              <a:t> footprint of humanitarian aid</a:t>
            </a:r>
            <a:endParaRPr b="1"/>
          </a:p>
        </p:txBody>
      </p:sp>
      <p:pic>
        <p:nvPicPr>
          <p:cNvPr id="544" name="Google Shape;54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25" y="1367825"/>
            <a:ext cx="4776299" cy="341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0"/>
          <p:cNvSpPr txBox="1"/>
          <p:nvPr>
            <p:ph type="title"/>
          </p:nvPr>
        </p:nvSpPr>
        <p:spPr>
          <a:xfrm>
            <a:off x="-3250" y="678000"/>
            <a:ext cx="4575300" cy="463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DG ECHO’s approach to reducing the environmental footprint of humanitarian aid</a:t>
            </a:r>
            <a:endParaRPr b="1"/>
          </a:p>
        </p:txBody>
      </p:sp>
      <p:pic>
        <p:nvPicPr>
          <p:cNvPr id="550" name="Google Shape;55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25" y="1367825"/>
            <a:ext cx="4776299" cy="341722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80"/>
          <p:cNvSpPr/>
          <p:nvPr/>
        </p:nvSpPr>
        <p:spPr>
          <a:xfrm>
            <a:off x="1944025" y="1211950"/>
            <a:ext cx="3603300" cy="2072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80"/>
          <p:cNvSpPr/>
          <p:nvPr/>
        </p:nvSpPr>
        <p:spPr>
          <a:xfrm>
            <a:off x="3902625" y="3118000"/>
            <a:ext cx="2323200" cy="1667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1"/>
          <p:cNvSpPr txBox="1"/>
          <p:nvPr>
            <p:ph idx="1" type="body"/>
          </p:nvPr>
        </p:nvSpPr>
        <p:spPr>
          <a:xfrm>
            <a:off x="255588" y="1497806"/>
            <a:ext cx="887095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b="1" lang="en" sz="2000"/>
              <a:t>Start date and duration:</a:t>
            </a:r>
            <a:r>
              <a:rPr lang="en" sz="2000"/>
              <a:t>  1 April 2021 for 24 months</a:t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b="1" lang="en" sz="2000"/>
              <a:t>Total cost</a:t>
            </a:r>
            <a:r>
              <a:rPr lang="en" sz="2000"/>
              <a:t>: 930,571 EUR</a:t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lang="en" sz="2000"/>
              <a:t>Contribution from ECHO: 650,000 EUR (70%)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lang="en" sz="2000"/>
              <a:t>Co-funding by UNHCR, IFRC, partners</a:t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lang="en" sz="2000"/>
              <a:t> </a:t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lang="en" sz="2000"/>
              <a:t>Funding will be received by UNHCR on behalf of the Global Shelter Cluster.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lang="en" sz="2000"/>
              <a:t>Methodology similar to the one used in 3 past ECHO grants</a:t>
            </a:r>
            <a:endParaRPr sz="2000"/>
          </a:p>
        </p:txBody>
      </p:sp>
      <p:sp>
        <p:nvSpPr>
          <p:cNvPr id="558" name="Google Shape;558;p81"/>
          <p:cNvSpPr txBox="1"/>
          <p:nvPr>
            <p:ph type="title"/>
          </p:nvPr>
        </p:nvSpPr>
        <p:spPr>
          <a:xfrm>
            <a:off x="255588" y="61555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GSC-ECHO Project: Key data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5"/>
          <p:cNvSpPr txBox="1"/>
          <p:nvPr>
            <p:ph idx="1" type="body"/>
          </p:nvPr>
        </p:nvSpPr>
        <p:spPr>
          <a:xfrm>
            <a:off x="457200" y="1491630"/>
            <a:ext cx="8229600" cy="323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-"/>
            </a:pPr>
            <a:r>
              <a:rPr lang="en"/>
              <a:t>Welcome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-"/>
            </a:pPr>
            <a:r>
              <a:rPr lang="en"/>
              <a:t>Achievements in 2020 and plans for 2021+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-"/>
            </a:pPr>
            <a:r>
              <a:rPr lang="en"/>
              <a:t>Feedback on achievements and plan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-"/>
            </a:pPr>
            <a:r>
              <a:rPr lang="en"/>
              <a:t>Overview of the GSC online meeting 2021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-"/>
            </a:pPr>
            <a:r>
              <a:rPr lang="en"/>
              <a:t>Closing Remarks </a:t>
            </a:r>
            <a:endParaRPr/>
          </a:p>
        </p:txBody>
      </p:sp>
      <p:sp>
        <p:nvSpPr>
          <p:cNvPr id="298" name="Google Shape;298;p55"/>
          <p:cNvSpPr txBox="1"/>
          <p:nvPr>
            <p:ph type="title"/>
          </p:nvPr>
        </p:nvSpPr>
        <p:spPr>
          <a:xfrm>
            <a:off x="-3240" y="678010"/>
            <a:ext cx="4493100" cy="37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the session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2"/>
          <p:cNvSpPr txBox="1"/>
          <p:nvPr>
            <p:ph idx="1" type="body"/>
          </p:nvPr>
        </p:nvSpPr>
        <p:spPr>
          <a:xfrm>
            <a:off x="139985" y="1296106"/>
            <a:ext cx="8870950" cy="5663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b="1" lang="en" sz="2000" u="sng"/>
              <a:t>Result</a:t>
            </a:r>
            <a:r>
              <a:rPr b="1" lang="en" sz="2000"/>
              <a:t>:</a:t>
            </a:r>
            <a:r>
              <a:rPr lang="en" sz="2000"/>
              <a:t> Shelter responses become more environmentally sustainable at country and global level </a:t>
            </a:r>
            <a:endParaRPr sz="2000"/>
          </a:p>
          <a:p>
            <a:pPr indent="0" lvl="0" marL="0" rtl="0" algn="l">
              <a:spcBef>
                <a:spcPts val="240"/>
              </a:spcBef>
              <a:spcAft>
                <a:spcPts val="0"/>
              </a:spcAft>
              <a:buClr>
                <a:srgbClr val="632423"/>
              </a:buClr>
              <a:buSzPts val="1200"/>
              <a:buNone/>
            </a:pPr>
            <a:r>
              <a:t/>
            </a:r>
            <a:endParaRPr sz="1200"/>
          </a:p>
        </p:txBody>
      </p:sp>
      <p:sp>
        <p:nvSpPr>
          <p:cNvPr id="564" name="Google Shape;564;p82"/>
          <p:cNvSpPr txBox="1"/>
          <p:nvPr>
            <p:ph type="title"/>
          </p:nvPr>
        </p:nvSpPr>
        <p:spPr>
          <a:xfrm>
            <a:off x="255588" y="61555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Logic of the project</a:t>
            </a:r>
            <a:endParaRPr/>
          </a:p>
        </p:txBody>
      </p:sp>
      <p:grpSp>
        <p:nvGrpSpPr>
          <p:cNvPr id="565" name="Google Shape;565;p82"/>
          <p:cNvGrpSpPr/>
          <p:nvPr/>
        </p:nvGrpSpPr>
        <p:grpSpPr>
          <a:xfrm>
            <a:off x="2316724" y="1862500"/>
            <a:ext cx="5908520" cy="3121697"/>
            <a:chOff x="858525" y="-1"/>
            <a:chExt cx="5908520" cy="4126500"/>
          </a:xfrm>
        </p:grpSpPr>
        <p:sp>
          <p:nvSpPr>
            <p:cNvPr id="566" name="Google Shape;566;p82"/>
            <p:cNvSpPr/>
            <p:nvPr/>
          </p:nvSpPr>
          <p:spPr>
            <a:xfrm>
              <a:off x="858525" y="-1"/>
              <a:ext cx="3524700" cy="41265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82"/>
            <p:cNvSpPr/>
            <p:nvPr/>
          </p:nvSpPr>
          <p:spPr>
            <a:xfrm>
              <a:off x="2833069" y="408582"/>
              <a:ext cx="2641600" cy="962025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82"/>
            <p:cNvSpPr txBox="1"/>
            <p:nvPr/>
          </p:nvSpPr>
          <p:spPr>
            <a:xfrm>
              <a:off x="2880031" y="455544"/>
              <a:ext cx="2547676" cy="8681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b="0" i="0" lang="en" sz="1600" u="sng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Activity 1</a:t>
              </a:r>
              <a:r>
                <a:rPr b="0" i="0" lang="en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Shelter partners green their response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82"/>
            <p:cNvSpPr/>
            <p:nvPr/>
          </p:nvSpPr>
          <p:spPr>
            <a:xfrm>
              <a:off x="2146306" y="1490860"/>
              <a:ext cx="4015126" cy="962025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82"/>
            <p:cNvSpPr txBox="1"/>
            <p:nvPr/>
          </p:nvSpPr>
          <p:spPr>
            <a:xfrm>
              <a:off x="2193268" y="1537822"/>
              <a:ext cx="3921202" cy="8681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0" i="0" lang="en" sz="1500" u="sng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Activity 2</a:t>
              </a:r>
              <a:r>
                <a:rPr b="0" i="0" lang="en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Environmental research and advocacy available to make country-level shelter responses greener and climate smart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82"/>
            <p:cNvSpPr/>
            <p:nvPr/>
          </p:nvSpPr>
          <p:spPr>
            <a:xfrm>
              <a:off x="1540693" y="2573139"/>
              <a:ext cx="5226352" cy="962025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82"/>
            <p:cNvSpPr txBox="1"/>
            <p:nvPr/>
          </p:nvSpPr>
          <p:spPr>
            <a:xfrm>
              <a:off x="1587655" y="2620101"/>
              <a:ext cx="5132428" cy="8681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" sz="1400" u="sng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Activity 3</a:t>
              </a:r>
              <a:r>
                <a:rPr b="0" i="0" lang="en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Country-level shelter clusters effectively design and implement greener and climate-smart shelter responses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3" name="Google Shape;573;p82"/>
          <p:cNvSpPr txBox="1"/>
          <p:nvPr/>
        </p:nvSpPr>
        <p:spPr>
          <a:xfrm>
            <a:off x="-2661137" y="1354136"/>
            <a:ext cx="2181303" cy="1069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000"/>
              <a:buFont typeface="Arial"/>
              <a:buNone/>
            </a:pPr>
            <a:r>
              <a:rPr b="1" i="0" lang="en" sz="2000" u="sng" cap="none" strike="noStrike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Result 1</a:t>
            </a:r>
            <a:r>
              <a:rPr b="1" i="0" lang="en" sz="2000" u="none" cap="none" strike="noStrike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0" i="0" lang="en" sz="2000" u="none" cap="none" strike="noStrike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 Shelter responses become more environmentally sustainable at country and global level </a:t>
            </a:r>
            <a:endParaRPr b="0" i="0" sz="2000" u="none" cap="none" strike="noStrike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Font typeface="Arial"/>
              <a:buChar char="•"/>
            </a:pPr>
            <a:r>
              <a:rPr b="0" i="0" lang="en" sz="2000" u="sng" cap="none" strike="noStrike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Activity 1.1</a:t>
            </a:r>
            <a:r>
              <a:rPr b="0" i="0" lang="en" sz="2000" u="none" cap="none" strike="noStrike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: Shelter partners green their response</a:t>
            </a:r>
            <a:endParaRPr b="0" i="0" sz="2000" u="none" cap="none" strike="noStrike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Font typeface="Arial"/>
              <a:buChar char="•"/>
            </a:pPr>
            <a:r>
              <a:rPr b="0" i="0" lang="en" sz="2000" u="sng" cap="none" strike="noStrike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Activity 1.2</a:t>
            </a:r>
            <a:r>
              <a:rPr b="0" i="0" lang="en" sz="2000" u="none" cap="none" strike="noStrike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: Environmental research and advocacy available to make country-level shelter responses greener and climate smart.</a:t>
            </a:r>
            <a:endParaRPr b="0" i="0" sz="2000" u="none" cap="none" strike="noStrike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Font typeface="Arial"/>
              <a:buChar char="•"/>
            </a:pPr>
            <a:r>
              <a:rPr b="0" i="0" lang="en" sz="2000" u="sng" cap="none" strike="noStrike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Activity 1.3</a:t>
            </a:r>
            <a:r>
              <a:rPr b="0" i="0" lang="en" sz="2000" u="none" cap="none" strike="noStrike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: Country-level shelter clusters effectively design and implement greener and climate-smart shelter responses</a:t>
            </a:r>
            <a:endParaRPr b="0" i="0" sz="2000" u="none" cap="none" strike="noStrike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240"/>
              </a:spcBef>
              <a:spcAft>
                <a:spcPts val="0"/>
              </a:spcAft>
              <a:buClr>
                <a:srgbClr val="632423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82"/>
          <p:cNvSpPr txBox="1"/>
          <p:nvPr/>
        </p:nvSpPr>
        <p:spPr>
          <a:xfrm>
            <a:off x="949738" y="2346131"/>
            <a:ext cx="79060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82"/>
          <p:cNvSpPr txBox="1"/>
          <p:nvPr/>
        </p:nvSpPr>
        <p:spPr>
          <a:xfrm>
            <a:off x="1007884" y="3987875"/>
            <a:ext cx="93391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3"/>
          <p:cNvSpPr txBox="1"/>
          <p:nvPr>
            <p:ph idx="1" type="body"/>
          </p:nvPr>
        </p:nvSpPr>
        <p:spPr>
          <a:xfrm>
            <a:off x="1783533" y="1472677"/>
            <a:ext cx="7212026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800"/>
              <a:buNone/>
            </a:pPr>
            <a:r>
              <a:rPr b="1" lang="en" sz="1400"/>
              <a:t>Green specifications</a:t>
            </a:r>
            <a:r>
              <a:rPr lang="en" sz="1400"/>
              <a:t> of the most purchased emergency shelter and NFIs: greener without a reduction in their performance.</a:t>
            </a:r>
            <a:endParaRPr sz="2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rgbClr val="632423"/>
              </a:buClr>
              <a:buSzPts val="1800"/>
              <a:buNone/>
            </a:pPr>
            <a:r>
              <a:rPr lang="en" sz="1400"/>
              <a:t> </a:t>
            </a:r>
            <a:endParaRPr sz="1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rgbClr val="632423"/>
              </a:buClr>
              <a:buSzPts val="1800"/>
              <a:buNone/>
            </a:pPr>
            <a:r>
              <a:rPr b="1" lang="en" sz="1400"/>
              <a:t>Recycling and repurposing options</a:t>
            </a:r>
            <a:r>
              <a:rPr lang="en" sz="1400"/>
              <a:t> of some of the main global shelter solutions (plastic sheeting, blankets, tents, shelter kits, Refugee Housing Units, and others) captured and shared.</a:t>
            </a:r>
            <a:endParaRPr sz="2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rgbClr val="632423"/>
              </a:buClr>
              <a:buSzPts val="1800"/>
              <a:buNone/>
            </a:pPr>
            <a:r>
              <a:rPr lang="en" sz="1400"/>
              <a:t> </a:t>
            </a:r>
            <a:endParaRPr sz="1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rgbClr val="632423"/>
              </a:buClr>
              <a:buSzPts val="1800"/>
              <a:buNone/>
            </a:pPr>
            <a:r>
              <a:rPr b="1" lang="en" sz="1400"/>
              <a:t>Sustainable energy options</a:t>
            </a:r>
            <a:r>
              <a:rPr lang="en" sz="1400"/>
              <a:t>, including solar, will be better understood and made available to global shelter partners in order to include them better in their responses.</a:t>
            </a:r>
            <a:endParaRPr sz="1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rgbClr val="632423"/>
              </a:buClr>
              <a:buSzPts val="1800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rgbClr val="632423"/>
              </a:buClr>
              <a:buSzPts val="1800"/>
              <a:buNone/>
            </a:pPr>
            <a:r>
              <a:rPr lang="en" sz="1400"/>
              <a:t>Methodology to measure the CO2 equivalent &amp; plastic footprint of shelter responses. </a:t>
            </a:r>
            <a:endParaRPr sz="2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rgbClr val="632423"/>
              </a:buClr>
              <a:buSzPts val="1800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rgbClr val="632423"/>
              </a:buClr>
              <a:buSzPts val="1800"/>
              <a:buNone/>
            </a:pPr>
            <a:r>
              <a:rPr lang="en" sz="1400"/>
              <a:t>Link with the Global Logs Cluster and other clusters. </a:t>
            </a:r>
            <a:endParaRPr sz="2800"/>
          </a:p>
        </p:txBody>
      </p:sp>
      <p:sp>
        <p:nvSpPr>
          <p:cNvPr id="581" name="Google Shape;581;p83"/>
          <p:cNvSpPr txBox="1"/>
          <p:nvPr>
            <p:ph type="title"/>
          </p:nvPr>
        </p:nvSpPr>
        <p:spPr>
          <a:xfrm>
            <a:off x="255319" y="61542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1: </a:t>
            </a:r>
            <a:r>
              <a:rPr b="1" lang="en"/>
              <a:t>Shelter partners green their response</a:t>
            </a:r>
            <a:endParaRPr/>
          </a:p>
        </p:txBody>
      </p:sp>
      <p:pic>
        <p:nvPicPr>
          <p:cNvPr descr="Recycle sign" id="582" name="Google Shape;58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463" y="2226797"/>
            <a:ext cx="541016" cy="541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hand with plant" id="583" name="Google Shape;58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935" y="1398304"/>
            <a:ext cx="613159" cy="613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ttery charging" id="584" name="Google Shape;584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935" y="3072660"/>
            <a:ext cx="613159" cy="613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nections" id="585" name="Google Shape;585;p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935" y="4528073"/>
            <a:ext cx="613159" cy="613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lculator" id="586" name="Google Shape;586;p8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9049" y="3990666"/>
            <a:ext cx="415284" cy="415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4"/>
          <p:cNvSpPr txBox="1"/>
          <p:nvPr>
            <p:ph idx="1" type="body"/>
          </p:nvPr>
        </p:nvSpPr>
        <p:spPr>
          <a:xfrm>
            <a:off x="255319" y="1268975"/>
            <a:ext cx="5453772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lang="en" sz="1600"/>
              <a:t>Provide the global knowledge needed to help design greener and climate-smart country-level shelter responses.</a:t>
            </a:r>
            <a:endParaRPr sz="28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lang="en" sz="1600"/>
              <a:t> </a:t>
            </a:r>
            <a:endParaRPr sz="1600"/>
          </a:p>
          <a:p>
            <a:pPr indent="-317500" lvl="0" marL="34290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Char char="-"/>
            </a:pPr>
            <a:r>
              <a:rPr b="1" lang="en" sz="1600"/>
              <a:t>Environmental profiles:</a:t>
            </a:r>
            <a:endParaRPr sz="2800"/>
          </a:p>
          <a:p>
            <a:pPr indent="-317500" lvl="1" marL="1085850" rtl="0" algn="l">
              <a:spcBef>
                <a:spcPts val="360"/>
              </a:spcBef>
              <a:spcAft>
                <a:spcPts val="0"/>
              </a:spcAft>
              <a:buClr>
                <a:srgbClr val="0F243E"/>
              </a:buClr>
              <a:buSzPts val="1400"/>
              <a:buFont typeface="Arial"/>
              <a:buChar char="-"/>
            </a:pPr>
            <a:r>
              <a:rPr lang="en" sz="1400"/>
              <a:t>Overview of the main threats to the environment, key environmental focal points, an analysis of the different shelter options most-commonly used in country, environmental impact calculators, total life-cycle amount of CO2 produced by these interventions.</a:t>
            </a:r>
            <a:endParaRPr sz="2400"/>
          </a:p>
          <a:p>
            <a:pPr indent="-228600" lvl="1" marL="1085850" rtl="0" algn="l">
              <a:spcBef>
                <a:spcPts val="360"/>
              </a:spcBef>
              <a:spcAft>
                <a:spcPts val="0"/>
              </a:spcAft>
              <a:buClr>
                <a:srgbClr val="0F243E"/>
              </a:buClr>
              <a:buSzPts val="18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632423"/>
              </a:buClr>
              <a:buSzPts val="2000"/>
              <a:buNone/>
            </a:pPr>
            <a:r>
              <a:rPr lang="en" sz="1600"/>
              <a:t>-  </a:t>
            </a:r>
            <a:r>
              <a:rPr b="1" lang="en" sz="1600"/>
              <a:t>Advocacy tools</a:t>
            </a:r>
            <a:endParaRPr b="1" sz="1600"/>
          </a:p>
        </p:txBody>
      </p:sp>
      <p:sp>
        <p:nvSpPr>
          <p:cNvPr id="592" name="Google Shape;592;p84"/>
          <p:cNvSpPr txBox="1"/>
          <p:nvPr>
            <p:ph type="title"/>
          </p:nvPr>
        </p:nvSpPr>
        <p:spPr>
          <a:xfrm>
            <a:off x="255319" y="61542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2: Environmental research and advocacy</a:t>
            </a:r>
            <a:endParaRPr/>
          </a:p>
        </p:txBody>
      </p:sp>
      <p:pic>
        <p:nvPicPr>
          <p:cNvPr id="593" name="Google Shape;59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9091" y="1497670"/>
            <a:ext cx="2205743" cy="314078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5"/>
          <p:cNvSpPr txBox="1"/>
          <p:nvPr>
            <p:ph idx="1" type="body"/>
          </p:nvPr>
        </p:nvSpPr>
        <p:spPr>
          <a:xfrm>
            <a:off x="255319" y="1296136"/>
            <a:ext cx="8740240" cy="262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600"/>
              <a:buNone/>
            </a:pPr>
            <a:r>
              <a:rPr lang="en" sz="1600"/>
              <a:t>Strengthen country-level clusters to use the materials developed in activities 1 and 2</a:t>
            </a:r>
            <a:endParaRPr b="1" sz="1600"/>
          </a:p>
          <a:p>
            <a:pPr indent="0" lvl="0" marL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None/>
            </a:pPr>
            <a:r>
              <a:t/>
            </a:r>
            <a:endParaRPr sz="1600"/>
          </a:p>
        </p:txBody>
      </p:sp>
      <p:sp>
        <p:nvSpPr>
          <p:cNvPr id="600" name="Google Shape;600;p85"/>
          <p:cNvSpPr txBox="1"/>
          <p:nvPr>
            <p:ph type="title"/>
          </p:nvPr>
        </p:nvSpPr>
        <p:spPr>
          <a:xfrm>
            <a:off x="255319" y="841972"/>
            <a:ext cx="8229600" cy="3870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Activity 3: Green country clusters shelter responses</a:t>
            </a:r>
            <a:endParaRPr sz="2400"/>
          </a:p>
        </p:txBody>
      </p:sp>
      <p:sp>
        <p:nvSpPr>
          <p:cNvPr id="601" name="Google Shape;601;p85"/>
          <p:cNvSpPr txBox="1"/>
          <p:nvPr/>
        </p:nvSpPr>
        <p:spPr>
          <a:xfrm>
            <a:off x="1054832" y="1625758"/>
            <a:ext cx="76092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rPr b="1"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Well-designed market interventions </a:t>
            </a:r>
            <a:r>
              <a:rPr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to empower affected population and reduce the environmental impact. Cash champions initiative: capacity and methodology to implement well-designed cash and shelter responses. </a:t>
            </a:r>
            <a:endParaRPr sz="10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t/>
            </a:r>
            <a:endParaRPr sz="1200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rPr b="1"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Appropriate local solutions and materials: </a:t>
            </a:r>
            <a:r>
              <a:rPr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CraTerre, local institutions, mason schools. Local building practices will be mapped and analysed for key responses. </a:t>
            </a:r>
            <a:endParaRPr sz="10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rPr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rPr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Support countries to identify </a:t>
            </a:r>
            <a:r>
              <a:rPr b="1"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options for</a:t>
            </a:r>
            <a:r>
              <a:rPr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reducing, reusing, repurposing and recycling</a:t>
            </a:r>
            <a:r>
              <a:rPr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 or other end-of-life alternatives, for local shelter solutions. </a:t>
            </a:r>
            <a:endParaRPr sz="10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t/>
            </a:r>
            <a:endParaRPr sz="1200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rPr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Collaborate with institutions with environmental expertise such as BRE to support countries with </a:t>
            </a:r>
            <a:r>
              <a:rPr b="1"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methods for calculating CO2 emissions</a:t>
            </a:r>
            <a:r>
              <a:rPr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 of local shelter solutions.</a:t>
            </a:r>
            <a:endParaRPr sz="10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t/>
            </a:r>
            <a:endParaRPr sz="1200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rPr b="1"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Pilot innovative more environmentally sustainable shelter solutions</a:t>
            </a:r>
            <a:r>
              <a:rPr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 or approaches. </a:t>
            </a:r>
            <a:endParaRPr sz="10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t/>
            </a:r>
            <a:endParaRPr sz="1200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rPr lang="en" sz="1200">
                <a:solidFill>
                  <a:srgbClr val="632423"/>
                </a:solidFill>
                <a:latin typeface="Arial"/>
                <a:ea typeface="Arial"/>
                <a:cs typeface="Arial"/>
                <a:sym typeface="Arial"/>
              </a:rPr>
              <a:t>Link with Logistics Cluster, and others at country level</a:t>
            </a:r>
            <a:endParaRPr sz="10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t/>
            </a:r>
            <a:endParaRPr sz="1200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None/>
            </a:pPr>
            <a:r>
              <a:t/>
            </a:r>
            <a:endParaRPr sz="1200">
              <a:solidFill>
                <a:srgbClr val="6324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oney" id="602" name="Google Shape;60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319" y="1537183"/>
            <a:ext cx="553394" cy="5533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mmer" id="603" name="Google Shape;603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650" y="2278807"/>
            <a:ext cx="444523" cy="444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lculator" id="604" name="Google Shape;604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8558" y="3625665"/>
            <a:ext cx="415284" cy="4152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ycle sign" id="605" name="Google Shape;605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9468" y="2932816"/>
            <a:ext cx="483794" cy="4837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nections" id="606" name="Google Shape;606;p8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5099" y="4674134"/>
            <a:ext cx="483795" cy="483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ghtbulb and gear" id="607" name="Google Shape;607;p8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4908" y="4162937"/>
            <a:ext cx="416918" cy="41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6"/>
          <p:cNvSpPr txBox="1"/>
          <p:nvPr>
            <p:ph idx="1" type="body"/>
          </p:nvPr>
        </p:nvSpPr>
        <p:spPr>
          <a:xfrm>
            <a:off x="4987975" y="1472675"/>
            <a:ext cx="4007700" cy="223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Activities to partners:</a:t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GFP for Environment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to ECoP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options description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Environmental profiles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Localization initiatives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Cash Champions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Building Practices Profiles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86"/>
          <p:cNvSpPr txBox="1"/>
          <p:nvPr>
            <p:ph type="title"/>
          </p:nvPr>
        </p:nvSpPr>
        <p:spPr>
          <a:xfrm>
            <a:off x="255319" y="61542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Budget: direct costs </a:t>
            </a:r>
            <a:endParaRPr/>
          </a:p>
        </p:txBody>
      </p:sp>
      <p:pic>
        <p:nvPicPr>
          <p:cNvPr id="614" name="Google Shape;61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625" y="1428650"/>
            <a:ext cx="459105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9800" y="4060400"/>
            <a:ext cx="7016574" cy="95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7"/>
          <p:cNvSpPr/>
          <p:nvPr/>
        </p:nvSpPr>
        <p:spPr>
          <a:xfrm>
            <a:off x="293063" y="1686094"/>
            <a:ext cx="6444600" cy="16032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Feedback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8"/>
          <p:cNvSpPr txBox="1"/>
          <p:nvPr>
            <p:ph idx="1" type="body"/>
          </p:nvPr>
        </p:nvSpPr>
        <p:spPr>
          <a:xfrm>
            <a:off x="5638900" y="1385175"/>
            <a:ext cx="3249600" cy="323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Share your thoughts on the plans through this jamboard: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https://jamboard.google.com/d/13RHwoCn_xjksMF6bY3bn1a006lXsBBaYtdh8c6DqAhc/edit?usp=sharing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88"/>
          <p:cNvSpPr txBox="1"/>
          <p:nvPr>
            <p:ph type="title"/>
          </p:nvPr>
        </p:nvSpPr>
        <p:spPr>
          <a:xfrm>
            <a:off x="-3240" y="678010"/>
            <a:ext cx="4493100" cy="37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Jamboard</a:t>
            </a:r>
            <a:endParaRPr/>
          </a:p>
        </p:txBody>
      </p:sp>
      <p:pic>
        <p:nvPicPr>
          <p:cNvPr id="627" name="Google Shape;627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00" y="1385174"/>
            <a:ext cx="5467001" cy="30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9"/>
          <p:cNvSpPr/>
          <p:nvPr/>
        </p:nvSpPr>
        <p:spPr>
          <a:xfrm>
            <a:off x="293063" y="1686094"/>
            <a:ext cx="6444600" cy="16032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Closing Remarks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89"/>
          <p:cNvSpPr txBox="1"/>
          <p:nvPr/>
        </p:nvSpPr>
        <p:spPr>
          <a:xfrm>
            <a:off x="6775098" y="3289291"/>
            <a:ext cx="2229000" cy="9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5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None/>
            </a:pPr>
            <a:r>
              <a:rPr b="1" lang="en" sz="18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Xavier Castellanos</a:t>
            </a:r>
            <a:endParaRPr b="1" i="0" sz="18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25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Under-Secretary General </a:t>
            </a:r>
            <a:endParaRPr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5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Society Development and Operations Coordination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5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3200"/>
              <a:buFont typeface="Noto Sans Symbols"/>
              <a:buNone/>
            </a:pPr>
            <a:r>
              <a:rPr b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IFRC</a:t>
            </a:r>
            <a:endParaRPr b="1" i="1" sz="23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34" name="Google Shape;634;p89"/>
          <p:cNvSpPr txBox="1"/>
          <p:nvPr/>
        </p:nvSpPr>
        <p:spPr>
          <a:xfrm>
            <a:off x="7246125" y="909800"/>
            <a:ext cx="15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</a:t>
            </a:r>
            <a:r>
              <a:rPr b="1" lang="en"/>
              <a:t>y:</a:t>
            </a:r>
            <a:endParaRPr b="1"/>
          </a:p>
        </p:txBody>
      </p:sp>
      <p:pic>
        <p:nvPicPr>
          <p:cNvPr id="635" name="Google Shape;63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200" y="1252964"/>
            <a:ext cx="1748825" cy="2094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0"/>
          <p:cNvSpPr txBox="1"/>
          <p:nvPr>
            <p:ph type="title"/>
          </p:nvPr>
        </p:nvSpPr>
        <p:spPr>
          <a:xfrm>
            <a:off x="0" y="686800"/>
            <a:ext cx="1554000" cy="44565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n" sz="1700"/>
              <a:t>CLOSING</a:t>
            </a:r>
            <a:endParaRPr b="1" sz="1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/>
              <a:t>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/>
              <a:t>Brett Moore,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/>
              <a:t>GSC co-lead UNHCR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900"/>
          </a:p>
        </p:txBody>
      </p:sp>
      <p:sp>
        <p:nvSpPr>
          <p:cNvPr id="641" name="Google Shape;641;p90"/>
          <p:cNvSpPr txBox="1"/>
          <p:nvPr/>
        </p:nvSpPr>
        <p:spPr>
          <a:xfrm>
            <a:off x="4500" y="146850"/>
            <a:ext cx="13674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2" name="Google Shape;64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425"/>
            <a:ext cx="1554007" cy="3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90"/>
          <p:cNvSpPr txBox="1"/>
          <p:nvPr/>
        </p:nvSpPr>
        <p:spPr>
          <a:xfrm>
            <a:off x="0" y="3973800"/>
            <a:ext cx="1554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Recently constructed shelter being upgraded by the occupants to include space for cooking and storage of items, and </a:t>
            </a:r>
            <a:r>
              <a:rPr lang="en" sz="800">
                <a:solidFill>
                  <a:schemeClr val="lt1"/>
                </a:solidFill>
              </a:rPr>
              <a:t>privacy</a:t>
            </a:r>
            <a:r>
              <a:rPr lang="en" sz="800">
                <a:solidFill>
                  <a:schemeClr val="lt1"/>
                </a:solidFill>
              </a:rPr>
              <a:t>. </a:t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Photo: Ezekiel Ava’Abem Aguh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644" name="Google Shape;64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4000" y="0"/>
            <a:ext cx="101262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-471489"/>
            <a:ext cx="9144000" cy="6086489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91"/>
          <p:cNvSpPr/>
          <p:nvPr/>
        </p:nvSpPr>
        <p:spPr>
          <a:xfrm>
            <a:off x="2837425" y="1871200"/>
            <a:ext cx="3258000" cy="837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91"/>
          <p:cNvSpPr txBox="1"/>
          <p:nvPr>
            <p:ph type="ctrTitle"/>
          </p:nvPr>
        </p:nvSpPr>
        <p:spPr>
          <a:xfrm>
            <a:off x="1113400" y="1692148"/>
            <a:ext cx="66903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416"/>
              </a:buClr>
              <a:buSzPts val="4000"/>
              <a:buFont typeface="Arial"/>
              <a:buNone/>
            </a:pPr>
            <a:r>
              <a:rPr lang="en" sz="3000">
                <a:solidFill>
                  <a:srgbClr val="FFFFFF"/>
                </a:solidFill>
              </a:rPr>
              <a:t>Thank you!         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652" name="Google Shape;652;p91"/>
          <p:cNvSpPr txBox="1"/>
          <p:nvPr/>
        </p:nvSpPr>
        <p:spPr>
          <a:xfrm>
            <a:off x="0" y="0"/>
            <a:ext cx="91674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3" name="Google Shape;65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88" y="81863"/>
            <a:ext cx="2156325" cy="50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91"/>
          <p:cNvSpPr txBox="1"/>
          <p:nvPr/>
        </p:nvSpPr>
        <p:spPr>
          <a:xfrm>
            <a:off x="2471375" y="107700"/>
            <a:ext cx="2974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GSC online meeting 2021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655" name="Google Shape;655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6655" y="81875"/>
            <a:ext cx="166904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91"/>
          <p:cNvSpPr/>
          <p:nvPr/>
        </p:nvSpPr>
        <p:spPr>
          <a:xfrm>
            <a:off x="5180375" y="81875"/>
            <a:ext cx="2262900" cy="5337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91"/>
          <p:cNvSpPr txBox="1"/>
          <p:nvPr/>
        </p:nvSpPr>
        <p:spPr>
          <a:xfrm>
            <a:off x="5027975" y="133175"/>
            <a:ext cx="2622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Next meetings:</a:t>
            </a:r>
            <a:endParaRPr b="1" sz="2800">
              <a:solidFill>
                <a:schemeClr val="lt1"/>
              </a:solidFill>
            </a:endParaRPr>
          </a:p>
        </p:txBody>
      </p:sp>
      <p:sp>
        <p:nvSpPr>
          <p:cNvPr id="658" name="Google Shape;658;p91"/>
          <p:cNvSpPr txBox="1"/>
          <p:nvPr/>
        </p:nvSpPr>
        <p:spPr>
          <a:xfrm>
            <a:off x="-237400" y="5033525"/>
            <a:ext cx="381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Photo: Naseem Mardas, Hajjah Governorate, Yemen 2018</a:t>
            </a:r>
            <a:endParaRPr sz="800">
              <a:solidFill>
                <a:schemeClr val="lt1"/>
              </a:solidFill>
            </a:endParaRPr>
          </a:p>
        </p:txBody>
      </p:sp>
      <p:grpSp>
        <p:nvGrpSpPr>
          <p:cNvPr id="659" name="Google Shape;659;p91"/>
          <p:cNvGrpSpPr/>
          <p:nvPr/>
        </p:nvGrpSpPr>
        <p:grpSpPr>
          <a:xfrm>
            <a:off x="4572000" y="4535750"/>
            <a:ext cx="2871275" cy="842029"/>
            <a:chOff x="4572000" y="4611950"/>
            <a:chExt cx="2871275" cy="842029"/>
          </a:xfrm>
        </p:grpSpPr>
        <p:pic>
          <p:nvPicPr>
            <p:cNvPr id="660" name="Google Shape;660;p9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74225" y="4804722"/>
              <a:ext cx="1669050" cy="649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p91"/>
            <p:cNvSpPr txBox="1"/>
            <p:nvPr/>
          </p:nvSpPr>
          <p:spPr>
            <a:xfrm>
              <a:off x="4572000" y="4611950"/>
              <a:ext cx="2761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</a:rPr>
                <a:t>With the financial support of:</a:t>
              </a:r>
              <a:endParaRPr b="1" sz="11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6"/>
          <p:cNvSpPr txBox="1"/>
          <p:nvPr>
            <p:ph type="title"/>
          </p:nvPr>
        </p:nvSpPr>
        <p:spPr>
          <a:xfrm>
            <a:off x="-3240" y="678010"/>
            <a:ext cx="4493100" cy="37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GSC 2020 Achievements Report Highlights</a:t>
            </a:r>
            <a:endParaRPr/>
          </a:p>
        </p:txBody>
      </p:sp>
      <p:pic>
        <p:nvPicPr>
          <p:cNvPr id="304" name="Google Shape;3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2" y="0"/>
            <a:ext cx="37407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7"/>
          <p:cNvSpPr txBox="1"/>
          <p:nvPr>
            <p:ph type="title"/>
          </p:nvPr>
        </p:nvSpPr>
        <p:spPr>
          <a:xfrm>
            <a:off x="259060" y="239222"/>
            <a:ext cx="8625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700"/>
              <a:buFont typeface="Verdana"/>
              <a:buNone/>
            </a:pPr>
            <a:r>
              <a:rPr lang="en" sz="1700"/>
              <a:t>Progress against Global Shelter Cluster Strategy</a:t>
            </a:r>
            <a:endParaRPr sz="1700"/>
          </a:p>
        </p:txBody>
      </p:sp>
      <p:sp>
        <p:nvSpPr>
          <p:cNvPr id="310" name="Google Shape;310;p57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id="311" name="Google Shape;31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738" y="894202"/>
            <a:ext cx="7605204" cy="785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57"/>
          <p:cNvGrpSpPr/>
          <p:nvPr/>
        </p:nvGrpSpPr>
        <p:grpSpPr>
          <a:xfrm>
            <a:off x="413354" y="1584939"/>
            <a:ext cx="8229692" cy="3158305"/>
            <a:chOff x="485234" y="1986841"/>
            <a:chExt cx="11089734" cy="4293509"/>
          </a:xfrm>
        </p:grpSpPr>
        <p:pic>
          <p:nvPicPr>
            <p:cNvPr id="313" name="Google Shape;313;p57"/>
            <p:cNvPicPr preferRelativeResize="0"/>
            <p:nvPr/>
          </p:nvPicPr>
          <p:blipFill rotWithShape="1">
            <a:blip r:embed="rId4">
              <a:alphaModFix/>
            </a:blip>
            <a:srcRect b="6794" l="0" r="0" t="0"/>
            <a:stretch/>
          </p:blipFill>
          <p:spPr>
            <a:xfrm>
              <a:off x="485234" y="1986841"/>
              <a:ext cx="11089734" cy="42935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57"/>
            <p:cNvSpPr/>
            <p:nvPr/>
          </p:nvSpPr>
          <p:spPr>
            <a:xfrm>
              <a:off x="3412273" y="5876693"/>
              <a:ext cx="2508900" cy="21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700"/>
              <a:buFont typeface="Verdana"/>
              <a:buNone/>
            </a:pPr>
            <a:r>
              <a:rPr lang="en" sz="1700"/>
              <a:t>Global Shelter Cluster Achievements in 2020</a:t>
            </a:r>
            <a:endParaRPr sz="1700"/>
          </a:p>
        </p:txBody>
      </p:sp>
      <p:pic>
        <p:nvPicPr>
          <p:cNvPr descr="World" id="320" name="Google Shape;320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161" y="1031163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8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pic>
        <p:nvPicPr>
          <p:cNvPr descr="Meeting" id="322" name="Google Shape;322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161" y="1775328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8"/>
          <p:cNvSpPr txBox="1"/>
          <p:nvPr/>
        </p:nvSpPr>
        <p:spPr>
          <a:xfrm>
            <a:off x="1078527" y="1131688"/>
            <a:ext cx="2232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58595B"/>
                </a:solidFill>
                <a:latin typeface="Verdana"/>
                <a:ea typeface="Verdana"/>
                <a:cs typeface="Verdana"/>
                <a:sym typeface="Verdana"/>
              </a:rPr>
              <a:t>Active Clusters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30</a:t>
            </a:r>
            <a:endParaRPr sz="800">
              <a:solidFill>
                <a:srgbClr val="7F141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4" name="Google Shape;324;p58"/>
          <p:cNvSpPr txBox="1"/>
          <p:nvPr/>
        </p:nvSpPr>
        <p:spPr>
          <a:xfrm>
            <a:off x="1078526" y="1896292"/>
            <a:ext cx="25455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58595B"/>
                </a:solidFill>
                <a:latin typeface="Verdana"/>
                <a:ea typeface="Verdana"/>
                <a:cs typeface="Verdana"/>
                <a:sym typeface="Verdana"/>
              </a:rPr>
              <a:t>Cluster Partners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804</a:t>
            </a:r>
            <a:endParaRPr sz="800">
              <a:solidFill>
                <a:srgbClr val="7F141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5" name="Google Shape;325;p58"/>
          <p:cNvSpPr txBox="1"/>
          <p:nvPr/>
        </p:nvSpPr>
        <p:spPr>
          <a:xfrm>
            <a:off x="1078528" y="2613475"/>
            <a:ext cx="3192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58595B"/>
                </a:solidFill>
                <a:latin typeface="Verdana"/>
                <a:ea typeface="Verdana"/>
                <a:cs typeface="Verdana"/>
                <a:sym typeface="Verdana"/>
              </a:rPr>
              <a:t>People Supported with Shelter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6.4 Million</a:t>
            </a:r>
            <a:endParaRPr sz="800">
              <a:solidFill>
                <a:srgbClr val="7F141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Money" id="326" name="Google Shape;326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161" y="3998338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8"/>
          <p:cNvSpPr txBox="1"/>
          <p:nvPr/>
        </p:nvSpPr>
        <p:spPr>
          <a:xfrm>
            <a:off x="1078527" y="4044415"/>
            <a:ext cx="25455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58595B"/>
                </a:solidFill>
                <a:latin typeface="Verdana"/>
                <a:ea typeface="Verdana"/>
                <a:cs typeface="Verdana"/>
                <a:sym typeface="Verdana"/>
              </a:rPr>
              <a:t>Funding Received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$646.2 Million </a:t>
            </a:r>
            <a:endParaRPr sz="800">
              <a:solidFill>
                <a:srgbClr val="58595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irplane" id="328" name="Google Shape;328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46494" y="1031162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8"/>
          <p:cNvSpPr txBox="1"/>
          <p:nvPr/>
        </p:nvSpPr>
        <p:spPr>
          <a:xfrm>
            <a:off x="5558877" y="1133558"/>
            <a:ext cx="3303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58595B"/>
                </a:solidFill>
                <a:latin typeface="Verdana"/>
                <a:ea typeface="Verdana"/>
                <a:cs typeface="Verdana"/>
                <a:sym typeface="Verdana"/>
              </a:rPr>
              <a:t>Field Mission Support Days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244</a:t>
            </a:r>
            <a:endParaRPr sz="800">
              <a:solidFill>
                <a:srgbClr val="7F141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Internet" id="330" name="Google Shape;330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46494" y="2556358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8"/>
          <p:cNvSpPr txBox="1"/>
          <p:nvPr/>
        </p:nvSpPr>
        <p:spPr>
          <a:xfrm>
            <a:off x="5558877" y="1835904"/>
            <a:ext cx="3127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58595B"/>
                </a:solidFill>
                <a:latin typeface="Verdana"/>
                <a:ea typeface="Verdana"/>
                <a:cs typeface="Verdana"/>
                <a:sym typeface="Verdana"/>
              </a:rPr>
              <a:t>Remote Cluster Support Days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727</a:t>
            </a:r>
            <a:endParaRPr sz="800">
              <a:solidFill>
                <a:srgbClr val="7F141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Call center" id="332" name="Google Shape;332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57325" y="1740048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8"/>
          <p:cNvSpPr txBox="1"/>
          <p:nvPr/>
        </p:nvSpPr>
        <p:spPr>
          <a:xfrm>
            <a:off x="5637159" y="2608291"/>
            <a:ext cx="35067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58595B"/>
                </a:solidFill>
                <a:latin typeface="Verdana"/>
                <a:ea typeface="Verdana"/>
                <a:cs typeface="Verdana"/>
                <a:sym typeface="Verdana"/>
              </a:rPr>
              <a:t>Annual Shelter Event/Participants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53 Events / 400 Participants</a:t>
            </a:r>
            <a:endParaRPr b="1" sz="1400">
              <a:solidFill>
                <a:srgbClr val="7F141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Open book" id="334" name="Google Shape;334;p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73077" y="3312538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8"/>
          <p:cNvSpPr txBox="1"/>
          <p:nvPr/>
        </p:nvSpPr>
        <p:spPr>
          <a:xfrm>
            <a:off x="5559101" y="3385570"/>
            <a:ext cx="35067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58595B"/>
                </a:solidFill>
                <a:latin typeface="Verdana"/>
                <a:ea typeface="Verdana"/>
                <a:cs typeface="Verdana"/>
                <a:sym typeface="Verdana"/>
              </a:rPr>
              <a:t>Guidance Developed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Coordination Toolkit – 2020 Update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Information Management and Assessment Toolkit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Rental Market Guidance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Covid-19 Resource Library…</a:t>
            </a:r>
            <a:endParaRPr sz="1400">
              <a:solidFill>
                <a:srgbClr val="7F141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6" name="Google Shape;336;p58"/>
          <p:cNvSpPr txBox="1"/>
          <p:nvPr/>
        </p:nvSpPr>
        <p:spPr>
          <a:xfrm>
            <a:off x="3438757" y="4743310"/>
            <a:ext cx="22665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Link to Global Shelter Cluster Operations Dashboard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rk and knife outline" id="337" name="Google Shape;337;p5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2216959" y="4537345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8"/>
          <p:cNvSpPr txBox="1"/>
          <p:nvPr/>
        </p:nvSpPr>
        <p:spPr>
          <a:xfrm>
            <a:off x="1078528" y="3385570"/>
            <a:ext cx="3192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58595B"/>
                </a:solidFill>
                <a:latin typeface="Verdana"/>
                <a:ea typeface="Verdana"/>
                <a:cs typeface="Verdana"/>
                <a:sym typeface="Verdana"/>
              </a:rPr>
              <a:t>People Supported with NFI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7F1416"/>
                </a:solidFill>
                <a:latin typeface="Verdana"/>
                <a:ea typeface="Verdana"/>
                <a:cs typeface="Verdana"/>
                <a:sym typeface="Verdana"/>
              </a:rPr>
              <a:t>10.4 Million</a:t>
            </a:r>
            <a:endParaRPr sz="800">
              <a:solidFill>
                <a:srgbClr val="7F141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9" name="Google Shape;339;p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2100" y="2594679"/>
            <a:ext cx="722850" cy="56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8"/>
          <p:cNvPicPr preferRelativeResize="0"/>
          <p:nvPr/>
        </p:nvPicPr>
        <p:blipFill rotWithShape="1">
          <a:blip r:embed="rId13">
            <a:alphaModFix/>
          </a:blip>
          <a:srcRect b="0" l="15947" r="11367" t="0"/>
          <a:stretch/>
        </p:blipFill>
        <p:spPr>
          <a:xfrm>
            <a:off x="134025" y="3246550"/>
            <a:ext cx="925001" cy="7157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9"/>
          <p:cNvSpPr txBox="1"/>
          <p:nvPr>
            <p:ph idx="1" type="body"/>
          </p:nvPr>
        </p:nvSpPr>
        <p:spPr>
          <a:xfrm>
            <a:off x="457200" y="1288702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100"/>
              <a:t>30 Active Clusters</a:t>
            </a:r>
            <a:endParaRPr sz="1100"/>
          </a:p>
        </p:txBody>
      </p:sp>
      <p:pic>
        <p:nvPicPr>
          <p:cNvPr descr="Diagram&#10;&#10;Description automatically generated" id="346" name="Google Shape;346;p5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2541" y="1847898"/>
            <a:ext cx="4039800" cy="22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9"/>
          <p:cNvSpPr txBox="1"/>
          <p:nvPr>
            <p:ph idx="3" type="body"/>
          </p:nvPr>
        </p:nvSpPr>
        <p:spPr>
          <a:xfrm>
            <a:off x="4645025" y="1288702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100"/>
              <a:t>Breakdown of Clusters</a:t>
            </a:r>
            <a:endParaRPr sz="1100"/>
          </a:p>
        </p:txBody>
      </p:sp>
      <p:sp>
        <p:nvSpPr>
          <p:cNvPr id="348" name="Google Shape;348;p59"/>
          <p:cNvSpPr txBox="1"/>
          <p:nvPr>
            <p:ph idx="12" type="sldNum"/>
          </p:nvPr>
        </p:nvSpPr>
        <p:spPr>
          <a:xfrm>
            <a:off x="6553200" y="474330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59"/>
          <p:cNvSpPr txBox="1"/>
          <p:nvPr>
            <p:ph type="title"/>
          </p:nvPr>
        </p:nvSpPr>
        <p:spPr>
          <a:xfrm>
            <a:off x="467544" y="842628"/>
            <a:ext cx="78810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700"/>
              <a:buFont typeface="Verdana"/>
              <a:buNone/>
            </a:pPr>
            <a:r>
              <a:rPr lang="en" sz="2100"/>
              <a:t>Country-level Shelter Clusters</a:t>
            </a:r>
            <a:endParaRPr sz="2100"/>
          </a:p>
        </p:txBody>
      </p:sp>
      <p:pic>
        <p:nvPicPr>
          <p:cNvPr id="350" name="Google Shape;35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68400"/>
            <a:ext cx="4571999" cy="2761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2700"/>
              <a:buFont typeface="Verdana"/>
              <a:buNone/>
            </a:pPr>
            <a:r>
              <a:rPr lang="en" sz="2200"/>
              <a:t>Global Shelter Cluster Team</a:t>
            </a:r>
            <a:endParaRPr sz="2200"/>
          </a:p>
        </p:txBody>
      </p:sp>
      <p:pic>
        <p:nvPicPr>
          <p:cNvPr id="356" name="Google Shape;35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925" y="833575"/>
            <a:ext cx="5337376" cy="430992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0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1"/>
          <p:cNvSpPr txBox="1"/>
          <p:nvPr>
            <p:ph type="title"/>
          </p:nvPr>
        </p:nvSpPr>
        <p:spPr>
          <a:xfrm>
            <a:off x="1631038" y="390680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4314C"/>
              </a:buClr>
              <a:buSzPts val="1500"/>
              <a:buFont typeface="Verdana"/>
              <a:buNone/>
            </a:pPr>
            <a:r>
              <a:rPr lang="en" sz="2100"/>
              <a:t>Partners and Donors</a:t>
            </a:r>
            <a:endParaRPr sz="2100"/>
          </a:p>
        </p:txBody>
      </p:sp>
      <p:pic>
        <p:nvPicPr>
          <p:cNvPr id="363" name="Google Shape;36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552" y="685306"/>
            <a:ext cx="5343895" cy="30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1"/>
          <p:cNvSpPr txBox="1"/>
          <p:nvPr/>
        </p:nvSpPr>
        <p:spPr>
          <a:xfrm>
            <a:off x="5581764" y="778171"/>
            <a:ext cx="6990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Gaziantep Hub</a:t>
            </a:r>
            <a:endParaRPr sz="1100"/>
          </a:p>
        </p:txBody>
      </p:sp>
      <p:sp>
        <p:nvSpPr>
          <p:cNvPr id="365" name="Google Shape;365;p61"/>
          <p:cNvSpPr txBox="1"/>
          <p:nvPr>
            <p:ph idx="12" type="sldNum"/>
          </p:nvPr>
        </p:nvSpPr>
        <p:spPr>
          <a:xfrm>
            <a:off x="6553200" y="474331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ross Cutting Issues and Inter Cluster Coordination">
  <a:themeElements>
    <a:clrScheme name="Shelter Cluster 3 Soft">
      <a:dk1>
        <a:srgbClr val="000000"/>
      </a:dk1>
      <a:lt1>
        <a:srgbClr val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4. Shelter Cluster PowerPoint Template (2007 and later)">
  <a:themeElements>
    <a:clrScheme name="Shelter Cluster 3 Soft">
      <a:dk1>
        <a:srgbClr val="000000"/>
      </a:dk1>
      <a:lt1>
        <a:srgbClr val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