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4"/>
  </p:notesMasterIdLst>
  <p:sldIdLst>
    <p:sldId id="256" r:id="rId2"/>
    <p:sldId id="262" r:id="rId3"/>
    <p:sldId id="257" r:id="rId4"/>
    <p:sldId id="258" r:id="rId5"/>
    <p:sldId id="259" r:id="rId6"/>
    <p:sldId id="266" r:id="rId7"/>
    <p:sldId id="268" r:id="rId8"/>
    <p:sldId id="269" r:id="rId9"/>
    <p:sldId id="277" r:id="rId10"/>
    <p:sldId id="270" r:id="rId11"/>
    <p:sldId id="278" r:id="rId12"/>
    <p:sldId id="279" r:id="rId13"/>
    <p:sldId id="280" r:id="rId14"/>
    <p:sldId id="281" r:id="rId15"/>
    <p:sldId id="282" r:id="rId16"/>
    <p:sldId id="283" r:id="rId17"/>
    <p:sldId id="285" r:id="rId18"/>
    <p:sldId id="284" r:id="rId19"/>
    <p:sldId id="272" r:id="rId20"/>
    <p:sldId id="271" r:id="rId21"/>
    <p:sldId id="286" r:id="rId22"/>
    <p:sldId id="275" r:id="rId2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86118" autoAdjust="0"/>
  </p:normalViewPr>
  <p:slideViewPr>
    <p:cSldViewPr snapToGrid="0">
      <p:cViewPr>
        <p:scale>
          <a:sx n="80" d="100"/>
          <a:sy n="80" d="100"/>
        </p:scale>
        <p:origin x="710" y="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IE"/>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100C9E6-AEA7-4156-8A04-7F6007513EC2}" type="datetimeFigureOut">
              <a:rPr lang="en-IE" smtClean="0"/>
              <a:t>19/10/2020</a:t>
            </a:fld>
            <a:endParaRPr lang="en-IE"/>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IE"/>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E"/>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IE"/>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36EC270-FB79-4141-B8A2-C81C3307273D}" type="slidenum">
              <a:rPr lang="en-IE" smtClean="0"/>
              <a:t>‹#›</a:t>
            </a:fld>
            <a:endParaRPr lang="en-IE"/>
          </a:p>
        </p:txBody>
      </p:sp>
    </p:spTree>
    <p:extLst>
      <p:ext uri="{BB962C8B-B14F-4D97-AF65-F5344CB8AC3E}">
        <p14:creationId xmlns:p14="http://schemas.microsoft.com/office/powerpoint/2010/main" val="115228816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3" Type="http://schemas.openxmlformats.org/officeDocument/2006/relationships/hyperlink" Target="https://reliefweb.int/sites/reliefweb.int/files/resources/Localisation-In-Practice-Full-Report-v4.pdf" TargetMode="External"/><Relationship Id="rId2" Type="http://schemas.openxmlformats.org/officeDocument/2006/relationships/slide" Target="../slides/slide8.xml"/><Relationship Id="rId1" Type="http://schemas.openxmlformats.org/officeDocument/2006/relationships/notesMaster" Target="../notesMasters/notesMaster1.xml"/><Relationship Id="rId5" Type="http://schemas.openxmlformats.org/officeDocument/2006/relationships/hyperlink" Target="https://www.christianaid.org.uk/about-us/programmes/accelerating-localisation-through-partnerships" TargetMode="External"/><Relationship Id="rId4" Type="http://schemas.openxmlformats.org/officeDocument/2006/relationships/hyperlink" Target="http://www.near.ngo/home/workdetail?id=21" TargetMode="External"/></Relationships>
</file>

<file path=ppt/notesSlides/_rels/notesSlide3.xml.rels><?xml version="1.0" encoding="UTF-8" standalone="yes"?>
<Relationships xmlns="http://schemas.openxmlformats.org/package/2006/relationships"><Relationship Id="rId3" Type="http://schemas.openxmlformats.org/officeDocument/2006/relationships/hyperlink" Target="https://reliefweb.int/sites/reliefweb.int/files/resources/Localisation-In-Practice-Full-Report-v4.pdf" TargetMode="External"/><Relationship Id="rId2" Type="http://schemas.openxmlformats.org/officeDocument/2006/relationships/slide" Target="../slides/slide9.xml"/><Relationship Id="rId1" Type="http://schemas.openxmlformats.org/officeDocument/2006/relationships/notesMaster" Target="../notesMasters/notesMaster1.xml"/><Relationship Id="rId5" Type="http://schemas.openxmlformats.org/officeDocument/2006/relationships/hyperlink" Target="https://www.christianaid.org.uk/about-us/programmes/accelerating-localisation-through-partnerships" TargetMode="External"/><Relationship Id="rId4" Type="http://schemas.openxmlformats.org/officeDocument/2006/relationships/hyperlink" Target="http://www.near.ngo/home/workdetail?id=21" TargetMode="Externa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10"/>
          </p:nvPr>
        </p:nvSpPr>
        <p:spPr/>
        <p:txBody>
          <a:bodyPr/>
          <a:lstStyle/>
          <a:p>
            <a:fld id="{236EC270-FB79-4141-B8A2-C81C3307273D}" type="slidenum">
              <a:rPr lang="en-IE" smtClean="0"/>
              <a:t>1</a:t>
            </a:fld>
            <a:endParaRPr lang="en-IE"/>
          </a:p>
        </p:txBody>
      </p:sp>
    </p:spTree>
    <p:extLst>
      <p:ext uri="{BB962C8B-B14F-4D97-AF65-F5344CB8AC3E}">
        <p14:creationId xmlns:p14="http://schemas.microsoft.com/office/powerpoint/2010/main" val="363349873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342900" lvl="0" indent="-342900">
              <a:buFont typeface="Arial" panose="020B0604020202020204" pitchFamily="34" charset="0"/>
              <a:buChar char="•"/>
            </a:pPr>
            <a:r>
              <a:rPr lang="en-AU" dirty="0" smtClean="0"/>
              <a:t>The current leadership structure is predominantly international at national level, and most leads/co-leads at subnational level are also international actors. This seems to reflect financial resources, rather than cluster membership. In some countries, cluster membership is overwhelmingly local (in contrast to the leadership).</a:t>
            </a: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dirty="0" smtClean="0"/>
              <a:t>There are positive examples e.g. involvement of local government in Ukraine.  It is recognised that there are real barriers to local leadership/co-leadership e.g. reluctance on the part of local organisations to lead on coordinating the HRP.</a:t>
            </a:r>
            <a:endParaRPr lang="en-IE" dirty="0" smtClean="0"/>
          </a:p>
          <a:p>
            <a:pPr marL="342900" lvl="0" indent="-342900">
              <a:buFont typeface="Arial" panose="020B0604020202020204" pitchFamily="34" charset="0"/>
              <a:buChar char="•"/>
            </a:pPr>
            <a:endParaRPr lang="en-IE" dirty="0" smtClean="0"/>
          </a:p>
        </p:txBody>
      </p:sp>
      <p:sp>
        <p:nvSpPr>
          <p:cNvPr id="4" name="Slide Number Placeholder 3"/>
          <p:cNvSpPr>
            <a:spLocks noGrp="1"/>
          </p:cNvSpPr>
          <p:nvPr>
            <p:ph type="sldNum" sz="quarter" idx="10"/>
          </p:nvPr>
        </p:nvSpPr>
        <p:spPr/>
        <p:txBody>
          <a:bodyPr/>
          <a:lstStyle/>
          <a:p>
            <a:fld id="{236EC270-FB79-4141-B8A2-C81C3307273D}" type="slidenum">
              <a:rPr lang="en-IE" smtClean="0"/>
              <a:t>16</a:t>
            </a:fld>
            <a:endParaRPr lang="en-IE"/>
          </a:p>
        </p:txBody>
      </p:sp>
    </p:spTree>
    <p:extLst>
      <p:ext uri="{BB962C8B-B14F-4D97-AF65-F5344CB8AC3E}">
        <p14:creationId xmlns:p14="http://schemas.microsoft.com/office/powerpoint/2010/main" val="82810081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342900" lvl="0" indent="-342900">
              <a:buFont typeface="Arial" panose="020B0604020202020204" pitchFamily="34" charset="0"/>
              <a:buChar char="•"/>
            </a:pPr>
            <a:r>
              <a:rPr lang="en-AU" dirty="0" smtClean="0"/>
              <a:t>The current leadership structure is predominantly international at national level, and most leads/co-leads at subnational level are also international actors. This seems to reflect financial resources, rather than cluster membership. In some countries, cluster membership is overwhelmingly local (in contrast to the leadership).</a:t>
            </a: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dirty="0" smtClean="0"/>
              <a:t>There are positive examples e.g. involvement of local government in Ukraine.  It is recognised that there are real barriers to local leadership/co-leadership e.g. reluctance on the part of local organisations to lead on coordinating the HRP.</a:t>
            </a:r>
            <a:endParaRPr lang="en-IE" dirty="0" smtClean="0"/>
          </a:p>
          <a:p>
            <a:pPr marL="342900" lvl="0" indent="-342900">
              <a:buFont typeface="Arial" panose="020B0604020202020204" pitchFamily="34" charset="0"/>
              <a:buChar char="•"/>
            </a:pPr>
            <a:endParaRPr lang="en-IE" dirty="0" smtClean="0"/>
          </a:p>
        </p:txBody>
      </p:sp>
      <p:sp>
        <p:nvSpPr>
          <p:cNvPr id="4" name="Slide Number Placeholder 3"/>
          <p:cNvSpPr>
            <a:spLocks noGrp="1"/>
          </p:cNvSpPr>
          <p:nvPr>
            <p:ph type="sldNum" sz="quarter" idx="10"/>
          </p:nvPr>
        </p:nvSpPr>
        <p:spPr/>
        <p:txBody>
          <a:bodyPr/>
          <a:lstStyle/>
          <a:p>
            <a:fld id="{236EC270-FB79-4141-B8A2-C81C3307273D}" type="slidenum">
              <a:rPr lang="en-IE" smtClean="0"/>
              <a:t>17</a:t>
            </a:fld>
            <a:endParaRPr lang="en-IE"/>
          </a:p>
        </p:txBody>
      </p:sp>
    </p:spTree>
    <p:extLst>
      <p:ext uri="{BB962C8B-B14F-4D97-AF65-F5344CB8AC3E}">
        <p14:creationId xmlns:p14="http://schemas.microsoft.com/office/powerpoint/2010/main" val="316692761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342900" lvl="0" indent="-342900">
              <a:buFont typeface="Arial" panose="020B0604020202020204" pitchFamily="34" charset="0"/>
              <a:buChar char="•"/>
            </a:pPr>
            <a:r>
              <a:rPr lang="en-AU" dirty="0" smtClean="0"/>
              <a:t>The current leadership structure is predominantly international at national level, and most leads/co-leads at subnational level are also international actors. This seems to reflect financial resources, rather than cluster membership. In some countries, cluster membership is overwhelmingly local (in contrast to the leadership).</a:t>
            </a: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dirty="0" smtClean="0"/>
              <a:t>There are positive examples e.g. involvement of local government in Ukraine.  It is recognised that there are real barriers to local leadership/co-leadership e.g. reluctance on the part of local organisations to lead on coordinating the HRP.</a:t>
            </a:r>
            <a:endParaRPr lang="en-IE" dirty="0" smtClean="0"/>
          </a:p>
          <a:p>
            <a:pPr marL="342900" lvl="0" indent="-342900">
              <a:buFont typeface="Arial" panose="020B0604020202020204" pitchFamily="34" charset="0"/>
              <a:buChar char="•"/>
            </a:pPr>
            <a:endParaRPr lang="en-IE" dirty="0" smtClean="0"/>
          </a:p>
        </p:txBody>
      </p:sp>
      <p:sp>
        <p:nvSpPr>
          <p:cNvPr id="4" name="Slide Number Placeholder 3"/>
          <p:cNvSpPr>
            <a:spLocks noGrp="1"/>
          </p:cNvSpPr>
          <p:nvPr>
            <p:ph type="sldNum" sz="quarter" idx="10"/>
          </p:nvPr>
        </p:nvSpPr>
        <p:spPr/>
        <p:txBody>
          <a:bodyPr/>
          <a:lstStyle/>
          <a:p>
            <a:fld id="{236EC270-FB79-4141-B8A2-C81C3307273D}" type="slidenum">
              <a:rPr lang="en-IE" smtClean="0"/>
              <a:t>18</a:t>
            </a:fld>
            <a:endParaRPr lang="en-IE"/>
          </a:p>
        </p:txBody>
      </p:sp>
    </p:spTree>
    <p:extLst>
      <p:ext uri="{BB962C8B-B14F-4D97-AF65-F5344CB8AC3E}">
        <p14:creationId xmlns:p14="http://schemas.microsoft.com/office/powerpoint/2010/main" val="375308853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AU" dirty="0" smtClean="0"/>
              <a:t>In carrying out this consultation, Shelter Cluster Coordinators and Shelter Cluster members were engaged through interviews and surveys. These consultations were informed by questions centred on five key dimensions of Localisation: governance and decision-making, participation and influence, partnerships, funding, and institutional capacity. These five key dimensions draw on a conceptual framework developed by the Child Protection Area of Responsibility in the work that it is doing on creating greater enabling environments for local partners in coordination mechanisms in the Protection Cluster. The conceptual framework was developed in consultation with national and international members of the global and country level child protection coordination groups and coordinators. </a:t>
            </a:r>
            <a:endParaRPr lang="en-IE" dirty="0" smtClean="0"/>
          </a:p>
          <a:p>
            <a:endParaRPr lang="en-IE" dirty="0" smtClean="0"/>
          </a:p>
          <a:p>
            <a:pPr marL="0" marR="0" lvl="0" indent="0" algn="l" defTabSz="914400" rtl="0" eaLnBrk="1" fontAlgn="auto" latinLnBrk="0" hangingPunct="1">
              <a:lnSpc>
                <a:spcPct val="100000"/>
              </a:lnSpc>
              <a:spcBef>
                <a:spcPts val="0"/>
              </a:spcBef>
              <a:spcAft>
                <a:spcPts val="0"/>
              </a:spcAft>
              <a:buClrTx/>
              <a:buSzTx/>
              <a:buFontTx/>
              <a:buNone/>
              <a:tabLst/>
              <a:defRPr/>
            </a:pPr>
            <a:r>
              <a:rPr lang="en-AU" sz="1200" kern="1200" dirty="0" smtClean="0">
                <a:solidFill>
                  <a:schemeClr val="tx1"/>
                </a:solidFill>
                <a:effectLst/>
                <a:latin typeface="+mn-lt"/>
                <a:ea typeface="+mn-ea"/>
                <a:cs typeface="+mn-cs"/>
              </a:rPr>
              <a:t>These dimensions correlate with other commonly used localisation frameworks including; </a:t>
            </a:r>
            <a:r>
              <a:rPr lang="en-AU" sz="1200" u="sng" kern="1200" dirty="0" smtClean="0">
                <a:solidFill>
                  <a:schemeClr val="tx1"/>
                </a:solidFill>
                <a:effectLst/>
                <a:latin typeface="+mn-lt"/>
                <a:ea typeface="+mn-ea"/>
                <a:cs typeface="+mn-cs"/>
                <a:hlinkClick r:id="rId3"/>
              </a:rPr>
              <a:t>The Seven Steps to Localisation Framework</a:t>
            </a:r>
            <a:r>
              <a:rPr lang="en-AU" sz="1200" kern="1200" dirty="0" smtClean="0">
                <a:solidFill>
                  <a:schemeClr val="tx1"/>
                </a:solidFill>
                <a:effectLst/>
                <a:latin typeface="+mn-lt"/>
                <a:ea typeface="+mn-ea"/>
                <a:cs typeface="+mn-cs"/>
              </a:rPr>
              <a:t>, </a:t>
            </a:r>
            <a:r>
              <a:rPr lang="en-AU" sz="1200" u="sng" kern="1200" dirty="0" smtClean="0">
                <a:solidFill>
                  <a:schemeClr val="tx1"/>
                </a:solidFill>
                <a:effectLst/>
                <a:latin typeface="+mn-lt"/>
                <a:ea typeface="+mn-ea"/>
                <a:cs typeface="+mn-cs"/>
                <a:hlinkClick r:id="rId4"/>
              </a:rPr>
              <a:t>The Near Network Localisation Framework</a:t>
            </a:r>
            <a:r>
              <a:rPr lang="en-AU" sz="1200" kern="1200" dirty="0" smtClean="0">
                <a:solidFill>
                  <a:schemeClr val="tx1"/>
                </a:solidFill>
                <a:effectLst/>
                <a:latin typeface="+mn-lt"/>
                <a:ea typeface="+mn-ea"/>
                <a:cs typeface="+mn-cs"/>
              </a:rPr>
              <a:t>, </a:t>
            </a:r>
            <a:r>
              <a:rPr lang="en-AU" sz="1200" u="sng" kern="1200" dirty="0" smtClean="0">
                <a:solidFill>
                  <a:schemeClr val="tx1"/>
                </a:solidFill>
                <a:effectLst/>
                <a:latin typeface="+mn-lt"/>
                <a:ea typeface="+mn-ea"/>
                <a:cs typeface="+mn-cs"/>
                <a:hlinkClick r:id="rId5"/>
              </a:rPr>
              <a:t>Accelerating Localisation through Partnership; Pathways to Localisation Framework</a:t>
            </a:r>
            <a:r>
              <a:rPr lang="en-AU" sz="1200" kern="1200" dirty="0" smtClean="0">
                <a:solidFill>
                  <a:schemeClr val="tx1"/>
                </a:solidFill>
                <a:effectLst/>
                <a:latin typeface="+mn-lt"/>
                <a:ea typeface="+mn-ea"/>
                <a:cs typeface="+mn-cs"/>
              </a:rPr>
              <a:t>, and a number of other localisation frameworks. The five dimensions are set out in detail below.</a:t>
            </a:r>
            <a:endParaRPr lang="en-IE" sz="1200" kern="1200" dirty="0" smtClean="0">
              <a:solidFill>
                <a:schemeClr val="tx1"/>
              </a:solidFill>
              <a:effectLst/>
              <a:latin typeface="+mn-lt"/>
              <a:ea typeface="+mn-ea"/>
              <a:cs typeface="+mn-cs"/>
            </a:endParaRPr>
          </a:p>
          <a:p>
            <a:endParaRPr lang="en-IE" dirty="0"/>
          </a:p>
        </p:txBody>
      </p:sp>
      <p:sp>
        <p:nvSpPr>
          <p:cNvPr id="4" name="Slide Number Placeholder 3"/>
          <p:cNvSpPr>
            <a:spLocks noGrp="1"/>
          </p:cNvSpPr>
          <p:nvPr>
            <p:ph type="sldNum" sz="quarter" idx="10"/>
          </p:nvPr>
        </p:nvSpPr>
        <p:spPr/>
        <p:txBody>
          <a:bodyPr/>
          <a:lstStyle/>
          <a:p>
            <a:fld id="{236EC270-FB79-4141-B8A2-C81C3307273D}" type="slidenum">
              <a:rPr lang="en-IE" smtClean="0"/>
              <a:t>8</a:t>
            </a:fld>
            <a:endParaRPr lang="en-IE"/>
          </a:p>
        </p:txBody>
      </p:sp>
    </p:spTree>
    <p:extLst>
      <p:ext uri="{BB962C8B-B14F-4D97-AF65-F5344CB8AC3E}">
        <p14:creationId xmlns:p14="http://schemas.microsoft.com/office/powerpoint/2010/main" val="213826212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AU" dirty="0" smtClean="0"/>
              <a:t>In carrying out this consultation, Shelter Cluster Coordinators and Shelter Cluster members were engaged through interviews and surveys. These consultations were informed by questions centred on five key dimensions of Localisation: governance and decision-making, participation and influence, partnerships, funding, and institutional capacity. These five key dimensions draw on a conceptual framework developed by the Child Protection Area of Responsibility in the work that it is doing on creating greater enabling environments for local partners in coordination mechanisms in the Protection Cluster. The conceptual framework was developed in consultation with national and international members of the global and country level child protection coordination groups and coordinators. </a:t>
            </a:r>
            <a:endParaRPr lang="en-IE" dirty="0" smtClean="0"/>
          </a:p>
          <a:p>
            <a:endParaRPr lang="en-IE" dirty="0" smtClean="0"/>
          </a:p>
          <a:p>
            <a:pPr marL="0" marR="0" lvl="0" indent="0" algn="l" defTabSz="914400" rtl="0" eaLnBrk="1" fontAlgn="auto" latinLnBrk="0" hangingPunct="1">
              <a:lnSpc>
                <a:spcPct val="100000"/>
              </a:lnSpc>
              <a:spcBef>
                <a:spcPts val="0"/>
              </a:spcBef>
              <a:spcAft>
                <a:spcPts val="0"/>
              </a:spcAft>
              <a:buClrTx/>
              <a:buSzTx/>
              <a:buFontTx/>
              <a:buNone/>
              <a:tabLst/>
              <a:defRPr/>
            </a:pPr>
            <a:r>
              <a:rPr lang="en-AU" sz="1200" kern="1200" dirty="0" smtClean="0">
                <a:solidFill>
                  <a:schemeClr val="tx1"/>
                </a:solidFill>
                <a:effectLst/>
                <a:latin typeface="+mn-lt"/>
                <a:ea typeface="+mn-ea"/>
                <a:cs typeface="+mn-cs"/>
              </a:rPr>
              <a:t>These dimensions correlate with other commonly used localisation frameworks including; </a:t>
            </a:r>
            <a:r>
              <a:rPr lang="en-AU" sz="1200" u="sng" kern="1200" dirty="0" smtClean="0">
                <a:solidFill>
                  <a:schemeClr val="tx1"/>
                </a:solidFill>
                <a:effectLst/>
                <a:latin typeface="+mn-lt"/>
                <a:ea typeface="+mn-ea"/>
                <a:cs typeface="+mn-cs"/>
                <a:hlinkClick r:id="rId3"/>
              </a:rPr>
              <a:t>The Seven Steps to Localisation Framework</a:t>
            </a:r>
            <a:r>
              <a:rPr lang="en-AU" sz="1200" kern="1200" dirty="0" smtClean="0">
                <a:solidFill>
                  <a:schemeClr val="tx1"/>
                </a:solidFill>
                <a:effectLst/>
                <a:latin typeface="+mn-lt"/>
                <a:ea typeface="+mn-ea"/>
                <a:cs typeface="+mn-cs"/>
              </a:rPr>
              <a:t>, </a:t>
            </a:r>
            <a:r>
              <a:rPr lang="en-AU" sz="1200" u="sng" kern="1200" dirty="0" smtClean="0">
                <a:solidFill>
                  <a:schemeClr val="tx1"/>
                </a:solidFill>
                <a:effectLst/>
                <a:latin typeface="+mn-lt"/>
                <a:ea typeface="+mn-ea"/>
                <a:cs typeface="+mn-cs"/>
                <a:hlinkClick r:id="rId4"/>
              </a:rPr>
              <a:t>The Near Network Localisation Framework</a:t>
            </a:r>
            <a:r>
              <a:rPr lang="en-AU" sz="1200" kern="1200" dirty="0" smtClean="0">
                <a:solidFill>
                  <a:schemeClr val="tx1"/>
                </a:solidFill>
                <a:effectLst/>
                <a:latin typeface="+mn-lt"/>
                <a:ea typeface="+mn-ea"/>
                <a:cs typeface="+mn-cs"/>
              </a:rPr>
              <a:t>, </a:t>
            </a:r>
            <a:r>
              <a:rPr lang="en-AU" sz="1200" u="sng" kern="1200" dirty="0" smtClean="0">
                <a:solidFill>
                  <a:schemeClr val="tx1"/>
                </a:solidFill>
                <a:effectLst/>
                <a:latin typeface="+mn-lt"/>
                <a:ea typeface="+mn-ea"/>
                <a:cs typeface="+mn-cs"/>
                <a:hlinkClick r:id="rId5"/>
              </a:rPr>
              <a:t>Accelerating Localisation through Partnership; Pathways to Localisation Framework</a:t>
            </a:r>
            <a:r>
              <a:rPr lang="en-AU" sz="1200" kern="1200" dirty="0" smtClean="0">
                <a:solidFill>
                  <a:schemeClr val="tx1"/>
                </a:solidFill>
                <a:effectLst/>
                <a:latin typeface="+mn-lt"/>
                <a:ea typeface="+mn-ea"/>
                <a:cs typeface="+mn-cs"/>
              </a:rPr>
              <a:t>, and a number of other localisation frameworks. The five dimensions are set out in detail below.</a:t>
            </a:r>
            <a:endParaRPr lang="en-IE" sz="1200" kern="1200" dirty="0" smtClean="0">
              <a:solidFill>
                <a:schemeClr val="tx1"/>
              </a:solidFill>
              <a:effectLst/>
              <a:latin typeface="+mn-lt"/>
              <a:ea typeface="+mn-ea"/>
              <a:cs typeface="+mn-cs"/>
            </a:endParaRPr>
          </a:p>
          <a:p>
            <a:endParaRPr lang="en-IE" dirty="0"/>
          </a:p>
        </p:txBody>
      </p:sp>
      <p:sp>
        <p:nvSpPr>
          <p:cNvPr id="4" name="Slide Number Placeholder 3"/>
          <p:cNvSpPr>
            <a:spLocks noGrp="1"/>
          </p:cNvSpPr>
          <p:nvPr>
            <p:ph type="sldNum" sz="quarter" idx="10"/>
          </p:nvPr>
        </p:nvSpPr>
        <p:spPr/>
        <p:txBody>
          <a:bodyPr/>
          <a:lstStyle/>
          <a:p>
            <a:fld id="{236EC270-FB79-4141-B8A2-C81C3307273D}" type="slidenum">
              <a:rPr lang="en-IE" smtClean="0"/>
              <a:t>9</a:t>
            </a:fld>
            <a:endParaRPr lang="en-IE"/>
          </a:p>
        </p:txBody>
      </p:sp>
    </p:spTree>
    <p:extLst>
      <p:ext uri="{BB962C8B-B14F-4D97-AF65-F5344CB8AC3E}">
        <p14:creationId xmlns:p14="http://schemas.microsoft.com/office/powerpoint/2010/main" val="45693354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AU" sz="1200" dirty="0" smtClean="0"/>
              <a:t>For example in Iraq where localisation is clearly an important consideration for the cluster, there are significant difficulties in working through local partners. UNHCR had to suspend a number of partnership agreements with local partners over the last number of years   . Conversely, in other contexts INGOs and international actors are required to work with Local/National NGOs in order to be able to implement humanitarian interventions.</a:t>
            </a:r>
            <a:endParaRPr lang="en-IE" sz="1200" dirty="0" smtClean="0"/>
          </a:p>
          <a:p>
            <a:endParaRPr lang="en-IE" dirty="0"/>
          </a:p>
        </p:txBody>
      </p:sp>
      <p:sp>
        <p:nvSpPr>
          <p:cNvPr id="4" name="Slide Number Placeholder 3"/>
          <p:cNvSpPr>
            <a:spLocks noGrp="1"/>
          </p:cNvSpPr>
          <p:nvPr>
            <p:ph type="sldNum" sz="quarter" idx="10"/>
          </p:nvPr>
        </p:nvSpPr>
        <p:spPr/>
        <p:txBody>
          <a:bodyPr/>
          <a:lstStyle/>
          <a:p>
            <a:fld id="{236EC270-FB79-4141-B8A2-C81C3307273D}" type="slidenum">
              <a:rPr lang="en-IE" smtClean="0"/>
              <a:t>10</a:t>
            </a:fld>
            <a:endParaRPr lang="en-IE"/>
          </a:p>
        </p:txBody>
      </p:sp>
    </p:spTree>
    <p:extLst>
      <p:ext uri="{BB962C8B-B14F-4D97-AF65-F5344CB8AC3E}">
        <p14:creationId xmlns:p14="http://schemas.microsoft.com/office/powerpoint/2010/main" val="392220996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342900" lvl="0" indent="-342900">
              <a:buFont typeface="Arial" panose="020B0604020202020204" pitchFamily="34" charset="0"/>
              <a:buChar char="•"/>
            </a:pPr>
            <a:r>
              <a:rPr lang="en-AU" dirty="0" smtClean="0"/>
              <a:t>The current leadership structure is predominantly international at national level, and most leads/co-leads at subnational level are also international actors. This seems to reflect financial resources, rather than cluster membership. In some countries, cluster membership is overwhelmingly local (in contrast to the leadership).</a:t>
            </a: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dirty="0" smtClean="0"/>
              <a:t>There are positive examples e.g. involvement of local government in Ukraine.  It is recognised that there are real barriers to local leadership/co-leadership e.g. reluctance on the part of local organisations to lead on coordinating the HRP.</a:t>
            </a:r>
            <a:endParaRPr lang="en-IE" dirty="0" smtClean="0"/>
          </a:p>
          <a:p>
            <a:pPr marL="342900" lvl="0" indent="-342900">
              <a:buFont typeface="Arial" panose="020B0604020202020204" pitchFamily="34" charset="0"/>
              <a:buChar char="•"/>
            </a:pPr>
            <a:endParaRPr lang="en-IE" dirty="0" smtClean="0"/>
          </a:p>
        </p:txBody>
      </p:sp>
      <p:sp>
        <p:nvSpPr>
          <p:cNvPr id="4" name="Slide Number Placeholder 3"/>
          <p:cNvSpPr>
            <a:spLocks noGrp="1"/>
          </p:cNvSpPr>
          <p:nvPr>
            <p:ph type="sldNum" sz="quarter" idx="10"/>
          </p:nvPr>
        </p:nvSpPr>
        <p:spPr/>
        <p:txBody>
          <a:bodyPr/>
          <a:lstStyle/>
          <a:p>
            <a:fld id="{236EC270-FB79-4141-B8A2-C81C3307273D}" type="slidenum">
              <a:rPr lang="en-IE" smtClean="0"/>
              <a:t>11</a:t>
            </a:fld>
            <a:endParaRPr lang="en-IE"/>
          </a:p>
        </p:txBody>
      </p:sp>
    </p:spTree>
    <p:extLst>
      <p:ext uri="{BB962C8B-B14F-4D97-AF65-F5344CB8AC3E}">
        <p14:creationId xmlns:p14="http://schemas.microsoft.com/office/powerpoint/2010/main" val="79951906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342900" lvl="0" indent="-342900">
              <a:buFont typeface="Arial" panose="020B0604020202020204" pitchFamily="34" charset="0"/>
              <a:buChar char="•"/>
            </a:pPr>
            <a:r>
              <a:rPr lang="en-AU" dirty="0" smtClean="0"/>
              <a:t>The current leadership structure is predominantly international at national level, and most leads/co-leads at subnational level are also international actors. This seems to reflect financial resources, rather than cluster membership. In some countries, cluster membership is overwhelmingly local (in contrast to the leadership).</a:t>
            </a: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dirty="0" smtClean="0"/>
              <a:t>There are positive examples e.g. involvement of local government in Ukraine.  It is recognised that there are real barriers to local leadership/co-leadership e.g. reluctance on the part of local organisations to lead on coordinating the HRP.</a:t>
            </a:r>
            <a:endParaRPr lang="en-IE" dirty="0" smtClean="0"/>
          </a:p>
          <a:p>
            <a:pPr marL="342900" lvl="0" indent="-342900">
              <a:buFont typeface="Arial" panose="020B0604020202020204" pitchFamily="34" charset="0"/>
              <a:buChar char="•"/>
            </a:pPr>
            <a:endParaRPr lang="en-IE" dirty="0" smtClean="0"/>
          </a:p>
        </p:txBody>
      </p:sp>
      <p:sp>
        <p:nvSpPr>
          <p:cNvPr id="4" name="Slide Number Placeholder 3"/>
          <p:cNvSpPr>
            <a:spLocks noGrp="1"/>
          </p:cNvSpPr>
          <p:nvPr>
            <p:ph type="sldNum" sz="quarter" idx="10"/>
          </p:nvPr>
        </p:nvSpPr>
        <p:spPr/>
        <p:txBody>
          <a:bodyPr/>
          <a:lstStyle/>
          <a:p>
            <a:fld id="{236EC270-FB79-4141-B8A2-C81C3307273D}" type="slidenum">
              <a:rPr lang="en-IE" smtClean="0"/>
              <a:t>12</a:t>
            </a:fld>
            <a:endParaRPr lang="en-IE"/>
          </a:p>
        </p:txBody>
      </p:sp>
    </p:spTree>
    <p:extLst>
      <p:ext uri="{BB962C8B-B14F-4D97-AF65-F5344CB8AC3E}">
        <p14:creationId xmlns:p14="http://schemas.microsoft.com/office/powerpoint/2010/main" val="91485848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342900" lvl="0" indent="-342900">
              <a:buFont typeface="Arial" panose="020B0604020202020204" pitchFamily="34" charset="0"/>
              <a:buChar char="•"/>
            </a:pPr>
            <a:r>
              <a:rPr lang="en-AU" dirty="0" smtClean="0"/>
              <a:t>The current leadership structure is predominantly international at national level, and most leads/co-leads at subnational level are also international actors. This seems to reflect financial resources, rather than cluster membership. In some countries, cluster membership is overwhelmingly local (in contrast to the leadership).</a:t>
            </a: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dirty="0" smtClean="0"/>
              <a:t>There are positive examples e.g. involvement of local government in Ukraine.  It is recognised that there are real barriers to local leadership/co-leadership e.g. reluctance on the part of local organisations to lead on coordinating the HRP.</a:t>
            </a:r>
            <a:endParaRPr lang="en-IE" dirty="0" smtClean="0"/>
          </a:p>
          <a:p>
            <a:pPr marL="342900" lvl="0" indent="-342900">
              <a:buFont typeface="Arial" panose="020B0604020202020204" pitchFamily="34" charset="0"/>
              <a:buChar char="•"/>
            </a:pPr>
            <a:endParaRPr lang="en-IE" dirty="0" smtClean="0"/>
          </a:p>
        </p:txBody>
      </p:sp>
      <p:sp>
        <p:nvSpPr>
          <p:cNvPr id="4" name="Slide Number Placeholder 3"/>
          <p:cNvSpPr>
            <a:spLocks noGrp="1"/>
          </p:cNvSpPr>
          <p:nvPr>
            <p:ph type="sldNum" sz="quarter" idx="10"/>
          </p:nvPr>
        </p:nvSpPr>
        <p:spPr/>
        <p:txBody>
          <a:bodyPr/>
          <a:lstStyle/>
          <a:p>
            <a:fld id="{236EC270-FB79-4141-B8A2-C81C3307273D}" type="slidenum">
              <a:rPr lang="en-IE" smtClean="0"/>
              <a:t>13</a:t>
            </a:fld>
            <a:endParaRPr lang="en-IE"/>
          </a:p>
        </p:txBody>
      </p:sp>
    </p:spTree>
    <p:extLst>
      <p:ext uri="{BB962C8B-B14F-4D97-AF65-F5344CB8AC3E}">
        <p14:creationId xmlns:p14="http://schemas.microsoft.com/office/powerpoint/2010/main" val="122254193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342900" lvl="0" indent="-342900">
              <a:buFont typeface="Arial" panose="020B0604020202020204" pitchFamily="34" charset="0"/>
              <a:buChar char="•"/>
            </a:pPr>
            <a:r>
              <a:rPr lang="en-AU" dirty="0" smtClean="0"/>
              <a:t>The current leadership structure is predominantly international at national level, and most leads/co-leads at subnational level are also international actors. This seems to reflect financial resources, rather than cluster membership. In some countries, cluster membership is overwhelmingly local (in contrast to the leadership).</a:t>
            </a: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dirty="0" smtClean="0"/>
              <a:t>There are positive examples e.g. involvement of local government in Ukraine.  It is recognised that there are real barriers to local leadership/co-leadership e.g. reluctance on the part of local organisations to lead on coordinating the HRP.</a:t>
            </a:r>
            <a:endParaRPr lang="en-IE" dirty="0" smtClean="0"/>
          </a:p>
          <a:p>
            <a:pPr marL="342900" lvl="0" indent="-342900">
              <a:buFont typeface="Arial" panose="020B0604020202020204" pitchFamily="34" charset="0"/>
              <a:buChar char="•"/>
            </a:pPr>
            <a:endParaRPr lang="en-IE" dirty="0" smtClean="0"/>
          </a:p>
        </p:txBody>
      </p:sp>
      <p:sp>
        <p:nvSpPr>
          <p:cNvPr id="4" name="Slide Number Placeholder 3"/>
          <p:cNvSpPr>
            <a:spLocks noGrp="1"/>
          </p:cNvSpPr>
          <p:nvPr>
            <p:ph type="sldNum" sz="quarter" idx="10"/>
          </p:nvPr>
        </p:nvSpPr>
        <p:spPr/>
        <p:txBody>
          <a:bodyPr/>
          <a:lstStyle/>
          <a:p>
            <a:fld id="{236EC270-FB79-4141-B8A2-C81C3307273D}" type="slidenum">
              <a:rPr lang="en-IE" smtClean="0"/>
              <a:t>14</a:t>
            </a:fld>
            <a:endParaRPr lang="en-IE"/>
          </a:p>
        </p:txBody>
      </p:sp>
    </p:spTree>
    <p:extLst>
      <p:ext uri="{BB962C8B-B14F-4D97-AF65-F5344CB8AC3E}">
        <p14:creationId xmlns:p14="http://schemas.microsoft.com/office/powerpoint/2010/main" val="223829889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342900" lvl="0" indent="-342900">
              <a:buFont typeface="Arial" panose="020B0604020202020204" pitchFamily="34" charset="0"/>
              <a:buChar char="•"/>
            </a:pPr>
            <a:r>
              <a:rPr lang="en-AU" dirty="0" smtClean="0"/>
              <a:t>The current leadership structure is predominantly international at national level, and most leads/co-leads at subnational level are also international actors. This seems to reflect financial resources, rather than cluster membership. In some countries, cluster membership is overwhelmingly local (in contrast to the leadership).</a:t>
            </a: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dirty="0" smtClean="0"/>
              <a:t>There are positive examples e.g. involvement of local government in Ukraine.  It is recognised that there are real barriers to local leadership/co-leadership e.g. reluctance on the part of local organisations to lead on coordinating the HRP.</a:t>
            </a:r>
            <a:endParaRPr lang="en-IE" dirty="0" smtClean="0"/>
          </a:p>
          <a:p>
            <a:pPr marL="342900" lvl="0" indent="-342900">
              <a:buFont typeface="Arial" panose="020B0604020202020204" pitchFamily="34" charset="0"/>
              <a:buChar char="•"/>
            </a:pPr>
            <a:endParaRPr lang="en-IE" dirty="0" smtClean="0"/>
          </a:p>
        </p:txBody>
      </p:sp>
      <p:sp>
        <p:nvSpPr>
          <p:cNvPr id="4" name="Slide Number Placeholder 3"/>
          <p:cNvSpPr>
            <a:spLocks noGrp="1"/>
          </p:cNvSpPr>
          <p:nvPr>
            <p:ph type="sldNum" sz="quarter" idx="10"/>
          </p:nvPr>
        </p:nvSpPr>
        <p:spPr/>
        <p:txBody>
          <a:bodyPr/>
          <a:lstStyle/>
          <a:p>
            <a:fld id="{236EC270-FB79-4141-B8A2-C81C3307273D}" type="slidenum">
              <a:rPr lang="en-IE" smtClean="0"/>
              <a:t>15</a:t>
            </a:fld>
            <a:endParaRPr lang="en-IE"/>
          </a:p>
        </p:txBody>
      </p:sp>
    </p:spTree>
    <p:extLst>
      <p:ext uri="{BB962C8B-B14F-4D97-AF65-F5344CB8AC3E}">
        <p14:creationId xmlns:p14="http://schemas.microsoft.com/office/powerpoint/2010/main" val="99276522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IE"/>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IE"/>
          </a:p>
        </p:txBody>
      </p:sp>
      <p:sp>
        <p:nvSpPr>
          <p:cNvPr id="4" name="Date Placeholder 3"/>
          <p:cNvSpPr>
            <a:spLocks noGrp="1"/>
          </p:cNvSpPr>
          <p:nvPr>
            <p:ph type="dt" sz="half" idx="10"/>
          </p:nvPr>
        </p:nvSpPr>
        <p:spPr/>
        <p:txBody>
          <a:bodyPr/>
          <a:lstStyle/>
          <a:p>
            <a:fld id="{C991D21A-6FFC-4D74-9F73-887B02DC64B2}" type="datetimeFigureOut">
              <a:rPr lang="en-IE" smtClean="0"/>
              <a:t>19/10/2020</a:t>
            </a:fld>
            <a:endParaRPr lang="en-IE"/>
          </a:p>
        </p:txBody>
      </p:sp>
      <p:sp>
        <p:nvSpPr>
          <p:cNvPr id="5" name="Footer Placeholder 4"/>
          <p:cNvSpPr>
            <a:spLocks noGrp="1"/>
          </p:cNvSpPr>
          <p:nvPr>
            <p:ph type="ftr" sz="quarter" idx="11"/>
          </p:nvPr>
        </p:nvSpPr>
        <p:spPr/>
        <p:txBody>
          <a:bodyPr/>
          <a:lstStyle/>
          <a:p>
            <a:endParaRPr lang="en-IE"/>
          </a:p>
        </p:txBody>
      </p:sp>
      <p:sp>
        <p:nvSpPr>
          <p:cNvPr id="6" name="Slide Number Placeholder 5"/>
          <p:cNvSpPr>
            <a:spLocks noGrp="1"/>
          </p:cNvSpPr>
          <p:nvPr>
            <p:ph type="sldNum" sz="quarter" idx="12"/>
          </p:nvPr>
        </p:nvSpPr>
        <p:spPr/>
        <p:txBody>
          <a:bodyPr/>
          <a:lstStyle/>
          <a:p>
            <a:fld id="{2412326A-4578-48FF-A09A-53C76CEAB82C}" type="slidenum">
              <a:rPr lang="en-IE" smtClean="0"/>
              <a:t>‹#›</a:t>
            </a:fld>
            <a:endParaRPr lang="en-IE"/>
          </a:p>
        </p:txBody>
      </p:sp>
    </p:spTree>
    <p:extLst>
      <p:ext uri="{BB962C8B-B14F-4D97-AF65-F5344CB8AC3E}">
        <p14:creationId xmlns:p14="http://schemas.microsoft.com/office/powerpoint/2010/main" val="369671109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E"/>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E"/>
          </a:p>
        </p:txBody>
      </p:sp>
      <p:sp>
        <p:nvSpPr>
          <p:cNvPr id="4" name="Date Placeholder 3"/>
          <p:cNvSpPr>
            <a:spLocks noGrp="1"/>
          </p:cNvSpPr>
          <p:nvPr>
            <p:ph type="dt" sz="half" idx="10"/>
          </p:nvPr>
        </p:nvSpPr>
        <p:spPr/>
        <p:txBody>
          <a:bodyPr/>
          <a:lstStyle/>
          <a:p>
            <a:fld id="{C991D21A-6FFC-4D74-9F73-887B02DC64B2}" type="datetimeFigureOut">
              <a:rPr lang="en-IE" smtClean="0"/>
              <a:t>19/10/2020</a:t>
            </a:fld>
            <a:endParaRPr lang="en-IE"/>
          </a:p>
        </p:txBody>
      </p:sp>
      <p:sp>
        <p:nvSpPr>
          <p:cNvPr id="5" name="Footer Placeholder 4"/>
          <p:cNvSpPr>
            <a:spLocks noGrp="1"/>
          </p:cNvSpPr>
          <p:nvPr>
            <p:ph type="ftr" sz="quarter" idx="11"/>
          </p:nvPr>
        </p:nvSpPr>
        <p:spPr/>
        <p:txBody>
          <a:bodyPr/>
          <a:lstStyle/>
          <a:p>
            <a:endParaRPr lang="en-IE"/>
          </a:p>
        </p:txBody>
      </p:sp>
      <p:sp>
        <p:nvSpPr>
          <p:cNvPr id="6" name="Slide Number Placeholder 5"/>
          <p:cNvSpPr>
            <a:spLocks noGrp="1"/>
          </p:cNvSpPr>
          <p:nvPr>
            <p:ph type="sldNum" sz="quarter" idx="12"/>
          </p:nvPr>
        </p:nvSpPr>
        <p:spPr/>
        <p:txBody>
          <a:bodyPr/>
          <a:lstStyle/>
          <a:p>
            <a:fld id="{2412326A-4578-48FF-A09A-53C76CEAB82C}" type="slidenum">
              <a:rPr lang="en-IE" smtClean="0"/>
              <a:t>‹#›</a:t>
            </a:fld>
            <a:endParaRPr lang="en-IE"/>
          </a:p>
        </p:txBody>
      </p:sp>
    </p:spTree>
    <p:extLst>
      <p:ext uri="{BB962C8B-B14F-4D97-AF65-F5344CB8AC3E}">
        <p14:creationId xmlns:p14="http://schemas.microsoft.com/office/powerpoint/2010/main" val="296967275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IE"/>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E"/>
          </a:p>
        </p:txBody>
      </p:sp>
      <p:sp>
        <p:nvSpPr>
          <p:cNvPr id="4" name="Date Placeholder 3"/>
          <p:cNvSpPr>
            <a:spLocks noGrp="1"/>
          </p:cNvSpPr>
          <p:nvPr>
            <p:ph type="dt" sz="half" idx="10"/>
          </p:nvPr>
        </p:nvSpPr>
        <p:spPr/>
        <p:txBody>
          <a:bodyPr/>
          <a:lstStyle/>
          <a:p>
            <a:fld id="{C991D21A-6FFC-4D74-9F73-887B02DC64B2}" type="datetimeFigureOut">
              <a:rPr lang="en-IE" smtClean="0"/>
              <a:t>19/10/2020</a:t>
            </a:fld>
            <a:endParaRPr lang="en-IE"/>
          </a:p>
        </p:txBody>
      </p:sp>
      <p:sp>
        <p:nvSpPr>
          <p:cNvPr id="5" name="Footer Placeholder 4"/>
          <p:cNvSpPr>
            <a:spLocks noGrp="1"/>
          </p:cNvSpPr>
          <p:nvPr>
            <p:ph type="ftr" sz="quarter" idx="11"/>
          </p:nvPr>
        </p:nvSpPr>
        <p:spPr/>
        <p:txBody>
          <a:bodyPr/>
          <a:lstStyle/>
          <a:p>
            <a:endParaRPr lang="en-IE"/>
          </a:p>
        </p:txBody>
      </p:sp>
      <p:sp>
        <p:nvSpPr>
          <p:cNvPr id="6" name="Slide Number Placeholder 5"/>
          <p:cNvSpPr>
            <a:spLocks noGrp="1"/>
          </p:cNvSpPr>
          <p:nvPr>
            <p:ph type="sldNum" sz="quarter" idx="12"/>
          </p:nvPr>
        </p:nvSpPr>
        <p:spPr/>
        <p:txBody>
          <a:bodyPr/>
          <a:lstStyle/>
          <a:p>
            <a:fld id="{2412326A-4578-48FF-A09A-53C76CEAB82C}" type="slidenum">
              <a:rPr lang="en-IE" smtClean="0"/>
              <a:t>‹#›</a:t>
            </a:fld>
            <a:endParaRPr lang="en-IE"/>
          </a:p>
        </p:txBody>
      </p:sp>
    </p:spTree>
    <p:extLst>
      <p:ext uri="{BB962C8B-B14F-4D97-AF65-F5344CB8AC3E}">
        <p14:creationId xmlns:p14="http://schemas.microsoft.com/office/powerpoint/2010/main" val="3001300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E"/>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E"/>
          </a:p>
        </p:txBody>
      </p:sp>
      <p:sp>
        <p:nvSpPr>
          <p:cNvPr id="4" name="Date Placeholder 3"/>
          <p:cNvSpPr>
            <a:spLocks noGrp="1"/>
          </p:cNvSpPr>
          <p:nvPr>
            <p:ph type="dt" sz="half" idx="10"/>
          </p:nvPr>
        </p:nvSpPr>
        <p:spPr/>
        <p:txBody>
          <a:bodyPr/>
          <a:lstStyle/>
          <a:p>
            <a:fld id="{C991D21A-6FFC-4D74-9F73-887B02DC64B2}" type="datetimeFigureOut">
              <a:rPr lang="en-IE" smtClean="0"/>
              <a:t>19/10/2020</a:t>
            </a:fld>
            <a:endParaRPr lang="en-IE"/>
          </a:p>
        </p:txBody>
      </p:sp>
      <p:sp>
        <p:nvSpPr>
          <p:cNvPr id="5" name="Footer Placeholder 4"/>
          <p:cNvSpPr>
            <a:spLocks noGrp="1"/>
          </p:cNvSpPr>
          <p:nvPr>
            <p:ph type="ftr" sz="quarter" idx="11"/>
          </p:nvPr>
        </p:nvSpPr>
        <p:spPr/>
        <p:txBody>
          <a:bodyPr/>
          <a:lstStyle/>
          <a:p>
            <a:endParaRPr lang="en-IE"/>
          </a:p>
        </p:txBody>
      </p:sp>
      <p:sp>
        <p:nvSpPr>
          <p:cNvPr id="6" name="Slide Number Placeholder 5"/>
          <p:cNvSpPr>
            <a:spLocks noGrp="1"/>
          </p:cNvSpPr>
          <p:nvPr>
            <p:ph type="sldNum" sz="quarter" idx="12"/>
          </p:nvPr>
        </p:nvSpPr>
        <p:spPr/>
        <p:txBody>
          <a:bodyPr/>
          <a:lstStyle/>
          <a:p>
            <a:fld id="{2412326A-4578-48FF-A09A-53C76CEAB82C}" type="slidenum">
              <a:rPr lang="en-IE" smtClean="0"/>
              <a:t>‹#›</a:t>
            </a:fld>
            <a:endParaRPr lang="en-IE"/>
          </a:p>
        </p:txBody>
      </p:sp>
    </p:spTree>
    <p:extLst>
      <p:ext uri="{BB962C8B-B14F-4D97-AF65-F5344CB8AC3E}">
        <p14:creationId xmlns:p14="http://schemas.microsoft.com/office/powerpoint/2010/main" val="23575898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IE"/>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C991D21A-6FFC-4D74-9F73-887B02DC64B2}" type="datetimeFigureOut">
              <a:rPr lang="en-IE" smtClean="0"/>
              <a:t>19/10/2020</a:t>
            </a:fld>
            <a:endParaRPr lang="en-IE"/>
          </a:p>
        </p:txBody>
      </p:sp>
      <p:sp>
        <p:nvSpPr>
          <p:cNvPr id="5" name="Footer Placeholder 4"/>
          <p:cNvSpPr>
            <a:spLocks noGrp="1"/>
          </p:cNvSpPr>
          <p:nvPr>
            <p:ph type="ftr" sz="quarter" idx="11"/>
          </p:nvPr>
        </p:nvSpPr>
        <p:spPr/>
        <p:txBody>
          <a:bodyPr/>
          <a:lstStyle/>
          <a:p>
            <a:endParaRPr lang="en-IE"/>
          </a:p>
        </p:txBody>
      </p:sp>
      <p:sp>
        <p:nvSpPr>
          <p:cNvPr id="6" name="Slide Number Placeholder 5"/>
          <p:cNvSpPr>
            <a:spLocks noGrp="1"/>
          </p:cNvSpPr>
          <p:nvPr>
            <p:ph type="sldNum" sz="quarter" idx="12"/>
          </p:nvPr>
        </p:nvSpPr>
        <p:spPr/>
        <p:txBody>
          <a:bodyPr/>
          <a:lstStyle/>
          <a:p>
            <a:fld id="{2412326A-4578-48FF-A09A-53C76CEAB82C}" type="slidenum">
              <a:rPr lang="en-IE" smtClean="0"/>
              <a:t>‹#›</a:t>
            </a:fld>
            <a:endParaRPr lang="en-IE"/>
          </a:p>
        </p:txBody>
      </p:sp>
    </p:spTree>
    <p:extLst>
      <p:ext uri="{BB962C8B-B14F-4D97-AF65-F5344CB8AC3E}">
        <p14:creationId xmlns:p14="http://schemas.microsoft.com/office/powerpoint/2010/main" val="11224585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E"/>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E"/>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E"/>
          </a:p>
        </p:txBody>
      </p:sp>
      <p:sp>
        <p:nvSpPr>
          <p:cNvPr id="5" name="Date Placeholder 4"/>
          <p:cNvSpPr>
            <a:spLocks noGrp="1"/>
          </p:cNvSpPr>
          <p:nvPr>
            <p:ph type="dt" sz="half" idx="10"/>
          </p:nvPr>
        </p:nvSpPr>
        <p:spPr/>
        <p:txBody>
          <a:bodyPr/>
          <a:lstStyle/>
          <a:p>
            <a:fld id="{C991D21A-6FFC-4D74-9F73-887B02DC64B2}" type="datetimeFigureOut">
              <a:rPr lang="en-IE" smtClean="0"/>
              <a:t>19/10/2020</a:t>
            </a:fld>
            <a:endParaRPr lang="en-IE"/>
          </a:p>
        </p:txBody>
      </p:sp>
      <p:sp>
        <p:nvSpPr>
          <p:cNvPr id="6" name="Footer Placeholder 5"/>
          <p:cNvSpPr>
            <a:spLocks noGrp="1"/>
          </p:cNvSpPr>
          <p:nvPr>
            <p:ph type="ftr" sz="quarter" idx="11"/>
          </p:nvPr>
        </p:nvSpPr>
        <p:spPr/>
        <p:txBody>
          <a:bodyPr/>
          <a:lstStyle/>
          <a:p>
            <a:endParaRPr lang="en-IE"/>
          </a:p>
        </p:txBody>
      </p:sp>
      <p:sp>
        <p:nvSpPr>
          <p:cNvPr id="7" name="Slide Number Placeholder 6"/>
          <p:cNvSpPr>
            <a:spLocks noGrp="1"/>
          </p:cNvSpPr>
          <p:nvPr>
            <p:ph type="sldNum" sz="quarter" idx="12"/>
          </p:nvPr>
        </p:nvSpPr>
        <p:spPr/>
        <p:txBody>
          <a:bodyPr/>
          <a:lstStyle/>
          <a:p>
            <a:fld id="{2412326A-4578-48FF-A09A-53C76CEAB82C}" type="slidenum">
              <a:rPr lang="en-IE" smtClean="0"/>
              <a:t>‹#›</a:t>
            </a:fld>
            <a:endParaRPr lang="en-IE"/>
          </a:p>
        </p:txBody>
      </p:sp>
    </p:spTree>
    <p:extLst>
      <p:ext uri="{BB962C8B-B14F-4D97-AF65-F5344CB8AC3E}">
        <p14:creationId xmlns:p14="http://schemas.microsoft.com/office/powerpoint/2010/main" val="218305672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IE"/>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E"/>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E"/>
          </a:p>
        </p:txBody>
      </p:sp>
      <p:sp>
        <p:nvSpPr>
          <p:cNvPr id="7" name="Date Placeholder 6"/>
          <p:cNvSpPr>
            <a:spLocks noGrp="1"/>
          </p:cNvSpPr>
          <p:nvPr>
            <p:ph type="dt" sz="half" idx="10"/>
          </p:nvPr>
        </p:nvSpPr>
        <p:spPr/>
        <p:txBody>
          <a:bodyPr/>
          <a:lstStyle/>
          <a:p>
            <a:fld id="{C991D21A-6FFC-4D74-9F73-887B02DC64B2}" type="datetimeFigureOut">
              <a:rPr lang="en-IE" smtClean="0"/>
              <a:t>19/10/2020</a:t>
            </a:fld>
            <a:endParaRPr lang="en-IE"/>
          </a:p>
        </p:txBody>
      </p:sp>
      <p:sp>
        <p:nvSpPr>
          <p:cNvPr id="8" name="Footer Placeholder 7"/>
          <p:cNvSpPr>
            <a:spLocks noGrp="1"/>
          </p:cNvSpPr>
          <p:nvPr>
            <p:ph type="ftr" sz="quarter" idx="11"/>
          </p:nvPr>
        </p:nvSpPr>
        <p:spPr/>
        <p:txBody>
          <a:bodyPr/>
          <a:lstStyle/>
          <a:p>
            <a:endParaRPr lang="en-IE"/>
          </a:p>
        </p:txBody>
      </p:sp>
      <p:sp>
        <p:nvSpPr>
          <p:cNvPr id="9" name="Slide Number Placeholder 8"/>
          <p:cNvSpPr>
            <a:spLocks noGrp="1"/>
          </p:cNvSpPr>
          <p:nvPr>
            <p:ph type="sldNum" sz="quarter" idx="12"/>
          </p:nvPr>
        </p:nvSpPr>
        <p:spPr/>
        <p:txBody>
          <a:bodyPr/>
          <a:lstStyle/>
          <a:p>
            <a:fld id="{2412326A-4578-48FF-A09A-53C76CEAB82C}" type="slidenum">
              <a:rPr lang="en-IE" smtClean="0"/>
              <a:t>‹#›</a:t>
            </a:fld>
            <a:endParaRPr lang="en-IE"/>
          </a:p>
        </p:txBody>
      </p:sp>
    </p:spTree>
    <p:extLst>
      <p:ext uri="{BB962C8B-B14F-4D97-AF65-F5344CB8AC3E}">
        <p14:creationId xmlns:p14="http://schemas.microsoft.com/office/powerpoint/2010/main" val="417122000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E"/>
          </a:p>
        </p:txBody>
      </p:sp>
      <p:sp>
        <p:nvSpPr>
          <p:cNvPr id="3" name="Date Placeholder 2"/>
          <p:cNvSpPr>
            <a:spLocks noGrp="1"/>
          </p:cNvSpPr>
          <p:nvPr>
            <p:ph type="dt" sz="half" idx="10"/>
          </p:nvPr>
        </p:nvSpPr>
        <p:spPr/>
        <p:txBody>
          <a:bodyPr/>
          <a:lstStyle/>
          <a:p>
            <a:fld id="{C991D21A-6FFC-4D74-9F73-887B02DC64B2}" type="datetimeFigureOut">
              <a:rPr lang="en-IE" smtClean="0"/>
              <a:t>19/10/2020</a:t>
            </a:fld>
            <a:endParaRPr lang="en-IE"/>
          </a:p>
        </p:txBody>
      </p:sp>
      <p:sp>
        <p:nvSpPr>
          <p:cNvPr id="4" name="Footer Placeholder 3"/>
          <p:cNvSpPr>
            <a:spLocks noGrp="1"/>
          </p:cNvSpPr>
          <p:nvPr>
            <p:ph type="ftr" sz="quarter" idx="11"/>
          </p:nvPr>
        </p:nvSpPr>
        <p:spPr/>
        <p:txBody>
          <a:bodyPr/>
          <a:lstStyle/>
          <a:p>
            <a:endParaRPr lang="en-IE"/>
          </a:p>
        </p:txBody>
      </p:sp>
      <p:sp>
        <p:nvSpPr>
          <p:cNvPr id="5" name="Slide Number Placeholder 4"/>
          <p:cNvSpPr>
            <a:spLocks noGrp="1"/>
          </p:cNvSpPr>
          <p:nvPr>
            <p:ph type="sldNum" sz="quarter" idx="12"/>
          </p:nvPr>
        </p:nvSpPr>
        <p:spPr/>
        <p:txBody>
          <a:bodyPr/>
          <a:lstStyle/>
          <a:p>
            <a:fld id="{2412326A-4578-48FF-A09A-53C76CEAB82C}" type="slidenum">
              <a:rPr lang="en-IE" smtClean="0"/>
              <a:t>‹#›</a:t>
            </a:fld>
            <a:endParaRPr lang="en-IE"/>
          </a:p>
        </p:txBody>
      </p:sp>
    </p:spTree>
    <p:extLst>
      <p:ext uri="{BB962C8B-B14F-4D97-AF65-F5344CB8AC3E}">
        <p14:creationId xmlns:p14="http://schemas.microsoft.com/office/powerpoint/2010/main" val="420918842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991D21A-6FFC-4D74-9F73-887B02DC64B2}" type="datetimeFigureOut">
              <a:rPr lang="en-IE" smtClean="0"/>
              <a:t>19/10/2020</a:t>
            </a:fld>
            <a:endParaRPr lang="en-IE"/>
          </a:p>
        </p:txBody>
      </p:sp>
      <p:sp>
        <p:nvSpPr>
          <p:cNvPr id="3" name="Footer Placeholder 2"/>
          <p:cNvSpPr>
            <a:spLocks noGrp="1"/>
          </p:cNvSpPr>
          <p:nvPr>
            <p:ph type="ftr" sz="quarter" idx="11"/>
          </p:nvPr>
        </p:nvSpPr>
        <p:spPr/>
        <p:txBody>
          <a:bodyPr/>
          <a:lstStyle/>
          <a:p>
            <a:endParaRPr lang="en-IE"/>
          </a:p>
        </p:txBody>
      </p:sp>
      <p:sp>
        <p:nvSpPr>
          <p:cNvPr id="4" name="Slide Number Placeholder 3"/>
          <p:cNvSpPr>
            <a:spLocks noGrp="1"/>
          </p:cNvSpPr>
          <p:nvPr>
            <p:ph type="sldNum" sz="quarter" idx="12"/>
          </p:nvPr>
        </p:nvSpPr>
        <p:spPr/>
        <p:txBody>
          <a:bodyPr/>
          <a:lstStyle/>
          <a:p>
            <a:fld id="{2412326A-4578-48FF-A09A-53C76CEAB82C}" type="slidenum">
              <a:rPr lang="en-IE" smtClean="0"/>
              <a:t>‹#›</a:t>
            </a:fld>
            <a:endParaRPr lang="en-IE"/>
          </a:p>
        </p:txBody>
      </p:sp>
    </p:spTree>
    <p:extLst>
      <p:ext uri="{BB962C8B-B14F-4D97-AF65-F5344CB8AC3E}">
        <p14:creationId xmlns:p14="http://schemas.microsoft.com/office/powerpoint/2010/main" val="18291963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IE"/>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E"/>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C991D21A-6FFC-4D74-9F73-887B02DC64B2}" type="datetimeFigureOut">
              <a:rPr lang="en-IE" smtClean="0"/>
              <a:t>19/10/2020</a:t>
            </a:fld>
            <a:endParaRPr lang="en-IE"/>
          </a:p>
        </p:txBody>
      </p:sp>
      <p:sp>
        <p:nvSpPr>
          <p:cNvPr id="6" name="Footer Placeholder 5"/>
          <p:cNvSpPr>
            <a:spLocks noGrp="1"/>
          </p:cNvSpPr>
          <p:nvPr>
            <p:ph type="ftr" sz="quarter" idx="11"/>
          </p:nvPr>
        </p:nvSpPr>
        <p:spPr/>
        <p:txBody>
          <a:bodyPr/>
          <a:lstStyle/>
          <a:p>
            <a:endParaRPr lang="en-IE"/>
          </a:p>
        </p:txBody>
      </p:sp>
      <p:sp>
        <p:nvSpPr>
          <p:cNvPr id="7" name="Slide Number Placeholder 6"/>
          <p:cNvSpPr>
            <a:spLocks noGrp="1"/>
          </p:cNvSpPr>
          <p:nvPr>
            <p:ph type="sldNum" sz="quarter" idx="12"/>
          </p:nvPr>
        </p:nvSpPr>
        <p:spPr/>
        <p:txBody>
          <a:bodyPr/>
          <a:lstStyle/>
          <a:p>
            <a:fld id="{2412326A-4578-48FF-A09A-53C76CEAB82C}" type="slidenum">
              <a:rPr lang="en-IE" smtClean="0"/>
              <a:t>‹#›</a:t>
            </a:fld>
            <a:endParaRPr lang="en-IE"/>
          </a:p>
        </p:txBody>
      </p:sp>
    </p:spTree>
    <p:extLst>
      <p:ext uri="{BB962C8B-B14F-4D97-AF65-F5344CB8AC3E}">
        <p14:creationId xmlns:p14="http://schemas.microsoft.com/office/powerpoint/2010/main" val="15946068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IE"/>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E"/>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C991D21A-6FFC-4D74-9F73-887B02DC64B2}" type="datetimeFigureOut">
              <a:rPr lang="en-IE" smtClean="0"/>
              <a:t>19/10/2020</a:t>
            </a:fld>
            <a:endParaRPr lang="en-IE"/>
          </a:p>
        </p:txBody>
      </p:sp>
      <p:sp>
        <p:nvSpPr>
          <p:cNvPr id="6" name="Footer Placeholder 5"/>
          <p:cNvSpPr>
            <a:spLocks noGrp="1"/>
          </p:cNvSpPr>
          <p:nvPr>
            <p:ph type="ftr" sz="quarter" idx="11"/>
          </p:nvPr>
        </p:nvSpPr>
        <p:spPr/>
        <p:txBody>
          <a:bodyPr/>
          <a:lstStyle/>
          <a:p>
            <a:endParaRPr lang="en-IE"/>
          </a:p>
        </p:txBody>
      </p:sp>
      <p:sp>
        <p:nvSpPr>
          <p:cNvPr id="7" name="Slide Number Placeholder 6"/>
          <p:cNvSpPr>
            <a:spLocks noGrp="1"/>
          </p:cNvSpPr>
          <p:nvPr>
            <p:ph type="sldNum" sz="quarter" idx="12"/>
          </p:nvPr>
        </p:nvSpPr>
        <p:spPr/>
        <p:txBody>
          <a:bodyPr/>
          <a:lstStyle/>
          <a:p>
            <a:fld id="{2412326A-4578-48FF-A09A-53C76CEAB82C}" type="slidenum">
              <a:rPr lang="en-IE" smtClean="0"/>
              <a:t>‹#›</a:t>
            </a:fld>
            <a:endParaRPr lang="en-IE"/>
          </a:p>
        </p:txBody>
      </p:sp>
    </p:spTree>
    <p:extLst>
      <p:ext uri="{BB962C8B-B14F-4D97-AF65-F5344CB8AC3E}">
        <p14:creationId xmlns:p14="http://schemas.microsoft.com/office/powerpoint/2010/main" val="108403174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IE"/>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E"/>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991D21A-6FFC-4D74-9F73-887B02DC64B2}" type="datetimeFigureOut">
              <a:rPr lang="en-IE" smtClean="0"/>
              <a:t>19/10/2020</a:t>
            </a:fld>
            <a:endParaRPr lang="en-IE"/>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E"/>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412326A-4578-48FF-A09A-53C76CEAB82C}" type="slidenum">
              <a:rPr lang="en-IE" smtClean="0"/>
              <a:t>‹#›</a:t>
            </a:fld>
            <a:endParaRPr lang="en-IE"/>
          </a:p>
        </p:txBody>
      </p:sp>
    </p:spTree>
    <p:extLst>
      <p:ext uri="{BB962C8B-B14F-4D97-AF65-F5344CB8AC3E}">
        <p14:creationId xmlns:p14="http://schemas.microsoft.com/office/powerpoint/2010/main" val="280266873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5DF83689-8C3B-4401-B604-6541FC9F056A}"/>
              </a:ext>
            </a:extLst>
          </p:cNvPr>
          <p:cNvSpPr txBox="1">
            <a:spLocks/>
          </p:cNvSpPr>
          <p:nvPr/>
        </p:nvSpPr>
        <p:spPr>
          <a:xfrm>
            <a:off x="1676400" y="851535"/>
            <a:ext cx="9144000" cy="3101339"/>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sz="4000" dirty="0" smtClean="0">
                <a:solidFill>
                  <a:srgbClr val="C00000"/>
                </a:solidFill>
              </a:rPr>
              <a:t>Global Shelter Cluster Meeting 2020</a:t>
            </a:r>
            <a:r>
              <a:rPr lang="en-US" sz="4000" b="1" dirty="0" smtClean="0">
                <a:solidFill>
                  <a:srgbClr val="C00000"/>
                </a:solidFill>
              </a:rPr>
              <a:t/>
            </a:r>
            <a:br>
              <a:rPr lang="en-US" sz="4000" b="1" dirty="0" smtClean="0">
                <a:solidFill>
                  <a:srgbClr val="C00000"/>
                </a:solidFill>
              </a:rPr>
            </a:br>
            <a:r>
              <a:rPr lang="en-US" sz="4000" dirty="0" smtClean="0">
                <a:solidFill>
                  <a:srgbClr val="C00000"/>
                </a:solidFill>
              </a:rPr>
              <a:t>Thematic Session:</a:t>
            </a:r>
          </a:p>
          <a:p>
            <a:r>
              <a:rPr lang="en-US" sz="4000" b="1" dirty="0" smtClean="0">
                <a:solidFill>
                  <a:srgbClr val="C00000"/>
                </a:solidFill>
              </a:rPr>
              <a:t/>
            </a:r>
            <a:br>
              <a:rPr lang="en-US" sz="4000" b="1" dirty="0" smtClean="0">
                <a:solidFill>
                  <a:srgbClr val="C00000"/>
                </a:solidFill>
              </a:rPr>
            </a:br>
            <a:r>
              <a:rPr lang="en-US" sz="4000" b="1" dirty="0" smtClean="0">
                <a:solidFill>
                  <a:srgbClr val="C00000"/>
                </a:solidFill>
              </a:rPr>
              <a:t>Localization</a:t>
            </a:r>
            <a:endParaRPr lang="en-US" sz="4000" b="1" dirty="0">
              <a:solidFill>
                <a:srgbClr val="C00000"/>
              </a:solidFill>
            </a:endParaRPr>
          </a:p>
        </p:txBody>
      </p:sp>
      <p:sp>
        <p:nvSpPr>
          <p:cNvPr id="5" name="Subtitle 2">
            <a:extLst>
              <a:ext uri="{FF2B5EF4-FFF2-40B4-BE49-F238E27FC236}">
                <a16:creationId xmlns:a16="http://schemas.microsoft.com/office/drawing/2014/main" id="{FC23C40B-6419-49B4-9CE6-D5AF5DF2B3B9}"/>
              </a:ext>
            </a:extLst>
          </p:cNvPr>
          <p:cNvSpPr txBox="1">
            <a:spLocks/>
          </p:cNvSpPr>
          <p:nvPr/>
        </p:nvSpPr>
        <p:spPr>
          <a:xfrm>
            <a:off x="1676400" y="3754438"/>
            <a:ext cx="9144000" cy="1655762"/>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endParaRPr lang="en-US" dirty="0" smtClean="0"/>
          </a:p>
          <a:p>
            <a:r>
              <a:rPr lang="en-US" dirty="0" smtClean="0"/>
              <a:t>20</a:t>
            </a:r>
            <a:r>
              <a:rPr lang="en-US" baseline="30000" dirty="0" smtClean="0"/>
              <a:t>th</a:t>
            </a:r>
            <a:r>
              <a:rPr lang="en-US" dirty="0" smtClean="0"/>
              <a:t> October 2020 </a:t>
            </a:r>
            <a:endParaRPr lang="en-US" dirty="0"/>
          </a:p>
        </p:txBody>
      </p:sp>
      <p:pic>
        <p:nvPicPr>
          <p:cNvPr id="7" name="Picture 6"/>
          <p:cNvPicPr/>
          <p:nvPr/>
        </p:nvPicPr>
        <p:blipFill>
          <a:blip r:embed="rId3">
            <a:extLst>
              <a:ext uri="{28A0092B-C50C-407E-A947-70E740481C1C}">
                <a14:useLocalDpi xmlns:a14="http://schemas.microsoft.com/office/drawing/2010/main" val="0"/>
              </a:ext>
            </a:extLst>
          </a:blip>
          <a:stretch>
            <a:fillRect/>
          </a:stretch>
        </p:blipFill>
        <p:spPr>
          <a:xfrm>
            <a:off x="8823325" y="336234"/>
            <a:ext cx="2876550" cy="594360"/>
          </a:xfrm>
          <a:prstGeom prst="rect">
            <a:avLst/>
          </a:prstGeom>
        </p:spPr>
      </p:pic>
    </p:spTree>
    <p:extLst>
      <p:ext uri="{BB962C8B-B14F-4D97-AF65-F5344CB8AC3E}">
        <p14:creationId xmlns:p14="http://schemas.microsoft.com/office/powerpoint/2010/main" val="147307056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5DF83689-8C3B-4401-B604-6541FC9F056A}"/>
              </a:ext>
            </a:extLst>
          </p:cNvPr>
          <p:cNvSpPr txBox="1">
            <a:spLocks/>
          </p:cNvSpPr>
          <p:nvPr/>
        </p:nvSpPr>
        <p:spPr>
          <a:xfrm>
            <a:off x="1676400" y="886143"/>
            <a:ext cx="9144000" cy="718629"/>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sz="4000" b="1" dirty="0" smtClean="0">
                <a:solidFill>
                  <a:srgbClr val="C00000"/>
                </a:solidFill>
              </a:rPr>
              <a:t>Survey and Consultation Findings - General</a:t>
            </a:r>
            <a:endParaRPr lang="en-US" sz="4000" b="1" dirty="0">
              <a:solidFill>
                <a:srgbClr val="C00000"/>
              </a:solidFill>
            </a:endParaRPr>
          </a:p>
        </p:txBody>
      </p:sp>
      <p:sp>
        <p:nvSpPr>
          <p:cNvPr id="5" name="Subtitle 2">
            <a:extLst>
              <a:ext uri="{FF2B5EF4-FFF2-40B4-BE49-F238E27FC236}">
                <a16:creationId xmlns:a16="http://schemas.microsoft.com/office/drawing/2014/main" id="{FC23C40B-6419-49B4-9CE6-D5AF5DF2B3B9}"/>
              </a:ext>
            </a:extLst>
          </p:cNvPr>
          <p:cNvSpPr txBox="1">
            <a:spLocks/>
          </p:cNvSpPr>
          <p:nvPr/>
        </p:nvSpPr>
        <p:spPr>
          <a:xfrm>
            <a:off x="698500" y="1739900"/>
            <a:ext cx="10833100" cy="4775200"/>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342900" lvl="0" indent="-342900">
              <a:buFont typeface="Arial" panose="020B0604020202020204" pitchFamily="34" charset="0"/>
              <a:buChar char="•"/>
            </a:pPr>
            <a:r>
              <a:rPr lang="en-IE" sz="2500" dirty="0" smtClean="0"/>
              <a:t>Great </a:t>
            </a:r>
            <a:r>
              <a:rPr lang="en-IE" sz="2500" dirty="0"/>
              <a:t>willingness and interest on the part of </a:t>
            </a:r>
            <a:r>
              <a:rPr lang="en-IE" sz="2500" dirty="0" smtClean="0"/>
              <a:t>Clusters to </a:t>
            </a:r>
            <a:r>
              <a:rPr lang="en-IE" sz="2500" dirty="0"/>
              <a:t>engage on the issue of Localisation. </a:t>
            </a:r>
            <a:endParaRPr lang="en-IE" sz="2500" dirty="0" smtClean="0"/>
          </a:p>
          <a:p>
            <a:pPr marL="342900" lvl="0" indent="-342900">
              <a:buFont typeface="Arial" panose="020B0604020202020204" pitchFamily="34" charset="0"/>
              <a:buChar char="•"/>
            </a:pPr>
            <a:r>
              <a:rPr lang="en-IE" sz="2600" dirty="0"/>
              <a:t>Many of the </a:t>
            </a:r>
            <a:r>
              <a:rPr lang="en-IE" sz="2600" dirty="0" smtClean="0"/>
              <a:t>Cluster </a:t>
            </a:r>
            <a:r>
              <a:rPr lang="en-IE" sz="2600" dirty="0"/>
              <a:t>Coordinators consulted described themselves as advocates for </a:t>
            </a:r>
            <a:r>
              <a:rPr lang="en-IE" sz="2600" dirty="0" smtClean="0"/>
              <a:t>Localisation.</a:t>
            </a:r>
          </a:p>
          <a:p>
            <a:pPr marL="342900" lvl="0" indent="-342900">
              <a:buFont typeface="Arial" panose="020B0604020202020204" pitchFamily="34" charset="0"/>
              <a:buChar char="•"/>
            </a:pPr>
            <a:r>
              <a:rPr lang="en-AU" sz="2600" b="1" u="sng" dirty="0" smtClean="0"/>
              <a:t>It </a:t>
            </a:r>
            <a:r>
              <a:rPr lang="en-AU" sz="2600" b="1" u="sng" dirty="0"/>
              <a:t>is not possible to compare where individual country clusters are on their localisation journey. Context is everything!  </a:t>
            </a:r>
            <a:endParaRPr lang="en-AU" sz="2600" b="1" u="sng" dirty="0" smtClean="0"/>
          </a:p>
          <a:p>
            <a:pPr marL="342900" lvl="0" indent="-342900">
              <a:buFont typeface="Arial" panose="020B0604020202020204" pitchFamily="34" charset="0"/>
              <a:buChar char="•"/>
            </a:pPr>
            <a:r>
              <a:rPr lang="en-AU" dirty="0" smtClean="0"/>
              <a:t>Considerable </a:t>
            </a:r>
            <a:r>
              <a:rPr lang="en-AU" dirty="0"/>
              <a:t>successes in terms of moving the localisation agenda forward in individual clusters, and there are potential lessons to be learned from these </a:t>
            </a:r>
            <a:r>
              <a:rPr lang="en-AU" dirty="0" smtClean="0"/>
              <a:t>clusters</a:t>
            </a:r>
            <a:r>
              <a:rPr lang="en-AU" dirty="0"/>
              <a:t> </a:t>
            </a:r>
            <a:r>
              <a:rPr lang="en-AU" dirty="0" smtClean="0"/>
              <a:t>e.g. Somalia.</a:t>
            </a:r>
          </a:p>
          <a:p>
            <a:pPr marL="342900" indent="-342900">
              <a:buFont typeface="Arial" panose="020B0604020202020204" pitchFamily="34" charset="0"/>
              <a:buChar char="•"/>
            </a:pPr>
            <a:r>
              <a:rPr lang="en-AU" dirty="0"/>
              <a:t>The majority of the responses to the surveys were from local organisations, while in many shelter clusters they represent a minority of cluster </a:t>
            </a:r>
            <a:r>
              <a:rPr lang="en-AU" dirty="0" smtClean="0"/>
              <a:t>membership - indicative </a:t>
            </a:r>
            <a:r>
              <a:rPr lang="en-AU" dirty="0"/>
              <a:t>of the value that local actors placed in engaging in the survey.</a:t>
            </a:r>
            <a:endParaRPr lang="en-IE" dirty="0"/>
          </a:p>
          <a:p>
            <a:pPr marL="342900" lvl="0" indent="-342900">
              <a:buFont typeface="Arial" panose="020B0604020202020204" pitchFamily="34" charset="0"/>
              <a:buChar char="•"/>
            </a:pPr>
            <a:endParaRPr lang="en-IE" sz="2600" dirty="0"/>
          </a:p>
        </p:txBody>
      </p:sp>
      <p:pic>
        <p:nvPicPr>
          <p:cNvPr id="6" name="Picture 5"/>
          <p:cNvPicPr/>
          <p:nvPr/>
        </p:nvPicPr>
        <p:blipFill>
          <a:blip r:embed="rId3">
            <a:extLst>
              <a:ext uri="{28A0092B-C50C-407E-A947-70E740481C1C}">
                <a14:useLocalDpi xmlns:a14="http://schemas.microsoft.com/office/drawing/2010/main" val="0"/>
              </a:ext>
            </a:extLst>
          </a:blip>
          <a:stretch>
            <a:fillRect/>
          </a:stretch>
        </p:blipFill>
        <p:spPr>
          <a:xfrm>
            <a:off x="8988425" y="291783"/>
            <a:ext cx="2876550" cy="594360"/>
          </a:xfrm>
          <a:prstGeom prst="rect">
            <a:avLst/>
          </a:prstGeom>
        </p:spPr>
      </p:pic>
    </p:spTree>
    <p:extLst>
      <p:ext uri="{BB962C8B-B14F-4D97-AF65-F5344CB8AC3E}">
        <p14:creationId xmlns:p14="http://schemas.microsoft.com/office/powerpoint/2010/main" val="6311942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5">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5DF83689-8C3B-4401-B604-6541FC9F056A}"/>
              </a:ext>
            </a:extLst>
          </p:cNvPr>
          <p:cNvSpPr txBox="1">
            <a:spLocks/>
          </p:cNvSpPr>
          <p:nvPr/>
        </p:nvSpPr>
        <p:spPr>
          <a:xfrm>
            <a:off x="1676400" y="886143"/>
            <a:ext cx="9144000" cy="718629"/>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sz="4000" b="1" dirty="0" smtClean="0">
                <a:solidFill>
                  <a:srgbClr val="C00000"/>
                </a:solidFill>
              </a:rPr>
              <a:t>Findings – Governance and Decision Making</a:t>
            </a:r>
            <a:endParaRPr lang="en-US" sz="4000" b="1" dirty="0">
              <a:solidFill>
                <a:srgbClr val="C00000"/>
              </a:solidFill>
            </a:endParaRPr>
          </a:p>
        </p:txBody>
      </p:sp>
      <p:sp>
        <p:nvSpPr>
          <p:cNvPr id="5" name="Subtitle 2">
            <a:extLst>
              <a:ext uri="{FF2B5EF4-FFF2-40B4-BE49-F238E27FC236}">
                <a16:creationId xmlns:a16="http://schemas.microsoft.com/office/drawing/2014/main" id="{FC23C40B-6419-49B4-9CE6-D5AF5DF2B3B9}"/>
              </a:ext>
            </a:extLst>
          </p:cNvPr>
          <p:cNvSpPr txBox="1">
            <a:spLocks/>
          </p:cNvSpPr>
          <p:nvPr/>
        </p:nvSpPr>
        <p:spPr>
          <a:xfrm>
            <a:off x="698500" y="1739900"/>
            <a:ext cx="10833100" cy="4775200"/>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342900" lvl="0" indent="-342900">
              <a:buFont typeface="Arial" panose="020B0604020202020204" pitchFamily="34" charset="0"/>
              <a:buChar char="•"/>
            </a:pPr>
            <a:r>
              <a:rPr lang="en-IE" sz="2500" dirty="0"/>
              <a:t>L</a:t>
            </a:r>
            <a:r>
              <a:rPr lang="en-AU" dirty="0" err="1" smtClean="0"/>
              <a:t>imited</a:t>
            </a:r>
            <a:r>
              <a:rPr lang="en-AU" dirty="0" smtClean="0"/>
              <a:t> </a:t>
            </a:r>
            <a:r>
              <a:rPr lang="en-AU" dirty="0"/>
              <a:t>equitable opportunities for local actors to play leadership and co-leadership roles in many clusters. </a:t>
            </a:r>
            <a:endParaRPr lang="en-AU" dirty="0" smtClean="0"/>
          </a:p>
          <a:p>
            <a:pPr marL="342900" lvl="0" indent="-342900">
              <a:buFont typeface="Arial" panose="020B0604020202020204" pitchFamily="34" charset="0"/>
              <a:buChar char="•"/>
            </a:pPr>
            <a:r>
              <a:rPr lang="en-GB" dirty="0" smtClean="0"/>
              <a:t>Limited transition plans currently in place to transfer co-leadership at national level to a local actor. </a:t>
            </a:r>
          </a:p>
          <a:p>
            <a:pPr marL="342900" lvl="0" indent="-342900">
              <a:buFont typeface="Arial" panose="020B0604020202020204" pitchFamily="34" charset="0"/>
              <a:buChar char="•"/>
            </a:pPr>
            <a:r>
              <a:rPr lang="en-GB" dirty="0" smtClean="0"/>
              <a:t>Multiple </a:t>
            </a:r>
            <a:r>
              <a:rPr lang="en-GB" dirty="0"/>
              <a:t>examples of local actors being represent in Cluster Review Committee</a:t>
            </a:r>
            <a:r>
              <a:rPr lang="en-AU" dirty="0"/>
              <a:t> (</a:t>
            </a:r>
            <a:r>
              <a:rPr lang="en-GB" dirty="0"/>
              <a:t>CRCs</a:t>
            </a:r>
            <a:r>
              <a:rPr lang="en-AU" dirty="0"/>
              <a:t> </a:t>
            </a:r>
            <a:r>
              <a:rPr lang="en-GB" dirty="0"/>
              <a:t>) and in Strategic Advisory Group (SAGs) in many clusters which is very positive. There is a strong preference within the local membership for more local representation in decision-making mechanisms. Numerous local partner survey respondents cited their lack of ability to </a:t>
            </a:r>
            <a:r>
              <a:rPr lang="en-GB" dirty="0" smtClean="0"/>
              <a:t>influence </a:t>
            </a:r>
            <a:r>
              <a:rPr lang="en-GB" dirty="0"/>
              <a:t>decisions taken by the cluster as a key grievance. </a:t>
            </a:r>
            <a:endParaRPr lang="en-IE" dirty="0" smtClean="0"/>
          </a:p>
          <a:p>
            <a:pPr marL="342900" lvl="0" indent="-342900">
              <a:buFont typeface="Arial" panose="020B0604020202020204" pitchFamily="34" charset="0"/>
              <a:buChar char="•"/>
            </a:pPr>
            <a:r>
              <a:rPr lang="en-GB" dirty="0" smtClean="0"/>
              <a:t>There </a:t>
            </a:r>
            <a:r>
              <a:rPr lang="en-GB" dirty="0"/>
              <a:t>are questions regarding engagement with global decision making, there is no local/national representation on the Global SAG</a:t>
            </a:r>
            <a:r>
              <a:rPr lang="en-GB" dirty="0" smtClean="0"/>
              <a:t>.</a:t>
            </a:r>
            <a:endParaRPr lang="en-IE" dirty="0"/>
          </a:p>
        </p:txBody>
      </p:sp>
      <p:pic>
        <p:nvPicPr>
          <p:cNvPr id="6" name="Picture 5"/>
          <p:cNvPicPr/>
          <p:nvPr/>
        </p:nvPicPr>
        <p:blipFill>
          <a:blip r:embed="rId3">
            <a:extLst>
              <a:ext uri="{28A0092B-C50C-407E-A947-70E740481C1C}">
                <a14:useLocalDpi xmlns:a14="http://schemas.microsoft.com/office/drawing/2010/main" val="0"/>
              </a:ext>
            </a:extLst>
          </a:blip>
          <a:stretch>
            <a:fillRect/>
          </a:stretch>
        </p:blipFill>
        <p:spPr>
          <a:xfrm>
            <a:off x="8988425" y="291783"/>
            <a:ext cx="2876550" cy="594360"/>
          </a:xfrm>
          <a:prstGeom prst="rect">
            <a:avLst/>
          </a:prstGeom>
        </p:spPr>
      </p:pic>
    </p:spTree>
    <p:extLst>
      <p:ext uri="{BB962C8B-B14F-4D97-AF65-F5344CB8AC3E}">
        <p14:creationId xmlns:p14="http://schemas.microsoft.com/office/powerpoint/2010/main" val="8562800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5DF83689-8C3B-4401-B604-6541FC9F056A}"/>
              </a:ext>
            </a:extLst>
          </p:cNvPr>
          <p:cNvSpPr txBox="1">
            <a:spLocks/>
          </p:cNvSpPr>
          <p:nvPr/>
        </p:nvSpPr>
        <p:spPr>
          <a:xfrm>
            <a:off x="1676400" y="886143"/>
            <a:ext cx="9144000" cy="718629"/>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sz="4000" b="1" dirty="0" smtClean="0">
                <a:solidFill>
                  <a:srgbClr val="C00000"/>
                </a:solidFill>
              </a:rPr>
              <a:t>Findings – Influence and Participation</a:t>
            </a:r>
            <a:endParaRPr lang="en-US" sz="4000" b="1" dirty="0">
              <a:solidFill>
                <a:srgbClr val="C00000"/>
              </a:solidFill>
            </a:endParaRPr>
          </a:p>
        </p:txBody>
      </p:sp>
      <p:sp>
        <p:nvSpPr>
          <p:cNvPr id="5" name="Subtitle 2">
            <a:extLst>
              <a:ext uri="{FF2B5EF4-FFF2-40B4-BE49-F238E27FC236}">
                <a16:creationId xmlns:a16="http://schemas.microsoft.com/office/drawing/2014/main" id="{FC23C40B-6419-49B4-9CE6-D5AF5DF2B3B9}"/>
              </a:ext>
            </a:extLst>
          </p:cNvPr>
          <p:cNvSpPr txBox="1">
            <a:spLocks/>
          </p:cNvSpPr>
          <p:nvPr/>
        </p:nvSpPr>
        <p:spPr>
          <a:xfrm>
            <a:off x="698500" y="1739900"/>
            <a:ext cx="10833100" cy="4775200"/>
          </a:xfrm>
          <a:prstGeom prst="rect">
            <a:avLst/>
          </a:prstGeom>
        </p:spPr>
        <p:txBody>
          <a:bodyPr vert="horz" lIns="91440" tIns="45720" rIns="91440" bIns="45720" rtlCol="0">
            <a:normAutofit fontScale="92500"/>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342900" lvl="0" indent="-342900" fontAlgn="base">
              <a:buFont typeface="Arial" panose="020B0604020202020204" pitchFamily="34" charset="0"/>
              <a:buChar char="•"/>
            </a:pPr>
            <a:r>
              <a:rPr lang="en-AU" dirty="0" smtClean="0"/>
              <a:t>Generally</a:t>
            </a:r>
            <a:r>
              <a:rPr lang="en-AU" dirty="0"/>
              <a:t>, </a:t>
            </a:r>
            <a:r>
              <a:rPr lang="en-AU" dirty="0" smtClean="0"/>
              <a:t>local </a:t>
            </a:r>
            <a:r>
              <a:rPr lang="en-AU" dirty="0"/>
              <a:t>partners perceive Shelter Clusters to be extractive in terms of needs analysis and information sharing but they are not prioritised in HRPs or funding </a:t>
            </a:r>
            <a:r>
              <a:rPr lang="en-AU" dirty="0" smtClean="0"/>
              <a:t>allocations.</a:t>
            </a:r>
            <a:endParaRPr lang="en-IE" dirty="0"/>
          </a:p>
          <a:p>
            <a:pPr marL="342900" lvl="0" indent="-342900" fontAlgn="base">
              <a:buFont typeface="Arial" panose="020B0604020202020204" pitchFamily="34" charset="0"/>
              <a:buChar char="•"/>
            </a:pPr>
            <a:r>
              <a:rPr lang="en-AU" dirty="0"/>
              <a:t>While local partners believe that they were able to influence items discussed on Shelter Cluster agendas they are less confident about being able to influence the decisions taken by the cluster. This is interesting considering there is good representation of local partners on CRCs and SAGs.</a:t>
            </a:r>
            <a:endParaRPr lang="en-IE" dirty="0"/>
          </a:p>
          <a:p>
            <a:pPr marL="342900" lvl="0" indent="-342900" fontAlgn="base">
              <a:buFont typeface="Arial" panose="020B0604020202020204" pitchFamily="34" charset="0"/>
              <a:buChar char="•"/>
            </a:pPr>
            <a:r>
              <a:rPr lang="en-GB" dirty="0"/>
              <a:t>Access to meetings is a challenge for many local partners. In particular, many local partners responded that when they engage in more than one sector that cluster meetings clash with other sector meetings. Also, many noted that they do not have the human resources (and sometimes financial resources) to attend cluster </a:t>
            </a:r>
            <a:r>
              <a:rPr lang="en-GB" dirty="0" smtClean="0"/>
              <a:t>meetings</a:t>
            </a:r>
          </a:p>
          <a:p>
            <a:pPr marL="342900" lvl="0" indent="-342900" fontAlgn="base">
              <a:buFont typeface="Arial" panose="020B0604020202020204" pitchFamily="34" charset="0"/>
              <a:buChar char="•"/>
            </a:pPr>
            <a:r>
              <a:rPr lang="en-AU" dirty="0" smtClean="0"/>
              <a:t>Note that </a:t>
            </a:r>
            <a:r>
              <a:rPr lang="en-AU" dirty="0"/>
              <a:t>simultaneous translation is carried out in many cluster </a:t>
            </a:r>
            <a:r>
              <a:rPr lang="en-AU" dirty="0" smtClean="0"/>
              <a:t>meetings/majority </a:t>
            </a:r>
            <a:r>
              <a:rPr lang="en-AU" dirty="0"/>
              <a:t>of clusters are actively translating key documents, </a:t>
            </a:r>
            <a:r>
              <a:rPr lang="en-AU" dirty="0" smtClean="0"/>
              <a:t>however, language </a:t>
            </a:r>
            <a:r>
              <a:rPr lang="en-AU" dirty="0"/>
              <a:t>is </a:t>
            </a:r>
            <a:r>
              <a:rPr lang="en-AU" dirty="0" smtClean="0"/>
              <a:t>still cited </a:t>
            </a:r>
            <a:r>
              <a:rPr lang="en-AU" dirty="0"/>
              <a:t>by many local partner respondents as a barrier to participation. </a:t>
            </a:r>
            <a:endParaRPr lang="en-IE" dirty="0"/>
          </a:p>
        </p:txBody>
      </p:sp>
      <p:pic>
        <p:nvPicPr>
          <p:cNvPr id="6" name="Picture 5"/>
          <p:cNvPicPr/>
          <p:nvPr/>
        </p:nvPicPr>
        <p:blipFill>
          <a:blip r:embed="rId3">
            <a:extLst>
              <a:ext uri="{28A0092B-C50C-407E-A947-70E740481C1C}">
                <a14:useLocalDpi xmlns:a14="http://schemas.microsoft.com/office/drawing/2010/main" val="0"/>
              </a:ext>
            </a:extLst>
          </a:blip>
          <a:stretch>
            <a:fillRect/>
          </a:stretch>
        </p:blipFill>
        <p:spPr>
          <a:xfrm>
            <a:off x="8988425" y="291783"/>
            <a:ext cx="2876550" cy="594360"/>
          </a:xfrm>
          <a:prstGeom prst="rect">
            <a:avLst/>
          </a:prstGeom>
        </p:spPr>
      </p:pic>
    </p:spTree>
    <p:extLst>
      <p:ext uri="{BB962C8B-B14F-4D97-AF65-F5344CB8AC3E}">
        <p14:creationId xmlns:p14="http://schemas.microsoft.com/office/powerpoint/2010/main" val="13873497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5DF83689-8C3B-4401-B604-6541FC9F056A}"/>
              </a:ext>
            </a:extLst>
          </p:cNvPr>
          <p:cNvSpPr txBox="1">
            <a:spLocks/>
          </p:cNvSpPr>
          <p:nvPr/>
        </p:nvSpPr>
        <p:spPr>
          <a:xfrm>
            <a:off x="1676400" y="886143"/>
            <a:ext cx="9144000" cy="718629"/>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sz="4000" b="1" dirty="0" smtClean="0">
                <a:solidFill>
                  <a:srgbClr val="C00000"/>
                </a:solidFill>
              </a:rPr>
              <a:t>Findings –Partnership</a:t>
            </a:r>
            <a:endParaRPr lang="en-US" sz="4000" b="1" dirty="0">
              <a:solidFill>
                <a:srgbClr val="C00000"/>
              </a:solidFill>
            </a:endParaRPr>
          </a:p>
        </p:txBody>
      </p:sp>
      <p:sp>
        <p:nvSpPr>
          <p:cNvPr id="5" name="Subtitle 2">
            <a:extLst>
              <a:ext uri="{FF2B5EF4-FFF2-40B4-BE49-F238E27FC236}">
                <a16:creationId xmlns:a16="http://schemas.microsoft.com/office/drawing/2014/main" id="{FC23C40B-6419-49B4-9CE6-D5AF5DF2B3B9}"/>
              </a:ext>
            </a:extLst>
          </p:cNvPr>
          <p:cNvSpPr txBox="1">
            <a:spLocks/>
          </p:cNvSpPr>
          <p:nvPr/>
        </p:nvSpPr>
        <p:spPr>
          <a:xfrm>
            <a:off x="698500" y="1739900"/>
            <a:ext cx="10833100" cy="4775200"/>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342900" lvl="0" indent="-342900" fontAlgn="base">
              <a:buFont typeface="Arial" panose="020B0604020202020204" pitchFamily="34" charset="0"/>
              <a:buChar char="•"/>
            </a:pPr>
            <a:r>
              <a:rPr lang="en-AU" dirty="0" smtClean="0"/>
              <a:t>There </a:t>
            </a:r>
            <a:r>
              <a:rPr lang="en-AU" dirty="0"/>
              <a:t>are several key differences in the way national and international partners perceive their partnerships – suggesting that there is value in facilitating more explicit discussions between cluster members about the nature and type of partnerships. </a:t>
            </a:r>
            <a:endParaRPr lang="en-IE" dirty="0"/>
          </a:p>
          <a:p>
            <a:pPr marL="342900" lvl="0" indent="-342900" fontAlgn="base">
              <a:buFont typeface="Arial" panose="020B0604020202020204" pitchFamily="34" charset="0"/>
              <a:buChar char="•"/>
            </a:pPr>
            <a:r>
              <a:rPr lang="en-AU" dirty="0"/>
              <a:t>There are positive examples in a number of clusters such as Iraq where the Iraq Shelter Cluster references the Principles of Partnership and Localisation in its Cluster Strategy and its guidance notes on the HRP</a:t>
            </a:r>
            <a:r>
              <a:rPr lang="en-AU" dirty="0" smtClean="0"/>
              <a:t>.</a:t>
            </a:r>
            <a:endParaRPr lang="en-IE" dirty="0"/>
          </a:p>
        </p:txBody>
      </p:sp>
      <p:pic>
        <p:nvPicPr>
          <p:cNvPr id="6" name="Picture 5"/>
          <p:cNvPicPr/>
          <p:nvPr/>
        </p:nvPicPr>
        <p:blipFill>
          <a:blip r:embed="rId3">
            <a:extLst>
              <a:ext uri="{28A0092B-C50C-407E-A947-70E740481C1C}">
                <a14:useLocalDpi xmlns:a14="http://schemas.microsoft.com/office/drawing/2010/main" val="0"/>
              </a:ext>
            </a:extLst>
          </a:blip>
          <a:stretch>
            <a:fillRect/>
          </a:stretch>
        </p:blipFill>
        <p:spPr>
          <a:xfrm>
            <a:off x="8988425" y="291783"/>
            <a:ext cx="2876550" cy="594360"/>
          </a:xfrm>
          <a:prstGeom prst="rect">
            <a:avLst/>
          </a:prstGeom>
        </p:spPr>
      </p:pic>
    </p:spTree>
    <p:extLst>
      <p:ext uri="{BB962C8B-B14F-4D97-AF65-F5344CB8AC3E}">
        <p14:creationId xmlns:p14="http://schemas.microsoft.com/office/powerpoint/2010/main" val="28660787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5DF83689-8C3B-4401-B604-6541FC9F056A}"/>
              </a:ext>
            </a:extLst>
          </p:cNvPr>
          <p:cNvSpPr txBox="1">
            <a:spLocks/>
          </p:cNvSpPr>
          <p:nvPr/>
        </p:nvSpPr>
        <p:spPr>
          <a:xfrm>
            <a:off x="1676400" y="886143"/>
            <a:ext cx="9144000" cy="718629"/>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sz="4000" b="1" dirty="0" smtClean="0">
                <a:solidFill>
                  <a:srgbClr val="C00000"/>
                </a:solidFill>
              </a:rPr>
              <a:t>Findings - Funding</a:t>
            </a:r>
            <a:endParaRPr lang="en-US" sz="4000" b="1" dirty="0">
              <a:solidFill>
                <a:srgbClr val="C00000"/>
              </a:solidFill>
            </a:endParaRPr>
          </a:p>
        </p:txBody>
      </p:sp>
      <p:sp>
        <p:nvSpPr>
          <p:cNvPr id="5" name="Subtitle 2">
            <a:extLst>
              <a:ext uri="{FF2B5EF4-FFF2-40B4-BE49-F238E27FC236}">
                <a16:creationId xmlns:a16="http://schemas.microsoft.com/office/drawing/2014/main" id="{FC23C40B-6419-49B4-9CE6-D5AF5DF2B3B9}"/>
              </a:ext>
            </a:extLst>
          </p:cNvPr>
          <p:cNvSpPr txBox="1">
            <a:spLocks/>
          </p:cNvSpPr>
          <p:nvPr/>
        </p:nvSpPr>
        <p:spPr>
          <a:xfrm>
            <a:off x="698500" y="1739900"/>
            <a:ext cx="10833100" cy="4775200"/>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342900" lvl="0" indent="-342900" fontAlgn="base">
              <a:buFont typeface="Arial" panose="020B0604020202020204" pitchFamily="34" charset="0"/>
              <a:buChar char="•"/>
            </a:pPr>
            <a:r>
              <a:rPr lang="en-AU" dirty="0"/>
              <a:t>Local actors should receive a greater share of the humanitarian resources, including more opportunities to access direct funding where appropriate. </a:t>
            </a:r>
            <a:endParaRPr lang="en-AU" dirty="0" smtClean="0"/>
          </a:p>
          <a:p>
            <a:pPr marL="342900" lvl="0" indent="-342900" fontAlgn="base">
              <a:buFont typeface="Arial" panose="020B0604020202020204" pitchFamily="34" charset="0"/>
              <a:buChar char="•"/>
            </a:pPr>
            <a:r>
              <a:rPr lang="en-AU" dirty="0" smtClean="0"/>
              <a:t>There </a:t>
            </a:r>
            <a:r>
              <a:rPr lang="en-AU" dirty="0"/>
              <a:t>are positive examples such as Somalia where local actors are in receipt of the majority of the Somalia Humanitarian Fund.</a:t>
            </a:r>
            <a:endParaRPr lang="en-IE" dirty="0"/>
          </a:p>
          <a:p>
            <a:pPr marL="342900" lvl="0" indent="-342900" fontAlgn="base">
              <a:buFont typeface="Arial" panose="020B0604020202020204" pitchFamily="34" charset="0"/>
              <a:buChar char="•"/>
            </a:pPr>
            <a:r>
              <a:rPr lang="en-AU" dirty="0"/>
              <a:t>Language is also a barrier in accessing funding in some contexts. The fact that proposals are generally written in English poses an issue for local organisations who are for applying for funding in Turkey and Syria. </a:t>
            </a:r>
            <a:endParaRPr lang="en-IE" dirty="0"/>
          </a:p>
        </p:txBody>
      </p:sp>
      <p:pic>
        <p:nvPicPr>
          <p:cNvPr id="6" name="Picture 5"/>
          <p:cNvPicPr/>
          <p:nvPr/>
        </p:nvPicPr>
        <p:blipFill>
          <a:blip r:embed="rId3">
            <a:extLst>
              <a:ext uri="{28A0092B-C50C-407E-A947-70E740481C1C}">
                <a14:useLocalDpi xmlns:a14="http://schemas.microsoft.com/office/drawing/2010/main" val="0"/>
              </a:ext>
            </a:extLst>
          </a:blip>
          <a:stretch>
            <a:fillRect/>
          </a:stretch>
        </p:blipFill>
        <p:spPr>
          <a:xfrm>
            <a:off x="8988425" y="291783"/>
            <a:ext cx="2876550" cy="594360"/>
          </a:xfrm>
          <a:prstGeom prst="rect">
            <a:avLst/>
          </a:prstGeom>
        </p:spPr>
      </p:pic>
    </p:spTree>
    <p:extLst>
      <p:ext uri="{BB962C8B-B14F-4D97-AF65-F5344CB8AC3E}">
        <p14:creationId xmlns:p14="http://schemas.microsoft.com/office/powerpoint/2010/main" val="33990498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5DF83689-8C3B-4401-B604-6541FC9F056A}"/>
              </a:ext>
            </a:extLst>
          </p:cNvPr>
          <p:cNvSpPr txBox="1">
            <a:spLocks/>
          </p:cNvSpPr>
          <p:nvPr/>
        </p:nvSpPr>
        <p:spPr>
          <a:xfrm>
            <a:off x="1676400" y="886143"/>
            <a:ext cx="9144000" cy="718629"/>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sz="4000" b="1" dirty="0" smtClean="0">
                <a:solidFill>
                  <a:srgbClr val="C00000"/>
                </a:solidFill>
              </a:rPr>
              <a:t>Findings – Institutional Capacity</a:t>
            </a:r>
            <a:endParaRPr lang="en-US" sz="4000" b="1" dirty="0">
              <a:solidFill>
                <a:srgbClr val="C00000"/>
              </a:solidFill>
            </a:endParaRPr>
          </a:p>
        </p:txBody>
      </p:sp>
      <p:sp>
        <p:nvSpPr>
          <p:cNvPr id="5" name="Subtitle 2">
            <a:extLst>
              <a:ext uri="{FF2B5EF4-FFF2-40B4-BE49-F238E27FC236}">
                <a16:creationId xmlns:a16="http://schemas.microsoft.com/office/drawing/2014/main" id="{FC23C40B-6419-49B4-9CE6-D5AF5DF2B3B9}"/>
              </a:ext>
            </a:extLst>
          </p:cNvPr>
          <p:cNvSpPr txBox="1">
            <a:spLocks/>
          </p:cNvSpPr>
          <p:nvPr/>
        </p:nvSpPr>
        <p:spPr>
          <a:xfrm>
            <a:off x="698500" y="1739900"/>
            <a:ext cx="10833100" cy="4775200"/>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342900" lvl="0" indent="-342900" fontAlgn="base">
              <a:buFont typeface="Arial" panose="020B0604020202020204" pitchFamily="34" charset="0"/>
              <a:buChar char="•"/>
            </a:pPr>
            <a:r>
              <a:rPr lang="en-AU" dirty="0"/>
              <a:t>Local actors continue to request more support for their operational functions, in order to scale up effectively. </a:t>
            </a:r>
            <a:endParaRPr lang="en-AU" dirty="0" smtClean="0"/>
          </a:p>
          <a:p>
            <a:pPr marL="342900" lvl="0" indent="-342900" fontAlgn="base">
              <a:buFont typeface="Arial" panose="020B0604020202020204" pitchFamily="34" charset="0"/>
              <a:buChar char="•"/>
            </a:pPr>
            <a:r>
              <a:rPr lang="en-AU" dirty="0" smtClean="0"/>
              <a:t>Local </a:t>
            </a:r>
            <a:r>
              <a:rPr lang="en-AU" dirty="0"/>
              <a:t>respondents highlighted that the clusters could do more to work with local partners to scale up .</a:t>
            </a:r>
            <a:endParaRPr lang="en-IE" dirty="0"/>
          </a:p>
          <a:p>
            <a:pPr marL="342900" lvl="0" indent="-342900" fontAlgn="base">
              <a:buFont typeface="Arial" panose="020B0604020202020204" pitchFamily="34" charset="0"/>
              <a:buChar char="•"/>
            </a:pPr>
            <a:r>
              <a:rPr lang="en-AU" dirty="0"/>
              <a:t>Capacity building in the form of workshops is preferred across the board.</a:t>
            </a:r>
            <a:endParaRPr lang="en-IE" dirty="0"/>
          </a:p>
          <a:p>
            <a:pPr marL="342900" lvl="0" indent="-342900" fontAlgn="base">
              <a:buFont typeface="Arial" panose="020B0604020202020204" pitchFamily="34" charset="0"/>
              <a:buChar char="•"/>
            </a:pPr>
            <a:r>
              <a:rPr lang="en-AU" dirty="0"/>
              <a:t>It seems there is no systematic approach to institutional capacity strengthening in many clusters. Coordinators have no formal way to assess or track institutional capacity trends</a:t>
            </a:r>
            <a:r>
              <a:rPr lang="en-AU" dirty="0" smtClean="0"/>
              <a:t>.</a:t>
            </a:r>
            <a:endParaRPr lang="en-IE" dirty="0"/>
          </a:p>
        </p:txBody>
      </p:sp>
      <p:pic>
        <p:nvPicPr>
          <p:cNvPr id="6" name="Picture 5"/>
          <p:cNvPicPr/>
          <p:nvPr/>
        </p:nvPicPr>
        <p:blipFill>
          <a:blip r:embed="rId3">
            <a:extLst>
              <a:ext uri="{28A0092B-C50C-407E-A947-70E740481C1C}">
                <a14:useLocalDpi xmlns:a14="http://schemas.microsoft.com/office/drawing/2010/main" val="0"/>
              </a:ext>
            </a:extLst>
          </a:blip>
          <a:stretch>
            <a:fillRect/>
          </a:stretch>
        </p:blipFill>
        <p:spPr>
          <a:xfrm>
            <a:off x="8988425" y="291783"/>
            <a:ext cx="2876550" cy="594360"/>
          </a:xfrm>
          <a:prstGeom prst="rect">
            <a:avLst/>
          </a:prstGeom>
        </p:spPr>
      </p:pic>
    </p:spTree>
    <p:extLst>
      <p:ext uri="{BB962C8B-B14F-4D97-AF65-F5344CB8AC3E}">
        <p14:creationId xmlns:p14="http://schemas.microsoft.com/office/powerpoint/2010/main" val="28131818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5DF83689-8C3B-4401-B604-6541FC9F056A}"/>
              </a:ext>
            </a:extLst>
          </p:cNvPr>
          <p:cNvSpPr txBox="1">
            <a:spLocks/>
          </p:cNvSpPr>
          <p:nvPr/>
        </p:nvSpPr>
        <p:spPr>
          <a:xfrm>
            <a:off x="1676400" y="886143"/>
            <a:ext cx="9144000" cy="718629"/>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sz="4000" b="1" dirty="0" smtClean="0">
                <a:solidFill>
                  <a:srgbClr val="C00000"/>
                </a:solidFill>
              </a:rPr>
              <a:t>Findings – Institutional Capacity</a:t>
            </a:r>
            <a:endParaRPr lang="en-US" sz="4000" b="1" dirty="0">
              <a:solidFill>
                <a:srgbClr val="C00000"/>
              </a:solidFill>
            </a:endParaRPr>
          </a:p>
        </p:txBody>
      </p:sp>
      <p:sp>
        <p:nvSpPr>
          <p:cNvPr id="5" name="Subtitle 2">
            <a:extLst>
              <a:ext uri="{FF2B5EF4-FFF2-40B4-BE49-F238E27FC236}">
                <a16:creationId xmlns:a16="http://schemas.microsoft.com/office/drawing/2014/main" id="{FC23C40B-6419-49B4-9CE6-D5AF5DF2B3B9}"/>
              </a:ext>
            </a:extLst>
          </p:cNvPr>
          <p:cNvSpPr txBox="1">
            <a:spLocks/>
          </p:cNvSpPr>
          <p:nvPr/>
        </p:nvSpPr>
        <p:spPr>
          <a:xfrm>
            <a:off x="698500" y="1739900"/>
            <a:ext cx="10833100" cy="4775200"/>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342900" lvl="0" indent="-342900" fontAlgn="base">
              <a:buFont typeface="Arial" panose="020B0604020202020204" pitchFamily="34" charset="0"/>
              <a:buChar char="•"/>
            </a:pPr>
            <a:r>
              <a:rPr lang="en-AU" dirty="0"/>
              <a:t>Local actors continue to request more support for their operational functions, in order to scale up effectively. </a:t>
            </a:r>
            <a:endParaRPr lang="en-AU" dirty="0" smtClean="0"/>
          </a:p>
          <a:p>
            <a:pPr marL="342900" lvl="0" indent="-342900" fontAlgn="base">
              <a:buFont typeface="Arial" panose="020B0604020202020204" pitchFamily="34" charset="0"/>
              <a:buChar char="•"/>
            </a:pPr>
            <a:r>
              <a:rPr lang="en-AU" dirty="0" smtClean="0"/>
              <a:t>Local </a:t>
            </a:r>
            <a:r>
              <a:rPr lang="en-AU" dirty="0"/>
              <a:t>respondents highlighted that the clusters could do more to work with local partners to scale up .</a:t>
            </a:r>
            <a:endParaRPr lang="en-IE" dirty="0"/>
          </a:p>
          <a:p>
            <a:pPr marL="342900" lvl="0" indent="-342900" fontAlgn="base">
              <a:buFont typeface="Arial" panose="020B0604020202020204" pitchFamily="34" charset="0"/>
              <a:buChar char="•"/>
            </a:pPr>
            <a:r>
              <a:rPr lang="en-AU" dirty="0"/>
              <a:t>Capacity building in the form of workshops is preferred across the board.</a:t>
            </a:r>
            <a:endParaRPr lang="en-IE" dirty="0"/>
          </a:p>
          <a:p>
            <a:pPr marL="342900" lvl="0" indent="-342900" fontAlgn="base">
              <a:buFont typeface="Arial" panose="020B0604020202020204" pitchFamily="34" charset="0"/>
              <a:buChar char="•"/>
            </a:pPr>
            <a:r>
              <a:rPr lang="en-AU" dirty="0"/>
              <a:t>It seems there is no systematic approach to institutional capacity strengthening in many clusters. Coordinators have no formal way to assess or track institutional capacity trends</a:t>
            </a:r>
            <a:r>
              <a:rPr lang="en-AU" dirty="0" smtClean="0"/>
              <a:t>.</a:t>
            </a:r>
            <a:endParaRPr lang="en-IE" dirty="0"/>
          </a:p>
        </p:txBody>
      </p:sp>
      <p:pic>
        <p:nvPicPr>
          <p:cNvPr id="6" name="Picture 5"/>
          <p:cNvPicPr/>
          <p:nvPr/>
        </p:nvPicPr>
        <p:blipFill>
          <a:blip r:embed="rId3">
            <a:extLst>
              <a:ext uri="{28A0092B-C50C-407E-A947-70E740481C1C}">
                <a14:useLocalDpi xmlns:a14="http://schemas.microsoft.com/office/drawing/2010/main" val="0"/>
              </a:ext>
            </a:extLst>
          </a:blip>
          <a:stretch>
            <a:fillRect/>
          </a:stretch>
        </p:blipFill>
        <p:spPr>
          <a:xfrm>
            <a:off x="8988425" y="291783"/>
            <a:ext cx="2876550" cy="594360"/>
          </a:xfrm>
          <a:prstGeom prst="rect">
            <a:avLst/>
          </a:prstGeom>
        </p:spPr>
      </p:pic>
    </p:spTree>
    <p:extLst>
      <p:ext uri="{BB962C8B-B14F-4D97-AF65-F5344CB8AC3E}">
        <p14:creationId xmlns:p14="http://schemas.microsoft.com/office/powerpoint/2010/main" val="16215237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5DF83689-8C3B-4401-B604-6541FC9F056A}"/>
              </a:ext>
            </a:extLst>
          </p:cNvPr>
          <p:cNvSpPr txBox="1">
            <a:spLocks/>
          </p:cNvSpPr>
          <p:nvPr/>
        </p:nvSpPr>
        <p:spPr>
          <a:xfrm>
            <a:off x="1676400" y="886143"/>
            <a:ext cx="9144000" cy="718629"/>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sz="4000" b="1" dirty="0" smtClean="0">
                <a:solidFill>
                  <a:srgbClr val="C00000"/>
                </a:solidFill>
              </a:rPr>
              <a:t>Recommendations</a:t>
            </a:r>
            <a:endParaRPr lang="en-US" sz="4000" b="1" dirty="0">
              <a:solidFill>
                <a:srgbClr val="C00000"/>
              </a:solidFill>
            </a:endParaRPr>
          </a:p>
        </p:txBody>
      </p:sp>
      <p:sp>
        <p:nvSpPr>
          <p:cNvPr id="5" name="Subtitle 2">
            <a:extLst>
              <a:ext uri="{FF2B5EF4-FFF2-40B4-BE49-F238E27FC236}">
                <a16:creationId xmlns:a16="http://schemas.microsoft.com/office/drawing/2014/main" id="{FC23C40B-6419-49B4-9CE6-D5AF5DF2B3B9}"/>
              </a:ext>
            </a:extLst>
          </p:cNvPr>
          <p:cNvSpPr txBox="1">
            <a:spLocks/>
          </p:cNvSpPr>
          <p:nvPr/>
        </p:nvSpPr>
        <p:spPr>
          <a:xfrm>
            <a:off x="698500" y="1739900"/>
            <a:ext cx="10833100" cy="4775200"/>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342900" lvl="0" indent="-342900">
              <a:buFont typeface="Arial" panose="020B0604020202020204" pitchFamily="34" charset="0"/>
              <a:buChar char="•"/>
            </a:pPr>
            <a:r>
              <a:rPr lang="en-GB" b="1" u="sng" dirty="0"/>
              <a:t>The Global Shelter Cluster is to be commended for the very fact that they are undertaking this work. </a:t>
            </a:r>
            <a:r>
              <a:rPr lang="en-GB" dirty="0"/>
              <a:t>The Global Shelter Cluster’s strategy identifies clear goals in relation to localisation. The scope of this work was limited and conducted in a short time frame, to carry this work forward it will require further and more sustained engagement. </a:t>
            </a:r>
            <a:endParaRPr lang="en-GB" dirty="0" smtClean="0"/>
          </a:p>
          <a:p>
            <a:pPr marL="342900" lvl="0" indent="-342900">
              <a:buFont typeface="Arial" panose="020B0604020202020204" pitchFamily="34" charset="0"/>
              <a:buChar char="•"/>
            </a:pPr>
            <a:r>
              <a:rPr lang="en-GB" dirty="0"/>
              <a:t>Local leadership/co-leadership of the cluster at the national or sub-national level (by local Civil Society Organisations or local/national governments) should be considered where possible/appropriate. </a:t>
            </a:r>
            <a:endParaRPr lang="en-GB" dirty="0" smtClean="0"/>
          </a:p>
          <a:p>
            <a:pPr marL="342900" indent="-342900">
              <a:buFont typeface="Arial" panose="020B0604020202020204" pitchFamily="34" charset="0"/>
              <a:buChar char="•"/>
            </a:pPr>
            <a:r>
              <a:rPr lang="en-GB" dirty="0"/>
              <a:t>Clusters should support local representatives to more systematically and transparently seek inputs and communicate decisions to all local members</a:t>
            </a:r>
            <a:r>
              <a:rPr lang="en-IE" dirty="0" smtClean="0"/>
              <a:t>.</a:t>
            </a:r>
            <a:endParaRPr lang="en-IE" dirty="0"/>
          </a:p>
          <a:p>
            <a:pPr marL="342900" indent="-342900">
              <a:buFont typeface="Arial" panose="020B0604020202020204" pitchFamily="34" charset="0"/>
              <a:buChar char="•"/>
            </a:pPr>
            <a:endParaRPr lang="en-IE" dirty="0"/>
          </a:p>
          <a:p>
            <a:pPr lvl="0"/>
            <a:endParaRPr lang="en-IE" dirty="0">
              <a:effectLst/>
            </a:endParaRPr>
          </a:p>
        </p:txBody>
      </p:sp>
      <p:pic>
        <p:nvPicPr>
          <p:cNvPr id="6" name="Picture 5"/>
          <p:cNvPicPr/>
          <p:nvPr/>
        </p:nvPicPr>
        <p:blipFill>
          <a:blip r:embed="rId3">
            <a:extLst>
              <a:ext uri="{28A0092B-C50C-407E-A947-70E740481C1C}">
                <a14:useLocalDpi xmlns:a14="http://schemas.microsoft.com/office/drawing/2010/main" val="0"/>
              </a:ext>
            </a:extLst>
          </a:blip>
          <a:stretch>
            <a:fillRect/>
          </a:stretch>
        </p:blipFill>
        <p:spPr>
          <a:xfrm>
            <a:off x="8988425" y="291783"/>
            <a:ext cx="2876550" cy="594360"/>
          </a:xfrm>
          <a:prstGeom prst="rect">
            <a:avLst/>
          </a:prstGeom>
        </p:spPr>
      </p:pic>
    </p:spTree>
    <p:extLst>
      <p:ext uri="{BB962C8B-B14F-4D97-AF65-F5344CB8AC3E}">
        <p14:creationId xmlns:p14="http://schemas.microsoft.com/office/powerpoint/2010/main" val="31273084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5DF83689-8C3B-4401-B604-6541FC9F056A}"/>
              </a:ext>
            </a:extLst>
          </p:cNvPr>
          <p:cNvSpPr txBox="1">
            <a:spLocks/>
          </p:cNvSpPr>
          <p:nvPr/>
        </p:nvSpPr>
        <p:spPr>
          <a:xfrm>
            <a:off x="1676400" y="886143"/>
            <a:ext cx="9144000" cy="718629"/>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sz="4000" b="1" dirty="0" smtClean="0">
                <a:solidFill>
                  <a:srgbClr val="C00000"/>
                </a:solidFill>
              </a:rPr>
              <a:t>Recommendations</a:t>
            </a:r>
            <a:endParaRPr lang="en-US" sz="4000" b="1" dirty="0">
              <a:solidFill>
                <a:srgbClr val="C00000"/>
              </a:solidFill>
            </a:endParaRPr>
          </a:p>
        </p:txBody>
      </p:sp>
      <p:sp>
        <p:nvSpPr>
          <p:cNvPr id="5" name="Subtitle 2">
            <a:extLst>
              <a:ext uri="{FF2B5EF4-FFF2-40B4-BE49-F238E27FC236}">
                <a16:creationId xmlns:a16="http://schemas.microsoft.com/office/drawing/2014/main" id="{FC23C40B-6419-49B4-9CE6-D5AF5DF2B3B9}"/>
              </a:ext>
            </a:extLst>
          </p:cNvPr>
          <p:cNvSpPr txBox="1">
            <a:spLocks/>
          </p:cNvSpPr>
          <p:nvPr/>
        </p:nvSpPr>
        <p:spPr>
          <a:xfrm>
            <a:off x="698500" y="1739900"/>
            <a:ext cx="10833100" cy="4775200"/>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342900" indent="-342900">
              <a:buFont typeface="Arial" panose="020B0604020202020204" pitchFamily="34" charset="0"/>
              <a:buChar char="•"/>
            </a:pPr>
            <a:r>
              <a:rPr lang="en-GB" dirty="0" smtClean="0"/>
              <a:t>Clusters </a:t>
            </a:r>
            <a:r>
              <a:rPr lang="en-GB" dirty="0"/>
              <a:t>should promote culture of Principled Partnerships </a:t>
            </a:r>
            <a:r>
              <a:rPr lang="en-GB" dirty="0" smtClean="0"/>
              <a:t>and </a:t>
            </a:r>
            <a:r>
              <a:rPr lang="en-GB" dirty="0"/>
              <a:t>routinely monitor against baseline using </a:t>
            </a:r>
            <a:r>
              <a:rPr lang="en-GB" dirty="0" smtClean="0"/>
              <a:t>IASC Principles of Partnership</a:t>
            </a:r>
            <a:r>
              <a:rPr lang="en-AU" dirty="0"/>
              <a:t> </a:t>
            </a:r>
            <a:r>
              <a:rPr lang="en-GB" dirty="0" smtClean="0"/>
              <a:t>tools</a:t>
            </a:r>
          </a:p>
          <a:p>
            <a:pPr marL="342900" indent="-342900">
              <a:buFont typeface="Arial" panose="020B0604020202020204" pitchFamily="34" charset="0"/>
              <a:buChar char="•"/>
            </a:pPr>
            <a:r>
              <a:rPr lang="en-AU" dirty="0" smtClean="0"/>
              <a:t>Where </a:t>
            </a:r>
            <a:r>
              <a:rPr lang="en-AU" dirty="0"/>
              <a:t>possible, clusters should routinely track and report on funding trends. If possible, funding data should be disaggregated (allocation and funds received) by UN, INGO and NNGO and routinely provide this to the coordination </a:t>
            </a:r>
            <a:r>
              <a:rPr lang="en-AU" dirty="0" smtClean="0"/>
              <a:t>group. Clusters </a:t>
            </a:r>
            <a:r>
              <a:rPr lang="en-AU" dirty="0"/>
              <a:t>should try to </a:t>
            </a:r>
            <a:r>
              <a:rPr lang="en-GB" dirty="0"/>
              <a:t>promote unrestricted funding for </a:t>
            </a:r>
            <a:r>
              <a:rPr lang="en-GB" dirty="0" smtClean="0"/>
              <a:t>Local NGOs</a:t>
            </a:r>
            <a:r>
              <a:rPr lang="en-AU" dirty="0" smtClean="0"/>
              <a:t>.</a:t>
            </a:r>
          </a:p>
          <a:p>
            <a:pPr marL="342900" lvl="0" indent="-342900">
              <a:buFont typeface="Arial" panose="020B0604020202020204" pitchFamily="34" charset="0"/>
              <a:buChar char="•"/>
            </a:pPr>
            <a:r>
              <a:rPr lang="en-GB" dirty="0"/>
              <a:t>Where possible, clusters should develop current commitments to supporting national capacity and prepare a menu of institutional capacity strengthening options and strategies </a:t>
            </a:r>
            <a:r>
              <a:rPr lang="en-AU" dirty="0"/>
              <a:t> </a:t>
            </a:r>
            <a:r>
              <a:rPr lang="en-GB" dirty="0"/>
              <a:t>– requiring and not requiring funding to inform next HRP.</a:t>
            </a:r>
            <a:endParaRPr lang="en-IE" dirty="0" smtClean="0">
              <a:effectLst/>
            </a:endParaRPr>
          </a:p>
          <a:p>
            <a:pPr marL="342900" indent="-342900">
              <a:buFont typeface="Arial" panose="020B0604020202020204" pitchFamily="34" charset="0"/>
              <a:buChar char="•"/>
            </a:pPr>
            <a:r>
              <a:rPr lang="en-AU" dirty="0"/>
              <a:t> </a:t>
            </a:r>
            <a:r>
              <a:rPr lang="en-GB" dirty="0"/>
              <a:t>Shelter Clusters should try to ensure that localisation &amp; localization related terms (e.g. Grand Bargain, Principles of Partnership, etc.) explicitly referenced in the Humanitarian Response Plan where possible (recognising that the HRP template may be restricted by the </a:t>
            </a:r>
            <a:r>
              <a:rPr lang="en-GB" dirty="0" smtClean="0"/>
              <a:t>HC/HCT).</a:t>
            </a:r>
          </a:p>
          <a:p>
            <a:pPr marL="342900" indent="-342900">
              <a:buFont typeface="Arial" panose="020B0604020202020204" pitchFamily="34" charset="0"/>
              <a:buChar char="•"/>
            </a:pPr>
            <a:endParaRPr lang="en-IE" dirty="0"/>
          </a:p>
          <a:p>
            <a:pPr lvl="0"/>
            <a:endParaRPr lang="en-IE" dirty="0">
              <a:effectLst/>
            </a:endParaRPr>
          </a:p>
        </p:txBody>
      </p:sp>
      <p:pic>
        <p:nvPicPr>
          <p:cNvPr id="6" name="Picture 5"/>
          <p:cNvPicPr/>
          <p:nvPr/>
        </p:nvPicPr>
        <p:blipFill>
          <a:blip r:embed="rId3">
            <a:extLst>
              <a:ext uri="{28A0092B-C50C-407E-A947-70E740481C1C}">
                <a14:useLocalDpi xmlns:a14="http://schemas.microsoft.com/office/drawing/2010/main" val="0"/>
              </a:ext>
            </a:extLst>
          </a:blip>
          <a:stretch>
            <a:fillRect/>
          </a:stretch>
        </p:blipFill>
        <p:spPr>
          <a:xfrm>
            <a:off x="8988425" y="291783"/>
            <a:ext cx="2876550" cy="594360"/>
          </a:xfrm>
          <a:prstGeom prst="rect">
            <a:avLst/>
          </a:prstGeom>
        </p:spPr>
      </p:pic>
    </p:spTree>
    <p:extLst>
      <p:ext uri="{BB962C8B-B14F-4D97-AF65-F5344CB8AC3E}">
        <p14:creationId xmlns:p14="http://schemas.microsoft.com/office/powerpoint/2010/main" val="29424983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5DF83689-8C3B-4401-B604-6541FC9F056A}"/>
              </a:ext>
            </a:extLst>
          </p:cNvPr>
          <p:cNvSpPr txBox="1">
            <a:spLocks/>
          </p:cNvSpPr>
          <p:nvPr/>
        </p:nvSpPr>
        <p:spPr>
          <a:xfrm>
            <a:off x="1676400" y="886143"/>
            <a:ext cx="9144000" cy="718629"/>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sz="4000" b="1" dirty="0" smtClean="0">
                <a:solidFill>
                  <a:srgbClr val="C00000"/>
                </a:solidFill>
              </a:rPr>
              <a:t>Somalia Shelter Cluster</a:t>
            </a:r>
            <a:endParaRPr lang="en-US" sz="4000" b="1" dirty="0">
              <a:solidFill>
                <a:srgbClr val="C00000"/>
              </a:solidFill>
            </a:endParaRPr>
          </a:p>
        </p:txBody>
      </p:sp>
      <p:sp>
        <p:nvSpPr>
          <p:cNvPr id="5" name="Subtitle 2">
            <a:extLst>
              <a:ext uri="{FF2B5EF4-FFF2-40B4-BE49-F238E27FC236}">
                <a16:creationId xmlns:a16="http://schemas.microsoft.com/office/drawing/2014/main" id="{FC23C40B-6419-49B4-9CE6-D5AF5DF2B3B9}"/>
              </a:ext>
            </a:extLst>
          </p:cNvPr>
          <p:cNvSpPr txBox="1">
            <a:spLocks/>
          </p:cNvSpPr>
          <p:nvPr/>
        </p:nvSpPr>
        <p:spPr>
          <a:xfrm>
            <a:off x="1676400" y="1739900"/>
            <a:ext cx="9144000" cy="4775200"/>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342900" indent="-342900">
              <a:buFont typeface="Arial" panose="020B0604020202020204" pitchFamily="34" charset="0"/>
              <a:buChar char="•"/>
            </a:pPr>
            <a:endParaRPr lang="en-IE" dirty="0"/>
          </a:p>
        </p:txBody>
      </p:sp>
      <p:pic>
        <p:nvPicPr>
          <p:cNvPr id="6" name="Picture 5"/>
          <p:cNvPicPr/>
          <p:nvPr/>
        </p:nvPicPr>
        <p:blipFill>
          <a:blip r:embed="rId2">
            <a:extLst>
              <a:ext uri="{28A0092B-C50C-407E-A947-70E740481C1C}">
                <a14:useLocalDpi xmlns:a14="http://schemas.microsoft.com/office/drawing/2010/main" val="0"/>
              </a:ext>
            </a:extLst>
          </a:blip>
          <a:stretch>
            <a:fillRect/>
          </a:stretch>
        </p:blipFill>
        <p:spPr>
          <a:xfrm>
            <a:off x="8988425" y="291783"/>
            <a:ext cx="2876550" cy="594360"/>
          </a:xfrm>
          <a:prstGeom prst="rect">
            <a:avLst/>
          </a:prstGeom>
        </p:spPr>
      </p:pic>
      <p:graphicFrame>
        <p:nvGraphicFramePr>
          <p:cNvPr id="2" name="Table 1"/>
          <p:cNvGraphicFramePr>
            <a:graphicFrameLocks noGrp="1"/>
          </p:cNvGraphicFramePr>
          <p:nvPr>
            <p:extLst>
              <p:ext uri="{D42A27DB-BD31-4B8C-83A1-F6EECF244321}">
                <p14:modId xmlns:p14="http://schemas.microsoft.com/office/powerpoint/2010/main" val="1939453507"/>
              </p:ext>
            </p:extLst>
          </p:nvPr>
        </p:nvGraphicFramePr>
        <p:xfrm>
          <a:off x="1384300" y="1879600"/>
          <a:ext cx="9740900" cy="4284215"/>
        </p:xfrm>
        <a:graphic>
          <a:graphicData uri="http://schemas.openxmlformats.org/drawingml/2006/table">
            <a:tbl>
              <a:tblPr firstRow="1" firstCol="1" bandRow="1">
                <a:tableStyleId>{5C22544A-7EE6-4342-B048-85BDC9FD1C3A}</a:tableStyleId>
              </a:tblPr>
              <a:tblGrid>
                <a:gridCol w="9740900">
                  <a:extLst>
                    <a:ext uri="{9D8B030D-6E8A-4147-A177-3AD203B41FA5}">
                      <a16:colId xmlns:a16="http://schemas.microsoft.com/office/drawing/2014/main" val="1538387761"/>
                    </a:ext>
                  </a:extLst>
                </a:gridCol>
              </a:tblGrid>
              <a:tr h="348936">
                <a:tc>
                  <a:txBody>
                    <a:bodyPr/>
                    <a:lstStyle/>
                    <a:p>
                      <a:pPr>
                        <a:lnSpc>
                          <a:spcPct val="107000"/>
                        </a:lnSpc>
                        <a:spcAft>
                          <a:spcPts val="0"/>
                        </a:spcAft>
                      </a:pPr>
                      <a:r>
                        <a:rPr lang="en-AU" sz="2400" dirty="0">
                          <a:solidFill>
                            <a:schemeClr val="bg1"/>
                          </a:solidFill>
                          <a:effectLst/>
                        </a:rPr>
                        <a:t>Cluster Statistics</a:t>
                      </a:r>
                      <a:endParaRPr lang="en-IE" sz="24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rgbClr val="C00000"/>
                    </a:solidFill>
                  </a:tcPr>
                </a:tc>
                <a:extLst>
                  <a:ext uri="{0D108BD9-81ED-4DB2-BD59-A6C34878D82A}">
                    <a16:rowId xmlns:a16="http://schemas.microsoft.com/office/drawing/2014/main" val="729554869"/>
                  </a:ext>
                </a:extLst>
              </a:tr>
              <a:tr h="3892864">
                <a:tc>
                  <a:txBody>
                    <a:bodyPr/>
                    <a:lstStyle/>
                    <a:p>
                      <a:pPr marL="342900" lvl="0" indent="-342900">
                        <a:lnSpc>
                          <a:spcPct val="107000"/>
                        </a:lnSpc>
                        <a:spcAft>
                          <a:spcPts val="0"/>
                        </a:spcAft>
                        <a:buFont typeface="Symbol" panose="05050102010706020507" pitchFamily="18" charset="2"/>
                        <a:buChar char=""/>
                      </a:pPr>
                      <a:r>
                        <a:rPr lang="en-IE" sz="1800" dirty="0">
                          <a:solidFill>
                            <a:schemeClr val="tx1"/>
                          </a:solidFill>
                          <a:effectLst/>
                        </a:rPr>
                        <a:t>19 Partners in the Cluster</a:t>
                      </a:r>
                    </a:p>
                    <a:p>
                      <a:pPr>
                        <a:lnSpc>
                          <a:spcPct val="107000"/>
                        </a:lnSpc>
                        <a:spcAft>
                          <a:spcPts val="0"/>
                        </a:spcAft>
                      </a:pPr>
                      <a:r>
                        <a:rPr lang="en-IE" sz="1800" dirty="0">
                          <a:solidFill>
                            <a:schemeClr val="tx1"/>
                          </a:solidFill>
                          <a:effectLst/>
                        </a:rPr>
                        <a:t> </a:t>
                      </a:r>
                    </a:p>
                    <a:p>
                      <a:pPr marL="342900" lvl="0" indent="-342900">
                        <a:lnSpc>
                          <a:spcPct val="107000"/>
                        </a:lnSpc>
                        <a:spcAft>
                          <a:spcPts val="0"/>
                        </a:spcAft>
                        <a:buFont typeface="Wingdings" panose="05000000000000000000" pitchFamily="2" charset="2"/>
                        <a:buChar char=""/>
                      </a:pPr>
                      <a:r>
                        <a:rPr lang="en-IE" sz="1800" dirty="0">
                          <a:solidFill>
                            <a:schemeClr val="tx1"/>
                          </a:solidFill>
                          <a:effectLst/>
                        </a:rPr>
                        <a:t>10 Local/National partners in the Cluster</a:t>
                      </a:r>
                    </a:p>
                    <a:p>
                      <a:pPr marL="741680">
                        <a:lnSpc>
                          <a:spcPct val="107000"/>
                        </a:lnSpc>
                        <a:spcAft>
                          <a:spcPts val="0"/>
                        </a:spcAft>
                      </a:pPr>
                      <a:r>
                        <a:rPr lang="en-IE" sz="1800" dirty="0">
                          <a:solidFill>
                            <a:schemeClr val="tx1"/>
                          </a:solidFill>
                          <a:effectLst/>
                        </a:rPr>
                        <a:t> </a:t>
                      </a:r>
                    </a:p>
                    <a:p>
                      <a:pPr marL="342900" lvl="0" indent="-342900">
                        <a:lnSpc>
                          <a:spcPct val="107000"/>
                        </a:lnSpc>
                        <a:spcAft>
                          <a:spcPts val="0"/>
                        </a:spcAft>
                        <a:buFont typeface="Wingdings" panose="05000000000000000000" pitchFamily="2" charset="2"/>
                        <a:buChar char=""/>
                      </a:pPr>
                      <a:r>
                        <a:rPr lang="en-IE" sz="1800" dirty="0">
                          <a:solidFill>
                            <a:schemeClr val="tx1"/>
                          </a:solidFill>
                          <a:effectLst/>
                        </a:rPr>
                        <a:t>7 International NGOs in the Cluster</a:t>
                      </a:r>
                    </a:p>
                    <a:p>
                      <a:pPr marL="741680">
                        <a:lnSpc>
                          <a:spcPct val="107000"/>
                        </a:lnSpc>
                        <a:spcAft>
                          <a:spcPts val="0"/>
                        </a:spcAft>
                      </a:pPr>
                      <a:r>
                        <a:rPr lang="en-IE" sz="1800" dirty="0">
                          <a:solidFill>
                            <a:schemeClr val="tx1"/>
                          </a:solidFill>
                          <a:effectLst/>
                        </a:rPr>
                        <a:t> </a:t>
                      </a:r>
                    </a:p>
                    <a:p>
                      <a:pPr marL="342900" lvl="0" indent="-342900">
                        <a:lnSpc>
                          <a:spcPct val="107000"/>
                        </a:lnSpc>
                        <a:spcAft>
                          <a:spcPts val="0"/>
                        </a:spcAft>
                        <a:buFont typeface="Wingdings" panose="05000000000000000000" pitchFamily="2" charset="2"/>
                        <a:buChar char=""/>
                      </a:pPr>
                      <a:r>
                        <a:rPr lang="en-IE" sz="1800" dirty="0">
                          <a:solidFill>
                            <a:schemeClr val="tx1"/>
                          </a:solidFill>
                          <a:effectLst/>
                        </a:rPr>
                        <a:t>2 UN agencies</a:t>
                      </a:r>
                    </a:p>
                    <a:p>
                      <a:pPr>
                        <a:lnSpc>
                          <a:spcPct val="107000"/>
                        </a:lnSpc>
                        <a:spcAft>
                          <a:spcPts val="0"/>
                        </a:spcAft>
                      </a:pPr>
                      <a:r>
                        <a:rPr lang="en-IE" sz="1800" dirty="0">
                          <a:solidFill>
                            <a:schemeClr val="tx1"/>
                          </a:solidFill>
                          <a:effectLst/>
                        </a:rPr>
                        <a:t> </a:t>
                      </a:r>
                    </a:p>
                    <a:p>
                      <a:pPr marL="342900" lvl="0" indent="-342900">
                        <a:lnSpc>
                          <a:spcPct val="107000"/>
                        </a:lnSpc>
                        <a:spcAft>
                          <a:spcPts val="0"/>
                        </a:spcAft>
                        <a:buFont typeface="Symbol" panose="05050102010706020507" pitchFamily="18" charset="2"/>
                        <a:buChar char=""/>
                      </a:pPr>
                      <a:r>
                        <a:rPr lang="en-IE" sz="1800" dirty="0">
                          <a:solidFill>
                            <a:schemeClr val="tx1"/>
                          </a:solidFill>
                          <a:effectLst/>
                        </a:rPr>
                        <a:t>Local Actors represent 52% of the membership of the cluster</a:t>
                      </a:r>
                    </a:p>
                    <a:p>
                      <a:pPr>
                        <a:lnSpc>
                          <a:spcPct val="107000"/>
                        </a:lnSpc>
                        <a:spcAft>
                          <a:spcPts val="0"/>
                        </a:spcAft>
                      </a:pPr>
                      <a:r>
                        <a:rPr lang="en-IE" sz="1800" dirty="0">
                          <a:solidFill>
                            <a:schemeClr val="tx1"/>
                          </a:solidFill>
                          <a:effectLst/>
                        </a:rPr>
                        <a:t> </a:t>
                      </a:r>
                    </a:p>
                    <a:p>
                      <a:pPr marL="342900" lvl="0" indent="-342900">
                        <a:lnSpc>
                          <a:spcPct val="107000"/>
                        </a:lnSpc>
                        <a:spcAft>
                          <a:spcPts val="0"/>
                        </a:spcAft>
                        <a:buFont typeface="Symbol" panose="05050102010706020507" pitchFamily="18" charset="2"/>
                        <a:buChar char=""/>
                      </a:pPr>
                      <a:r>
                        <a:rPr lang="en-IE" sz="1800" dirty="0">
                          <a:solidFill>
                            <a:schemeClr val="tx1"/>
                          </a:solidFill>
                          <a:effectLst/>
                        </a:rPr>
                        <a:t>Local Actors receive 70% of funding in Somalia Shelter Response</a:t>
                      </a:r>
                    </a:p>
                    <a:p>
                      <a:pPr>
                        <a:lnSpc>
                          <a:spcPct val="107000"/>
                        </a:lnSpc>
                        <a:spcAft>
                          <a:spcPts val="0"/>
                        </a:spcAft>
                      </a:pPr>
                      <a:r>
                        <a:rPr lang="en-AU" sz="1300" dirty="0">
                          <a:solidFill>
                            <a:schemeClr val="tx1"/>
                          </a:solidFill>
                          <a:effectLst/>
                        </a:rPr>
                        <a:t> </a:t>
                      </a:r>
                      <a:endParaRPr lang="en-IE"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accent2">
                        <a:lumMod val="20000"/>
                        <a:lumOff val="80000"/>
                      </a:schemeClr>
                    </a:solidFill>
                  </a:tcPr>
                </a:tc>
                <a:extLst>
                  <a:ext uri="{0D108BD9-81ED-4DB2-BD59-A6C34878D82A}">
                    <a16:rowId xmlns:a16="http://schemas.microsoft.com/office/drawing/2014/main" val="1260472506"/>
                  </a:ext>
                </a:extLst>
              </a:tr>
            </a:tbl>
          </a:graphicData>
        </a:graphic>
      </p:graphicFrame>
    </p:spTree>
    <p:extLst>
      <p:ext uri="{BB962C8B-B14F-4D97-AF65-F5344CB8AC3E}">
        <p14:creationId xmlns:p14="http://schemas.microsoft.com/office/powerpoint/2010/main" val="26203634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nodePh="1">
                                  <p:stCondLst>
                                    <p:cond delay="0"/>
                                  </p:stCondLst>
                                  <p:endCondLst>
                                    <p:cond evt="begin" delay="0">
                                      <p:tn val="5"/>
                                    </p:cond>
                                  </p:endCondLst>
                                  <p:childTnLst>
                                    <p:set>
                                      <p:cBhvr>
                                        <p:cTn id="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5DF83689-8C3B-4401-B604-6541FC9F056A}"/>
              </a:ext>
            </a:extLst>
          </p:cNvPr>
          <p:cNvSpPr txBox="1">
            <a:spLocks/>
          </p:cNvSpPr>
          <p:nvPr/>
        </p:nvSpPr>
        <p:spPr>
          <a:xfrm>
            <a:off x="1676400" y="886143"/>
            <a:ext cx="9144000" cy="718629"/>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sz="4000" b="1" dirty="0" smtClean="0">
                <a:solidFill>
                  <a:srgbClr val="C00000"/>
                </a:solidFill>
              </a:rPr>
              <a:t>Session Overview</a:t>
            </a:r>
            <a:endParaRPr lang="en-US" sz="4000" b="1" dirty="0">
              <a:solidFill>
                <a:srgbClr val="C00000"/>
              </a:solidFill>
            </a:endParaRPr>
          </a:p>
        </p:txBody>
      </p:sp>
      <p:sp>
        <p:nvSpPr>
          <p:cNvPr id="5" name="Subtitle 2">
            <a:extLst>
              <a:ext uri="{FF2B5EF4-FFF2-40B4-BE49-F238E27FC236}">
                <a16:creationId xmlns:a16="http://schemas.microsoft.com/office/drawing/2014/main" id="{FC23C40B-6419-49B4-9CE6-D5AF5DF2B3B9}"/>
              </a:ext>
            </a:extLst>
          </p:cNvPr>
          <p:cNvSpPr txBox="1">
            <a:spLocks/>
          </p:cNvSpPr>
          <p:nvPr/>
        </p:nvSpPr>
        <p:spPr>
          <a:xfrm>
            <a:off x="1676400" y="1854200"/>
            <a:ext cx="9144000" cy="4521200"/>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342900" indent="-342900">
              <a:buFont typeface="Arial" panose="020B0604020202020204" pitchFamily="34" charset="0"/>
              <a:buChar char="•"/>
            </a:pPr>
            <a:r>
              <a:rPr lang="en-US" dirty="0" smtClean="0"/>
              <a:t>Background to Consultancy</a:t>
            </a:r>
          </a:p>
          <a:p>
            <a:pPr marL="342900" indent="-342900">
              <a:buFont typeface="Arial" panose="020B0604020202020204" pitchFamily="34" charset="0"/>
              <a:buChar char="•"/>
            </a:pPr>
            <a:r>
              <a:rPr lang="en-US" dirty="0" smtClean="0"/>
              <a:t>Scope and Limitations</a:t>
            </a:r>
          </a:p>
          <a:p>
            <a:pPr marL="342900" indent="-342900">
              <a:buFont typeface="Arial" panose="020B0604020202020204" pitchFamily="34" charset="0"/>
              <a:buChar char="•"/>
            </a:pPr>
            <a:r>
              <a:rPr lang="en-US" dirty="0" smtClean="0"/>
              <a:t>Definition of Localization and Local Actors</a:t>
            </a:r>
          </a:p>
          <a:p>
            <a:pPr marL="342900" indent="-342900">
              <a:buFont typeface="Arial" panose="020B0604020202020204" pitchFamily="34" charset="0"/>
              <a:buChar char="•"/>
            </a:pPr>
            <a:r>
              <a:rPr lang="en-US" dirty="0" smtClean="0"/>
              <a:t>Coordination Mechanisms and Localization</a:t>
            </a:r>
          </a:p>
          <a:p>
            <a:pPr marL="342900" indent="-342900">
              <a:buFont typeface="Arial" panose="020B0604020202020204" pitchFamily="34" charset="0"/>
              <a:buChar char="•"/>
            </a:pPr>
            <a:r>
              <a:rPr lang="en-US" dirty="0" smtClean="0"/>
              <a:t>Five Dimensions of Localization</a:t>
            </a:r>
          </a:p>
          <a:p>
            <a:pPr marL="342900" indent="-342900">
              <a:buFont typeface="Arial" panose="020B0604020202020204" pitchFamily="34" charset="0"/>
              <a:buChar char="•"/>
            </a:pPr>
            <a:r>
              <a:rPr lang="en-US" dirty="0" smtClean="0"/>
              <a:t>Survey and Consultation Findings</a:t>
            </a:r>
          </a:p>
          <a:p>
            <a:pPr marL="342900" indent="-342900">
              <a:buFont typeface="Arial" panose="020B0604020202020204" pitchFamily="34" charset="0"/>
              <a:buChar char="•"/>
            </a:pPr>
            <a:r>
              <a:rPr lang="en-US" dirty="0" smtClean="0"/>
              <a:t>Lessons for individual Clusters</a:t>
            </a:r>
          </a:p>
          <a:p>
            <a:pPr marL="342900" indent="-342900">
              <a:buFont typeface="Arial" panose="020B0604020202020204" pitchFamily="34" charset="0"/>
              <a:buChar char="•"/>
            </a:pPr>
            <a:r>
              <a:rPr lang="en-US" dirty="0" smtClean="0"/>
              <a:t>Questions</a:t>
            </a:r>
            <a:endParaRPr lang="en-US" dirty="0"/>
          </a:p>
        </p:txBody>
      </p:sp>
      <p:pic>
        <p:nvPicPr>
          <p:cNvPr id="6" name="Picture 5"/>
          <p:cNvPicPr/>
          <p:nvPr/>
        </p:nvPicPr>
        <p:blipFill>
          <a:blip r:embed="rId2">
            <a:extLst>
              <a:ext uri="{28A0092B-C50C-407E-A947-70E740481C1C}">
                <a14:useLocalDpi xmlns:a14="http://schemas.microsoft.com/office/drawing/2010/main" val="0"/>
              </a:ext>
            </a:extLst>
          </a:blip>
          <a:stretch>
            <a:fillRect/>
          </a:stretch>
        </p:blipFill>
        <p:spPr>
          <a:xfrm>
            <a:off x="8937625" y="291783"/>
            <a:ext cx="2876550" cy="594360"/>
          </a:xfrm>
          <a:prstGeom prst="rect">
            <a:avLst/>
          </a:prstGeom>
        </p:spPr>
      </p:pic>
    </p:spTree>
    <p:extLst>
      <p:ext uri="{BB962C8B-B14F-4D97-AF65-F5344CB8AC3E}">
        <p14:creationId xmlns:p14="http://schemas.microsoft.com/office/powerpoint/2010/main" val="22924712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5">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5">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5">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5">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5DF83689-8C3B-4401-B604-6541FC9F056A}"/>
              </a:ext>
            </a:extLst>
          </p:cNvPr>
          <p:cNvSpPr txBox="1">
            <a:spLocks/>
          </p:cNvSpPr>
          <p:nvPr/>
        </p:nvSpPr>
        <p:spPr>
          <a:xfrm>
            <a:off x="1676400" y="886143"/>
            <a:ext cx="9144000" cy="718629"/>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sz="4000" b="1" dirty="0" smtClean="0">
                <a:solidFill>
                  <a:srgbClr val="C00000"/>
                </a:solidFill>
              </a:rPr>
              <a:t>Venezuela Shelter Cluster</a:t>
            </a:r>
            <a:endParaRPr lang="en-US" sz="4000" b="1" dirty="0">
              <a:solidFill>
                <a:srgbClr val="C00000"/>
              </a:solidFill>
            </a:endParaRPr>
          </a:p>
        </p:txBody>
      </p:sp>
      <p:sp>
        <p:nvSpPr>
          <p:cNvPr id="5" name="Subtitle 2">
            <a:extLst>
              <a:ext uri="{FF2B5EF4-FFF2-40B4-BE49-F238E27FC236}">
                <a16:creationId xmlns:a16="http://schemas.microsoft.com/office/drawing/2014/main" id="{FC23C40B-6419-49B4-9CE6-D5AF5DF2B3B9}"/>
              </a:ext>
            </a:extLst>
          </p:cNvPr>
          <p:cNvSpPr txBox="1">
            <a:spLocks/>
          </p:cNvSpPr>
          <p:nvPr/>
        </p:nvSpPr>
        <p:spPr>
          <a:xfrm>
            <a:off x="1676400" y="1739900"/>
            <a:ext cx="9144000" cy="4775200"/>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342900" indent="-342900">
              <a:buFont typeface="Arial" panose="020B0604020202020204" pitchFamily="34" charset="0"/>
              <a:buChar char="•"/>
            </a:pPr>
            <a:endParaRPr lang="en-IE" dirty="0"/>
          </a:p>
        </p:txBody>
      </p:sp>
      <p:pic>
        <p:nvPicPr>
          <p:cNvPr id="6" name="Picture 5"/>
          <p:cNvPicPr/>
          <p:nvPr/>
        </p:nvPicPr>
        <p:blipFill>
          <a:blip r:embed="rId2">
            <a:extLst>
              <a:ext uri="{28A0092B-C50C-407E-A947-70E740481C1C}">
                <a14:useLocalDpi xmlns:a14="http://schemas.microsoft.com/office/drawing/2010/main" val="0"/>
              </a:ext>
            </a:extLst>
          </a:blip>
          <a:stretch>
            <a:fillRect/>
          </a:stretch>
        </p:blipFill>
        <p:spPr>
          <a:xfrm>
            <a:off x="8988425" y="291783"/>
            <a:ext cx="2876550" cy="594360"/>
          </a:xfrm>
          <a:prstGeom prst="rect">
            <a:avLst/>
          </a:prstGeom>
        </p:spPr>
      </p:pic>
      <p:graphicFrame>
        <p:nvGraphicFramePr>
          <p:cNvPr id="2" name="Table 1"/>
          <p:cNvGraphicFramePr>
            <a:graphicFrameLocks noGrp="1"/>
          </p:cNvGraphicFramePr>
          <p:nvPr>
            <p:extLst>
              <p:ext uri="{D42A27DB-BD31-4B8C-83A1-F6EECF244321}">
                <p14:modId xmlns:p14="http://schemas.microsoft.com/office/powerpoint/2010/main" val="2388191675"/>
              </p:ext>
            </p:extLst>
          </p:nvPr>
        </p:nvGraphicFramePr>
        <p:xfrm>
          <a:off x="698500" y="1828800"/>
          <a:ext cx="10731500" cy="4701258"/>
        </p:xfrm>
        <a:graphic>
          <a:graphicData uri="http://schemas.openxmlformats.org/drawingml/2006/table">
            <a:tbl>
              <a:tblPr firstRow="1" firstCol="1" bandRow="1">
                <a:tableStyleId>{5C22544A-7EE6-4342-B048-85BDC9FD1C3A}</a:tableStyleId>
              </a:tblPr>
              <a:tblGrid>
                <a:gridCol w="10731500">
                  <a:extLst>
                    <a:ext uri="{9D8B030D-6E8A-4147-A177-3AD203B41FA5}">
                      <a16:colId xmlns:a16="http://schemas.microsoft.com/office/drawing/2014/main" val="3296478154"/>
                    </a:ext>
                  </a:extLst>
                </a:gridCol>
              </a:tblGrid>
              <a:tr h="376392">
                <a:tc>
                  <a:txBody>
                    <a:bodyPr/>
                    <a:lstStyle/>
                    <a:p>
                      <a:pPr>
                        <a:lnSpc>
                          <a:spcPct val="107000"/>
                        </a:lnSpc>
                        <a:spcAft>
                          <a:spcPts val="0"/>
                        </a:spcAft>
                      </a:pPr>
                      <a:r>
                        <a:rPr lang="en-AU" sz="2400" dirty="0">
                          <a:effectLst/>
                        </a:rPr>
                        <a:t>Cluster  Statistics</a:t>
                      </a:r>
                      <a:endParaRPr lang="en-IE"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rgbClr val="C00000"/>
                    </a:solidFill>
                  </a:tcPr>
                </a:tc>
                <a:extLst>
                  <a:ext uri="{0D108BD9-81ED-4DB2-BD59-A6C34878D82A}">
                    <a16:rowId xmlns:a16="http://schemas.microsoft.com/office/drawing/2014/main" val="1118918855"/>
                  </a:ext>
                </a:extLst>
              </a:tr>
              <a:tr h="4309907">
                <a:tc>
                  <a:txBody>
                    <a:bodyPr/>
                    <a:lstStyle/>
                    <a:p>
                      <a:pPr marL="342900" lvl="0" indent="-342900">
                        <a:lnSpc>
                          <a:spcPct val="107000"/>
                        </a:lnSpc>
                        <a:spcAft>
                          <a:spcPts val="0"/>
                        </a:spcAft>
                        <a:buFont typeface="Symbol" panose="05050102010706020507" pitchFamily="18" charset="2"/>
                        <a:buChar char=""/>
                      </a:pPr>
                      <a:r>
                        <a:rPr lang="en-IE" sz="1800" dirty="0">
                          <a:solidFill>
                            <a:schemeClr val="tx1"/>
                          </a:solidFill>
                          <a:effectLst/>
                        </a:rPr>
                        <a:t>22 Partners in the Cluster</a:t>
                      </a:r>
                    </a:p>
                    <a:p>
                      <a:pPr>
                        <a:lnSpc>
                          <a:spcPct val="107000"/>
                        </a:lnSpc>
                        <a:spcAft>
                          <a:spcPts val="0"/>
                        </a:spcAft>
                      </a:pPr>
                      <a:r>
                        <a:rPr lang="en-IE" sz="1800" dirty="0">
                          <a:solidFill>
                            <a:schemeClr val="tx1"/>
                          </a:solidFill>
                          <a:effectLst/>
                        </a:rPr>
                        <a:t> </a:t>
                      </a:r>
                    </a:p>
                    <a:p>
                      <a:pPr marL="342900" lvl="0" indent="-342900">
                        <a:lnSpc>
                          <a:spcPct val="107000"/>
                        </a:lnSpc>
                        <a:spcAft>
                          <a:spcPts val="0"/>
                        </a:spcAft>
                        <a:buFont typeface="Wingdings" panose="05000000000000000000" pitchFamily="2" charset="2"/>
                        <a:buChar char=""/>
                      </a:pPr>
                      <a:r>
                        <a:rPr lang="en-IE" sz="1800" dirty="0">
                          <a:solidFill>
                            <a:schemeClr val="tx1"/>
                          </a:solidFill>
                          <a:effectLst/>
                        </a:rPr>
                        <a:t>13 Local/National partners in the Cluster</a:t>
                      </a:r>
                    </a:p>
                    <a:p>
                      <a:pPr marL="741680">
                        <a:lnSpc>
                          <a:spcPct val="107000"/>
                        </a:lnSpc>
                        <a:spcAft>
                          <a:spcPts val="0"/>
                        </a:spcAft>
                      </a:pPr>
                      <a:r>
                        <a:rPr lang="en-IE" sz="1800" dirty="0">
                          <a:solidFill>
                            <a:schemeClr val="tx1"/>
                          </a:solidFill>
                          <a:effectLst/>
                        </a:rPr>
                        <a:t> </a:t>
                      </a:r>
                    </a:p>
                    <a:p>
                      <a:pPr marL="342900" lvl="0" indent="-342900">
                        <a:lnSpc>
                          <a:spcPct val="107000"/>
                        </a:lnSpc>
                        <a:spcAft>
                          <a:spcPts val="0"/>
                        </a:spcAft>
                        <a:buFont typeface="Wingdings" panose="05000000000000000000" pitchFamily="2" charset="2"/>
                        <a:buChar char=""/>
                      </a:pPr>
                      <a:r>
                        <a:rPr lang="en-IE" sz="1800" dirty="0">
                          <a:solidFill>
                            <a:schemeClr val="tx1"/>
                          </a:solidFill>
                          <a:effectLst/>
                        </a:rPr>
                        <a:t>6 International NGOs in the Cluster</a:t>
                      </a:r>
                    </a:p>
                    <a:p>
                      <a:pPr marL="741680">
                        <a:lnSpc>
                          <a:spcPct val="107000"/>
                        </a:lnSpc>
                        <a:spcAft>
                          <a:spcPts val="0"/>
                        </a:spcAft>
                      </a:pPr>
                      <a:r>
                        <a:rPr lang="en-IE" sz="1800" dirty="0">
                          <a:solidFill>
                            <a:schemeClr val="tx1"/>
                          </a:solidFill>
                          <a:effectLst/>
                        </a:rPr>
                        <a:t> </a:t>
                      </a:r>
                    </a:p>
                    <a:p>
                      <a:pPr marL="342900" lvl="0" indent="-342900">
                        <a:lnSpc>
                          <a:spcPct val="107000"/>
                        </a:lnSpc>
                        <a:spcAft>
                          <a:spcPts val="0"/>
                        </a:spcAft>
                        <a:buFont typeface="Wingdings" panose="05000000000000000000" pitchFamily="2" charset="2"/>
                        <a:buChar char=""/>
                      </a:pPr>
                      <a:r>
                        <a:rPr lang="en-IE" sz="1800" dirty="0">
                          <a:solidFill>
                            <a:schemeClr val="tx1"/>
                          </a:solidFill>
                          <a:effectLst/>
                        </a:rPr>
                        <a:t>3 UN agencies</a:t>
                      </a:r>
                    </a:p>
                    <a:p>
                      <a:pPr>
                        <a:lnSpc>
                          <a:spcPct val="107000"/>
                        </a:lnSpc>
                        <a:spcAft>
                          <a:spcPts val="0"/>
                        </a:spcAft>
                      </a:pPr>
                      <a:r>
                        <a:rPr lang="en-IE" sz="1800" dirty="0">
                          <a:solidFill>
                            <a:schemeClr val="tx1"/>
                          </a:solidFill>
                          <a:effectLst/>
                        </a:rPr>
                        <a:t> </a:t>
                      </a:r>
                    </a:p>
                    <a:p>
                      <a:pPr marL="342900" lvl="0" indent="-342900">
                        <a:lnSpc>
                          <a:spcPct val="107000"/>
                        </a:lnSpc>
                        <a:spcAft>
                          <a:spcPts val="0"/>
                        </a:spcAft>
                        <a:buFont typeface="Symbol" panose="05050102010706020507" pitchFamily="18" charset="2"/>
                        <a:buChar char=""/>
                      </a:pPr>
                      <a:r>
                        <a:rPr lang="en-IE" sz="1800" dirty="0">
                          <a:solidFill>
                            <a:schemeClr val="tx1"/>
                          </a:solidFill>
                          <a:effectLst/>
                        </a:rPr>
                        <a:t>Local Actors represent 32% of the membership of the cluster in terms of number of organisations</a:t>
                      </a:r>
                    </a:p>
                    <a:p>
                      <a:pPr>
                        <a:lnSpc>
                          <a:spcPct val="107000"/>
                        </a:lnSpc>
                        <a:spcAft>
                          <a:spcPts val="0"/>
                        </a:spcAft>
                      </a:pPr>
                      <a:r>
                        <a:rPr lang="en-IE" sz="1800" dirty="0">
                          <a:solidFill>
                            <a:schemeClr val="tx1"/>
                          </a:solidFill>
                          <a:effectLst/>
                        </a:rPr>
                        <a:t> </a:t>
                      </a:r>
                    </a:p>
                    <a:p>
                      <a:pPr marL="342900" lvl="0" indent="-342900">
                        <a:lnSpc>
                          <a:spcPct val="107000"/>
                        </a:lnSpc>
                        <a:spcAft>
                          <a:spcPts val="0"/>
                        </a:spcAft>
                        <a:buFont typeface="Symbol" panose="05050102010706020507" pitchFamily="18" charset="2"/>
                        <a:buChar char=""/>
                      </a:pPr>
                      <a:r>
                        <a:rPr lang="en-IE" sz="1800" dirty="0">
                          <a:solidFill>
                            <a:schemeClr val="tx1"/>
                          </a:solidFill>
                          <a:effectLst/>
                        </a:rPr>
                        <a:t>Local Actors receive an estimated 5% of funding in Venezuela Shelter Response</a:t>
                      </a:r>
                    </a:p>
                    <a:p>
                      <a:pPr>
                        <a:lnSpc>
                          <a:spcPct val="150000"/>
                        </a:lnSpc>
                        <a:spcAft>
                          <a:spcPts val="0"/>
                        </a:spcAft>
                      </a:pPr>
                      <a:r>
                        <a:rPr lang="en-IE" sz="1800" dirty="0">
                          <a:solidFill>
                            <a:schemeClr val="tx1"/>
                          </a:solidFill>
                          <a:effectLst/>
                        </a:rPr>
                        <a:t> </a:t>
                      </a:r>
                      <a:endParaRPr lang="en-IE"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accent2">
                        <a:lumMod val="20000"/>
                        <a:lumOff val="80000"/>
                      </a:schemeClr>
                    </a:solidFill>
                  </a:tcPr>
                </a:tc>
                <a:extLst>
                  <a:ext uri="{0D108BD9-81ED-4DB2-BD59-A6C34878D82A}">
                    <a16:rowId xmlns:a16="http://schemas.microsoft.com/office/drawing/2014/main" val="3593402981"/>
                  </a:ext>
                </a:extLst>
              </a:tr>
            </a:tbl>
          </a:graphicData>
        </a:graphic>
      </p:graphicFrame>
    </p:spTree>
    <p:extLst>
      <p:ext uri="{BB962C8B-B14F-4D97-AF65-F5344CB8AC3E}">
        <p14:creationId xmlns:p14="http://schemas.microsoft.com/office/powerpoint/2010/main" val="3984572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nodePh="1">
                                  <p:stCondLst>
                                    <p:cond delay="0"/>
                                  </p:stCondLst>
                                  <p:endCondLst>
                                    <p:cond evt="begin" delay="0">
                                      <p:tn val="5"/>
                                    </p:cond>
                                  </p:endCondLst>
                                  <p:childTnLst>
                                    <p:set>
                                      <p:cBhvr>
                                        <p:cTn id="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5DF83689-8C3B-4401-B604-6541FC9F056A}"/>
              </a:ext>
            </a:extLst>
          </p:cNvPr>
          <p:cNvSpPr txBox="1">
            <a:spLocks/>
          </p:cNvSpPr>
          <p:nvPr/>
        </p:nvSpPr>
        <p:spPr>
          <a:xfrm>
            <a:off x="1676400" y="886143"/>
            <a:ext cx="9144000" cy="718629"/>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sz="4000" b="1" dirty="0" smtClean="0">
                <a:solidFill>
                  <a:srgbClr val="C00000"/>
                </a:solidFill>
              </a:rPr>
              <a:t>Nigeria Shelter Cluster</a:t>
            </a:r>
            <a:endParaRPr lang="en-US" sz="4000" b="1" dirty="0">
              <a:solidFill>
                <a:srgbClr val="C00000"/>
              </a:solidFill>
            </a:endParaRPr>
          </a:p>
        </p:txBody>
      </p:sp>
      <p:sp>
        <p:nvSpPr>
          <p:cNvPr id="5" name="Subtitle 2">
            <a:extLst>
              <a:ext uri="{FF2B5EF4-FFF2-40B4-BE49-F238E27FC236}">
                <a16:creationId xmlns:a16="http://schemas.microsoft.com/office/drawing/2014/main" id="{FC23C40B-6419-49B4-9CE6-D5AF5DF2B3B9}"/>
              </a:ext>
            </a:extLst>
          </p:cNvPr>
          <p:cNvSpPr txBox="1">
            <a:spLocks/>
          </p:cNvSpPr>
          <p:nvPr/>
        </p:nvSpPr>
        <p:spPr>
          <a:xfrm>
            <a:off x="1676400" y="1739900"/>
            <a:ext cx="9144000" cy="4775200"/>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342900" indent="-342900">
              <a:buFont typeface="Arial" panose="020B0604020202020204" pitchFamily="34" charset="0"/>
              <a:buChar char="•"/>
            </a:pPr>
            <a:endParaRPr lang="en-IE" dirty="0"/>
          </a:p>
        </p:txBody>
      </p:sp>
      <p:pic>
        <p:nvPicPr>
          <p:cNvPr id="6" name="Picture 5"/>
          <p:cNvPicPr/>
          <p:nvPr/>
        </p:nvPicPr>
        <p:blipFill>
          <a:blip r:embed="rId2">
            <a:extLst>
              <a:ext uri="{28A0092B-C50C-407E-A947-70E740481C1C}">
                <a14:useLocalDpi xmlns:a14="http://schemas.microsoft.com/office/drawing/2010/main" val="0"/>
              </a:ext>
            </a:extLst>
          </a:blip>
          <a:stretch>
            <a:fillRect/>
          </a:stretch>
        </p:blipFill>
        <p:spPr>
          <a:xfrm>
            <a:off x="8988425" y="291783"/>
            <a:ext cx="2876550" cy="594360"/>
          </a:xfrm>
          <a:prstGeom prst="rect">
            <a:avLst/>
          </a:prstGeom>
        </p:spPr>
      </p:pic>
      <p:graphicFrame>
        <p:nvGraphicFramePr>
          <p:cNvPr id="3" name="Table 2"/>
          <p:cNvGraphicFramePr>
            <a:graphicFrameLocks noGrp="1"/>
          </p:cNvGraphicFramePr>
          <p:nvPr>
            <p:extLst>
              <p:ext uri="{D42A27DB-BD31-4B8C-83A1-F6EECF244321}">
                <p14:modId xmlns:p14="http://schemas.microsoft.com/office/powerpoint/2010/main" val="1963006335"/>
              </p:ext>
            </p:extLst>
          </p:nvPr>
        </p:nvGraphicFramePr>
        <p:xfrm>
          <a:off x="647700" y="1824143"/>
          <a:ext cx="11023600" cy="3195955"/>
        </p:xfrm>
        <a:graphic>
          <a:graphicData uri="http://schemas.openxmlformats.org/drawingml/2006/table">
            <a:tbl>
              <a:tblPr firstRow="1" firstCol="1" bandRow="1">
                <a:tableStyleId>{5C22544A-7EE6-4342-B048-85BDC9FD1C3A}</a:tableStyleId>
              </a:tblPr>
              <a:tblGrid>
                <a:gridCol w="11023600">
                  <a:extLst>
                    <a:ext uri="{9D8B030D-6E8A-4147-A177-3AD203B41FA5}">
                      <a16:colId xmlns:a16="http://schemas.microsoft.com/office/drawing/2014/main" val="2483508148"/>
                    </a:ext>
                  </a:extLst>
                </a:gridCol>
              </a:tblGrid>
              <a:tr h="181508">
                <a:tc>
                  <a:txBody>
                    <a:bodyPr/>
                    <a:lstStyle/>
                    <a:p>
                      <a:pPr>
                        <a:lnSpc>
                          <a:spcPct val="107000"/>
                        </a:lnSpc>
                        <a:spcAft>
                          <a:spcPts val="0"/>
                        </a:spcAft>
                      </a:pPr>
                      <a:r>
                        <a:rPr lang="en-AU" sz="2000" dirty="0">
                          <a:effectLst/>
                        </a:rPr>
                        <a:t>Cluster Statistics</a:t>
                      </a:r>
                      <a:endParaRPr lang="en-IE"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47160" marR="47160" marT="0" marB="0">
                    <a:solidFill>
                      <a:srgbClr val="C00000"/>
                    </a:solidFill>
                  </a:tcPr>
                </a:tc>
                <a:extLst>
                  <a:ext uri="{0D108BD9-81ED-4DB2-BD59-A6C34878D82A}">
                    <a16:rowId xmlns:a16="http://schemas.microsoft.com/office/drawing/2014/main" val="2354967202"/>
                  </a:ext>
                </a:extLst>
              </a:tr>
              <a:tr h="2188549">
                <a:tc>
                  <a:txBody>
                    <a:bodyPr/>
                    <a:lstStyle/>
                    <a:p>
                      <a:pPr>
                        <a:lnSpc>
                          <a:spcPct val="107000"/>
                        </a:lnSpc>
                        <a:spcAft>
                          <a:spcPts val="0"/>
                        </a:spcAft>
                      </a:pPr>
                      <a:r>
                        <a:rPr lang="en-IE" sz="800" dirty="0">
                          <a:effectLst/>
                        </a:rPr>
                        <a:t> </a:t>
                      </a:r>
                      <a:endParaRPr lang="en-IE" sz="1400" dirty="0">
                        <a:solidFill>
                          <a:schemeClr val="tx1"/>
                        </a:solidFill>
                        <a:effectLst/>
                      </a:endParaRPr>
                    </a:p>
                    <a:p>
                      <a:pPr marL="342900" lvl="0" indent="-342900">
                        <a:lnSpc>
                          <a:spcPct val="107000"/>
                        </a:lnSpc>
                        <a:spcAft>
                          <a:spcPts val="0"/>
                        </a:spcAft>
                        <a:buFont typeface="Symbol" panose="05050102010706020507" pitchFamily="18" charset="2"/>
                        <a:buChar char=""/>
                      </a:pPr>
                      <a:r>
                        <a:rPr lang="en-IE" sz="1400" dirty="0">
                          <a:solidFill>
                            <a:schemeClr val="tx1"/>
                          </a:solidFill>
                          <a:effectLst/>
                        </a:rPr>
                        <a:t>15 Partners in the Cluster</a:t>
                      </a:r>
                    </a:p>
                    <a:p>
                      <a:pPr>
                        <a:lnSpc>
                          <a:spcPct val="107000"/>
                        </a:lnSpc>
                        <a:spcAft>
                          <a:spcPts val="0"/>
                        </a:spcAft>
                      </a:pPr>
                      <a:r>
                        <a:rPr lang="en-IE" sz="1400" dirty="0">
                          <a:solidFill>
                            <a:schemeClr val="tx1"/>
                          </a:solidFill>
                          <a:effectLst/>
                        </a:rPr>
                        <a:t> </a:t>
                      </a:r>
                    </a:p>
                    <a:p>
                      <a:pPr marL="809625" lvl="0" indent="-342900">
                        <a:lnSpc>
                          <a:spcPct val="107000"/>
                        </a:lnSpc>
                        <a:spcAft>
                          <a:spcPts val="0"/>
                        </a:spcAft>
                        <a:buFont typeface="Wingdings" panose="05000000000000000000" pitchFamily="2" charset="2"/>
                        <a:buChar char=""/>
                      </a:pPr>
                      <a:r>
                        <a:rPr lang="en-IE" sz="1400" dirty="0">
                          <a:solidFill>
                            <a:schemeClr val="tx1"/>
                          </a:solidFill>
                          <a:effectLst/>
                        </a:rPr>
                        <a:t>3 Local/National partners in the Cluster</a:t>
                      </a:r>
                    </a:p>
                    <a:p>
                      <a:pPr marL="809625" indent="-342900">
                        <a:lnSpc>
                          <a:spcPct val="107000"/>
                        </a:lnSpc>
                        <a:spcAft>
                          <a:spcPts val="0"/>
                        </a:spcAft>
                      </a:pPr>
                      <a:r>
                        <a:rPr lang="en-IE" sz="1400" dirty="0">
                          <a:solidFill>
                            <a:schemeClr val="tx1"/>
                          </a:solidFill>
                          <a:effectLst/>
                        </a:rPr>
                        <a:t> </a:t>
                      </a:r>
                    </a:p>
                    <a:p>
                      <a:pPr marL="809625" lvl="0" indent="-342900">
                        <a:lnSpc>
                          <a:spcPct val="107000"/>
                        </a:lnSpc>
                        <a:spcAft>
                          <a:spcPts val="0"/>
                        </a:spcAft>
                        <a:buFont typeface="Wingdings" panose="05000000000000000000" pitchFamily="2" charset="2"/>
                        <a:buChar char=""/>
                      </a:pPr>
                      <a:r>
                        <a:rPr lang="en-IE" sz="1400" dirty="0">
                          <a:solidFill>
                            <a:schemeClr val="tx1"/>
                          </a:solidFill>
                          <a:effectLst/>
                        </a:rPr>
                        <a:t>10 International NGOs in the Cluster</a:t>
                      </a:r>
                    </a:p>
                    <a:p>
                      <a:pPr marL="809625" indent="-342900">
                        <a:lnSpc>
                          <a:spcPct val="107000"/>
                        </a:lnSpc>
                        <a:spcAft>
                          <a:spcPts val="0"/>
                        </a:spcAft>
                      </a:pPr>
                      <a:r>
                        <a:rPr lang="en-IE" sz="1400" dirty="0">
                          <a:solidFill>
                            <a:schemeClr val="tx1"/>
                          </a:solidFill>
                          <a:effectLst/>
                        </a:rPr>
                        <a:t> </a:t>
                      </a:r>
                    </a:p>
                    <a:p>
                      <a:pPr marL="809625" lvl="0" indent="-342900">
                        <a:lnSpc>
                          <a:spcPct val="107000"/>
                        </a:lnSpc>
                        <a:spcAft>
                          <a:spcPts val="0"/>
                        </a:spcAft>
                        <a:buFont typeface="Wingdings" panose="05000000000000000000" pitchFamily="2" charset="2"/>
                        <a:buChar char=""/>
                      </a:pPr>
                      <a:r>
                        <a:rPr lang="en-IE" sz="1400" dirty="0">
                          <a:solidFill>
                            <a:schemeClr val="tx1"/>
                          </a:solidFill>
                          <a:effectLst/>
                        </a:rPr>
                        <a:t>2 UN agencies</a:t>
                      </a:r>
                    </a:p>
                    <a:p>
                      <a:pPr>
                        <a:lnSpc>
                          <a:spcPct val="107000"/>
                        </a:lnSpc>
                        <a:spcAft>
                          <a:spcPts val="0"/>
                        </a:spcAft>
                      </a:pPr>
                      <a:r>
                        <a:rPr lang="en-IE" sz="1400" dirty="0">
                          <a:solidFill>
                            <a:schemeClr val="tx1"/>
                          </a:solidFill>
                          <a:effectLst/>
                        </a:rPr>
                        <a:t> </a:t>
                      </a:r>
                    </a:p>
                    <a:p>
                      <a:pPr marL="342900" lvl="0" indent="-342900">
                        <a:lnSpc>
                          <a:spcPct val="107000"/>
                        </a:lnSpc>
                        <a:spcAft>
                          <a:spcPts val="0"/>
                        </a:spcAft>
                        <a:buFont typeface="Symbol" panose="05050102010706020507" pitchFamily="18" charset="2"/>
                        <a:buChar char=""/>
                      </a:pPr>
                      <a:r>
                        <a:rPr lang="en-IE" sz="1400" dirty="0">
                          <a:solidFill>
                            <a:schemeClr val="tx1"/>
                          </a:solidFill>
                          <a:effectLst/>
                        </a:rPr>
                        <a:t>Local Actors represent 20% of the membership of the cluster</a:t>
                      </a:r>
                    </a:p>
                    <a:p>
                      <a:pPr>
                        <a:lnSpc>
                          <a:spcPct val="107000"/>
                        </a:lnSpc>
                        <a:spcAft>
                          <a:spcPts val="0"/>
                        </a:spcAft>
                      </a:pPr>
                      <a:r>
                        <a:rPr lang="en-IE" sz="1400" dirty="0">
                          <a:solidFill>
                            <a:schemeClr val="tx1"/>
                          </a:solidFill>
                          <a:effectLst/>
                        </a:rPr>
                        <a:t> </a:t>
                      </a:r>
                    </a:p>
                    <a:p>
                      <a:pPr marL="342900" lvl="0" indent="-342900">
                        <a:lnSpc>
                          <a:spcPct val="107000"/>
                        </a:lnSpc>
                        <a:spcAft>
                          <a:spcPts val="0"/>
                        </a:spcAft>
                        <a:buFont typeface="Symbol" panose="05050102010706020507" pitchFamily="18" charset="2"/>
                        <a:buChar char=""/>
                      </a:pPr>
                      <a:r>
                        <a:rPr lang="en-IE" sz="1400" dirty="0">
                          <a:solidFill>
                            <a:schemeClr val="tx1"/>
                          </a:solidFill>
                          <a:effectLst/>
                        </a:rPr>
                        <a:t>Local Actors receive 6.75% of funding in Nigeria Shelter Response</a:t>
                      </a:r>
                    </a:p>
                    <a:p>
                      <a:pPr>
                        <a:lnSpc>
                          <a:spcPct val="107000"/>
                        </a:lnSpc>
                        <a:spcAft>
                          <a:spcPts val="0"/>
                        </a:spcAft>
                      </a:pPr>
                      <a:r>
                        <a:rPr lang="en-IE" sz="1400" dirty="0">
                          <a:solidFill>
                            <a:schemeClr val="tx1"/>
                          </a:solidFill>
                          <a:effectLst/>
                        </a:rPr>
                        <a:t> </a:t>
                      </a:r>
                      <a:endParaRPr lang="en-IE"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7160" marR="47160" marT="0" marB="0">
                    <a:solidFill>
                      <a:schemeClr val="accent2">
                        <a:lumMod val="20000"/>
                        <a:lumOff val="80000"/>
                      </a:schemeClr>
                    </a:solidFill>
                  </a:tcPr>
                </a:tc>
                <a:extLst>
                  <a:ext uri="{0D108BD9-81ED-4DB2-BD59-A6C34878D82A}">
                    <a16:rowId xmlns:a16="http://schemas.microsoft.com/office/drawing/2014/main" val="3640359397"/>
                  </a:ext>
                </a:extLst>
              </a:tr>
            </a:tbl>
          </a:graphicData>
        </a:graphic>
      </p:graphicFrame>
    </p:spTree>
    <p:extLst>
      <p:ext uri="{BB962C8B-B14F-4D97-AF65-F5344CB8AC3E}">
        <p14:creationId xmlns:p14="http://schemas.microsoft.com/office/powerpoint/2010/main" val="2982042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nodePh="1">
                                  <p:stCondLst>
                                    <p:cond delay="0"/>
                                  </p:stCondLst>
                                  <p:endCondLst>
                                    <p:cond evt="begin" delay="0">
                                      <p:tn val="5"/>
                                    </p:cond>
                                  </p:endCondLst>
                                  <p:childTnLst>
                                    <p:set>
                                      <p:cBhvr>
                                        <p:cTn id="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5DF83689-8C3B-4401-B604-6541FC9F056A}"/>
              </a:ext>
            </a:extLst>
          </p:cNvPr>
          <p:cNvSpPr txBox="1">
            <a:spLocks/>
          </p:cNvSpPr>
          <p:nvPr/>
        </p:nvSpPr>
        <p:spPr>
          <a:xfrm>
            <a:off x="1625600" y="3154363"/>
            <a:ext cx="9144000" cy="718629"/>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b="1" dirty="0" smtClean="0">
                <a:solidFill>
                  <a:srgbClr val="C00000"/>
                </a:solidFill>
              </a:rPr>
              <a:t>Questions?</a:t>
            </a:r>
            <a:endParaRPr lang="en-US" b="1" dirty="0">
              <a:solidFill>
                <a:srgbClr val="C00000"/>
              </a:solidFill>
            </a:endParaRPr>
          </a:p>
        </p:txBody>
      </p:sp>
      <p:pic>
        <p:nvPicPr>
          <p:cNvPr id="6" name="Picture 5"/>
          <p:cNvPicPr/>
          <p:nvPr/>
        </p:nvPicPr>
        <p:blipFill>
          <a:blip r:embed="rId2">
            <a:extLst>
              <a:ext uri="{28A0092B-C50C-407E-A947-70E740481C1C}">
                <a14:useLocalDpi xmlns:a14="http://schemas.microsoft.com/office/drawing/2010/main" val="0"/>
              </a:ext>
            </a:extLst>
          </a:blip>
          <a:stretch>
            <a:fillRect/>
          </a:stretch>
        </p:blipFill>
        <p:spPr>
          <a:xfrm>
            <a:off x="9064625" y="291783"/>
            <a:ext cx="2876550" cy="594360"/>
          </a:xfrm>
          <a:prstGeom prst="rect">
            <a:avLst/>
          </a:prstGeom>
        </p:spPr>
      </p:pic>
    </p:spTree>
    <p:extLst>
      <p:ext uri="{BB962C8B-B14F-4D97-AF65-F5344CB8AC3E}">
        <p14:creationId xmlns:p14="http://schemas.microsoft.com/office/powerpoint/2010/main" val="356216283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5DF83689-8C3B-4401-B604-6541FC9F056A}"/>
              </a:ext>
            </a:extLst>
          </p:cNvPr>
          <p:cNvSpPr txBox="1">
            <a:spLocks/>
          </p:cNvSpPr>
          <p:nvPr/>
        </p:nvSpPr>
        <p:spPr>
          <a:xfrm>
            <a:off x="1676400" y="779463"/>
            <a:ext cx="9144000" cy="718629"/>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sz="4000" b="1" dirty="0" smtClean="0">
                <a:solidFill>
                  <a:srgbClr val="C00000"/>
                </a:solidFill>
              </a:rPr>
              <a:t>Background</a:t>
            </a:r>
            <a:endParaRPr lang="en-US" sz="4000" b="1" dirty="0">
              <a:solidFill>
                <a:srgbClr val="C00000"/>
              </a:solidFill>
            </a:endParaRPr>
          </a:p>
        </p:txBody>
      </p:sp>
      <p:pic>
        <p:nvPicPr>
          <p:cNvPr id="6" name="Picture 5"/>
          <p:cNvPicPr/>
          <p:nvPr/>
        </p:nvPicPr>
        <p:blipFill>
          <a:blip r:embed="rId2">
            <a:extLst>
              <a:ext uri="{28A0092B-C50C-407E-A947-70E740481C1C}">
                <a14:useLocalDpi xmlns:a14="http://schemas.microsoft.com/office/drawing/2010/main" val="0"/>
              </a:ext>
            </a:extLst>
          </a:blip>
          <a:stretch>
            <a:fillRect/>
          </a:stretch>
        </p:blipFill>
        <p:spPr>
          <a:xfrm>
            <a:off x="9064625" y="291783"/>
            <a:ext cx="2876550" cy="594360"/>
          </a:xfrm>
          <a:prstGeom prst="rect">
            <a:avLst/>
          </a:prstGeom>
        </p:spPr>
      </p:pic>
      <p:sp>
        <p:nvSpPr>
          <p:cNvPr id="7" name="Subtitle 2">
            <a:extLst>
              <a:ext uri="{FF2B5EF4-FFF2-40B4-BE49-F238E27FC236}">
                <a16:creationId xmlns:a16="http://schemas.microsoft.com/office/drawing/2014/main" id="{FC23C40B-6419-49B4-9CE6-D5AF5DF2B3B9}"/>
              </a:ext>
            </a:extLst>
          </p:cNvPr>
          <p:cNvSpPr txBox="1">
            <a:spLocks/>
          </p:cNvSpPr>
          <p:nvPr/>
        </p:nvSpPr>
        <p:spPr>
          <a:xfrm>
            <a:off x="1676400" y="1854200"/>
            <a:ext cx="9144000" cy="4749800"/>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342900" indent="-342900">
              <a:buFont typeface="Arial" panose="020B0604020202020204" pitchFamily="34" charset="0"/>
              <a:buChar char="•"/>
            </a:pPr>
            <a:r>
              <a:rPr lang="en-AU" dirty="0" smtClean="0"/>
              <a:t>Consultation </a:t>
            </a:r>
            <a:r>
              <a:rPr lang="en-AU" dirty="0"/>
              <a:t>with Shelter Cluster Coordinators and a survey of Cluster partners in 16 </a:t>
            </a:r>
            <a:r>
              <a:rPr lang="en-AU" dirty="0" smtClean="0"/>
              <a:t>countries: Afghanistan</a:t>
            </a:r>
            <a:r>
              <a:rPr lang="en-AU" dirty="0"/>
              <a:t>, Cameroon, Chad, Democratic Republic of Congo, Iraq, Mali, Nigeria, Myanmar, Somalia, Syria, Sudan, Turkey, Ukraine, Venezuela and </a:t>
            </a:r>
            <a:r>
              <a:rPr lang="en-AU" dirty="0" smtClean="0"/>
              <a:t>Yemen. </a:t>
            </a:r>
          </a:p>
          <a:p>
            <a:pPr marL="342900" indent="-342900">
              <a:buFont typeface="Arial" panose="020B0604020202020204" pitchFamily="34" charset="0"/>
              <a:buChar char="•"/>
            </a:pPr>
            <a:endParaRPr lang="en-AU" dirty="0"/>
          </a:p>
          <a:p>
            <a:pPr marL="342900" indent="-342900">
              <a:buFont typeface="Arial" panose="020B0604020202020204" pitchFamily="34" charset="0"/>
              <a:buChar char="•"/>
            </a:pPr>
            <a:r>
              <a:rPr lang="en-US" dirty="0" smtClean="0"/>
              <a:t>Advise country-level clusters on the development of a plan of action based on the findings of the results of the localization survey</a:t>
            </a:r>
            <a:endParaRPr lang="en-IE" dirty="0" smtClean="0"/>
          </a:p>
          <a:p>
            <a:pPr marL="342900" indent="-342900">
              <a:buFont typeface="Arial" panose="020B0604020202020204" pitchFamily="34" charset="0"/>
              <a:buChar char="•"/>
            </a:pPr>
            <a:endParaRPr lang="en-US" dirty="0"/>
          </a:p>
        </p:txBody>
      </p:sp>
    </p:spTree>
    <p:extLst>
      <p:ext uri="{BB962C8B-B14F-4D97-AF65-F5344CB8AC3E}">
        <p14:creationId xmlns:p14="http://schemas.microsoft.com/office/powerpoint/2010/main" val="337306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5DF83689-8C3B-4401-B604-6541FC9F056A}"/>
              </a:ext>
            </a:extLst>
          </p:cNvPr>
          <p:cNvSpPr txBox="1">
            <a:spLocks/>
          </p:cNvSpPr>
          <p:nvPr/>
        </p:nvSpPr>
        <p:spPr>
          <a:xfrm>
            <a:off x="1371600" y="617411"/>
            <a:ext cx="9144000" cy="718629"/>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sz="4000" b="1" dirty="0" smtClean="0">
                <a:solidFill>
                  <a:srgbClr val="C00000"/>
                </a:solidFill>
              </a:rPr>
              <a:t>Scope and Limitations</a:t>
            </a:r>
            <a:endParaRPr lang="en-US" sz="4000" b="1" dirty="0">
              <a:solidFill>
                <a:srgbClr val="C00000"/>
              </a:solidFill>
            </a:endParaRPr>
          </a:p>
        </p:txBody>
      </p:sp>
      <p:sp>
        <p:nvSpPr>
          <p:cNvPr id="5" name="Subtitle 2">
            <a:extLst>
              <a:ext uri="{FF2B5EF4-FFF2-40B4-BE49-F238E27FC236}">
                <a16:creationId xmlns:a16="http://schemas.microsoft.com/office/drawing/2014/main" id="{FC23C40B-6419-49B4-9CE6-D5AF5DF2B3B9}"/>
              </a:ext>
            </a:extLst>
          </p:cNvPr>
          <p:cNvSpPr txBox="1">
            <a:spLocks/>
          </p:cNvSpPr>
          <p:nvPr/>
        </p:nvSpPr>
        <p:spPr>
          <a:xfrm>
            <a:off x="1282700" y="1785938"/>
            <a:ext cx="9144000" cy="4614862"/>
          </a:xfrm>
          <a:prstGeom prst="rect">
            <a:avLst/>
          </a:prstGeom>
        </p:spPr>
        <p:txBody>
          <a:bodyPr vert="horz" lIns="91440" tIns="45720" rIns="91440" bIns="45720" rtlCol="0">
            <a:normAutofit lnSpcReduction="10000"/>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342900" indent="-342900">
              <a:buFont typeface="Arial" panose="020B0604020202020204" pitchFamily="34" charset="0"/>
              <a:buChar char="•"/>
            </a:pPr>
            <a:r>
              <a:rPr lang="en-US" b="1" u="sng" dirty="0" smtClean="0"/>
              <a:t>Relatively short time frame – 23 days spread over 2 months</a:t>
            </a:r>
          </a:p>
          <a:p>
            <a:endParaRPr lang="en-AU" dirty="0" smtClean="0"/>
          </a:p>
          <a:p>
            <a:pPr marL="342900" indent="-342900">
              <a:buFont typeface="Arial" panose="020B0604020202020204" pitchFamily="34" charset="0"/>
              <a:buChar char="•"/>
            </a:pPr>
            <a:r>
              <a:rPr lang="en-AU" b="1" dirty="0" smtClean="0"/>
              <a:t>Constraints </a:t>
            </a:r>
            <a:r>
              <a:rPr lang="en-AU" b="1" dirty="0"/>
              <a:t>on cluster colleagues available time to </a:t>
            </a:r>
            <a:r>
              <a:rPr lang="en-AU" b="1" dirty="0" smtClean="0"/>
              <a:t>engage</a:t>
            </a:r>
          </a:p>
          <a:p>
            <a:endParaRPr lang="en-AU" dirty="0" smtClean="0"/>
          </a:p>
          <a:p>
            <a:pPr marL="342900" indent="-342900">
              <a:buFont typeface="Arial" panose="020B0604020202020204" pitchFamily="34" charset="0"/>
              <a:buChar char="•"/>
            </a:pPr>
            <a:r>
              <a:rPr lang="en-AU" b="1" dirty="0" smtClean="0"/>
              <a:t>Individual </a:t>
            </a:r>
            <a:r>
              <a:rPr lang="en-AU" b="1" dirty="0"/>
              <a:t>clusters were also dealing with spikes </a:t>
            </a:r>
            <a:r>
              <a:rPr lang="en-AU" b="1" dirty="0" smtClean="0"/>
              <a:t>in need</a:t>
            </a:r>
          </a:p>
          <a:p>
            <a:endParaRPr lang="en-AU" dirty="0" smtClean="0"/>
          </a:p>
          <a:p>
            <a:pPr marL="342900" indent="-342900">
              <a:buFont typeface="Arial" panose="020B0604020202020204" pitchFamily="34" charset="0"/>
              <a:buChar char="•"/>
            </a:pPr>
            <a:r>
              <a:rPr lang="en-AU" b="1" dirty="0"/>
              <a:t>Some Clusters only recently </a:t>
            </a:r>
            <a:r>
              <a:rPr lang="en-AU" b="1" dirty="0" smtClean="0"/>
              <a:t>activated</a:t>
            </a:r>
          </a:p>
          <a:p>
            <a:endParaRPr lang="en-AU" b="1" dirty="0" smtClean="0"/>
          </a:p>
          <a:p>
            <a:pPr marL="342900" indent="-342900">
              <a:buFont typeface="Arial" panose="020B0604020202020204" pitchFamily="34" charset="0"/>
              <a:buChar char="•"/>
            </a:pPr>
            <a:r>
              <a:rPr lang="en-AU" b="1" dirty="0" smtClean="0"/>
              <a:t>Degree of detail of surveys balanced with likely response</a:t>
            </a:r>
          </a:p>
          <a:p>
            <a:endParaRPr lang="en-AU" b="1" dirty="0" smtClean="0"/>
          </a:p>
          <a:p>
            <a:pPr marL="342900" indent="-342900">
              <a:buFont typeface="Arial" panose="020B0604020202020204" pitchFamily="34" charset="0"/>
              <a:buChar char="•"/>
            </a:pPr>
            <a:r>
              <a:rPr lang="en-AU" b="1" dirty="0" smtClean="0"/>
              <a:t>Not possible to reach local actors that sit outside of the cluster</a:t>
            </a:r>
            <a:endParaRPr lang="en-AU" b="1" dirty="0"/>
          </a:p>
          <a:p>
            <a:endParaRPr lang="en-US" b="1" dirty="0" smtClean="0"/>
          </a:p>
        </p:txBody>
      </p:sp>
      <p:pic>
        <p:nvPicPr>
          <p:cNvPr id="6" name="Picture 5"/>
          <p:cNvPicPr/>
          <p:nvPr/>
        </p:nvPicPr>
        <p:blipFill>
          <a:blip r:embed="rId2">
            <a:extLst>
              <a:ext uri="{28A0092B-C50C-407E-A947-70E740481C1C}">
                <a14:useLocalDpi xmlns:a14="http://schemas.microsoft.com/office/drawing/2010/main" val="0"/>
              </a:ext>
            </a:extLst>
          </a:blip>
          <a:stretch>
            <a:fillRect/>
          </a:stretch>
        </p:blipFill>
        <p:spPr>
          <a:xfrm>
            <a:off x="8988425" y="291783"/>
            <a:ext cx="2876550" cy="594360"/>
          </a:xfrm>
          <a:prstGeom prst="rect">
            <a:avLst/>
          </a:prstGeom>
        </p:spPr>
      </p:pic>
    </p:spTree>
    <p:extLst>
      <p:ext uri="{BB962C8B-B14F-4D97-AF65-F5344CB8AC3E}">
        <p14:creationId xmlns:p14="http://schemas.microsoft.com/office/powerpoint/2010/main" val="4899022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
                                            <p:txEl>
                                              <p:pRg st="6" end="6"/>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5">
                                            <p:txEl>
                                              <p:pRg st="8" end="8"/>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5">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5DF83689-8C3B-4401-B604-6541FC9F056A}"/>
              </a:ext>
            </a:extLst>
          </p:cNvPr>
          <p:cNvSpPr txBox="1">
            <a:spLocks/>
          </p:cNvSpPr>
          <p:nvPr/>
        </p:nvSpPr>
        <p:spPr>
          <a:xfrm>
            <a:off x="1676400" y="728663"/>
            <a:ext cx="9144000" cy="718629"/>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sz="4000" b="1" dirty="0" smtClean="0">
                <a:solidFill>
                  <a:srgbClr val="C00000"/>
                </a:solidFill>
              </a:rPr>
              <a:t>The Localization Agenda – a recap!</a:t>
            </a:r>
            <a:endParaRPr lang="en-US" sz="4000" b="1" dirty="0">
              <a:solidFill>
                <a:srgbClr val="C00000"/>
              </a:solidFill>
            </a:endParaRPr>
          </a:p>
        </p:txBody>
      </p:sp>
      <p:sp>
        <p:nvSpPr>
          <p:cNvPr id="5" name="Subtitle 2">
            <a:extLst>
              <a:ext uri="{FF2B5EF4-FFF2-40B4-BE49-F238E27FC236}">
                <a16:creationId xmlns:a16="http://schemas.microsoft.com/office/drawing/2014/main" id="{FC23C40B-6419-49B4-9CE6-D5AF5DF2B3B9}"/>
              </a:ext>
            </a:extLst>
          </p:cNvPr>
          <p:cNvSpPr txBox="1">
            <a:spLocks/>
          </p:cNvSpPr>
          <p:nvPr/>
        </p:nvSpPr>
        <p:spPr>
          <a:xfrm>
            <a:off x="1676400" y="1884172"/>
            <a:ext cx="9144000" cy="3526028"/>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endParaRPr lang="en-IE" dirty="0"/>
          </a:p>
        </p:txBody>
      </p:sp>
      <p:pic>
        <p:nvPicPr>
          <p:cNvPr id="6" name="Picture 5"/>
          <p:cNvPicPr/>
          <p:nvPr/>
        </p:nvPicPr>
        <p:blipFill>
          <a:blip r:embed="rId2">
            <a:extLst>
              <a:ext uri="{28A0092B-C50C-407E-A947-70E740481C1C}">
                <a14:useLocalDpi xmlns:a14="http://schemas.microsoft.com/office/drawing/2010/main" val="0"/>
              </a:ext>
            </a:extLst>
          </a:blip>
          <a:stretch>
            <a:fillRect/>
          </a:stretch>
        </p:blipFill>
        <p:spPr>
          <a:xfrm>
            <a:off x="8988425" y="291783"/>
            <a:ext cx="2876550" cy="594360"/>
          </a:xfrm>
          <a:prstGeom prst="rect">
            <a:avLst/>
          </a:prstGeom>
        </p:spPr>
      </p:pic>
      <p:sp>
        <p:nvSpPr>
          <p:cNvPr id="2" name="Rectangle 1"/>
          <p:cNvSpPr/>
          <p:nvPr/>
        </p:nvSpPr>
        <p:spPr>
          <a:xfrm>
            <a:off x="925512" y="1731277"/>
            <a:ext cx="10645775" cy="3831818"/>
          </a:xfrm>
          <a:prstGeom prst="rect">
            <a:avLst/>
          </a:prstGeom>
        </p:spPr>
        <p:txBody>
          <a:bodyPr wrap="square">
            <a:spAutoFit/>
          </a:bodyPr>
          <a:lstStyle/>
          <a:p>
            <a:pPr marL="285750" indent="-285750" algn="just">
              <a:lnSpc>
                <a:spcPct val="150000"/>
              </a:lnSpc>
              <a:spcAft>
                <a:spcPts val="0"/>
              </a:spcAft>
              <a:buFont typeface="Arial" panose="020B0604020202020204" pitchFamily="34" charset="0"/>
              <a:buChar char="•"/>
            </a:pPr>
            <a:r>
              <a:rPr lang="en-AU" dirty="0" smtClean="0">
                <a:latin typeface="Georgia" panose="02040502050405020303" pitchFamily="18" charset="0"/>
                <a:ea typeface="Calibri" panose="020F0502020204030204" pitchFamily="34" charset="0"/>
                <a:cs typeface="Arial" panose="020B0604020202020204" pitchFamily="34" charset="0"/>
              </a:rPr>
              <a:t>No single </a:t>
            </a:r>
            <a:r>
              <a:rPr lang="en-AU" dirty="0">
                <a:latin typeface="Georgia" panose="02040502050405020303" pitchFamily="18" charset="0"/>
                <a:ea typeface="Calibri" panose="020F0502020204030204" pitchFamily="34" charset="0"/>
                <a:cs typeface="Arial" panose="020B0604020202020204" pitchFamily="34" charset="0"/>
              </a:rPr>
              <a:t>definition of “localisation”. </a:t>
            </a:r>
            <a:endParaRPr lang="en-AU" dirty="0" smtClean="0">
              <a:latin typeface="Georgia" panose="02040502050405020303" pitchFamily="18" charset="0"/>
              <a:ea typeface="Calibri" panose="020F0502020204030204" pitchFamily="34" charset="0"/>
              <a:cs typeface="Arial" panose="020B0604020202020204" pitchFamily="34" charset="0"/>
            </a:endParaRPr>
          </a:p>
          <a:p>
            <a:pPr algn="just">
              <a:lnSpc>
                <a:spcPct val="150000"/>
              </a:lnSpc>
              <a:spcAft>
                <a:spcPts val="0"/>
              </a:spcAft>
            </a:pPr>
            <a:endParaRPr lang="en-AU" dirty="0" smtClean="0">
              <a:latin typeface="Georgia" panose="02040502050405020303" pitchFamily="18" charset="0"/>
              <a:ea typeface="Calibri" panose="020F0502020204030204" pitchFamily="34" charset="0"/>
              <a:cs typeface="Arial" panose="020B0604020202020204" pitchFamily="34" charset="0"/>
            </a:endParaRPr>
          </a:p>
          <a:p>
            <a:pPr marL="285750" indent="-285750" algn="just">
              <a:lnSpc>
                <a:spcPct val="150000"/>
              </a:lnSpc>
              <a:spcAft>
                <a:spcPts val="0"/>
              </a:spcAft>
              <a:buFont typeface="Arial" panose="020B0604020202020204" pitchFamily="34" charset="0"/>
              <a:buChar char="•"/>
            </a:pPr>
            <a:r>
              <a:rPr lang="en-AU" dirty="0" smtClean="0">
                <a:latin typeface="Georgia" panose="02040502050405020303" pitchFamily="18" charset="0"/>
                <a:ea typeface="Calibri" panose="020F0502020204030204" pitchFamily="34" charset="0"/>
                <a:cs typeface="Arial" panose="020B0604020202020204" pitchFamily="34" charset="0"/>
              </a:rPr>
              <a:t>Grand Bargain </a:t>
            </a:r>
            <a:r>
              <a:rPr lang="en-AU" dirty="0">
                <a:latin typeface="Georgia" panose="02040502050405020303" pitchFamily="18" charset="0"/>
                <a:ea typeface="Calibri" panose="020F0502020204030204" pitchFamily="34" charset="0"/>
                <a:cs typeface="Arial" panose="020B0604020202020204" pitchFamily="34" charset="0"/>
              </a:rPr>
              <a:t>signatories </a:t>
            </a:r>
            <a:r>
              <a:rPr lang="en-AU" dirty="0" smtClean="0">
                <a:latin typeface="Georgia" panose="02040502050405020303" pitchFamily="18" charset="0"/>
                <a:ea typeface="Calibri" panose="020F0502020204030204" pitchFamily="34" charset="0"/>
                <a:cs typeface="Arial" panose="020B0604020202020204" pitchFamily="34" charset="0"/>
              </a:rPr>
              <a:t>committed to </a:t>
            </a:r>
            <a:r>
              <a:rPr lang="en-AU" i="1" dirty="0">
                <a:latin typeface="Georgia" panose="02040502050405020303" pitchFamily="18" charset="0"/>
                <a:ea typeface="Calibri" panose="020F0502020204030204" pitchFamily="34" charset="0"/>
                <a:cs typeface="Arial" panose="020B0604020202020204" pitchFamily="34" charset="0"/>
              </a:rPr>
              <a:t>“making principled humanitarian action as local as possible and as international as necessary”</a:t>
            </a:r>
            <a:r>
              <a:rPr lang="en-AU" dirty="0">
                <a:latin typeface="Georgia" panose="02040502050405020303" pitchFamily="18" charset="0"/>
                <a:ea typeface="Calibri" panose="020F0502020204030204" pitchFamily="34" charset="0"/>
                <a:cs typeface="Arial" panose="020B0604020202020204" pitchFamily="34" charset="0"/>
              </a:rPr>
              <a:t> while continuing to recognize the vital role of international actors in particular in situations of armed conflict. </a:t>
            </a:r>
            <a:endParaRPr lang="en-AU" dirty="0" smtClean="0">
              <a:latin typeface="Georgia" panose="02040502050405020303" pitchFamily="18" charset="0"/>
              <a:ea typeface="Calibri" panose="020F0502020204030204" pitchFamily="34" charset="0"/>
              <a:cs typeface="Arial" panose="020B0604020202020204" pitchFamily="34" charset="0"/>
            </a:endParaRPr>
          </a:p>
          <a:p>
            <a:pPr marL="285750" indent="-285750" algn="just">
              <a:lnSpc>
                <a:spcPct val="150000"/>
              </a:lnSpc>
              <a:spcAft>
                <a:spcPts val="0"/>
              </a:spcAft>
              <a:buFont typeface="Arial" panose="020B0604020202020204" pitchFamily="34" charset="0"/>
              <a:buChar char="•"/>
            </a:pPr>
            <a:endParaRPr lang="en-AU" dirty="0" smtClean="0">
              <a:latin typeface="Georgia" panose="02040502050405020303" pitchFamily="18" charset="0"/>
              <a:ea typeface="Calibri" panose="020F0502020204030204" pitchFamily="34" charset="0"/>
              <a:cs typeface="Arial" panose="020B0604020202020204" pitchFamily="34" charset="0"/>
            </a:endParaRPr>
          </a:p>
          <a:p>
            <a:pPr marL="285750" indent="-285750" algn="just">
              <a:lnSpc>
                <a:spcPct val="150000"/>
              </a:lnSpc>
              <a:spcAft>
                <a:spcPts val="0"/>
              </a:spcAft>
              <a:buFont typeface="Arial" panose="020B0604020202020204" pitchFamily="34" charset="0"/>
              <a:buChar char="•"/>
            </a:pPr>
            <a:r>
              <a:rPr lang="en-AU" dirty="0" smtClean="0">
                <a:latin typeface="Georgia" panose="02040502050405020303" pitchFamily="18" charset="0"/>
                <a:ea typeface="Calibri" panose="020F0502020204030204" pitchFamily="34" charset="0"/>
                <a:cs typeface="Arial" panose="020B0604020202020204" pitchFamily="34" charset="0"/>
              </a:rPr>
              <a:t>According </a:t>
            </a:r>
            <a:r>
              <a:rPr lang="en-AU" dirty="0">
                <a:latin typeface="Georgia" panose="02040502050405020303" pitchFamily="18" charset="0"/>
                <a:ea typeface="Calibri" panose="020F0502020204030204" pitchFamily="34" charset="0"/>
                <a:cs typeface="Arial" panose="020B0604020202020204" pitchFamily="34" charset="0"/>
              </a:rPr>
              <a:t>to the IFRC, localising humanitarian response is a process of recognising, respecting and strengthening leadership by local authorities and the capacity of local civil society in humanitarian action to better address the needs of affected populations. </a:t>
            </a:r>
            <a:endParaRPr lang="en-AU" dirty="0" smtClean="0">
              <a:latin typeface="Georgia" panose="02040502050405020303" pitchFamily="18"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15567756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5DF83689-8C3B-4401-B604-6541FC9F056A}"/>
              </a:ext>
            </a:extLst>
          </p:cNvPr>
          <p:cNvSpPr txBox="1">
            <a:spLocks/>
          </p:cNvSpPr>
          <p:nvPr/>
        </p:nvSpPr>
        <p:spPr>
          <a:xfrm>
            <a:off x="1676400" y="859753"/>
            <a:ext cx="9144000" cy="718629"/>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sz="4000" b="1" dirty="0" smtClean="0">
                <a:solidFill>
                  <a:srgbClr val="C00000"/>
                </a:solidFill>
              </a:rPr>
              <a:t>What Constitutes a Local Actor? </a:t>
            </a:r>
            <a:endParaRPr lang="en-US" sz="4000" b="1" dirty="0">
              <a:solidFill>
                <a:srgbClr val="C00000"/>
              </a:solidFill>
            </a:endParaRPr>
          </a:p>
        </p:txBody>
      </p:sp>
      <p:sp>
        <p:nvSpPr>
          <p:cNvPr id="5" name="Subtitle 2">
            <a:extLst>
              <a:ext uri="{FF2B5EF4-FFF2-40B4-BE49-F238E27FC236}">
                <a16:creationId xmlns:a16="http://schemas.microsoft.com/office/drawing/2014/main" id="{FC23C40B-6419-49B4-9CE6-D5AF5DF2B3B9}"/>
              </a:ext>
            </a:extLst>
          </p:cNvPr>
          <p:cNvSpPr txBox="1">
            <a:spLocks/>
          </p:cNvSpPr>
          <p:nvPr/>
        </p:nvSpPr>
        <p:spPr>
          <a:xfrm>
            <a:off x="1676400" y="1884172"/>
            <a:ext cx="9144000" cy="3526028"/>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endParaRPr lang="en-IE" dirty="0"/>
          </a:p>
        </p:txBody>
      </p:sp>
      <p:pic>
        <p:nvPicPr>
          <p:cNvPr id="6" name="Picture 5"/>
          <p:cNvPicPr/>
          <p:nvPr/>
        </p:nvPicPr>
        <p:blipFill>
          <a:blip r:embed="rId2">
            <a:extLst>
              <a:ext uri="{28A0092B-C50C-407E-A947-70E740481C1C}">
                <a14:useLocalDpi xmlns:a14="http://schemas.microsoft.com/office/drawing/2010/main" val="0"/>
              </a:ext>
            </a:extLst>
          </a:blip>
          <a:stretch>
            <a:fillRect/>
          </a:stretch>
        </p:blipFill>
        <p:spPr>
          <a:xfrm>
            <a:off x="8988425" y="291783"/>
            <a:ext cx="2876550" cy="594360"/>
          </a:xfrm>
          <a:prstGeom prst="rect">
            <a:avLst/>
          </a:prstGeom>
        </p:spPr>
      </p:pic>
      <p:sp>
        <p:nvSpPr>
          <p:cNvPr id="2" name="Rectangle 1"/>
          <p:cNvSpPr/>
          <p:nvPr/>
        </p:nvSpPr>
        <p:spPr>
          <a:xfrm>
            <a:off x="925512" y="1731277"/>
            <a:ext cx="10645775" cy="3831818"/>
          </a:xfrm>
          <a:prstGeom prst="rect">
            <a:avLst/>
          </a:prstGeom>
        </p:spPr>
        <p:txBody>
          <a:bodyPr wrap="square">
            <a:spAutoFit/>
          </a:bodyPr>
          <a:lstStyle/>
          <a:p>
            <a:pPr algn="just">
              <a:lnSpc>
                <a:spcPct val="150000"/>
              </a:lnSpc>
            </a:pPr>
            <a:r>
              <a:rPr lang="en-AU" dirty="0" smtClean="0">
                <a:latin typeface="Georgia" panose="02040502050405020303" pitchFamily="18" charset="0"/>
                <a:ea typeface="Calibri" panose="020F0502020204030204" pitchFamily="34" charset="0"/>
                <a:cs typeface="Arial" panose="020B0604020202020204" pitchFamily="34" charset="0"/>
              </a:rPr>
              <a:t>According </a:t>
            </a:r>
            <a:r>
              <a:rPr lang="en-AU" dirty="0">
                <a:latin typeface="Georgia" panose="02040502050405020303" pitchFamily="18" charset="0"/>
                <a:ea typeface="Calibri" panose="020F0502020204030204" pitchFamily="34" charset="0"/>
                <a:cs typeface="Arial" panose="020B0604020202020204" pitchFamily="34" charset="0"/>
              </a:rPr>
              <a:t>to the IASC definition, a local or a national actor are of two types and can be determined as follows</a:t>
            </a:r>
            <a:r>
              <a:rPr lang="en-AU" dirty="0" smtClean="0">
                <a:latin typeface="Georgia" panose="02040502050405020303" pitchFamily="18" charset="0"/>
                <a:ea typeface="Calibri" panose="020F0502020204030204" pitchFamily="34" charset="0"/>
                <a:cs typeface="Arial" panose="020B0604020202020204" pitchFamily="34" charset="0"/>
              </a:rPr>
              <a:t>;</a:t>
            </a:r>
            <a:r>
              <a:rPr lang="en-IE" dirty="0" smtClean="0">
                <a:latin typeface="Georgia" panose="02040502050405020303" pitchFamily="18" charset="0"/>
                <a:ea typeface="Calibri" panose="020F0502020204030204" pitchFamily="34" charset="0"/>
                <a:cs typeface="Arial" panose="020B0604020202020204" pitchFamily="34" charset="0"/>
              </a:rPr>
              <a:t> </a:t>
            </a:r>
          </a:p>
          <a:p>
            <a:pPr marL="285750" indent="-285750" algn="just">
              <a:lnSpc>
                <a:spcPct val="150000"/>
              </a:lnSpc>
              <a:buFont typeface="Arial" panose="020B0604020202020204" pitchFamily="34" charset="0"/>
              <a:buChar char="•"/>
            </a:pPr>
            <a:r>
              <a:rPr lang="en-AU" i="1" dirty="0" smtClean="0">
                <a:latin typeface="Georgia" panose="02040502050405020303" pitchFamily="18" charset="0"/>
                <a:ea typeface="Calibri" panose="020F0502020204030204" pitchFamily="34" charset="0"/>
                <a:cs typeface="Arial" panose="020B0604020202020204" pitchFamily="34" charset="0"/>
              </a:rPr>
              <a:t>“</a:t>
            </a:r>
            <a:r>
              <a:rPr lang="en-AU" i="1" dirty="0">
                <a:latin typeface="Georgia" panose="02040502050405020303" pitchFamily="18" charset="0"/>
                <a:ea typeface="Calibri" panose="020F0502020204030204" pitchFamily="34" charset="0"/>
                <a:cs typeface="Arial" panose="020B0604020202020204" pitchFamily="34" charset="0"/>
              </a:rPr>
              <a:t>Local and national non-state actors are “Organizations engaged in relief that are headquartered and operating in their own aid recipient country and which are not affiliated to an international NGO”. </a:t>
            </a:r>
            <a:r>
              <a:rPr lang="en-AU" dirty="0" smtClean="0">
                <a:latin typeface="Georgia" panose="02040502050405020303" pitchFamily="18" charset="0"/>
                <a:ea typeface="Calibri" panose="020F0502020204030204" pitchFamily="34" charset="0"/>
                <a:cs typeface="Arial" panose="020B0604020202020204" pitchFamily="34" charset="0"/>
              </a:rPr>
              <a:t>Note</a:t>
            </a:r>
            <a:r>
              <a:rPr lang="en-AU" dirty="0">
                <a:latin typeface="Georgia" panose="02040502050405020303" pitchFamily="18" charset="0"/>
                <a:ea typeface="Calibri" panose="020F0502020204030204" pitchFamily="34" charset="0"/>
                <a:cs typeface="Arial" panose="020B0604020202020204" pitchFamily="34" charset="0"/>
              </a:rPr>
              <a:t>; </a:t>
            </a:r>
            <a:r>
              <a:rPr lang="en-AU" i="1" dirty="0">
                <a:latin typeface="Georgia" panose="02040502050405020303" pitchFamily="18" charset="0"/>
                <a:ea typeface="Calibri" panose="020F0502020204030204" pitchFamily="34" charset="0"/>
                <a:cs typeface="Arial" panose="020B0604020202020204" pitchFamily="34" charset="0"/>
              </a:rPr>
              <a:t>“A local actor is not considered to be affiliated merely because it is part of a network, confederation or alliance wherein it maintains independent fundraising and governance systems</a:t>
            </a:r>
            <a:r>
              <a:rPr lang="en-AU" i="1" dirty="0" smtClean="0">
                <a:latin typeface="Georgia" panose="02040502050405020303" pitchFamily="18" charset="0"/>
                <a:ea typeface="Calibri" panose="020F0502020204030204" pitchFamily="34" charset="0"/>
                <a:cs typeface="Arial" panose="020B0604020202020204" pitchFamily="34" charset="0"/>
              </a:rPr>
              <a:t>”</a:t>
            </a:r>
            <a:r>
              <a:rPr lang="en-AU" dirty="0" smtClean="0">
                <a:latin typeface="Georgia" panose="02040502050405020303" pitchFamily="18" charset="0"/>
                <a:ea typeface="Calibri" panose="020F0502020204030204" pitchFamily="34" charset="0"/>
                <a:cs typeface="Arial" panose="020B0604020202020204" pitchFamily="34" charset="0"/>
              </a:rPr>
              <a:t>.</a:t>
            </a:r>
          </a:p>
          <a:p>
            <a:pPr algn="just">
              <a:lnSpc>
                <a:spcPct val="150000"/>
              </a:lnSpc>
            </a:pPr>
            <a:endParaRPr lang="en-IE" dirty="0">
              <a:latin typeface="Georgia" panose="02040502050405020303" pitchFamily="18" charset="0"/>
              <a:ea typeface="Calibri" panose="020F0502020204030204" pitchFamily="34" charset="0"/>
              <a:cs typeface="Arial" panose="020B0604020202020204" pitchFamily="34" charset="0"/>
            </a:endParaRPr>
          </a:p>
          <a:p>
            <a:pPr marL="285750" lvl="0" indent="-285750" algn="just" fontAlgn="base">
              <a:lnSpc>
                <a:spcPct val="150000"/>
              </a:lnSpc>
              <a:buFont typeface="Arial" panose="020B0604020202020204" pitchFamily="34" charset="0"/>
              <a:buChar char="•"/>
            </a:pPr>
            <a:r>
              <a:rPr lang="en-AU" dirty="0">
                <a:latin typeface="Georgia" panose="02040502050405020303" pitchFamily="18" charset="0"/>
                <a:ea typeface="Calibri" panose="020F0502020204030204" pitchFamily="34" charset="0"/>
                <a:cs typeface="Arial" panose="020B0604020202020204" pitchFamily="34" charset="0"/>
              </a:rPr>
              <a:t>National and sub-national state actors are </a:t>
            </a:r>
            <a:r>
              <a:rPr lang="en-AU" i="1" dirty="0">
                <a:latin typeface="Georgia" panose="02040502050405020303" pitchFamily="18" charset="0"/>
                <a:ea typeface="Calibri" panose="020F0502020204030204" pitchFamily="34" charset="0"/>
                <a:cs typeface="Arial" panose="020B0604020202020204" pitchFamily="34" charset="0"/>
              </a:rPr>
              <a:t>“State authorities of the affected aid recipient country engaged in relief, whether at local or national level” . </a:t>
            </a:r>
            <a:endParaRPr lang="en-IE" i="1" dirty="0">
              <a:latin typeface="Georgia" panose="02040502050405020303" pitchFamily="18"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268116924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5DF83689-8C3B-4401-B604-6541FC9F056A}"/>
              </a:ext>
            </a:extLst>
          </p:cNvPr>
          <p:cNvSpPr txBox="1">
            <a:spLocks/>
          </p:cNvSpPr>
          <p:nvPr/>
        </p:nvSpPr>
        <p:spPr>
          <a:xfrm>
            <a:off x="1676400" y="886143"/>
            <a:ext cx="9144000" cy="718629"/>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en-US" sz="4000" b="1" dirty="0" smtClean="0">
                <a:solidFill>
                  <a:srgbClr val="C00000"/>
                </a:solidFill>
              </a:rPr>
              <a:t>Coordination Mechanisms and Localization</a:t>
            </a:r>
            <a:endParaRPr lang="en-US" sz="4000" b="1" dirty="0">
              <a:solidFill>
                <a:srgbClr val="C00000"/>
              </a:solidFill>
            </a:endParaRPr>
          </a:p>
        </p:txBody>
      </p:sp>
      <p:sp>
        <p:nvSpPr>
          <p:cNvPr id="5" name="Subtitle 2">
            <a:extLst>
              <a:ext uri="{FF2B5EF4-FFF2-40B4-BE49-F238E27FC236}">
                <a16:creationId xmlns:a16="http://schemas.microsoft.com/office/drawing/2014/main" id="{FC23C40B-6419-49B4-9CE6-D5AF5DF2B3B9}"/>
              </a:ext>
            </a:extLst>
          </p:cNvPr>
          <p:cNvSpPr txBox="1">
            <a:spLocks/>
          </p:cNvSpPr>
          <p:nvPr/>
        </p:nvSpPr>
        <p:spPr>
          <a:xfrm>
            <a:off x="571500" y="1739900"/>
            <a:ext cx="11188700" cy="4775200"/>
          </a:xfrm>
          <a:prstGeom prst="rect">
            <a:avLst/>
          </a:prstGeom>
        </p:spPr>
        <p:txBody>
          <a:bodyPr vert="horz" lIns="91440" tIns="45720" rIns="91440" bIns="45720" rtlCol="0">
            <a:normAutofit lnSpcReduction="10000"/>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342900" indent="-342900">
              <a:buFont typeface="Arial" panose="020B0604020202020204" pitchFamily="34" charset="0"/>
              <a:buChar char="•"/>
            </a:pPr>
            <a:r>
              <a:rPr lang="en-AU" dirty="0" smtClean="0"/>
              <a:t>Global/country </a:t>
            </a:r>
            <a:r>
              <a:rPr lang="en-AU" dirty="0"/>
              <a:t>coordination Clusters work with hundreds of local government and civil society actors and can draw on these networks to improve analysis and coordination, document and disseminate lessons learned and encourage good practices to be taken to scale. </a:t>
            </a:r>
            <a:endParaRPr lang="en-AU" dirty="0" smtClean="0"/>
          </a:p>
          <a:p>
            <a:endParaRPr lang="en-AU" dirty="0" smtClean="0"/>
          </a:p>
          <a:p>
            <a:pPr marL="342900" indent="-342900">
              <a:buFont typeface="Arial" panose="020B0604020202020204" pitchFamily="34" charset="0"/>
              <a:buChar char="•"/>
            </a:pPr>
            <a:r>
              <a:rPr lang="en-AU" dirty="0" smtClean="0"/>
              <a:t>Coordination Clusters lead </a:t>
            </a:r>
            <a:r>
              <a:rPr lang="en-AU" dirty="0"/>
              <a:t>the development of national humanitarian response strategies; and they help government, donors and pooled fund managers decide when and where to invest advocacy, funding and other resources. </a:t>
            </a:r>
            <a:endParaRPr lang="en-AU" dirty="0" smtClean="0"/>
          </a:p>
          <a:p>
            <a:endParaRPr lang="en-AU" dirty="0" smtClean="0"/>
          </a:p>
          <a:p>
            <a:pPr marL="342900" indent="-342900">
              <a:buFont typeface="Arial" panose="020B0604020202020204" pitchFamily="34" charset="0"/>
              <a:buChar char="•"/>
            </a:pPr>
            <a:r>
              <a:rPr lang="en-AU" b="1" dirty="0" smtClean="0"/>
              <a:t>The </a:t>
            </a:r>
            <a:r>
              <a:rPr lang="en-AU" b="1" dirty="0"/>
              <a:t>coordination system has both an obligation </a:t>
            </a:r>
            <a:r>
              <a:rPr lang="en-AU" b="1" dirty="0" smtClean="0"/>
              <a:t>to </a:t>
            </a:r>
            <a:r>
              <a:rPr lang="en-AU" b="1" dirty="0"/>
              <a:t>promote localisation and an opportunity  to support agencies to take successful localisation pilots to scale; to mobilise resources; secure structural or systemic change and ultimately strengthen the humanitarian response</a:t>
            </a:r>
            <a:r>
              <a:rPr lang="en-AU" b="1" dirty="0" smtClean="0"/>
              <a:t>.</a:t>
            </a:r>
            <a:endParaRPr lang="en-IE" dirty="0"/>
          </a:p>
        </p:txBody>
      </p:sp>
      <p:pic>
        <p:nvPicPr>
          <p:cNvPr id="6" name="Picture 5"/>
          <p:cNvPicPr/>
          <p:nvPr/>
        </p:nvPicPr>
        <p:blipFill>
          <a:blip r:embed="rId2">
            <a:extLst>
              <a:ext uri="{28A0092B-C50C-407E-A947-70E740481C1C}">
                <a14:useLocalDpi xmlns:a14="http://schemas.microsoft.com/office/drawing/2010/main" val="0"/>
              </a:ext>
            </a:extLst>
          </a:blip>
          <a:stretch>
            <a:fillRect/>
          </a:stretch>
        </p:blipFill>
        <p:spPr>
          <a:xfrm>
            <a:off x="8988425" y="291783"/>
            <a:ext cx="2876550" cy="594360"/>
          </a:xfrm>
          <a:prstGeom prst="rect">
            <a:avLst/>
          </a:prstGeom>
        </p:spPr>
      </p:pic>
    </p:spTree>
    <p:extLst>
      <p:ext uri="{BB962C8B-B14F-4D97-AF65-F5344CB8AC3E}">
        <p14:creationId xmlns:p14="http://schemas.microsoft.com/office/powerpoint/2010/main" val="2198276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 2"/>
          <p:cNvGraphicFramePr>
            <a:graphicFrameLocks noGrp="1"/>
          </p:cNvGraphicFramePr>
          <p:nvPr>
            <p:extLst>
              <p:ext uri="{D42A27DB-BD31-4B8C-83A1-F6EECF244321}">
                <p14:modId xmlns:p14="http://schemas.microsoft.com/office/powerpoint/2010/main" val="1520532079"/>
              </p:ext>
            </p:extLst>
          </p:nvPr>
        </p:nvGraphicFramePr>
        <p:xfrm>
          <a:off x="419100" y="381000"/>
          <a:ext cx="11379200" cy="6462875"/>
        </p:xfrm>
        <a:graphic>
          <a:graphicData uri="http://schemas.openxmlformats.org/drawingml/2006/table">
            <a:tbl>
              <a:tblPr firstRow="1" firstCol="1" bandRow="1"/>
              <a:tblGrid>
                <a:gridCol w="11379200">
                  <a:extLst>
                    <a:ext uri="{9D8B030D-6E8A-4147-A177-3AD203B41FA5}">
                      <a16:colId xmlns:a16="http://schemas.microsoft.com/office/drawing/2014/main" val="3183997380"/>
                    </a:ext>
                  </a:extLst>
                </a:gridCol>
              </a:tblGrid>
              <a:tr h="298605">
                <a:tc>
                  <a:txBody>
                    <a:bodyPr/>
                    <a:lstStyle/>
                    <a:p>
                      <a:pPr algn="ctr">
                        <a:lnSpc>
                          <a:spcPct val="150000"/>
                        </a:lnSpc>
                        <a:spcAft>
                          <a:spcPts val="0"/>
                        </a:spcAft>
                      </a:pPr>
                      <a:r>
                        <a:rPr lang="en-AU" sz="2800" b="1" dirty="0">
                          <a:solidFill>
                            <a:schemeClr val="bg1"/>
                          </a:solidFill>
                          <a:effectLst/>
                          <a:latin typeface="Georgia" panose="02040502050405020303" pitchFamily="18" charset="0"/>
                          <a:ea typeface="Times New Roman" panose="02020603050405020304" pitchFamily="18" charset="0"/>
                          <a:cs typeface="Calibri" panose="020F0502020204030204" pitchFamily="34" charset="0"/>
                        </a:rPr>
                        <a:t>Methodology</a:t>
                      </a:r>
                      <a:endParaRPr lang="en-IE" sz="2800" dirty="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39799" marR="3979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00000"/>
                    </a:solidFill>
                  </a:tcPr>
                </a:tc>
                <a:extLst>
                  <a:ext uri="{0D108BD9-81ED-4DB2-BD59-A6C34878D82A}">
                    <a16:rowId xmlns:a16="http://schemas.microsoft.com/office/drawing/2014/main" val="26211957"/>
                  </a:ext>
                </a:extLst>
              </a:tr>
              <a:tr h="5822795">
                <a:tc>
                  <a:txBody>
                    <a:bodyPr/>
                    <a:lstStyle/>
                    <a:p>
                      <a:pPr marL="342900" lvl="0" indent="-342900" algn="just">
                        <a:lnSpc>
                          <a:spcPct val="150000"/>
                        </a:lnSpc>
                        <a:spcAft>
                          <a:spcPts val="0"/>
                        </a:spcAft>
                        <a:tabLst>
                          <a:tab pos="457200" algn="l"/>
                        </a:tabLst>
                      </a:pPr>
                      <a:r>
                        <a:rPr lang="en-GB" sz="1800" u="sng" kern="1200" dirty="0">
                          <a:solidFill>
                            <a:srgbClr val="000000"/>
                          </a:solidFill>
                          <a:effectLst/>
                          <a:latin typeface="Georgia" panose="02040502050405020303" pitchFamily="18" charset="0"/>
                          <a:ea typeface="SimSun" panose="02010600030101010101" pitchFamily="2" charset="-122"/>
                          <a:cs typeface="Arial" panose="020B0604020202020204" pitchFamily="34" charset="0"/>
                        </a:rPr>
                        <a:t>Desk Review and data review</a:t>
                      </a:r>
                      <a:r>
                        <a:rPr lang="en-GB" sz="1800" kern="1200" dirty="0">
                          <a:solidFill>
                            <a:srgbClr val="000000"/>
                          </a:solidFill>
                          <a:effectLst/>
                          <a:latin typeface="Georgia" panose="02040502050405020303" pitchFamily="18" charset="0"/>
                          <a:ea typeface="SimSun" panose="02010600030101010101" pitchFamily="2" charset="-122"/>
                          <a:cs typeface="Arial" panose="020B0604020202020204" pitchFamily="34" charset="0"/>
                        </a:rPr>
                        <a:t>: </a:t>
                      </a:r>
                      <a:r>
                        <a:rPr lang="en-GB" sz="1800" kern="1200" dirty="0" smtClean="0">
                          <a:solidFill>
                            <a:srgbClr val="000000"/>
                          </a:solidFill>
                          <a:effectLst/>
                          <a:latin typeface="Georgia" panose="02040502050405020303" pitchFamily="18" charset="0"/>
                          <a:ea typeface="SimSun" panose="02010600030101010101" pitchFamily="2" charset="-122"/>
                          <a:cs typeface="Arial" panose="020B0604020202020204" pitchFamily="34" charset="0"/>
                        </a:rPr>
                        <a:t>The </a:t>
                      </a:r>
                      <a:r>
                        <a:rPr lang="en-GB" sz="1800" kern="1200" dirty="0">
                          <a:solidFill>
                            <a:srgbClr val="000000"/>
                          </a:solidFill>
                          <a:effectLst/>
                          <a:latin typeface="Georgia" panose="02040502050405020303" pitchFamily="18" charset="0"/>
                          <a:ea typeface="SimSun" panose="02010600030101010101" pitchFamily="2" charset="-122"/>
                          <a:cs typeface="Arial" panose="020B0604020202020204" pitchFamily="34" charset="0"/>
                        </a:rPr>
                        <a:t>desk review included key coordination documents (such as the HNO, HRP,  national strategies and plans, Global Shelter Strategies, Global Shelter Strategy </a:t>
                      </a:r>
                      <a:r>
                        <a:rPr lang="en-GB" sz="1800" kern="1200" dirty="0" smtClean="0">
                          <a:solidFill>
                            <a:srgbClr val="000000"/>
                          </a:solidFill>
                          <a:effectLst/>
                          <a:latin typeface="Georgia" panose="02040502050405020303" pitchFamily="18" charset="0"/>
                          <a:ea typeface="SimSun" panose="02010600030101010101" pitchFamily="2" charset="-122"/>
                          <a:cs typeface="Arial" panose="020B0604020202020204" pitchFamily="34" charset="0"/>
                        </a:rPr>
                        <a:t>Evaluations.</a:t>
                      </a:r>
                      <a:r>
                        <a:rPr lang="en-GB" sz="1800" kern="1200" baseline="0" dirty="0" smtClean="0">
                          <a:solidFill>
                            <a:srgbClr val="000000"/>
                          </a:solidFill>
                          <a:effectLst/>
                          <a:latin typeface="Georgia" panose="02040502050405020303" pitchFamily="18" charset="0"/>
                          <a:ea typeface="SimSun" panose="02010600030101010101" pitchFamily="2" charset="-122"/>
                          <a:cs typeface="Arial" panose="020B0604020202020204" pitchFamily="34" charset="0"/>
                        </a:rPr>
                        <a:t> Etc.</a:t>
                      </a:r>
                      <a:r>
                        <a:rPr lang="en-GB" sz="1800" kern="1200" dirty="0" smtClean="0">
                          <a:solidFill>
                            <a:srgbClr val="000000"/>
                          </a:solidFill>
                          <a:effectLst/>
                          <a:latin typeface="Georgia" panose="02040502050405020303" pitchFamily="18" charset="0"/>
                          <a:ea typeface="SimSun" panose="02010600030101010101" pitchFamily="2" charset="-122"/>
                          <a:cs typeface="Arial" panose="020B0604020202020204" pitchFamily="34" charset="0"/>
                        </a:rPr>
                        <a:t>).</a:t>
                      </a:r>
                      <a:endParaRPr lang="en-IE" sz="1800" dirty="0">
                        <a:effectLst/>
                        <a:latin typeface="Calibri" panose="020F0502020204030204" pitchFamily="34" charset="0"/>
                        <a:cs typeface="Arial" panose="020B0604020202020204" pitchFamily="34" charset="0"/>
                      </a:endParaRPr>
                    </a:p>
                    <a:p>
                      <a:pPr marL="342900" lvl="0" indent="-342900" algn="just">
                        <a:lnSpc>
                          <a:spcPct val="150000"/>
                        </a:lnSpc>
                        <a:spcAft>
                          <a:spcPts val="0"/>
                        </a:spcAft>
                        <a:tabLst>
                          <a:tab pos="457200" algn="l"/>
                        </a:tabLst>
                      </a:pPr>
                      <a:r>
                        <a:rPr lang="en-GB" sz="1800" u="sng" kern="1200" dirty="0">
                          <a:solidFill>
                            <a:srgbClr val="000000"/>
                          </a:solidFill>
                          <a:effectLst/>
                          <a:latin typeface="Georgia" panose="02040502050405020303" pitchFamily="18" charset="0"/>
                          <a:ea typeface="SimSun" panose="02010600030101010101" pitchFamily="2" charset="-122"/>
                          <a:cs typeface="Arial" panose="020B0604020202020204" pitchFamily="34" charset="0"/>
                        </a:rPr>
                        <a:t>Key informant interviews: </a:t>
                      </a:r>
                      <a:r>
                        <a:rPr lang="en-GB" sz="1800" kern="1200" dirty="0">
                          <a:solidFill>
                            <a:srgbClr val="000000"/>
                          </a:solidFill>
                          <a:effectLst/>
                          <a:latin typeface="Georgia" panose="02040502050405020303" pitchFamily="18" charset="0"/>
                          <a:ea typeface="SimSun" panose="02010600030101010101" pitchFamily="2" charset="-122"/>
                          <a:cs typeface="Arial" panose="020B0604020202020204" pitchFamily="34" charset="0"/>
                        </a:rPr>
                        <a:t>with all 16 Shelter Cluster Coordinators and IMOs and additional relevant interviewees were carried out over Skype.</a:t>
                      </a:r>
                      <a:endParaRPr lang="en-IE" sz="1800" dirty="0">
                        <a:effectLst/>
                        <a:latin typeface="Calibri" panose="020F0502020204030204" pitchFamily="34" charset="0"/>
                        <a:cs typeface="Arial" panose="020B0604020202020204" pitchFamily="34" charset="0"/>
                      </a:endParaRPr>
                    </a:p>
                    <a:p>
                      <a:pPr marL="342900" lvl="0" indent="-342900" algn="just">
                        <a:lnSpc>
                          <a:spcPct val="150000"/>
                        </a:lnSpc>
                        <a:spcAft>
                          <a:spcPts val="0"/>
                        </a:spcAft>
                        <a:tabLst>
                          <a:tab pos="457200" algn="l"/>
                        </a:tabLst>
                      </a:pPr>
                      <a:r>
                        <a:rPr lang="en-GB" sz="1800" u="sng" kern="1200" dirty="0">
                          <a:solidFill>
                            <a:srgbClr val="000000"/>
                          </a:solidFill>
                          <a:effectLst/>
                          <a:latin typeface="Georgia" panose="02040502050405020303" pitchFamily="18" charset="0"/>
                          <a:ea typeface="SimSun" panose="02010600030101010101" pitchFamily="2" charset="-122"/>
                          <a:cs typeface="Arial" panose="020B0604020202020204" pitchFamily="34" charset="0"/>
                        </a:rPr>
                        <a:t>Develop survey methodology;</a:t>
                      </a:r>
                      <a:r>
                        <a:rPr lang="en-GB" sz="1800" kern="1200" dirty="0">
                          <a:solidFill>
                            <a:srgbClr val="000000"/>
                          </a:solidFill>
                          <a:effectLst/>
                          <a:latin typeface="Georgia" panose="02040502050405020303" pitchFamily="18" charset="0"/>
                          <a:ea typeface="SimSun" panose="02010600030101010101" pitchFamily="2" charset="-122"/>
                          <a:cs typeface="Arial" panose="020B0604020202020204" pitchFamily="34" charset="0"/>
                        </a:rPr>
                        <a:t> </a:t>
                      </a:r>
                      <a:endParaRPr lang="en-GB" sz="1800" kern="1200" dirty="0" smtClean="0">
                        <a:solidFill>
                          <a:srgbClr val="000000"/>
                        </a:solidFill>
                        <a:effectLst/>
                        <a:latin typeface="Georgia" panose="02040502050405020303" pitchFamily="18" charset="0"/>
                        <a:ea typeface="SimSun" panose="02010600030101010101" pitchFamily="2" charset="-122"/>
                        <a:cs typeface="Arial" panose="020B0604020202020204" pitchFamily="34" charset="0"/>
                      </a:endParaRPr>
                    </a:p>
                    <a:p>
                      <a:pPr marL="342900" lvl="0" indent="-342900" algn="just">
                        <a:lnSpc>
                          <a:spcPct val="150000"/>
                        </a:lnSpc>
                        <a:spcAft>
                          <a:spcPts val="0"/>
                        </a:spcAft>
                        <a:tabLst>
                          <a:tab pos="457200" algn="l"/>
                        </a:tabLst>
                      </a:pPr>
                      <a:r>
                        <a:rPr lang="en-GB" sz="1800" u="sng" kern="1200" dirty="0" smtClean="0">
                          <a:solidFill>
                            <a:srgbClr val="000000"/>
                          </a:solidFill>
                          <a:effectLst/>
                          <a:latin typeface="Georgia" panose="02040502050405020303" pitchFamily="18" charset="0"/>
                          <a:ea typeface="SimSun" panose="02010600030101010101" pitchFamily="2" charset="-122"/>
                          <a:cs typeface="Arial" panose="020B0604020202020204" pitchFamily="34" charset="0"/>
                        </a:rPr>
                        <a:t>Translation </a:t>
                      </a:r>
                      <a:r>
                        <a:rPr lang="en-GB" sz="1800" kern="1200" dirty="0">
                          <a:solidFill>
                            <a:srgbClr val="000000"/>
                          </a:solidFill>
                          <a:effectLst/>
                          <a:latin typeface="Georgia" panose="02040502050405020303" pitchFamily="18" charset="0"/>
                          <a:ea typeface="SimSun" panose="02010600030101010101" pitchFamily="2" charset="-122"/>
                          <a:cs typeface="Arial" panose="020B0604020202020204" pitchFamily="34" charset="0"/>
                        </a:rPr>
                        <a:t>of the survey into Arabic, French, Spanish, Kurdish and Ukrainian.</a:t>
                      </a:r>
                      <a:endParaRPr lang="en-IE" sz="1800" dirty="0">
                        <a:effectLst/>
                        <a:latin typeface="Calibri" panose="020F0502020204030204" pitchFamily="34" charset="0"/>
                        <a:cs typeface="Arial" panose="020B0604020202020204" pitchFamily="34" charset="0"/>
                      </a:endParaRPr>
                    </a:p>
                    <a:p>
                      <a:pPr marL="342900" lvl="0" indent="-342900" algn="just">
                        <a:lnSpc>
                          <a:spcPct val="150000"/>
                        </a:lnSpc>
                        <a:spcAft>
                          <a:spcPts val="0"/>
                        </a:spcAft>
                        <a:tabLst>
                          <a:tab pos="457200" algn="l"/>
                        </a:tabLst>
                      </a:pPr>
                      <a:r>
                        <a:rPr lang="en-GB" sz="1800" u="sng" kern="1200" dirty="0">
                          <a:solidFill>
                            <a:srgbClr val="000000"/>
                          </a:solidFill>
                          <a:effectLst/>
                          <a:latin typeface="Georgia" panose="02040502050405020303" pitchFamily="18" charset="0"/>
                          <a:ea typeface="SimSun" panose="02010600030101010101" pitchFamily="2" charset="-122"/>
                          <a:cs typeface="Arial" panose="020B0604020202020204" pitchFamily="34" charset="0"/>
                        </a:rPr>
                        <a:t>Assisted Cluster Coordinators</a:t>
                      </a:r>
                      <a:r>
                        <a:rPr lang="en-GB" sz="1800" kern="1200" dirty="0">
                          <a:solidFill>
                            <a:srgbClr val="000000"/>
                          </a:solidFill>
                          <a:effectLst/>
                          <a:latin typeface="Georgia" panose="02040502050405020303" pitchFamily="18" charset="0"/>
                          <a:ea typeface="SimSun" panose="02010600030101010101" pitchFamily="2" charset="-122"/>
                          <a:cs typeface="Arial" panose="020B0604020202020204" pitchFamily="34" charset="0"/>
                        </a:rPr>
                        <a:t> in the dissemination of surveys to cluster membership.</a:t>
                      </a:r>
                      <a:endParaRPr lang="en-IE" sz="1800" dirty="0">
                        <a:effectLst/>
                        <a:latin typeface="Calibri" panose="020F0502020204030204" pitchFamily="34" charset="0"/>
                        <a:cs typeface="Arial" panose="020B0604020202020204" pitchFamily="34" charset="0"/>
                      </a:endParaRPr>
                    </a:p>
                    <a:p>
                      <a:pPr marL="342900" lvl="0" indent="-342900" algn="just">
                        <a:lnSpc>
                          <a:spcPct val="150000"/>
                        </a:lnSpc>
                        <a:spcAft>
                          <a:spcPts val="0"/>
                        </a:spcAft>
                        <a:tabLst>
                          <a:tab pos="457200" algn="l"/>
                        </a:tabLst>
                      </a:pPr>
                      <a:r>
                        <a:rPr lang="en-GB" sz="1800" u="sng" kern="1200" dirty="0">
                          <a:solidFill>
                            <a:srgbClr val="000000"/>
                          </a:solidFill>
                          <a:effectLst/>
                          <a:latin typeface="Georgia" panose="02040502050405020303" pitchFamily="18" charset="0"/>
                          <a:ea typeface="SimSun" panose="02010600030101010101" pitchFamily="2" charset="-122"/>
                          <a:cs typeface="Arial" panose="020B0604020202020204" pitchFamily="34" charset="0"/>
                        </a:rPr>
                        <a:t>Analysis of Partnership Surveys</a:t>
                      </a:r>
                      <a:r>
                        <a:rPr lang="en-GB" sz="1800" kern="1200" dirty="0">
                          <a:solidFill>
                            <a:srgbClr val="000000"/>
                          </a:solidFill>
                          <a:effectLst/>
                          <a:latin typeface="Georgia" panose="02040502050405020303" pitchFamily="18" charset="0"/>
                          <a:ea typeface="SimSun" panose="02010600030101010101" pitchFamily="2" charset="-122"/>
                          <a:cs typeface="Arial" panose="020B0604020202020204" pitchFamily="34" charset="0"/>
                        </a:rPr>
                        <a:t>: </a:t>
                      </a:r>
                      <a:endParaRPr lang="en-IE" sz="1800" dirty="0">
                        <a:effectLst/>
                        <a:latin typeface="Calibri" panose="020F0502020204030204" pitchFamily="34" charset="0"/>
                        <a:cs typeface="Arial" panose="020B0604020202020204" pitchFamily="34" charset="0"/>
                      </a:endParaRPr>
                    </a:p>
                    <a:p>
                      <a:pPr marL="742950" lvl="1" indent="-285750" algn="just" defTabSz="904875">
                        <a:lnSpc>
                          <a:spcPct val="150000"/>
                        </a:lnSpc>
                        <a:spcAft>
                          <a:spcPts val="0"/>
                        </a:spcAft>
                        <a:buFont typeface="Arial" panose="020B0604020202020204" pitchFamily="34" charset="0"/>
                        <a:buChar char="•"/>
                        <a:tabLst>
                          <a:tab pos="914400" algn="l"/>
                        </a:tabLst>
                      </a:pPr>
                      <a:r>
                        <a:rPr lang="en-GB" sz="1800" kern="1200" dirty="0" smtClean="0">
                          <a:solidFill>
                            <a:srgbClr val="000000"/>
                          </a:solidFill>
                          <a:effectLst/>
                          <a:latin typeface="Georgia" panose="02040502050405020303" pitchFamily="18" charset="0"/>
                          <a:ea typeface="SimSun" panose="02010600030101010101" pitchFamily="2" charset="-122"/>
                          <a:cs typeface="Arial" panose="020B0604020202020204" pitchFamily="34" charset="0"/>
                        </a:rPr>
                        <a:t>234 </a:t>
                      </a:r>
                      <a:r>
                        <a:rPr lang="en-GB" sz="1800" kern="1200" dirty="0">
                          <a:solidFill>
                            <a:srgbClr val="000000"/>
                          </a:solidFill>
                          <a:effectLst/>
                          <a:latin typeface="Georgia" panose="02040502050405020303" pitchFamily="18" charset="0"/>
                          <a:ea typeface="SimSun" panose="02010600030101010101" pitchFamily="2" charset="-122"/>
                          <a:cs typeface="Arial" panose="020B0604020202020204" pitchFamily="34" charset="0"/>
                        </a:rPr>
                        <a:t>respondents across 15 clusters*. The majority of respondents were from Local/National </a:t>
                      </a:r>
                      <a:r>
                        <a:rPr lang="en-GB" sz="1800" kern="1200" dirty="0" smtClean="0">
                          <a:solidFill>
                            <a:srgbClr val="000000"/>
                          </a:solidFill>
                          <a:effectLst/>
                          <a:latin typeface="Georgia" panose="02040502050405020303" pitchFamily="18" charset="0"/>
                          <a:ea typeface="SimSun" panose="02010600030101010101" pitchFamily="2" charset="-122"/>
                          <a:cs typeface="Arial" panose="020B0604020202020204" pitchFamily="34" charset="0"/>
                        </a:rPr>
                        <a:t>organisations</a:t>
                      </a:r>
                      <a:endParaRPr lang="en-IE" sz="1800" dirty="0">
                        <a:effectLst/>
                        <a:latin typeface="Calibri" panose="020F0502020204030204" pitchFamily="34" charset="0"/>
                        <a:cs typeface="Arial" panose="020B0604020202020204" pitchFamily="34" charset="0"/>
                      </a:endParaRPr>
                    </a:p>
                    <a:p>
                      <a:pPr marL="742950" lvl="1" indent="-285750" algn="just" defTabSz="904875">
                        <a:lnSpc>
                          <a:spcPct val="150000"/>
                        </a:lnSpc>
                        <a:spcAft>
                          <a:spcPts val="0"/>
                        </a:spcAft>
                        <a:buFont typeface="Arial" panose="020B0604020202020204" pitchFamily="34" charset="0"/>
                        <a:buChar char="•"/>
                        <a:tabLst>
                          <a:tab pos="914400" algn="l"/>
                        </a:tabLst>
                      </a:pPr>
                      <a:r>
                        <a:rPr lang="en-GB" sz="1800" kern="1200" dirty="0">
                          <a:solidFill>
                            <a:srgbClr val="000000"/>
                          </a:solidFill>
                          <a:effectLst/>
                          <a:latin typeface="Georgia" panose="02040502050405020303" pitchFamily="18" charset="0"/>
                          <a:ea typeface="SimSun" panose="02010600030101010101" pitchFamily="2" charset="-122"/>
                          <a:cs typeface="Arial" panose="020B0604020202020204" pitchFamily="34" charset="0"/>
                        </a:rPr>
                        <a:t>Feedback provided on the degree to which their partnerships with each other comply with the 5 Dimensions of Localisation and the Principles of Partnership.</a:t>
                      </a:r>
                      <a:endParaRPr lang="en-IE" sz="1800" dirty="0">
                        <a:effectLst/>
                        <a:latin typeface="Calibri" panose="020F0502020204030204" pitchFamily="34" charset="0"/>
                        <a:cs typeface="Arial" panose="020B0604020202020204" pitchFamily="34" charset="0"/>
                      </a:endParaRPr>
                    </a:p>
                    <a:p>
                      <a:pPr algn="just">
                        <a:lnSpc>
                          <a:spcPct val="150000"/>
                        </a:lnSpc>
                        <a:spcAft>
                          <a:spcPts val="0"/>
                        </a:spcAft>
                      </a:pPr>
                      <a:r>
                        <a:rPr lang="en-GB" sz="1800" kern="1200" dirty="0">
                          <a:solidFill>
                            <a:srgbClr val="000000"/>
                          </a:solidFill>
                          <a:effectLst/>
                          <a:latin typeface="Georgia" panose="02040502050405020303" pitchFamily="18" charset="0"/>
                          <a:ea typeface="SimSun" panose="02010600030101010101" pitchFamily="2" charset="-122"/>
                          <a:cs typeface="Arial" panose="020B0604020202020204" pitchFamily="34" charset="0"/>
                        </a:rPr>
                        <a:t> </a:t>
                      </a:r>
                      <a:endParaRPr lang="en-IE" sz="1800" dirty="0">
                        <a:effectLst/>
                        <a:latin typeface="Calibri" panose="020F0502020204030204" pitchFamily="34" charset="0"/>
                        <a:cs typeface="Arial" panose="020B0604020202020204" pitchFamily="34" charset="0"/>
                      </a:endParaRPr>
                    </a:p>
                    <a:p>
                      <a:pPr algn="just">
                        <a:lnSpc>
                          <a:spcPct val="150000"/>
                        </a:lnSpc>
                        <a:spcAft>
                          <a:spcPts val="0"/>
                        </a:spcAft>
                      </a:pPr>
                      <a:r>
                        <a:rPr lang="en-GB" sz="1400" kern="1200" dirty="0">
                          <a:solidFill>
                            <a:srgbClr val="000000"/>
                          </a:solidFill>
                          <a:effectLst/>
                          <a:latin typeface="Georgia" panose="02040502050405020303" pitchFamily="18" charset="0"/>
                          <a:ea typeface="SimSun" panose="02010600030101010101" pitchFamily="2" charset="-122"/>
                          <a:cs typeface="Arial" panose="020B0604020202020204" pitchFamily="34" charset="0"/>
                        </a:rPr>
                        <a:t>*No cluster partners from the Sudan Shelter Cluster responded to the survey.</a:t>
                      </a:r>
                      <a:endParaRPr lang="en-IE" sz="1400" dirty="0">
                        <a:effectLst/>
                        <a:latin typeface="Calibri" panose="020F0502020204030204" pitchFamily="34" charset="0"/>
                        <a:cs typeface="Arial" panose="020B0604020202020204" pitchFamily="34" charset="0"/>
                      </a:endParaRPr>
                    </a:p>
                  </a:txBody>
                  <a:tcPr marL="39799" marR="3979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2">
                        <a:lumMod val="20000"/>
                        <a:lumOff val="80000"/>
                      </a:schemeClr>
                    </a:solidFill>
                  </a:tcPr>
                </a:tc>
                <a:extLst>
                  <a:ext uri="{0D108BD9-81ED-4DB2-BD59-A6C34878D82A}">
                    <a16:rowId xmlns:a16="http://schemas.microsoft.com/office/drawing/2014/main" val="3150044554"/>
                  </a:ext>
                </a:extLst>
              </a:tr>
            </a:tbl>
          </a:graphicData>
        </a:graphic>
      </p:graphicFrame>
    </p:spTree>
    <p:extLst>
      <p:ext uri="{BB962C8B-B14F-4D97-AF65-F5344CB8AC3E}">
        <p14:creationId xmlns:p14="http://schemas.microsoft.com/office/powerpoint/2010/main" val="179090789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2285251679"/>
              </p:ext>
            </p:extLst>
          </p:nvPr>
        </p:nvGraphicFramePr>
        <p:xfrm>
          <a:off x="190500" y="267494"/>
          <a:ext cx="11798300" cy="6531422"/>
        </p:xfrm>
        <a:graphic>
          <a:graphicData uri="http://schemas.openxmlformats.org/drawingml/2006/table">
            <a:tbl>
              <a:tblPr firstRow="1" firstCol="1" bandRow="1">
                <a:tableStyleId>{5C22544A-7EE6-4342-B048-85BDC9FD1C3A}</a:tableStyleId>
              </a:tblPr>
              <a:tblGrid>
                <a:gridCol w="2123694">
                  <a:extLst>
                    <a:ext uri="{9D8B030D-6E8A-4147-A177-3AD203B41FA5}">
                      <a16:colId xmlns:a16="http://schemas.microsoft.com/office/drawing/2014/main" val="1202829001"/>
                    </a:ext>
                  </a:extLst>
                </a:gridCol>
                <a:gridCol w="9674606">
                  <a:extLst>
                    <a:ext uri="{9D8B030D-6E8A-4147-A177-3AD203B41FA5}">
                      <a16:colId xmlns:a16="http://schemas.microsoft.com/office/drawing/2014/main" val="2488249007"/>
                    </a:ext>
                  </a:extLst>
                </a:gridCol>
              </a:tblGrid>
              <a:tr h="430926">
                <a:tc gridSpan="2">
                  <a:txBody>
                    <a:bodyPr/>
                    <a:lstStyle/>
                    <a:p>
                      <a:pPr algn="ctr">
                        <a:lnSpc>
                          <a:spcPct val="150000"/>
                        </a:lnSpc>
                        <a:spcAft>
                          <a:spcPts val="0"/>
                        </a:spcAft>
                      </a:pPr>
                      <a:r>
                        <a:rPr lang="en-IE" sz="2800" dirty="0" smtClean="0">
                          <a:effectLst/>
                          <a:latin typeface="Calibri" panose="020F0502020204030204" pitchFamily="34" charset="0"/>
                          <a:ea typeface="Calibri" panose="020F0502020204030204" pitchFamily="34" charset="0"/>
                          <a:cs typeface="Arial" panose="020B0604020202020204" pitchFamily="34" charset="0"/>
                        </a:rPr>
                        <a:t>Five</a:t>
                      </a:r>
                      <a:r>
                        <a:rPr lang="en-IE" sz="2800" baseline="0" dirty="0" smtClean="0">
                          <a:effectLst/>
                          <a:latin typeface="Calibri" panose="020F0502020204030204" pitchFamily="34" charset="0"/>
                          <a:ea typeface="Calibri" panose="020F0502020204030204" pitchFamily="34" charset="0"/>
                          <a:cs typeface="Arial" panose="020B0604020202020204" pitchFamily="34" charset="0"/>
                        </a:rPr>
                        <a:t> Dimensions of Localization</a:t>
                      </a:r>
                      <a:endParaRPr lang="en-IE" sz="2800" dirty="0">
                        <a:effectLst/>
                        <a:latin typeface="Calibri" panose="020F0502020204030204" pitchFamily="34" charset="0"/>
                        <a:ea typeface="Calibri" panose="020F0502020204030204" pitchFamily="34" charset="0"/>
                        <a:cs typeface="Arial" panose="020B0604020202020204" pitchFamily="34" charset="0"/>
                      </a:endParaRPr>
                    </a:p>
                  </a:txBody>
                  <a:tcPr marL="32635" marR="32635" marT="0" marB="0">
                    <a:solidFill>
                      <a:srgbClr val="C00000"/>
                    </a:solidFill>
                  </a:tcPr>
                </a:tc>
                <a:tc hMerge="1">
                  <a:txBody>
                    <a:bodyPr/>
                    <a:lstStyle/>
                    <a:p>
                      <a:endParaRPr lang="en-IE"/>
                    </a:p>
                  </a:txBody>
                  <a:tcPr/>
                </a:tc>
                <a:extLst>
                  <a:ext uri="{0D108BD9-81ED-4DB2-BD59-A6C34878D82A}">
                    <a16:rowId xmlns:a16="http://schemas.microsoft.com/office/drawing/2014/main" val="3244083902"/>
                  </a:ext>
                </a:extLst>
              </a:tr>
              <a:tr h="873093">
                <a:tc>
                  <a:txBody>
                    <a:bodyPr/>
                    <a:lstStyle/>
                    <a:p>
                      <a:pPr>
                        <a:lnSpc>
                          <a:spcPct val="100000"/>
                        </a:lnSpc>
                        <a:spcAft>
                          <a:spcPts val="1000"/>
                        </a:spcAft>
                      </a:pPr>
                      <a:r>
                        <a:rPr lang="en-AU" sz="2000" dirty="0">
                          <a:effectLst/>
                        </a:rPr>
                        <a:t>Governance and Decision-Making</a:t>
                      </a:r>
                      <a:endParaRPr lang="en-IE" sz="2000" dirty="0">
                        <a:effectLst/>
                        <a:latin typeface="Calibri" panose="020F0502020204030204" pitchFamily="34" charset="0"/>
                        <a:ea typeface="Calibri" panose="020F0502020204030204" pitchFamily="34" charset="0"/>
                        <a:cs typeface="Arial" panose="020B0604020202020204" pitchFamily="34" charset="0"/>
                      </a:endParaRPr>
                    </a:p>
                  </a:txBody>
                  <a:tcPr marL="32635" marR="32635" marT="0" marB="0">
                    <a:solidFill>
                      <a:srgbClr val="C00000"/>
                    </a:solidFill>
                  </a:tcPr>
                </a:tc>
                <a:tc>
                  <a:txBody>
                    <a:bodyPr/>
                    <a:lstStyle/>
                    <a:p>
                      <a:pPr>
                        <a:lnSpc>
                          <a:spcPct val="150000"/>
                        </a:lnSpc>
                        <a:spcAft>
                          <a:spcPts val="0"/>
                        </a:spcAft>
                      </a:pPr>
                      <a:r>
                        <a:rPr lang="en-AU" sz="1400" dirty="0">
                          <a:effectLst/>
                        </a:rPr>
                        <a:t>This includes having equitable </a:t>
                      </a:r>
                      <a:r>
                        <a:rPr lang="en-AU" sz="1400" b="1" dirty="0">
                          <a:effectLst/>
                        </a:rPr>
                        <a:t>opportunities to play leadership and co-leadership roles</a:t>
                      </a:r>
                      <a:r>
                        <a:rPr lang="en-AU" sz="1400" dirty="0">
                          <a:effectLst/>
                        </a:rPr>
                        <a:t>; and have a seat at the table when strategic decisions are made (for example, in Strategic Advisory Groups or Steering Committees).</a:t>
                      </a:r>
                      <a:endParaRPr lang="en-IE" sz="1400" dirty="0">
                        <a:effectLst/>
                        <a:latin typeface="Calibri" panose="020F0502020204030204" pitchFamily="34" charset="0"/>
                        <a:ea typeface="Calibri" panose="020F0502020204030204" pitchFamily="34" charset="0"/>
                        <a:cs typeface="Arial" panose="020B0604020202020204" pitchFamily="34" charset="0"/>
                      </a:endParaRPr>
                    </a:p>
                  </a:txBody>
                  <a:tcPr marL="32635" marR="32635" marT="0" marB="0">
                    <a:solidFill>
                      <a:schemeClr val="accent2">
                        <a:lumMod val="20000"/>
                        <a:lumOff val="80000"/>
                      </a:schemeClr>
                    </a:solidFill>
                  </a:tcPr>
                </a:tc>
                <a:extLst>
                  <a:ext uri="{0D108BD9-81ED-4DB2-BD59-A6C34878D82A}">
                    <a16:rowId xmlns:a16="http://schemas.microsoft.com/office/drawing/2014/main" val="1716172038"/>
                  </a:ext>
                </a:extLst>
              </a:tr>
              <a:tr h="1220092">
                <a:tc>
                  <a:txBody>
                    <a:bodyPr/>
                    <a:lstStyle/>
                    <a:p>
                      <a:pPr>
                        <a:lnSpc>
                          <a:spcPct val="100000"/>
                        </a:lnSpc>
                        <a:spcAft>
                          <a:spcPts val="1000"/>
                        </a:spcAft>
                      </a:pPr>
                      <a:r>
                        <a:rPr lang="en-AU" sz="2000" dirty="0">
                          <a:effectLst/>
                        </a:rPr>
                        <a:t>Participation and Influence</a:t>
                      </a:r>
                      <a:endParaRPr lang="en-IE" sz="2000" dirty="0">
                        <a:effectLst/>
                      </a:endParaRPr>
                    </a:p>
                    <a:p>
                      <a:pPr algn="just">
                        <a:lnSpc>
                          <a:spcPct val="150000"/>
                        </a:lnSpc>
                        <a:spcAft>
                          <a:spcPts val="1000"/>
                        </a:spcAft>
                      </a:pPr>
                      <a:r>
                        <a:rPr lang="en-AU" sz="2000" dirty="0">
                          <a:effectLst/>
                        </a:rPr>
                        <a:t> </a:t>
                      </a:r>
                      <a:endParaRPr lang="en-IE" sz="2000" dirty="0">
                        <a:effectLst/>
                        <a:latin typeface="Calibri" panose="020F0502020204030204" pitchFamily="34" charset="0"/>
                        <a:ea typeface="Calibri" panose="020F0502020204030204" pitchFamily="34" charset="0"/>
                        <a:cs typeface="Arial" panose="020B0604020202020204" pitchFamily="34" charset="0"/>
                      </a:endParaRPr>
                    </a:p>
                  </a:txBody>
                  <a:tcPr marL="32635" marR="32635" marT="0" marB="0">
                    <a:solidFill>
                      <a:srgbClr val="C00000"/>
                    </a:solidFill>
                  </a:tcPr>
                </a:tc>
                <a:tc>
                  <a:txBody>
                    <a:bodyPr/>
                    <a:lstStyle/>
                    <a:p>
                      <a:pPr algn="just">
                        <a:lnSpc>
                          <a:spcPct val="150000"/>
                        </a:lnSpc>
                        <a:spcAft>
                          <a:spcPts val="0"/>
                        </a:spcAft>
                      </a:pPr>
                      <a:r>
                        <a:rPr lang="en-AU" sz="1400" b="1" dirty="0">
                          <a:effectLst/>
                        </a:rPr>
                        <a:t>Local actors </a:t>
                      </a:r>
                      <a:r>
                        <a:rPr lang="en-AU" sz="1400" b="1" dirty="0" smtClean="0">
                          <a:effectLst/>
                        </a:rPr>
                        <a:t>should have </a:t>
                      </a:r>
                      <a:r>
                        <a:rPr lang="en-AU" sz="1400" b="1" dirty="0">
                          <a:effectLst/>
                        </a:rPr>
                        <a:t>the opportunity to influence the Sector’s decisions. </a:t>
                      </a:r>
                      <a:endParaRPr lang="en-AU" sz="1400" b="1" dirty="0" smtClean="0">
                        <a:effectLst/>
                      </a:endParaRPr>
                    </a:p>
                    <a:p>
                      <a:pPr algn="just">
                        <a:lnSpc>
                          <a:spcPct val="150000"/>
                        </a:lnSpc>
                        <a:spcAft>
                          <a:spcPts val="0"/>
                        </a:spcAft>
                      </a:pPr>
                      <a:r>
                        <a:rPr lang="en-AU" sz="1400" dirty="0" smtClean="0">
                          <a:effectLst/>
                        </a:rPr>
                        <a:t>To </a:t>
                      </a:r>
                      <a:r>
                        <a:rPr lang="en-AU" sz="1400" dirty="0">
                          <a:effectLst/>
                        </a:rPr>
                        <a:t>do this, they need equitable access to information and analysis on coverage, results etc.; and the opportunity and skills to effectively and credibly convey their thoughts and ideas.</a:t>
                      </a:r>
                      <a:endParaRPr lang="en-IE" sz="1400" dirty="0">
                        <a:effectLst/>
                        <a:latin typeface="Calibri" panose="020F0502020204030204" pitchFamily="34" charset="0"/>
                        <a:ea typeface="Calibri" panose="020F0502020204030204" pitchFamily="34" charset="0"/>
                        <a:cs typeface="Arial" panose="020B0604020202020204" pitchFamily="34" charset="0"/>
                      </a:endParaRPr>
                    </a:p>
                  </a:txBody>
                  <a:tcPr marL="32635" marR="32635" marT="0" marB="0">
                    <a:solidFill>
                      <a:schemeClr val="bg1"/>
                    </a:solidFill>
                  </a:tcPr>
                </a:tc>
                <a:extLst>
                  <a:ext uri="{0D108BD9-81ED-4DB2-BD59-A6C34878D82A}">
                    <a16:rowId xmlns:a16="http://schemas.microsoft.com/office/drawing/2014/main" val="1800849051"/>
                  </a:ext>
                </a:extLst>
              </a:tr>
              <a:tr h="1495261">
                <a:tc>
                  <a:txBody>
                    <a:bodyPr/>
                    <a:lstStyle/>
                    <a:p>
                      <a:pPr>
                        <a:lnSpc>
                          <a:spcPct val="150000"/>
                        </a:lnSpc>
                        <a:spcAft>
                          <a:spcPts val="1000"/>
                        </a:spcAft>
                      </a:pPr>
                      <a:r>
                        <a:rPr lang="en-AU" sz="2000" dirty="0">
                          <a:effectLst/>
                        </a:rPr>
                        <a:t>Partnerships</a:t>
                      </a:r>
                      <a:endParaRPr lang="en-IE" sz="2000" dirty="0">
                        <a:effectLst/>
                      </a:endParaRPr>
                    </a:p>
                    <a:p>
                      <a:pPr algn="just">
                        <a:lnSpc>
                          <a:spcPct val="150000"/>
                        </a:lnSpc>
                        <a:spcAft>
                          <a:spcPts val="1000"/>
                        </a:spcAft>
                      </a:pPr>
                      <a:r>
                        <a:rPr lang="en-AU" sz="2000" dirty="0">
                          <a:effectLst/>
                        </a:rPr>
                        <a:t> </a:t>
                      </a:r>
                      <a:endParaRPr lang="en-IE" sz="2000" dirty="0">
                        <a:effectLst/>
                        <a:latin typeface="Calibri" panose="020F0502020204030204" pitchFamily="34" charset="0"/>
                        <a:ea typeface="Calibri" panose="020F0502020204030204" pitchFamily="34" charset="0"/>
                        <a:cs typeface="Arial" panose="020B0604020202020204" pitchFamily="34" charset="0"/>
                      </a:endParaRPr>
                    </a:p>
                  </a:txBody>
                  <a:tcPr marL="32635" marR="32635" marT="0" marB="0">
                    <a:solidFill>
                      <a:srgbClr val="C00000"/>
                    </a:solidFill>
                  </a:tcPr>
                </a:tc>
                <a:tc>
                  <a:txBody>
                    <a:bodyPr/>
                    <a:lstStyle/>
                    <a:p>
                      <a:pPr>
                        <a:lnSpc>
                          <a:spcPct val="150000"/>
                        </a:lnSpc>
                        <a:spcAft>
                          <a:spcPts val="0"/>
                        </a:spcAft>
                      </a:pPr>
                      <a:r>
                        <a:rPr lang="en-AU" sz="1400" b="1" dirty="0">
                          <a:effectLst/>
                        </a:rPr>
                        <a:t>Partnerships must make a philosophical and practical transition from sub-contracting to more equitable and transparent relationships</a:t>
                      </a:r>
                      <a:r>
                        <a:rPr lang="en-AU" sz="1400" dirty="0">
                          <a:effectLst/>
                        </a:rPr>
                        <a:t>, including recognising the value of non-monetary contributions by local actors (networks, knowledge). Coordinators should be promoting a culture of principled partnership both in the way it interacts with its members; and the way in which members interact with each other. </a:t>
                      </a:r>
                      <a:endParaRPr lang="en-IE" sz="1400" dirty="0">
                        <a:effectLst/>
                        <a:latin typeface="Calibri" panose="020F0502020204030204" pitchFamily="34" charset="0"/>
                        <a:ea typeface="Calibri" panose="020F0502020204030204" pitchFamily="34" charset="0"/>
                        <a:cs typeface="Arial" panose="020B0604020202020204" pitchFamily="34" charset="0"/>
                      </a:endParaRPr>
                    </a:p>
                  </a:txBody>
                  <a:tcPr marL="32635" marR="32635" marT="0" marB="0">
                    <a:solidFill>
                      <a:schemeClr val="accent2">
                        <a:lumMod val="20000"/>
                        <a:lumOff val="80000"/>
                      </a:schemeClr>
                    </a:solidFill>
                  </a:tcPr>
                </a:tc>
                <a:extLst>
                  <a:ext uri="{0D108BD9-81ED-4DB2-BD59-A6C34878D82A}">
                    <a16:rowId xmlns:a16="http://schemas.microsoft.com/office/drawing/2014/main" val="2694957581"/>
                  </a:ext>
                </a:extLst>
              </a:tr>
              <a:tr h="1082804">
                <a:tc>
                  <a:txBody>
                    <a:bodyPr/>
                    <a:lstStyle/>
                    <a:p>
                      <a:pPr>
                        <a:lnSpc>
                          <a:spcPct val="150000"/>
                        </a:lnSpc>
                        <a:spcAft>
                          <a:spcPts val="1000"/>
                        </a:spcAft>
                      </a:pPr>
                      <a:r>
                        <a:rPr lang="en-AU" sz="2000">
                          <a:effectLst/>
                        </a:rPr>
                        <a:t>Funding</a:t>
                      </a:r>
                      <a:endParaRPr lang="en-IE" sz="2000">
                        <a:effectLst/>
                      </a:endParaRPr>
                    </a:p>
                    <a:p>
                      <a:pPr algn="just">
                        <a:lnSpc>
                          <a:spcPct val="150000"/>
                        </a:lnSpc>
                        <a:spcAft>
                          <a:spcPts val="1000"/>
                        </a:spcAft>
                      </a:pPr>
                      <a:r>
                        <a:rPr lang="en-AU" sz="2000">
                          <a:effectLst/>
                        </a:rPr>
                        <a:t> </a:t>
                      </a:r>
                      <a:endParaRPr lang="en-IE" sz="2000">
                        <a:effectLst/>
                        <a:latin typeface="Calibri" panose="020F0502020204030204" pitchFamily="34" charset="0"/>
                        <a:ea typeface="Calibri" panose="020F0502020204030204" pitchFamily="34" charset="0"/>
                        <a:cs typeface="Arial" panose="020B0604020202020204" pitchFamily="34" charset="0"/>
                      </a:endParaRPr>
                    </a:p>
                  </a:txBody>
                  <a:tcPr marL="32635" marR="32635" marT="0" marB="0">
                    <a:solidFill>
                      <a:srgbClr val="C00000"/>
                    </a:solidFill>
                  </a:tcPr>
                </a:tc>
                <a:tc>
                  <a:txBody>
                    <a:bodyPr/>
                    <a:lstStyle/>
                    <a:p>
                      <a:pPr>
                        <a:lnSpc>
                          <a:spcPct val="150000"/>
                        </a:lnSpc>
                        <a:spcAft>
                          <a:spcPts val="0"/>
                        </a:spcAft>
                      </a:pPr>
                      <a:r>
                        <a:rPr lang="en-AU" sz="1400" b="1" dirty="0">
                          <a:effectLst/>
                        </a:rPr>
                        <a:t>Local actors should receive a greater share of the humanitarian resources, including more opportunities to access direct funding. </a:t>
                      </a:r>
                      <a:r>
                        <a:rPr lang="en-AU" sz="1400" dirty="0">
                          <a:effectLst/>
                        </a:rPr>
                        <a:t>Where they have the institutional capacity to manage their own funds, local actors should be able to access funds directly. Local actors should receive a greater share of the humanitarian resources, including pooled funds, where applicable.</a:t>
                      </a:r>
                      <a:endParaRPr lang="en-IE" sz="1400" dirty="0">
                        <a:effectLst/>
                        <a:latin typeface="Calibri" panose="020F0502020204030204" pitchFamily="34" charset="0"/>
                        <a:ea typeface="Calibri" panose="020F0502020204030204" pitchFamily="34" charset="0"/>
                        <a:cs typeface="Arial" panose="020B0604020202020204" pitchFamily="34" charset="0"/>
                      </a:endParaRPr>
                    </a:p>
                  </a:txBody>
                  <a:tcPr marL="32635" marR="32635" marT="0" marB="0">
                    <a:solidFill>
                      <a:schemeClr val="bg1"/>
                    </a:solidFill>
                  </a:tcPr>
                </a:tc>
                <a:extLst>
                  <a:ext uri="{0D108BD9-81ED-4DB2-BD59-A6C34878D82A}">
                    <a16:rowId xmlns:a16="http://schemas.microsoft.com/office/drawing/2014/main" val="3043799659"/>
                  </a:ext>
                </a:extLst>
              </a:tr>
              <a:tr h="1220092">
                <a:tc>
                  <a:txBody>
                    <a:bodyPr/>
                    <a:lstStyle/>
                    <a:p>
                      <a:pPr>
                        <a:lnSpc>
                          <a:spcPct val="100000"/>
                        </a:lnSpc>
                        <a:spcAft>
                          <a:spcPts val="1000"/>
                        </a:spcAft>
                      </a:pPr>
                      <a:r>
                        <a:rPr lang="en-AU" sz="2000" dirty="0">
                          <a:effectLst/>
                        </a:rPr>
                        <a:t>Institutional Capacity</a:t>
                      </a:r>
                      <a:endParaRPr lang="en-IE" sz="2000" dirty="0">
                        <a:effectLst/>
                      </a:endParaRPr>
                    </a:p>
                    <a:p>
                      <a:pPr algn="just">
                        <a:lnSpc>
                          <a:spcPct val="150000"/>
                        </a:lnSpc>
                        <a:spcAft>
                          <a:spcPts val="1000"/>
                        </a:spcAft>
                      </a:pPr>
                      <a:r>
                        <a:rPr lang="en-AU" sz="2000" dirty="0">
                          <a:effectLst/>
                        </a:rPr>
                        <a:t> </a:t>
                      </a:r>
                      <a:endParaRPr lang="en-IE" sz="2000" dirty="0">
                        <a:effectLst/>
                        <a:latin typeface="Calibri" panose="020F0502020204030204" pitchFamily="34" charset="0"/>
                        <a:ea typeface="Calibri" panose="020F0502020204030204" pitchFamily="34" charset="0"/>
                        <a:cs typeface="Arial" panose="020B0604020202020204" pitchFamily="34" charset="0"/>
                      </a:endParaRPr>
                    </a:p>
                  </a:txBody>
                  <a:tcPr marL="32635" marR="32635" marT="0" marB="0">
                    <a:solidFill>
                      <a:srgbClr val="C00000"/>
                    </a:solidFill>
                  </a:tcPr>
                </a:tc>
                <a:tc>
                  <a:txBody>
                    <a:bodyPr/>
                    <a:lstStyle/>
                    <a:p>
                      <a:pPr>
                        <a:lnSpc>
                          <a:spcPct val="150000"/>
                        </a:lnSpc>
                        <a:spcAft>
                          <a:spcPts val="0"/>
                        </a:spcAft>
                      </a:pPr>
                      <a:r>
                        <a:rPr lang="en-AU" sz="1400" b="1" dirty="0">
                          <a:effectLst/>
                        </a:rPr>
                        <a:t>Local actors continue to request more support for their operational functions, in order to scale up effectively. </a:t>
                      </a:r>
                      <a:r>
                        <a:rPr lang="en-AU" sz="1400" dirty="0">
                          <a:effectLst/>
                        </a:rPr>
                        <a:t>Whilst technical capacity strengthening is important, coordination groups should also actively encourage more systematic and coordinated opportunities to receive support to strengthen operational functions, as part of the overall sector strategy to scale up services.</a:t>
                      </a:r>
                      <a:endParaRPr lang="en-IE" sz="1400" dirty="0">
                        <a:effectLst/>
                        <a:latin typeface="Calibri" panose="020F0502020204030204" pitchFamily="34" charset="0"/>
                        <a:ea typeface="Calibri" panose="020F0502020204030204" pitchFamily="34" charset="0"/>
                        <a:cs typeface="Arial" panose="020B0604020202020204" pitchFamily="34" charset="0"/>
                      </a:endParaRPr>
                    </a:p>
                  </a:txBody>
                  <a:tcPr marL="32635" marR="32635" marT="0" marB="0">
                    <a:solidFill>
                      <a:schemeClr val="accent2">
                        <a:lumMod val="20000"/>
                        <a:lumOff val="80000"/>
                      </a:schemeClr>
                    </a:solidFill>
                  </a:tcPr>
                </a:tc>
                <a:extLst>
                  <a:ext uri="{0D108BD9-81ED-4DB2-BD59-A6C34878D82A}">
                    <a16:rowId xmlns:a16="http://schemas.microsoft.com/office/drawing/2014/main" val="2293629001"/>
                  </a:ext>
                </a:extLst>
              </a:tr>
            </a:tbl>
          </a:graphicData>
        </a:graphic>
      </p:graphicFrame>
    </p:spTree>
    <p:extLst>
      <p:ext uri="{BB962C8B-B14F-4D97-AF65-F5344CB8AC3E}">
        <p14:creationId xmlns:p14="http://schemas.microsoft.com/office/powerpoint/2010/main" val="128965081"/>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1548</TotalTime>
  <Words>3270</Words>
  <Application>Microsoft Office PowerPoint</Application>
  <PresentationFormat>Widescreen</PresentationFormat>
  <Paragraphs>194</Paragraphs>
  <Slides>22</Slides>
  <Notes>12</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22</vt:i4>
      </vt:variant>
    </vt:vector>
  </HeadingPairs>
  <TitlesOfParts>
    <vt:vector size="31" baseType="lpstr">
      <vt:lpstr>SimSun</vt:lpstr>
      <vt:lpstr>Arial</vt:lpstr>
      <vt:lpstr>Calibri</vt:lpstr>
      <vt:lpstr>Calibri Light</vt:lpstr>
      <vt:lpstr>Georgia</vt:lpstr>
      <vt:lpstr>Symbol</vt:lpstr>
      <vt:lpstr>Times New Roman</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Cathal Reidy</dc:creator>
  <cp:lastModifiedBy>Cathal Reidy</cp:lastModifiedBy>
  <cp:revision>31</cp:revision>
  <dcterms:created xsi:type="dcterms:W3CDTF">2020-10-19T10:00:23Z</dcterms:created>
  <dcterms:modified xsi:type="dcterms:W3CDTF">2020-10-20T11:49:10Z</dcterms:modified>
</cp:coreProperties>
</file>