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  <p:sldMasterId id="2147483674" r:id="rId5"/>
  </p:sldMasterIdLst>
  <p:notesMasterIdLst>
    <p:notesMasterId r:id="rId23"/>
  </p:notesMasterIdLst>
  <p:handoutMasterIdLst>
    <p:handoutMasterId r:id="rId24"/>
  </p:handoutMasterIdLst>
  <p:sldIdLst>
    <p:sldId id="381" r:id="rId6"/>
    <p:sldId id="616" r:id="rId7"/>
    <p:sldId id="639" r:id="rId8"/>
    <p:sldId id="626" r:id="rId9"/>
    <p:sldId id="628" r:id="rId10"/>
    <p:sldId id="634" r:id="rId11"/>
    <p:sldId id="618" r:id="rId12"/>
    <p:sldId id="620" r:id="rId13"/>
    <p:sldId id="630" r:id="rId14"/>
    <p:sldId id="633" r:id="rId15"/>
    <p:sldId id="632" r:id="rId16"/>
    <p:sldId id="631" r:id="rId17"/>
    <p:sldId id="638" r:id="rId18"/>
    <p:sldId id="621" r:id="rId19"/>
    <p:sldId id="622" r:id="rId20"/>
    <p:sldId id="637" r:id="rId21"/>
    <p:sldId id="636" r:id="rId22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arlow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Chantefort" initials="IC" lastIdx="1" clrIdx="0">
    <p:extLst>
      <p:ext uri="{19B8F6BF-5375-455C-9EA6-DF929625EA0E}">
        <p15:presenceInfo xmlns:p15="http://schemas.microsoft.com/office/powerpoint/2012/main" userId="S::chantefo@unhcr.org::0cc3cdf3-7904-4dd8-b2c0-c0cc0ddede12" providerId="AD"/>
      </p:ext>
    </p:extLst>
  </p:cmAuthor>
  <p:cmAuthor id="2" name="Igor Chantefort" initials="IC [2]" lastIdx="1" clrIdx="1">
    <p:extLst>
      <p:ext uri="{19B8F6BF-5375-455C-9EA6-DF929625EA0E}">
        <p15:presenceInfo xmlns:p15="http://schemas.microsoft.com/office/powerpoint/2012/main" userId="S::coord.yemen@sheltercluster.org::e005204a-95ad-45ae-a5b3-df9e8b5f56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1416"/>
    <a:srgbClr val="872622"/>
    <a:srgbClr val="393939"/>
    <a:srgbClr val="0070C0"/>
    <a:srgbClr val="69A0D0"/>
    <a:srgbClr val="963334"/>
    <a:srgbClr val="D8E0E3"/>
    <a:srgbClr val="1D3D6C"/>
    <a:srgbClr val="3D5E9A"/>
    <a:srgbClr val="76B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53F785-D998-4711-87D5-1571B0F67C1D}" v="2159" dt="2020-10-15T08:47:37.433"/>
  </p1510:revLst>
</p1510:revInfo>
</file>

<file path=ppt/tableStyles.xml><?xml version="1.0" encoding="utf-8"?>
<a:tblStyleLst xmlns:a="http://schemas.openxmlformats.org/drawingml/2006/main" def="{6DECAC87-13C8-4551-9572-8F8624667EA9}">
  <a:tblStyle styleId="{6DECAC87-13C8-4551-9572-8F8624667E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298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6F92A5-27CF-4D0B-9EBD-CFBAC4D9CE5B}" type="doc">
      <dgm:prSet loTypeId="urn:microsoft.com/office/officeart/2005/8/layout/gear1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2D308F4-4495-4F44-ABCA-1B172942BC34}">
      <dgm:prSet phldrT="[Text]" custT="1"/>
      <dgm:spPr/>
      <dgm:t>
        <a:bodyPr/>
        <a:lstStyle/>
        <a:p>
          <a:r>
            <a:rPr lang="en-US" sz="700" dirty="0"/>
            <a:t>Clarity of procurement</a:t>
          </a:r>
        </a:p>
      </dgm:t>
    </dgm:pt>
    <dgm:pt modelId="{3A29D6BF-6A86-4D78-8816-569D9B023934}" type="parTrans" cxnId="{AB3FB076-3A81-46AC-8CC4-62AB2C432857}">
      <dgm:prSet/>
      <dgm:spPr/>
      <dgm:t>
        <a:bodyPr/>
        <a:lstStyle/>
        <a:p>
          <a:endParaRPr lang="en-US" sz="1800"/>
        </a:p>
      </dgm:t>
    </dgm:pt>
    <dgm:pt modelId="{1D121573-21B5-44BE-8D1F-3592B85E7180}" type="sibTrans" cxnId="{AB3FB076-3A81-46AC-8CC4-62AB2C432857}">
      <dgm:prSet/>
      <dgm:spPr/>
      <dgm:t>
        <a:bodyPr/>
        <a:lstStyle/>
        <a:p>
          <a:endParaRPr lang="en-US" sz="1800"/>
        </a:p>
      </dgm:t>
    </dgm:pt>
    <dgm:pt modelId="{4080464F-C8FF-47D1-9834-AF74A2E6ABD7}">
      <dgm:prSet phldrT="[Text]" custT="1"/>
      <dgm:spPr/>
      <dgm:t>
        <a:bodyPr/>
        <a:lstStyle/>
        <a:p>
          <a:r>
            <a:rPr lang="en-US" sz="500" dirty="0"/>
            <a:t>Cost efficiency </a:t>
          </a:r>
        </a:p>
      </dgm:t>
    </dgm:pt>
    <dgm:pt modelId="{C9B9DCD5-2956-4AD4-B511-326D6F2D4B55}" type="parTrans" cxnId="{4432DF43-DD4C-4340-AE6E-26D9099E1D2A}">
      <dgm:prSet/>
      <dgm:spPr/>
      <dgm:t>
        <a:bodyPr/>
        <a:lstStyle/>
        <a:p>
          <a:endParaRPr lang="en-US" sz="1800"/>
        </a:p>
      </dgm:t>
    </dgm:pt>
    <dgm:pt modelId="{95280A55-D524-4A00-A32B-AE06DF71DF86}" type="sibTrans" cxnId="{4432DF43-DD4C-4340-AE6E-26D9099E1D2A}">
      <dgm:prSet/>
      <dgm:spPr/>
      <dgm:t>
        <a:bodyPr/>
        <a:lstStyle/>
        <a:p>
          <a:endParaRPr lang="en-US" sz="1800"/>
        </a:p>
      </dgm:t>
    </dgm:pt>
    <dgm:pt modelId="{E7A602B4-9E65-4380-B88E-375282DA38A5}">
      <dgm:prSet custT="1"/>
      <dgm:spPr/>
      <dgm:t>
        <a:bodyPr/>
        <a:lstStyle/>
        <a:p>
          <a:r>
            <a:rPr lang="en-US" sz="700" dirty="0"/>
            <a:t>Quality</a:t>
          </a:r>
        </a:p>
      </dgm:t>
    </dgm:pt>
    <dgm:pt modelId="{315FE2C8-59AC-4922-AAB8-2D05461B26C7}" type="parTrans" cxnId="{DDBD397E-EE24-41FC-89D5-CCCDBB442A41}">
      <dgm:prSet/>
      <dgm:spPr/>
      <dgm:t>
        <a:bodyPr/>
        <a:lstStyle/>
        <a:p>
          <a:endParaRPr lang="en-US" sz="1800"/>
        </a:p>
      </dgm:t>
    </dgm:pt>
    <dgm:pt modelId="{0DCFC658-D575-42CD-9435-927F5CBE3E54}" type="sibTrans" cxnId="{DDBD397E-EE24-41FC-89D5-CCCDBB442A41}">
      <dgm:prSet/>
      <dgm:spPr/>
      <dgm:t>
        <a:bodyPr/>
        <a:lstStyle/>
        <a:p>
          <a:endParaRPr lang="en-US" sz="1800"/>
        </a:p>
      </dgm:t>
    </dgm:pt>
    <dgm:pt modelId="{180E15AE-D107-4E32-8B7B-5AC12FDFDC96}">
      <dgm:prSet phldrT="[Text]" custT="1"/>
      <dgm:spPr/>
      <dgm:t>
        <a:bodyPr/>
        <a:lstStyle/>
        <a:p>
          <a:endParaRPr lang="en-US"/>
        </a:p>
      </dgm:t>
    </dgm:pt>
    <dgm:pt modelId="{52A1E0C0-0C18-44FF-ABBF-EB14A0F956C8}" type="sibTrans" cxnId="{B137F770-E4C3-47E9-804E-E7869C689EC6}">
      <dgm:prSet/>
      <dgm:spPr/>
      <dgm:t>
        <a:bodyPr/>
        <a:lstStyle/>
        <a:p>
          <a:endParaRPr lang="en-US" sz="1800"/>
        </a:p>
      </dgm:t>
    </dgm:pt>
    <dgm:pt modelId="{A4F94C9A-59F7-4680-8B62-60901BEDFFBB}" type="parTrans" cxnId="{B137F770-E4C3-47E9-804E-E7869C689EC6}">
      <dgm:prSet/>
      <dgm:spPr/>
      <dgm:t>
        <a:bodyPr/>
        <a:lstStyle/>
        <a:p>
          <a:endParaRPr lang="en-US" sz="1800"/>
        </a:p>
      </dgm:t>
    </dgm:pt>
    <dgm:pt modelId="{0717710A-C3CA-48EF-91B4-20FF0E96E257}" type="pres">
      <dgm:prSet presAssocID="{BB6F92A5-27CF-4D0B-9EBD-CFBAC4D9CE5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2264999-44E2-41FF-AB9F-C4532E182C72}" type="pres">
      <dgm:prSet presAssocID="{32D308F4-4495-4F44-ABCA-1B172942BC34}" presName="gear1" presStyleLbl="node1" presStyleIdx="0" presStyleCnt="3">
        <dgm:presLayoutVars>
          <dgm:chMax val="1"/>
          <dgm:bulletEnabled val="1"/>
        </dgm:presLayoutVars>
      </dgm:prSet>
      <dgm:spPr/>
    </dgm:pt>
    <dgm:pt modelId="{E5A02106-C958-46FA-8E98-6419F0AC4242}" type="pres">
      <dgm:prSet presAssocID="{32D308F4-4495-4F44-ABCA-1B172942BC34}" presName="gear1srcNode" presStyleLbl="node1" presStyleIdx="0" presStyleCnt="3"/>
      <dgm:spPr/>
    </dgm:pt>
    <dgm:pt modelId="{96A1ABA7-350E-463B-B58F-3FF77D792A0F}" type="pres">
      <dgm:prSet presAssocID="{32D308F4-4495-4F44-ABCA-1B172942BC34}" presName="gear1dstNode" presStyleLbl="node1" presStyleIdx="0" presStyleCnt="3"/>
      <dgm:spPr/>
    </dgm:pt>
    <dgm:pt modelId="{38CA76F1-2494-4E5C-8DEB-62FE5159297A}" type="pres">
      <dgm:prSet presAssocID="{4080464F-C8FF-47D1-9834-AF74A2E6ABD7}" presName="gear2" presStyleLbl="node1" presStyleIdx="1" presStyleCnt="3">
        <dgm:presLayoutVars>
          <dgm:chMax val="1"/>
          <dgm:bulletEnabled val="1"/>
        </dgm:presLayoutVars>
      </dgm:prSet>
      <dgm:spPr/>
    </dgm:pt>
    <dgm:pt modelId="{78985452-FB90-42AA-B971-4C9188C116D0}" type="pres">
      <dgm:prSet presAssocID="{4080464F-C8FF-47D1-9834-AF74A2E6ABD7}" presName="gear2srcNode" presStyleLbl="node1" presStyleIdx="1" presStyleCnt="3"/>
      <dgm:spPr/>
    </dgm:pt>
    <dgm:pt modelId="{FF002EE8-916A-416E-AB21-6F721808D75A}" type="pres">
      <dgm:prSet presAssocID="{4080464F-C8FF-47D1-9834-AF74A2E6ABD7}" presName="gear2dstNode" presStyleLbl="node1" presStyleIdx="1" presStyleCnt="3"/>
      <dgm:spPr/>
    </dgm:pt>
    <dgm:pt modelId="{7245A5D4-1813-4A50-AA20-DB3559C50BC8}" type="pres">
      <dgm:prSet presAssocID="{E7A602B4-9E65-4380-B88E-375282DA38A5}" presName="gear3" presStyleLbl="node1" presStyleIdx="2" presStyleCnt="3"/>
      <dgm:spPr/>
    </dgm:pt>
    <dgm:pt modelId="{E82D4EC6-D863-4C62-A227-A03753C7342B}" type="pres">
      <dgm:prSet presAssocID="{E7A602B4-9E65-4380-B88E-375282DA38A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AD08D33-95B6-4402-9B34-C5014E3CFEC9}" type="pres">
      <dgm:prSet presAssocID="{E7A602B4-9E65-4380-B88E-375282DA38A5}" presName="gear3srcNode" presStyleLbl="node1" presStyleIdx="2" presStyleCnt="3"/>
      <dgm:spPr/>
    </dgm:pt>
    <dgm:pt modelId="{84903B37-02BB-4250-81F6-4101D673AEA2}" type="pres">
      <dgm:prSet presAssocID="{E7A602B4-9E65-4380-B88E-375282DA38A5}" presName="gear3dstNode" presStyleLbl="node1" presStyleIdx="2" presStyleCnt="3"/>
      <dgm:spPr/>
    </dgm:pt>
    <dgm:pt modelId="{11991220-497A-42C7-BFB7-F446FDC4D724}" type="pres">
      <dgm:prSet presAssocID="{1D121573-21B5-44BE-8D1F-3592B85E7180}" presName="connector1" presStyleLbl="sibTrans2D1" presStyleIdx="0" presStyleCnt="3"/>
      <dgm:spPr/>
    </dgm:pt>
    <dgm:pt modelId="{67393CAE-1101-44FF-9FA7-E4F2154C37D4}" type="pres">
      <dgm:prSet presAssocID="{95280A55-D524-4A00-A32B-AE06DF71DF86}" presName="connector2" presStyleLbl="sibTrans2D1" presStyleIdx="1" presStyleCnt="3"/>
      <dgm:spPr/>
    </dgm:pt>
    <dgm:pt modelId="{EEACACC8-4966-43A9-A81F-A83F6F3C2910}" type="pres">
      <dgm:prSet presAssocID="{0DCFC658-D575-42CD-9435-927F5CBE3E54}" presName="connector3" presStyleLbl="sibTrans2D1" presStyleIdx="2" presStyleCnt="3"/>
      <dgm:spPr/>
    </dgm:pt>
  </dgm:ptLst>
  <dgm:cxnLst>
    <dgm:cxn modelId="{4432DF43-DD4C-4340-AE6E-26D9099E1D2A}" srcId="{BB6F92A5-27CF-4D0B-9EBD-CFBAC4D9CE5B}" destId="{4080464F-C8FF-47D1-9834-AF74A2E6ABD7}" srcOrd="1" destOrd="0" parTransId="{C9B9DCD5-2956-4AD4-B511-326D6F2D4B55}" sibTransId="{95280A55-D524-4A00-A32B-AE06DF71DF86}"/>
    <dgm:cxn modelId="{4691614C-C6B8-4CF7-B1C5-6E17F462D0F2}" type="presOf" srcId="{32D308F4-4495-4F44-ABCA-1B172942BC34}" destId="{E5A02106-C958-46FA-8E98-6419F0AC4242}" srcOrd="1" destOrd="0" presId="urn:microsoft.com/office/officeart/2005/8/layout/gear1"/>
    <dgm:cxn modelId="{B137F770-E4C3-47E9-804E-E7869C689EC6}" srcId="{BB6F92A5-27CF-4D0B-9EBD-CFBAC4D9CE5B}" destId="{180E15AE-D107-4E32-8B7B-5AC12FDFDC96}" srcOrd="3" destOrd="0" parTransId="{A4F94C9A-59F7-4680-8B62-60901BEDFFBB}" sibTransId="{52A1E0C0-0C18-44FF-ABBF-EB14A0F956C8}"/>
    <dgm:cxn modelId="{67242355-66F9-469F-9DF0-C30A311D5CAE}" type="presOf" srcId="{E7A602B4-9E65-4380-B88E-375282DA38A5}" destId="{7245A5D4-1813-4A50-AA20-DB3559C50BC8}" srcOrd="0" destOrd="0" presId="urn:microsoft.com/office/officeart/2005/8/layout/gear1"/>
    <dgm:cxn modelId="{AB3FB076-3A81-46AC-8CC4-62AB2C432857}" srcId="{BB6F92A5-27CF-4D0B-9EBD-CFBAC4D9CE5B}" destId="{32D308F4-4495-4F44-ABCA-1B172942BC34}" srcOrd="0" destOrd="0" parTransId="{3A29D6BF-6A86-4D78-8816-569D9B023934}" sibTransId="{1D121573-21B5-44BE-8D1F-3592B85E7180}"/>
    <dgm:cxn modelId="{DDBD397E-EE24-41FC-89D5-CCCDBB442A41}" srcId="{BB6F92A5-27CF-4D0B-9EBD-CFBAC4D9CE5B}" destId="{E7A602B4-9E65-4380-B88E-375282DA38A5}" srcOrd="2" destOrd="0" parTransId="{315FE2C8-59AC-4922-AAB8-2D05461B26C7}" sibTransId="{0DCFC658-D575-42CD-9435-927F5CBE3E54}"/>
    <dgm:cxn modelId="{CAF5D17E-9826-4D28-8A0E-19CF7D826292}" type="presOf" srcId="{32D308F4-4495-4F44-ABCA-1B172942BC34}" destId="{96A1ABA7-350E-463B-B58F-3FF77D792A0F}" srcOrd="2" destOrd="0" presId="urn:microsoft.com/office/officeart/2005/8/layout/gear1"/>
    <dgm:cxn modelId="{09B0DA8D-EA43-41BB-B5D0-8326086731A9}" type="presOf" srcId="{4080464F-C8FF-47D1-9834-AF74A2E6ABD7}" destId="{78985452-FB90-42AA-B971-4C9188C116D0}" srcOrd="1" destOrd="0" presId="urn:microsoft.com/office/officeart/2005/8/layout/gear1"/>
    <dgm:cxn modelId="{18540B8E-47FA-43C5-89F2-C8631692C77E}" type="presOf" srcId="{E7A602B4-9E65-4380-B88E-375282DA38A5}" destId="{84903B37-02BB-4250-81F6-4101D673AEA2}" srcOrd="3" destOrd="0" presId="urn:microsoft.com/office/officeart/2005/8/layout/gear1"/>
    <dgm:cxn modelId="{0CCBE395-108E-48C8-93AA-D43677E8FAE5}" type="presOf" srcId="{0DCFC658-D575-42CD-9435-927F5CBE3E54}" destId="{EEACACC8-4966-43A9-A81F-A83F6F3C2910}" srcOrd="0" destOrd="0" presId="urn:microsoft.com/office/officeart/2005/8/layout/gear1"/>
    <dgm:cxn modelId="{3AE86B9A-AAEF-4DB9-9607-E767B55DC303}" type="presOf" srcId="{1D121573-21B5-44BE-8D1F-3592B85E7180}" destId="{11991220-497A-42C7-BFB7-F446FDC4D724}" srcOrd="0" destOrd="0" presId="urn:microsoft.com/office/officeart/2005/8/layout/gear1"/>
    <dgm:cxn modelId="{58FEAAB6-BF76-4385-AF0B-29D59E7FA642}" type="presOf" srcId="{E7A602B4-9E65-4380-B88E-375282DA38A5}" destId="{AAD08D33-95B6-4402-9B34-C5014E3CFEC9}" srcOrd="2" destOrd="0" presId="urn:microsoft.com/office/officeart/2005/8/layout/gear1"/>
    <dgm:cxn modelId="{588081B8-5BCF-49DB-BE4B-6075CF24F257}" type="presOf" srcId="{95280A55-D524-4A00-A32B-AE06DF71DF86}" destId="{67393CAE-1101-44FF-9FA7-E4F2154C37D4}" srcOrd="0" destOrd="0" presId="urn:microsoft.com/office/officeart/2005/8/layout/gear1"/>
    <dgm:cxn modelId="{754B82CA-2C0A-4BB0-8D08-1BC121A8250E}" type="presOf" srcId="{BB6F92A5-27CF-4D0B-9EBD-CFBAC4D9CE5B}" destId="{0717710A-C3CA-48EF-91B4-20FF0E96E257}" srcOrd="0" destOrd="0" presId="urn:microsoft.com/office/officeart/2005/8/layout/gear1"/>
    <dgm:cxn modelId="{669BC3CA-792C-4F2E-8CB8-9BE045ABD6D7}" type="presOf" srcId="{32D308F4-4495-4F44-ABCA-1B172942BC34}" destId="{42264999-44E2-41FF-AB9F-C4532E182C72}" srcOrd="0" destOrd="0" presId="urn:microsoft.com/office/officeart/2005/8/layout/gear1"/>
    <dgm:cxn modelId="{51A1CCE5-F02C-4EAA-90C4-95F3B2449EA7}" type="presOf" srcId="{4080464F-C8FF-47D1-9834-AF74A2E6ABD7}" destId="{FF002EE8-916A-416E-AB21-6F721808D75A}" srcOrd="2" destOrd="0" presId="urn:microsoft.com/office/officeart/2005/8/layout/gear1"/>
    <dgm:cxn modelId="{985A0EF6-7FF0-42C4-B829-5A43EA29A350}" type="presOf" srcId="{E7A602B4-9E65-4380-B88E-375282DA38A5}" destId="{E82D4EC6-D863-4C62-A227-A03753C7342B}" srcOrd="1" destOrd="0" presId="urn:microsoft.com/office/officeart/2005/8/layout/gear1"/>
    <dgm:cxn modelId="{F994F5FA-3741-4A7B-8D80-71B3CE3A8EE6}" type="presOf" srcId="{4080464F-C8FF-47D1-9834-AF74A2E6ABD7}" destId="{38CA76F1-2494-4E5C-8DEB-62FE5159297A}" srcOrd="0" destOrd="0" presId="urn:microsoft.com/office/officeart/2005/8/layout/gear1"/>
    <dgm:cxn modelId="{0B4D5274-8E2A-4EB8-ACEA-0C3C239AE4F5}" type="presParOf" srcId="{0717710A-C3CA-48EF-91B4-20FF0E96E257}" destId="{42264999-44E2-41FF-AB9F-C4532E182C72}" srcOrd="0" destOrd="0" presId="urn:microsoft.com/office/officeart/2005/8/layout/gear1"/>
    <dgm:cxn modelId="{57BE3117-4299-4A0C-A813-F3E5CB7FAC01}" type="presParOf" srcId="{0717710A-C3CA-48EF-91B4-20FF0E96E257}" destId="{E5A02106-C958-46FA-8E98-6419F0AC4242}" srcOrd="1" destOrd="0" presId="urn:microsoft.com/office/officeart/2005/8/layout/gear1"/>
    <dgm:cxn modelId="{5DD5AAFA-8A82-4998-B7B1-30562E176E09}" type="presParOf" srcId="{0717710A-C3CA-48EF-91B4-20FF0E96E257}" destId="{96A1ABA7-350E-463B-B58F-3FF77D792A0F}" srcOrd="2" destOrd="0" presId="urn:microsoft.com/office/officeart/2005/8/layout/gear1"/>
    <dgm:cxn modelId="{879AAFC0-4B69-4620-ACED-B033DA1FF58B}" type="presParOf" srcId="{0717710A-C3CA-48EF-91B4-20FF0E96E257}" destId="{38CA76F1-2494-4E5C-8DEB-62FE5159297A}" srcOrd="3" destOrd="0" presId="urn:microsoft.com/office/officeart/2005/8/layout/gear1"/>
    <dgm:cxn modelId="{708E6B8E-9749-4C73-8D1E-C6D31D7B749B}" type="presParOf" srcId="{0717710A-C3CA-48EF-91B4-20FF0E96E257}" destId="{78985452-FB90-42AA-B971-4C9188C116D0}" srcOrd="4" destOrd="0" presId="urn:microsoft.com/office/officeart/2005/8/layout/gear1"/>
    <dgm:cxn modelId="{F9AF2498-BD1E-4013-84B1-E4E138DEB969}" type="presParOf" srcId="{0717710A-C3CA-48EF-91B4-20FF0E96E257}" destId="{FF002EE8-916A-416E-AB21-6F721808D75A}" srcOrd="5" destOrd="0" presId="urn:microsoft.com/office/officeart/2005/8/layout/gear1"/>
    <dgm:cxn modelId="{0441FF66-2A78-4316-B717-CC95C8DFC950}" type="presParOf" srcId="{0717710A-C3CA-48EF-91B4-20FF0E96E257}" destId="{7245A5D4-1813-4A50-AA20-DB3559C50BC8}" srcOrd="6" destOrd="0" presId="urn:microsoft.com/office/officeart/2005/8/layout/gear1"/>
    <dgm:cxn modelId="{7E10C86F-E647-4303-90D2-1C21A7FB0F50}" type="presParOf" srcId="{0717710A-C3CA-48EF-91B4-20FF0E96E257}" destId="{E82D4EC6-D863-4C62-A227-A03753C7342B}" srcOrd="7" destOrd="0" presId="urn:microsoft.com/office/officeart/2005/8/layout/gear1"/>
    <dgm:cxn modelId="{3AA44462-AA6C-4510-ADDA-7CC234EC7BDC}" type="presParOf" srcId="{0717710A-C3CA-48EF-91B4-20FF0E96E257}" destId="{AAD08D33-95B6-4402-9B34-C5014E3CFEC9}" srcOrd="8" destOrd="0" presId="urn:microsoft.com/office/officeart/2005/8/layout/gear1"/>
    <dgm:cxn modelId="{6A276881-4F3F-4984-9F2C-2CC7CBD83FEA}" type="presParOf" srcId="{0717710A-C3CA-48EF-91B4-20FF0E96E257}" destId="{84903B37-02BB-4250-81F6-4101D673AEA2}" srcOrd="9" destOrd="0" presId="urn:microsoft.com/office/officeart/2005/8/layout/gear1"/>
    <dgm:cxn modelId="{A7287990-16BD-42CD-9186-007AB037BB72}" type="presParOf" srcId="{0717710A-C3CA-48EF-91B4-20FF0E96E257}" destId="{11991220-497A-42C7-BFB7-F446FDC4D724}" srcOrd="10" destOrd="0" presId="urn:microsoft.com/office/officeart/2005/8/layout/gear1"/>
    <dgm:cxn modelId="{584A9E9E-6B54-484E-A92B-A62B731933E9}" type="presParOf" srcId="{0717710A-C3CA-48EF-91B4-20FF0E96E257}" destId="{67393CAE-1101-44FF-9FA7-E4F2154C37D4}" srcOrd="11" destOrd="0" presId="urn:microsoft.com/office/officeart/2005/8/layout/gear1"/>
    <dgm:cxn modelId="{8F12270E-57B6-43E3-BB4A-48C641A2DA54}" type="presParOf" srcId="{0717710A-C3CA-48EF-91B4-20FF0E96E257}" destId="{EEACACC8-4966-43A9-A81F-A83F6F3C291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64999-44E2-41FF-AB9F-C4532E182C72}">
      <dsp:nvSpPr>
        <dsp:cNvPr id="0" name=""/>
        <dsp:cNvSpPr/>
      </dsp:nvSpPr>
      <dsp:spPr>
        <a:xfrm>
          <a:off x="725826" y="639889"/>
          <a:ext cx="782086" cy="782086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Clarity of procurement</a:t>
          </a:r>
        </a:p>
      </dsp:txBody>
      <dsp:txXfrm>
        <a:off x="883060" y="823089"/>
        <a:ext cx="467618" cy="402008"/>
      </dsp:txXfrm>
    </dsp:sp>
    <dsp:sp modelId="{38CA76F1-2494-4E5C-8DEB-62FE5159297A}">
      <dsp:nvSpPr>
        <dsp:cNvPr id="0" name=""/>
        <dsp:cNvSpPr/>
      </dsp:nvSpPr>
      <dsp:spPr>
        <a:xfrm>
          <a:off x="270793" y="455032"/>
          <a:ext cx="568790" cy="568790"/>
        </a:xfrm>
        <a:prstGeom prst="gear6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Cost efficiency </a:t>
          </a:r>
        </a:p>
      </dsp:txBody>
      <dsp:txXfrm>
        <a:off x="413988" y="599092"/>
        <a:ext cx="282400" cy="280670"/>
      </dsp:txXfrm>
    </dsp:sp>
    <dsp:sp modelId="{7245A5D4-1813-4A50-AA20-DB3559C50BC8}">
      <dsp:nvSpPr>
        <dsp:cNvPr id="0" name=""/>
        <dsp:cNvSpPr/>
      </dsp:nvSpPr>
      <dsp:spPr>
        <a:xfrm rot="20700000">
          <a:off x="589374" y="62624"/>
          <a:ext cx="557298" cy="557298"/>
        </a:xfrm>
        <a:prstGeom prst="gear6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Quality</a:t>
          </a:r>
        </a:p>
      </dsp:txBody>
      <dsp:txXfrm rot="-20700000">
        <a:off x="711606" y="184856"/>
        <a:ext cx="312834" cy="312834"/>
      </dsp:txXfrm>
    </dsp:sp>
    <dsp:sp modelId="{11991220-497A-42C7-BFB7-F446FDC4D724}">
      <dsp:nvSpPr>
        <dsp:cNvPr id="0" name=""/>
        <dsp:cNvSpPr/>
      </dsp:nvSpPr>
      <dsp:spPr>
        <a:xfrm>
          <a:off x="639429" y="535917"/>
          <a:ext cx="1001071" cy="1001071"/>
        </a:xfrm>
        <a:prstGeom prst="circularArrow">
          <a:avLst>
            <a:gd name="adj1" fmla="val 4687"/>
            <a:gd name="adj2" fmla="val 299029"/>
            <a:gd name="adj3" fmla="val 2362679"/>
            <a:gd name="adj4" fmla="val 16244296"/>
            <a:gd name="adj5" fmla="val 546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93CAE-1101-44FF-9FA7-E4F2154C37D4}">
      <dsp:nvSpPr>
        <dsp:cNvPr id="0" name=""/>
        <dsp:cNvSpPr/>
      </dsp:nvSpPr>
      <dsp:spPr>
        <a:xfrm>
          <a:off x="170062" y="341078"/>
          <a:ext cx="727340" cy="72734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CACC8-4966-43A9-A81F-A83F6F3C2910}">
      <dsp:nvSpPr>
        <dsp:cNvPr id="0" name=""/>
        <dsp:cNvSpPr/>
      </dsp:nvSpPr>
      <dsp:spPr>
        <a:xfrm>
          <a:off x="460465" y="-47546"/>
          <a:ext cx="784219" cy="78421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B45F65E-029D-4569-BCB8-4B894269D757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0DD25427-4927-47C2-AF88-C47481AD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1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9678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7061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989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62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334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158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300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437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804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28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76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5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4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941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842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688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96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spcFirstLastPara="1" wrap="square" lIns="94753" tIns="94753" rIns="94753" bIns="9475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90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9143999" y="-75"/>
            <a:ext cx="45719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1 Top Banner, Smartgraphic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199753"/>
            <a:ext cx="8087840" cy="54348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375"/>
              </a:lnSpc>
              <a:defRPr sz="2175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346228"/>
            <a:ext cx="3243716" cy="39444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75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TITLE OF YOUR SMARTART</a:t>
            </a:r>
            <a:endParaRPr lang="es-E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1849582"/>
            <a:ext cx="3243716" cy="11083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125"/>
              </a:lnSpc>
              <a:buNone/>
              <a:defRPr sz="975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subsection</a:t>
            </a:r>
            <a:endParaRPr lang="es-E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1997417"/>
            <a:ext cx="3243716" cy="211262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825"/>
              </a:lnSpc>
              <a:buNone/>
              <a:defRPr sz="67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386176" y="1346228"/>
            <a:ext cx="4736687" cy="276381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</a:t>
            </a:r>
            <a:r>
              <a:rPr lang="es-ES" err="1"/>
              <a:t>below</a:t>
            </a:r>
            <a:r>
              <a:rPr lang="es-ES"/>
              <a:t> to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you</a:t>
            </a:r>
            <a:r>
              <a:rPr lang="es-ES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314927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9143999" y="-75"/>
            <a:ext cx="45719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741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 userDrawn="1"/>
        </p:nvSpPr>
        <p:spPr>
          <a:xfrm>
            <a:off x="0" y="0"/>
            <a:ext cx="9144000" cy="49351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0" y="89299"/>
            <a:ext cx="8513835" cy="355984"/>
          </a:xfrm>
          <a:prstGeom prst="rect">
            <a:avLst/>
          </a:prstGeom>
          <a:solidFill>
            <a:srgbClr val="791614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86125-0FCD-4E1E-95A4-72BF862C8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064" y="148082"/>
            <a:ext cx="1469906" cy="2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30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2A38F-F5CD-445C-B034-85E119A4C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6B9E5-5337-4544-8E03-31E3E7003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8A065-FB30-48B0-B40E-BACA2F53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957706-A290-4664-8EE8-15F282C7F596}" type="datetimeFigureOut">
              <a:rPr lang="en-US" smtClean="0"/>
              <a:t>19-Oct-20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A7792-3E20-4F76-95B0-FFFA2A5CA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FCA64-AB01-49F4-8C39-BD038B4C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EB82-C811-41DC-A906-58B7A778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8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27D-4232-472D-BC36-746EEDEEB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32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05/11/2018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27D-4232-472D-BC36-746EEDEEB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58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27D-4232-472D-BC36-746EEDEEB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091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1593256" y="0"/>
            <a:ext cx="0" cy="306116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309282"/>
            <a:ext cx="4714315" cy="187586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275"/>
              </a:lnSpc>
              <a:defRPr sz="4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214211"/>
            <a:ext cx="4164106" cy="3944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Here is an example of how your explanatory text could be placed</a:t>
            </a:r>
            <a:endParaRPr lang="es-E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743075" y="2608660"/>
            <a:ext cx="2713038" cy="490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Month Year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230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199753"/>
            <a:ext cx="8087840" cy="54348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375"/>
              </a:lnSpc>
              <a:defRPr sz="2175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176" y="1082992"/>
            <a:ext cx="8087840" cy="39444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75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Here goes the header</a:t>
            </a:r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176" y="1477440"/>
            <a:ext cx="8087840" cy="30474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25"/>
              </a:lnSpc>
              <a:buNone/>
              <a:defRPr sz="975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610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Texts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199753"/>
            <a:ext cx="8087840" cy="54348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375"/>
              </a:lnSpc>
              <a:defRPr sz="2175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2289085"/>
            <a:ext cx="1568450" cy="39444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125"/>
              </a:lnSpc>
              <a:buNone/>
              <a:defRPr sz="9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HERE YOU PASTE YOUR HEADER</a:t>
            </a:r>
            <a:endParaRPr lang="es-E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2659721"/>
            <a:ext cx="1568450" cy="1297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900"/>
              </a:lnSpc>
              <a:buNone/>
              <a:defRPr sz="825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95364" y="1724729"/>
            <a:ext cx="663575" cy="497681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50" y="2659721"/>
            <a:ext cx="1568450" cy="1297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900"/>
              </a:lnSpc>
              <a:buNone/>
              <a:defRPr sz="82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116264" y="1724729"/>
            <a:ext cx="663575" cy="497681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s-E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756150" y="2659721"/>
            <a:ext cx="1568450" cy="1297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900"/>
              </a:lnSpc>
              <a:buNone/>
              <a:defRPr sz="82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37164" y="1724729"/>
            <a:ext cx="663575" cy="497681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s-E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877050" y="2659721"/>
            <a:ext cx="1568450" cy="1297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900"/>
              </a:lnSpc>
              <a:buNone/>
              <a:defRPr sz="82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358063" y="1724729"/>
            <a:ext cx="663575" cy="497681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s-E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635250" y="2347290"/>
            <a:ext cx="1568450" cy="33624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125"/>
              </a:lnSpc>
              <a:buNone/>
              <a:defRPr sz="9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4756150" y="2347290"/>
            <a:ext cx="1568450" cy="33624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125"/>
              </a:lnSpc>
              <a:buNone/>
              <a:defRPr sz="9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6877050" y="2353635"/>
            <a:ext cx="1568450" cy="33624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125"/>
              </a:lnSpc>
              <a:buNone/>
              <a:defRPr sz="9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9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 userDrawn="1"/>
        </p:nvSpPr>
        <p:spPr>
          <a:xfrm>
            <a:off x="0" y="0"/>
            <a:ext cx="9144000" cy="49351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0" y="89299"/>
            <a:ext cx="8513835" cy="355984"/>
          </a:xfrm>
          <a:prstGeom prst="rect">
            <a:avLst/>
          </a:prstGeom>
          <a:solidFill>
            <a:srgbClr val="791614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86125-0FCD-4E1E-95A4-72BF862C8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064" y="148082"/>
            <a:ext cx="1469906" cy="2414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op2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199753"/>
            <a:ext cx="8087840" cy="54348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375"/>
              </a:lnSpc>
              <a:defRPr sz="2175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346228"/>
            <a:ext cx="3243716" cy="39444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5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TITLE OF THE CHART</a:t>
            </a:r>
            <a:endParaRPr lang="es-E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1849582"/>
            <a:ext cx="3243716" cy="11083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125"/>
              </a:lnSpc>
              <a:buNone/>
              <a:defRPr sz="975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subsection</a:t>
            </a:r>
            <a:endParaRPr lang="es-E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1997417"/>
            <a:ext cx="3243716" cy="211262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825"/>
              </a:lnSpc>
              <a:buNone/>
              <a:defRPr sz="67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386177" y="1346228"/>
            <a:ext cx="4563195" cy="276381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</a:t>
            </a:r>
            <a:r>
              <a:rPr lang="es-ES" err="1"/>
              <a:t>below</a:t>
            </a:r>
            <a:r>
              <a:rPr lang="es-ES"/>
              <a:t> to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your</a:t>
            </a:r>
            <a:r>
              <a:rPr lang="es-ES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1619480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Smartgraphic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199753"/>
            <a:ext cx="8087840" cy="54348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375"/>
              </a:lnSpc>
              <a:defRPr sz="2175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346228"/>
            <a:ext cx="3243716" cy="39444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75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TITLE OF YOUR SMARTART</a:t>
            </a:r>
            <a:endParaRPr lang="es-E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1849582"/>
            <a:ext cx="3243716" cy="11083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125"/>
              </a:lnSpc>
              <a:buNone/>
              <a:defRPr sz="975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subsection</a:t>
            </a:r>
            <a:endParaRPr lang="es-E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1997417"/>
            <a:ext cx="3243716" cy="211262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825"/>
              </a:lnSpc>
              <a:buNone/>
              <a:defRPr sz="67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386176" y="1346228"/>
            <a:ext cx="4736687" cy="276381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</a:t>
            </a:r>
            <a:r>
              <a:rPr lang="es-ES" err="1"/>
              <a:t>below</a:t>
            </a:r>
            <a:r>
              <a:rPr lang="es-ES"/>
              <a:t> to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you</a:t>
            </a:r>
            <a:r>
              <a:rPr lang="es-ES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2136147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5015500" y="1884252"/>
            <a:ext cx="3850595" cy="245539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3375"/>
              </a:lnSpc>
            </a:pPr>
            <a:r>
              <a:rPr lang="en-US" sz="3300" b="1">
                <a:solidFill>
                  <a:srgbClr val="EE5859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sz="3300" b="1">
              <a:solidFill>
                <a:srgbClr val="EE585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710709" y="1884251"/>
            <a:ext cx="0" cy="2455400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70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2A38F-F5CD-445C-B034-85E119A4C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6B9E5-5337-4544-8E03-31E3E7003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8A065-FB30-48B0-B40E-BACA2F53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957706-A290-4664-8EE8-15F282C7F596}" type="datetimeFigureOut">
              <a:rPr lang="en-US" smtClean="0"/>
              <a:t>19-Oct-20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A7792-3E20-4F76-95B0-FFFA2A5CA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FCA64-AB01-49F4-8C39-BD038B4C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7EB82-C811-41DC-A906-58B7A778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1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27D-4232-472D-BC36-746EEDEEB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05/11/2018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27D-4232-472D-BC36-746EEDEEB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30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27D-4232-472D-BC36-746EEDEEB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55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1 Top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199753"/>
            <a:ext cx="8087840" cy="54348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375"/>
              </a:lnSpc>
              <a:defRPr sz="2175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176" y="1082992"/>
            <a:ext cx="8087840" cy="39444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75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Here goes the header</a:t>
            </a:r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176" y="1477440"/>
            <a:ext cx="8087840" cy="30474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25"/>
              </a:lnSpc>
              <a:buNone/>
              <a:defRPr sz="975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90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1 Top Banner, Texts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199753"/>
            <a:ext cx="8087840" cy="54348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375"/>
              </a:lnSpc>
              <a:defRPr sz="2175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2289085"/>
            <a:ext cx="1568450" cy="39444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125"/>
              </a:lnSpc>
              <a:buNone/>
              <a:defRPr sz="9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HERE YOU PASTE YOUR HEADER</a:t>
            </a:r>
            <a:endParaRPr lang="es-E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2659721"/>
            <a:ext cx="1568450" cy="1297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900"/>
              </a:lnSpc>
              <a:buNone/>
              <a:defRPr sz="825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95364" y="1724729"/>
            <a:ext cx="663575" cy="497681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50" y="2659721"/>
            <a:ext cx="1568450" cy="1297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900"/>
              </a:lnSpc>
              <a:buNone/>
              <a:defRPr sz="82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116264" y="1724729"/>
            <a:ext cx="663575" cy="497681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s-E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756150" y="2659721"/>
            <a:ext cx="1568450" cy="1297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900"/>
              </a:lnSpc>
              <a:buNone/>
              <a:defRPr sz="82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37164" y="1724729"/>
            <a:ext cx="663575" cy="497681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s-E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877050" y="2659721"/>
            <a:ext cx="1568450" cy="1297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900"/>
              </a:lnSpc>
              <a:buNone/>
              <a:defRPr sz="82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358063" y="1724729"/>
            <a:ext cx="663575" cy="497681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s-E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635250" y="2347290"/>
            <a:ext cx="1568450" cy="33624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125"/>
              </a:lnSpc>
              <a:buNone/>
              <a:defRPr sz="9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4756150" y="2347290"/>
            <a:ext cx="1568450" cy="33624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125"/>
              </a:lnSpc>
              <a:buNone/>
              <a:defRPr sz="9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6877050" y="2353635"/>
            <a:ext cx="1568450" cy="33624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125"/>
              </a:lnSpc>
              <a:buNone/>
              <a:defRPr sz="9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08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1 Top Banner, Chartop2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199753"/>
            <a:ext cx="8087840" cy="54348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375"/>
              </a:lnSpc>
              <a:defRPr sz="2175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346228"/>
            <a:ext cx="3243716" cy="39444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5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TITLE OF THE CHART</a:t>
            </a:r>
            <a:endParaRPr lang="es-E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1849582"/>
            <a:ext cx="3243716" cy="11083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125"/>
              </a:lnSpc>
              <a:buNone/>
              <a:defRPr sz="975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subsection</a:t>
            </a:r>
            <a:endParaRPr lang="es-E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1997417"/>
            <a:ext cx="3243716" cy="211262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825"/>
              </a:lnSpc>
              <a:buNone/>
              <a:defRPr sz="675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386177" y="1346228"/>
            <a:ext cx="4563195" cy="276381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</a:t>
            </a:r>
            <a:r>
              <a:rPr lang="es-ES" err="1"/>
              <a:t>below</a:t>
            </a:r>
            <a:r>
              <a:rPr lang="es-ES"/>
              <a:t> to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your</a:t>
            </a:r>
            <a:r>
              <a:rPr lang="es-ES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48343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96333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50400" y="4362710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79" y="4981300"/>
            <a:ext cx="109728" cy="109728"/>
          </a:xfrm>
          <a:prstGeom prst="rect">
            <a:avLst/>
          </a:prstGeom>
        </p:spPr>
      </p:pic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>
            <a:off x="309851" y="4926482"/>
            <a:ext cx="45901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1pPr>
            <a:lvl2pPr marL="742950" indent="-28575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marL="11430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marL="16002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marL="20574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chemeClr val="bg1"/>
                </a:solidFill>
                <a:latin typeface="+mj-lt"/>
              </a:rPr>
              <a:t>https://www.sheltercluster.org/response/yemen</a:t>
            </a:r>
          </a:p>
        </p:txBody>
      </p:sp>
      <p:sp>
        <p:nvSpPr>
          <p:cNvPr id="15" name="TextBox 7"/>
          <p:cNvSpPr txBox="1">
            <a:spLocks noChangeArrowheads="1"/>
          </p:cNvSpPr>
          <p:nvPr userDrawn="1"/>
        </p:nvSpPr>
        <p:spPr bwMode="auto">
          <a:xfrm>
            <a:off x="7099058" y="4934541"/>
            <a:ext cx="17556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1pPr>
            <a:lvl2pPr marL="742950" indent="-28575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marL="11430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marL="16002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marL="20574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chemeClr val="bg1"/>
                </a:solidFill>
                <a:latin typeface="+mj-lt"/>
              </a:rPr>
              <a:t>/</a:t>
            </a:r>
            <a:r>
              <a:rPr lang="en-GB" altLang="en-US" sz="800" b="0" baseline="0">
                <a:solidFill>
                  <a:schemeClr val="bg1"/>
                </a:solidFill>
                <a:latin typeface="+mj-lt"/>
              </a:rPr>
              <a:t> yemen_sheltercluster</a:t>
            </a:r>
            <a:endParaRPr lang="en-GB" altLang="en-US" sz="800" b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 userDrawn="1"/>
        </p:nvSpPr>
        <p:spPr bwMode="auto">
          <a:xfrm>
            <a:off x="4683408" y="4936279"/>
            <a:ext cx="15810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1pPr>
            <a:lvl2pPr marL="742950" indent="-28575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marL="11430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marL="16002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marL="20574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chemeClr val="bg1"/>
                </a:solidFill>
                <a:latin typeface="+mj-lt"/>
              </a:rPr>
              <a:t>/ @</a:t>
            </a:r>
            <a:r>
              <a:rPr lang="en-GB" altLang="en-US" sz="800" b="0" err="1">
                <a:solidFill>
                  <a:schemeClr val="bg1"/>
                </a:solidFill>
                <a:latin typeface="+mj-lt"/>
              </a:rPr>
              <a:t>ShelterClustYE</a:t>
            </a:r>
            <a:endParaRPr lang="en-GB" altLang="en-US" sz="800" b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1940C-BF99-4481-9265-D1D4745CB59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158" y="4952422"/>
            <a:ext cx="182880" cy="18288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62" r:id="rId3"/>
    <p:sldLayoutId id="2147483664" r:id="rId4"/>
    <p:sldLayoutId id="2147483665" r:id="rId5"/>
    <p:sldLayoutId id="2147483667" r:id="rId6"/>
    <p:sldLayoutId id="2147483669" r:id="rId7"/>
    <p:sldLayoutId id="2147483670" r:id="rId8"/>
    <p:sldLayoutId id="2147483671" r:id="rId9"/>
    <p:sldLayoutId id="2147483672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63334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50400" y="4362710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79" y="4981300"/>
            <a:ext cx="109728" cy="109728"/>
          </a:xfrm>
          <a:prstGeom prst="rect">
            <a:avLst/>
          </a:prstGeom>
        </p:spPr>
      </p:pic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>
            <a:off x="309851" y="4926482"/>
            <a:ext cx="45901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1pPr>
            <a:lvl2pPr marL="742950" indent="-28575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marL="11430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marL="16002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marL="20574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chemeClr val="tx1"/>
                </a:solidFill>
                <a:latin typeface="+mj-lt"/>
              </a:rPr>
              <a:t>https://www.sheltercluster.org/response/yemen</a:t>
            </a:r>
          </a:p>
        </p:txBody>
      </p:sp>
      <p:sp>
        <p:nvSpPr>
          <p:cNvPr id="15" name="TextBox 7"/>
          <p:cNvSpPr txBox="1">
            <a:spLocks noChangeArrowheads="1"/>
          </p:cNvSpPr>
          <p:nvPr userDrawn="1"/>
        </p:nvSpPr>
        <p:spPr bwMode="auto">
          <a:xfrm>
            <a:off x="7099058" y="4934541"/>
            <a:ext cx="17556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1pPr>
            <a:lvl2pPr marL="742950" indent="-28575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marL="11430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marL="16002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marL="20574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chemeClr val="tx1"/>
                </a:solidFill>
                <a:latin typeface="+mj-lt"/>
              </a:rPr>
              <a:t>/</a:t>
            </a:r>
            <a:r>
              <a:rPr lang="en-GB" altLang="en-US" sz="800" b="0" baseline="0">
                <a:solidFill>
                  <a:schemeClr val="tx1"/>
                </a:solidFill>
                <a:latin typeface="+mj-lt"/>
              </a:rPr>
              <a:t> yemen_sheltercluster</a:t>
            </a:r>
            <a:endParaRPr lang="en-GB" altLang="en-US" sz="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 userDrawn="1"/>
        </p:nvSpPr>
        <p:spPr bwMode="auto">
          <a:xfrm>
            <a:off x="4683408" y="4936279"/>
            <a:ext cx="15810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1pPr>
            <a:lvl2pPr marL="742950" indent="-28575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marL="11430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marL="16002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marL="2057400" indent="-228600"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D4D4D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 eaLnBrk="1" hangingPunct="1"/>
            <a:r>
              <a:rPr lang="en-GB" altLang="en-US" sz="800" b="0">
                <a:solidFill>
                  <a:schemeClr val="tx1"/>
                </a:solidFill>
                <a:latin typeface="+mj-lt"/>
              </a:rPr>
              <a:t>/ @</a:t>
            </a:r>
            <a:r>
              <a:rPr lang="en-GB" altLang="en-US" sz="800" b="0" err="1">
                <a:solidFill>
                  <a:schemeClr val="tx1"/>
                </a:solidFill>
                <a:latin typeface="+mj-lt"/>
              </a:rPr>
              <a:t>ShelterClustYE</a:t>
            </a:r>
            <a:endParaRPr lang="en-GB" altLang="en-US" sz="800" b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1940C-BF99-4481-9265-D1D4745CB5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158" y="4952422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03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 idx="4294967295"/>
          </p:nvPr>
        </p:nvSpPr>
        <p:spPr>
          <a:xfrm>
            <a:off x="881685" y="1401354"/>
            <a:ext cx="7031811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4000">
                <a:latin typeface="Calibri" panose="020F0502020204030204" pitchFamily="34" charset="0"/>
              </a:rPr>
              <a:t>Yemen Country Updates</a:t>
            </a:r>
            <a:br>
              <a:rPr lang="en-US" sz="3600">
                <a:latin typeface="Calibri" panose="020F0502020204030204" pitchFamily="34" charset="0"/>
              </a:rPr>
            </a:br>
            <a:r>
              <a:rPr lang="en-US" sz="2800" b="0">
                <a:latin typeface="Calibri" panose="020F0502020204030204" pitchFamily="34" charset="0"/>
              </a:rPr>
              <a:t>Date:  Monday 19 Oct </a:t>
            </a:r>
            <a:br>
              <a:rPr lang="en-US" sz="2800" b="0">
                <a:latin typeface="Calibri" panose="020F0502020204030204" pitchFamily="34" charset="0"/>
              </a:rPr>
            </a:br>
            <a:r>
              <a:rPr lang="en-US" sz="2800" b="0">
                <a:latin typeface="Calibri" panose="020F0502020204030204" pitchFamily="34" charset="0"/>
              </a:rPr>
              <a:t>          14h00 - 15h00</a:t>
            </a:r>
            <a:endParaRPr sz="2800" b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93652-F430-4C0D-9C3E-24675BE13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39" y="289009"/>
            <a:ext cx="4263449" cy="7002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>
                <a:latin typeface="+mj-lt"/>
              </a:rPr>
              <a:t>Shelter Severity - Climate &amp; natural disasters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3FA07-9CE3-47DA-B799-9749876B90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84" y="598910"/>
            <a:ext cx="3698774" cy="26163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5EB602-C218-4E78-BD68-6352CB59EF58}"/>
              </a:ext>
            </a:extLst>
          </p:cNvPr>
          <p:cNvSpPr/>
          <p:nvPr/>
        </p:nvSpPr>
        <p:spPr>
          <a:xfrm>
            <a:off x="4725460" y="3220686"/>
            <a:ext cx="4046227" cy="14316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93939"/>
                </a:solidFill>
                <a:latin typeface="ArialMT"/>
              </a:rPr>
              <a:t>Winterization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dirty="0"/>
              <a:t>Altitude over 1,900 meters </a:t>
            </a:r>
          </a:p>
          <a:p>
            <a:pPr>
              <a:lnSpc>
                <a:spcPct val="150000"/>
              </a:lnSpc>
            </a:pPr>
            <a:r>
              <a:rPr lang="en-US" dirty="0"/>
              <a:t>Temperature below 10 degrees for moderate and 0 for acute needs</a:t>
            </a:r>
            <a:r>
              <a:rPr lang="en-US" sz="1600" dirty="0">
                <a:solidFill>
                  <a:srgbClr val="393939"/>
                </a:solidFill>
                <a:latin typeface="ArialMT"/>
              </a:rPr>
              <a:t> </a:t>
            </a:r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4A34845-DA40-44BB-BE0F-125963CD6A7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4" y="601019"/>
            <a:ext cx="3710233" cy="26187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47CCC1-6987-4D40-8963-421DD09361F7}"/>
              </a:ext>
            </a:extLst>
          </p:cNvPr>
          <p:cNvSpPr/>
          <p:nvPr/>
        </p:nvSpPr>
        <p:spPr>
          <a:xfrm>
            <a:off x="263749" y="3220686"/>
            <a:ext cx="4046227" cy="10680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93939"/>
                </a:solidFill>
                <a:latin typeface="ArialMT"/>
              </a:rPr>
              <a:t>Summarization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dirty="0"/>
              <a:t>Temperature above 50 degrees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63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latin typeface="+mj-lt"/>
              </a:rPr>
              <a:t>Shelter Severity – exceptional flood in 2020 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6E8195-89B3-43F9-94C8-D5BEFF85BDA2}"/>
              </a:ext>
            </a:extLst>
          </p:cNvPr>
          <p:cNvSpPr/>
          <p:nvPr/>
        </p:nvSpPr>
        <p:spPr>
          <a:xfrm>
            <a:off x="333209" y="4102984"/>
            <a:ext cx="8257113" cy="6987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393939"/>
                </a:solidFill>
                <a:latin typeface="ArialMT"/>
              </a:rPr>
              <a:t>Due to climate change, the impact of the flood season is rising.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93939"/>
                </a:solidFill>
                <a:latin typeface="ArialMT"/>
              </a:rPr>
              <a:t>Most of the contingency stocks dried up by July.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A7A0AE7-A982-43A9-83B1-649A2533DE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" t="7475" r="4532" b="13945"/>
          <a:stretch/>
        </p:blipFill>
        <p:spPr>
          <a:xfrm>
            <a:off x="411866" y="584200"/>
            <a:ext cx="6007870" cy="3521075"/>
          </a:xfrm>
          <a:prstGeom prst="rect">
            <a:avLst/>
          </a:prstGeom>
        </p:spPr>
      </p:pic>
      <p:pic>
        <p:nvPicPr>
          <p:cNvPr id="3" name="WhatsApp Video 2020-04-21 at 9.12.03 PM">
            <a:hlinkClick r:id="" action="ppaction://media"/>
            <a:extLst>
              <a:ext uri="{FF2B5EF4-FFF2-40B4-BE49-F238E27FC236}">
                <a16:creationId xmlns:a16="http://schemas.microsoft.com/office/drawing/2014/main" id="{807B3F24-34E8-485C-BFBE-7053DDE80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3750" y="584200"/>
            <a:ext cx="1935331" cy="3518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CFE2CF-BC78-421A-BB94-4234B9E7F08C}"/>
              </a:ext>
            </a:extLst>
          </p:cNvPr>
          <p:cNvSpPr/>
          <p:nvPr/>
        </p:nvSpPr>
        <p:spPr>
          <a:xfrm>
            <a:off x="4788310" y="2571750"/>
            <a:ext cx="1724199" cy="387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0777AD-6262-4DD2-B743-F149AF6594C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157294" y="2778374"/>
            <a:ext cx="2355215" cy="1324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AA0AC-2D20-457B-B8DC-16B6FD01703E}"/>
              </a:ext>
            </a:extLst>
          </p:cNvPr>
          <p:cNvSpPr txBox="1"/>
          <p:nvPr/>
        </p:nvSpPr>
        <p:spPr>
          <a:xfrm>
            <a:off x="473523" y="645551"/>
            <a:ext cx="1558440" cy="738664"/>
          </a:xfrm>
          <a:prstGeom prst="rect">
            <a:avLst/>
          </a:prstGeom>
          <a:solidFill>
            <a:srgbClr val="7F1416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62k</a:t>
            </a:r>
            <a:r>
              <a:rPr lang="en-US" dirty="0">
                <a:solidFill>
                  <a:schemeClr val="bg1"/>
                </a:solidFill>
              </a:rPr>
              <a:t> HHs affected</a:t>
            </a:r>
          </a:p>
          <a:p>
            <a:r>
              <a:rPr lang="en-US" b="1" dirty="0">
                <a:solidFill>
                  <a:schemeClr val="bg1"/>
                </a:solidFill>
              </a:rPr>
              <a:t>143</a:t>
            </a:r>
            <a:r>
              <a:rPr lang="en-US" dirty="0">
                <a:solidFill>
                  <a:schemeClr val="bg1"/>
                </a:solidFill>
              </a:rPr>
              <a:t> districts</a:t>
            </a:r>
          </a:p>
          <a:p>
            <a:r>
              <a:rPr lang="en-US" b="1" dirty="0">
                <a:solidFill>
                  <a:schemeClr val="bg1"/>
                </a:solidFill>
              </a:rPr>
              <a:t>313</a:t>
            </a:r>
            <a:r>
              <a:rPr lang="en-US" dirty="0">
                <a:solidFill>
                  <a:schemeClr val="bg1"/>
                </a:solidFill>
              </a:rPr>
              <a:t> episode </a:t>
            </a:r>
          </a:p>
        </p:txBody>
      </p:sp>
    </p:spTree>
    <p:extLst>
      <p:ext uri="{BB962C8B-B14F-4D97-AF65-F5344CB8AC3E}">
        <p14:creationId xmlns:p14="http://schemas.microsoft.com/office/powerpoint/2010/main" val="36589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>
                <a:latin typeface="+mj-lt"/>
              </a:rPr>
              <a:t>Shelter Severity - Long-term solutions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402034" y="626476"/>
            <a:ext cx="2647882" cy="38843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To break the cycle of constant emergency</a:t>
            </a:r>
          </a:p>
          <a:p>
            <a:pPr>
              <a:lnSpc>
                <a:spcPct val="20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200000"/>
              </a:lnSpc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Prioritize long-term solutions</a:t>
            </a:r>
          </a:p>
          <a:p>
            <a:pPr>
              <a:lnSpc>
                <a:spcPct val="20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200000"/>
              </a:lnSpc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Criticality of HLP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80CF8-E4DA-4977-96B2-C7466C60B0D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40" y="651827"/>
            <a:ext cx="5430520" cy="38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6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43962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latin typeface="+mj-lt"/>
              </a:rPr>
              <a:t>TWIGs Updates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372538" y="549275"/>
            <a:ext cx="5752038" cy="43176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200000"/>
              </a:lnSpc>
              <a:buAutoNum type="alphaLcParenR"/>
            </a:pPr>
            <a:r>
              <a:rPr lang="en-US" sz="1750" dirty="0">
                <a:solidFill>
                  <a:srgbClr val="393939"/>
                </a:solidFill>
                <a:latin typeface="ArialMT"/>
              </a:rPr>
              <a:t>2 </a:t>
            </a:r>
            <a:r>
              <a:rPr lang="en-US" sz="1750" dirty="0" err="1">
                <a:solidFill>
                  <a:srgbClr val="393939"/>
                </a:solidFill>
                <a:latin typeface="ArialMT"/>
              </a:rPr>
              <a:t>TWiGs</a:t>
            </a:r>
            <a:r>
              <a:rPr lang="en-US" sz="1750" dirty="0">
                <a:solidFill>
                  <a:srgbClr val="393939"/>
                </a:solidFill>
                <a:latin typeface="ArialMT"/>
              </a:rPr>
              <a:t>: 1 NFI &amp; 1 Shelter </a:t>
            </a:r>
          </a:p>
          <a:p>
            <a:pPr marL="457200" indent="-457200">
              <a:lnSpc>
                <a:spcPct val="200000"/>
              </a:lnSpc>
              <a:buAutoNum type="alphaLcParenR"/>
            </a:pPr>
            <a:r>
              <a:rPr lang="en-US" sz="1750" dirty="0">
                <a:solidFill>
                  <a:srgbClr val="393939"/>
                </a:solidFill>
                <a:latin typeface="ArialMT"/>
              </a:rPr>
              <a:t>24 of partners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1750" dirty="0">
                <a:solidFill>
                  <a:srgbClr val="393939"/>
                </a:solidFill>
                <a:latin typeface="ArialMT"/>
              </a:rPr>
              <a:t>18 meetings conducted on bi-weekly basis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1750" dirty="0">
                <a:solidFill>
                  <a:srgbClr val="393939"/>
                </a:solidFill>
                <a:latin typeface="ArialMT"/>
              </a:rPr>
              <a:t>Shifting from one fit all NFI kit composition to flexible approach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1750" dirty="0">
                <a:solidFill>
                  <a:srgbClr val="393939"/>
                </a:solidFill>
                <a:latin typeface="ArialMT"/>
              </a:rPr>
              <a:t>Complete revision of Shelter solutions specifications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1750" dirty="0">
                <a:solidFill>
                  <a:srgbClr val="393939"/>
                </a:solidFill>
                <a:latin typeface="ArialMT"/>
              </a:rPr>
              <a:t>Sandbagging solutions for flood mitigation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endParaRPr lang="en-US" sz="1750" dirty="0">
              <a:solidFill>
                <a:srgbClr val="393939"/>
              </a:solidFill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7A2AC-ECDD-4802-A09C-A79B7972F7BA}"/>
              </a:ext>
            </a:extLst>
          </p:cNvPr>
          <p:cNvSpPr txBox="1"/>
          <p:nvPr/>
        </p:nvSpPr>
        <p:spPr>
          <a:xfrm>
            <a:off x="5584923" y="536575"/>
            <a:ext cx="360217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US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0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0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0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0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0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0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0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r>
              <a:rPr lang="en-US" sz="1000" dirty="0"/>
              <a:t> </a:t>
            </a:r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A one-fit-all model </a:t>
            </a: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Tx/>
            </a:pPr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Basic kit with options according to situation</a:t>
            </a:r>
            <a:endParaRPr lang="en-US" sz="1000" b="1" kern="1200" dirty="0">
              <a:solidFill>
                <a:schemeClr val="accent6">
                  <a:lumMod val="75000"/>
                </a:schemeClr>
              </a:solidFill>
              <a:latin typeface="Calibri" panose="020F0502020204030204"/>
              <a:ea typeface="+mn-ea"/>
              <a:cs typeface="+mn-cs"/>
            </a:endParaRPr>
          </a:p>
          <a:p>
            <a:pPr marL="228600" indent="-228600" algn="ctr">
              <a:buClrTx/>
              <a:buAutoNum type="arabicParenR"/>
            </a:pPr>
            <a:endParaRPr lang="en-US" sz="10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2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2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</a:pPr>
            <a:endParaRPr lang="en-US" sz="1200" kern="1200" dirty="0">
              <a:solidFill>
                <a:schemeClr val="accent1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0B1CC-973B-4DF0-9865-C86473815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29" y="2961760"/>
            <a:ext cx="3231160" cy="1511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BD344-D89B-4596-B50B-0D187637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87" y="811404"/>
            <a:ext cx="975445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>
                <a:latin typeface="+mj-lt"/>
                <a:cs typeface="Arial"/>
              </a:rPr>
              <a:t>Strategic Common Pipeline</a:t>
            </a:r>
            <a:r>
              <a:rPr lang="en-US" sz="1600">
                <a:latin typeface="+mj-lt"/>
              </a:rPr>
              <a:t>  – a way forward </a:t>
            </a:r>
            <a:endParaRPr lang="en-US"/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23473E73-11D7-46BC-A342-6608C5F3A8B9}"/>
              </a:ext>
            </a:extLst>
          </p:cNvPr>
          <p:cNvSpPr txBox="1"/>
          <p:nvPr/>
        </p:nvSpPr>
        <p:spPr>
          <a:xfrm>
            <a:off x="912865" y="1471936"/>
            <a:ext cx="1358265" cy="444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Contingency stock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Static stock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2CC64643-7299-498E-90BB-D90E14E95CB3}"/>
              </a:ext>
            </a:extLst>
          </p:cNvPr>
          <p:cNvSpPr txBox="1"/>
          <p:nvPr/>
        </p:nvSpPr>
        <p:spPr>
          <a:xfrm>
            <a:off x="2431837" y="1207141"/>
            <a:ext cx="1593850" cy="7874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Seasonal Distribution(s)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response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Winterization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Summarization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EF96136-AA52-4257-99B6-6B7BA970F76C}"/>
              </a:ext>
            </a:extLst>
          </p:cNvPr>
          <p:cNvSpPr txBox="1"/>
          <p:nvPr/>
        </p:nvSpPr>
        <p:spPr>
          <a:xfrm>
            <a:off x="3960865" y="559441"/>
            <a:ext cx="3302380" cy="12954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Regular distribution related to the conflict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Newly displaced, forecast based on conflict dynamic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1200" b="1" dirty="0">
                <a:solidFill>
                  <a:srgbClr val="7F14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Renewal of materials for the shelters of old caseload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973422-0D08-4B30-B4F8-807BE145C33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2"/>
          <a:stretch/>
        </p:blipFill>
        <p:spPr bwMode="auto">
          <a:xfrm>
            <a:off x="455665" y="534041"/>
            <a:ext cx="3541395" cy="933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180DE2F-9908-45A2-9F95-23C0C3E25E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8749497"/>
              </p:ext>
            </p:extLst>
          </p:nvPr>
        </p:nvGraphicFramePr>
        <p:xfrm>
          <a:off x="7272744" y="652585"/>
          <a:ext cx="1593850" cy="1421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B2F0631-3610-4C09-9FA7-7C64D3FB7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730542"/>
              </p:ext>
            </p:extLst>
          </p:nvPr>
        </p:nvGraphicFramePr>
        <p:xfrm>
          <a:off x="3858766" y="2294280"/>
          <a:ext cx="5106922" cy="2592197"/>
        </p:xfrm>
        <a:graphic>
          <a:graphicData uri="http://schemas.openxmlformats.org/drawingml/2006/table">
            <a:tbl>
              <a:tblPr firstRow="1" firstCol="1" bandRow="1">
                <a:tableStyleId>{6DECAC87-13C8-4551-9572-8F8624667EA9}</a:tableStyleId>
              </a:tblPr>
              <a:tblGrid>
                <a:gridCol w="1149405">
                  <a:extLst>
                    <a:ext uri="{9D8B030D-6E8A-4147-A177-3AD203B41FA5}">
                      <a16:colId xmlns:a16="http://schemas.microsoft.com/office/drawing/2014/main" val="4150076002"/>
                    </a:ext>
                  </a:extLst>
                </a:gridCol>
                <a:gridCol w="2805329">
                  <a:extLst>
                    <a:ext uri="{9D8B030D-6E8A-4147-A177-3AD203B41FA5}">
                      <a16:colId xmlns:a16="http://schemas.microsoft.com/office/drawing/2014/main" val="418351129"/>
                    </a:ext>
                  </a:extLst>
                </a:gridCol>
                <a:gridCol w="1152188">
                  <a:extLst>
                    <a:ext uri="{9D8B030D-6E8A-4147-A177-3AD203B41FA5}">
                      <a16:colId xmlns:a16="http://schemas.microsoft.com/office/drawing/2014/main" val="1209773655"/>
                    </a:ext>
                  </a:extLst>
                </a:gridCol>
              </a:tblGrid>
              <a:tr h="1421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 Type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>
                    <a:solidFill>
                      <a:srgbClr val="7816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Type of functions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>
                    <a:solidFill>
                      <a:srgbClr val="7816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</a:rPr>
                        <a:t>Comments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>
                    <a:solidFill>
                      <a:srgbClr val="7816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122460"/>
                  </a:ext>
                </a:extLst>
              </a:tr>
              <a:tr h="9577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UN &amp; International Organization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Cluster Lead Agency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Custodian of the common pipeline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b="1" dirty="0">
                          <a:solidFill>
                            <a:srgbClr val="872622"/>
                          </a:solidFill>
                          <a:effectLst/>
                        </a:rPr>
                        <a:t>Large oversea procurement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Large national procurement (if necessary)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Central warehousing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b="1" dirty="0">
                          <a:solidFill>
                            <a:srgbClr val="872622"/>
                          </a:solidFill>
                          <a:effectLst/>
                        </a:rPr>
                        <a:t>Upstream Logistic</a:t>
                      </a:r>
                      <a:r>
                        <a:rPr lang="en-US" sz="800" b="1" dirty="0">
                          <a:effectLst/>
                        </a:rPr>
                        <a:t> </a:t>
                      </a:r>
                      <a:r>
                        <a:rPr lang="en-US" sz="800" dirty="0">
                          <a:effectLst/>
                        </a:rPr>
                        <a:t>(preferred)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Downstream Logistic (last resort)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 agency in charge at the national level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extLst>
                  <a:ext uri="{0D108BD9-81ED-4DB2-BD59-A6C34878D82A}">
                    <a16:rowId xmlns:a16="http://schemas.microsoft.com/office/drawing/2014/main" val="1329666992"/>
                  </a:ext>
                </a:extLst>
              </a:tr>
              <a:tr h="674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International NGO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Sub-National Coordination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 b="1" dirty="0">
                          <a:solidFill>
                            <a:srgbClr val="872622"/>
                          </a:solidFill>
                          <a:effectLst/>
                        </a:rPr>
                        <a:t>Large and medium local procurement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 b="1" dirty="0">
                          <a:solidFill>
                            <a:srgbClr val="872622"/>
                          </a:solidFill>
                          <a:effectLst/>
                        </a:rPr>
                        <a:t>Central &amp; provincial warehousing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Contingency stock warehousing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 b="1" dirty="0">
                          <a:solidFill>
                            <a:srgbClr val="872622"/>
                          </a:solidFill>
                          <a:effectLst/>
                        </a:rPr>
                        <a:t>Downstream Logistic</a:t>
                      </a:r>
                      <a:r>
                        <a:rPr lang="en-US" sz="800" dirty="0">
                          <a:effectLst/>
                        </a:rPr>
                        <a:t> (preferred)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 agency in charge per large area of intervention (north, south, east)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extLst>
                  <a:ext uri="{0D108BD9-81ED-4DB2-BD59-A6C34878D82A}">
                    <a16:rowId xmlns:a16="http://schemas.microsoft.com/office/drawing/2014/main" val="2412816389"/>
                  </a:ext>
                </a:extLst>
              </a:tr>
              <a:tr h="5272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National NGO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Local warehousing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Standardized assessment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b="1" dirty="0">
                          <a:solidFill>
                            <a:srgbClr val="872622"/>
                          </a:solidFill>
                          <a:effectLst/>
                        </a:rPr>
                        <a:t>Local Dispatching /Distribution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Monitoring &amp;Reporting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Multiple agencies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extLst>
                  <a:ext uri="{0D108BD9-81ED-4DB2-BD59-A6C34878D82A}">
                    <a16:rowId xmlns:a16="http://schemas.microsoft.com/office/drawing/2014/main" val="1541765792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Community-Based Organization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Standardized assessment (under supervision)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800" dirty="0">
                          <a:effectLst/>
                        </a:rPr>
                        <a:t>Distribution only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Multiple agencies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563" marR="62563" marT="0" marB="0"/>
                </a:tc>
                <a:extLst>
                  <a:ext uri="{0D108BD9-81ED-4DB2-BD59-A6C34878D82A}">
                    <a16:rowId xmlns:a16="http://schemas.microsoft.com/office/drawing/2014/main" val="28486537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416CA67-877A-47F9-BDB0-798119F5DA2E}"/>
              </a:ext>
            </a:extLst>
          </p:cNvPr>
          <p:cNvSpPr/>
          <p:nvPr/>
        </p:nvSpPr>
        <p:spPr>
          <a:xfrm rot="16200000">
            <a:off x="2824447" y="3488667"/>
            <a:ext cx="17043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7F1416"/>
                </a:solidFill>
              </a:rPr>
              <a:t>Definition of roles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519FF-5F80-4F68-866C-20FF9DA4D0AB}"/>
              </a:ext>
            </a:extLst>
          </p:cNvPr>
          <p:cNvSpPr/>
          <p:nvPr/>
        </p:nvSpPr>
        <p:spPr>
          <a:xfrm>
            <a:off x="372538" y="2335921"/>
            <a:ext cx="32183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Example of high thermal blankets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From the global stockpile </a:t>
            </a:r>
            <a:r>
              <a:rPr lang="en-US" dirty="0">
                <a:solidFill>
                  <a:srgbClr val="8726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USD $8.85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Large national procurement $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13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Small national procurement $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14.5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Bulk purchase local market $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16.5  (Bulk may not be available in the local market)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Purchase per unit: $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18.5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5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latin typeface="+mj-lt"/>
              </a:rPr>
              <a:t>IM Products – evolution in 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372537" y="549275"/>
            <a:ext cx="4951273" cy="49923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IM Products:</a:t>
            </a:r>
          </a:p>
          <a:p>
            <a:pPr marL="571500" indent="-280988">
              <a:buFont typeface="+mj-lt"/>
              <a:buAutoNum type="alphaLcParenR"/>
            </a:pPr>
            <a:r>
              <a:rPr lang="en-US" sz="1800" dirty="0">
                <a:solidFill>
                  <a:srgbClr val="393939"/>
                </a:solidFill>
              </a:rPr>
              <a:t>Cluster Response Dashboard</a:t>
            </a:r>
          </a:p>
          <a:p>
            <a:pPr marL="571500" indent="-280988">
              <a:buFont typeface="+mj-lt"/>
              <a:buAutoNum type="alphaLcParenR"/>
            </a:pPr>
            <a:r>
              <a:rPr lang="en-US" sz="1800" dirty="0">
                <a:solidFill>
                  <a:srgbClr val="393939"/>
                </a:solidFill>
              </a:rPr>
              <a:t>Stock monitoring</a:t>
            </a:r>
          </a:p>
          <a:p>
            <a:pPr marL="571500" indent="-280988">
              <a:buFont typeface="+mj-lt"/>
              <a:buAutoNum type="alphaLcParenR"/>
            </a:pPr>
            <a:r>
              <a:rPr lang="en-US" sz="1800" dirty="0">
                <a:solidFill>
                  <a:srgbClr val="393939"/>
                </a:solidFill>
              </a:rPr>
              <a:t>Flood tracking matrix</a:t>
            </a:r>
          </a:p>
          <a:p>
            <a:pPr marL="571500" indent="-280988">
              <a:buFont typeface="+mj-lt"/>
              <a:buAutoNum type="alphaLcParenR"/>
            </a:pPr>
            <a:r>
              <a:rPr lang="en-US" sz="1800" dirty="0">
                <a:solidFill>
                  <a:srgbClr val="393939"/>
                </a:solidFill>
              </a:rPr>
              <a:t>Fund mapping</a:t>
            </a:r>
          </a:p>
          <a:p>
            <a:pPr marL="571500" indent="-280988">
              <a:buFont typeface="+mj-lt"/>
              <a:buAutoNum type="alphaLcParenR"/>
            </a:pPr>
            <a:r>
              <a:rPr lang="en-US" sz="1800" dirty="0">
                <a:solidFill>
                  <a:srgbClr val="393939"/>
                </a:solidFill>
              </a:rPr>
              <a:t>Access survey</a:t>
            </a:r>
          </a:p>
          <a:p>
            <a:pPr marL="290512"/>
            <a:endParaRPr lang="en-US" sz="1800" dirty="0">
              <a:solidFill>
                <a:srgbClr val="39393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Shift to sub-districts.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New system introduced in 2020:</a:t>
            </a:r>
          </a:p>
          <a:p>
            <a:pPr marL="571500" indent="-285750">
              <a:lnSpc>
                <a:spcPct val="150000"/>
              </a:lnSpc>
              <a:buFont typeface="+mj-lt"/>
              <a:buAutoNum type="alphaLcParenR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stock-pile monitoring</a:t>
            </a:r>
          </a:p>
          <a:p>
            <a:pPr marL="571500" indent="-285750">
              <a:lnSpc>
                <a:spcPct val="150000"/>
              </a:lnSpc>
              <a:buFont typeface="+mj-lt"/>
              <a:buAutoNum type="alphaLcParenR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Flood tracking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393939"/>
              </a:solidFill>
              <a:latin typeface="Arial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E9180-4B93-43E9-B632-F7AD38A62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43" y="660400"/>
            <a:ext cx="4380089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83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latin typeface="+mj-lt"/>
              </a:rPr>
              <a:t>IM Innovation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372537" y="549275"/>
            <a:ext cx="7047438" cy="34573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93939"/>
                </a:solidFill>
                <a:latin typeface="ArialMT"/>
              </a:rPr>
              <a:t>Automatic machine learning to tag reports with key words and extract data</a:t>
            </a:r>
            <a:r>
              <a:rPr lang="en-US" sz="1800" dirty="0">
                <a:solidFill>
                  <a:srgbClr val="393939"/>
                </a:solidFill>
                <a:latin typeface="ArialM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393939"/>
                </a:solidFill>
                <a:latin typeface="ArialMT"/>
              </a:rPr>
              <a:t>Output</a:t>
            </a:r>
            <a:r>
              <a:rPr lang="en-US" sz="1800" dirty="0">
                <a:solidFill>
                  <a:srgbClr val="393939"/>
                </a:solidFill>
                <a:latin typeface="ArialMT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a) Read and tag more than 50 reports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b) Build a glossary of key words organized per thematic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c) Generate automatic map to show each thematic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40867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latin typeface="+mj-lt"/>
              </a:rPr>
              <a:t>Challenges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372537" y="442350"/>
            <a:ext cx="7803816" cy="49923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Extremely low funding coupled by alarmingly low stock levels of Shelter and Non-Food Items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Increasing needs due to escalation and movements of conflict contact lines in addition to unusual rainfall and flooding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Fuel shortages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Housing Land and Property Issues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Delays by authorities in signing sub-agreements and movement clearances</a:t>
            </a:r>
            <a:r>
              <a:rPr lang="ar-YE" sz="1800" dirty="0">
                <a:solidFill>
                  <a:srgbClr val="393939"/>
                </a:solidFill>
                <a:latin typeface="ArialMT"/>
              </a:rPr>
              <a:t> </a:t>
            </a: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393939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0965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>
                <a:latin typeface="+mj-lt"/>
              </a:rPr>
              <a:t>Background: Shelter Cluster 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DE65E67-59AE-43C0-B4A5-56FAC38E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6" y="491008"/>
            <a:ext cx="6246166" cy="441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48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/>
              <a:t>Background: Context</a:t>
            </a:r>
            <a:endParaRPr lang="en-US" sz="16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4" y="557645"/>
            <a:ext cx="7629771" cy="43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5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latin typeface="+mj-lt"/>
              </a:rPr>
              <a:t>Background: Context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265591" y="570068"/>
            <a:ext cx="8073979" cy="33303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Geographical constraints</a:t>
            </a:r>
          </a:p>
          <a:p>
            <a:pPr>
              <a:lnSpc>
                <a:spcPct val="20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20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20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20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20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122EE-B2BB-426F-937C-C1D597BF11B1}"/>
              </a:ext>
            </a:extLst>
          </p:cNvPr>
          <p:cNvSpPr txBox="1"/>
          <p:nvPr/>
        </p:nvSpPr>
        <p:spPr>
          <a:xfrm>
            <a:off x="218597" y="1376768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93939"/>
                </a:solidFill>
              </a:rPr>
              <a:t>Hard-to-reach districts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0124EB-51C8-422B-BD62-79E7E8E50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79" t="29400" r="14792" b="8480"/>
          <a:stretch/>
        </p:blipFill>
        <p:spPr>
          <a:xfrm>
            <a:off x="257926" y="1700487"/>
            <a:ext cx="4619626" cy="2838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39A331-8E09-4E7A-B9E3-5C19C292AE89}"/>
              </a:ext>
            </a:extLst>
          </p:cNvPr>
          <p:cNvSpPr txBox="1"/>
          <p:nvPr/>
        </p:nvSpPr>
        <p:spPr>
          <a:xfrm>
            <a:off x="4772456" y="1361899"/>
            <a:ext cx="2545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93939"/>
                </a:solidFill>
              </a:rPr>
              <a:t>People &amp; Sites in 5 KM Buffer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278A5-5614-45C3-9A2C-6E520B03B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0" b="-1"/>
          <a:stretch/>
        </p:blipFill>
        <p:spPr>
          <a:xfrm>
            <a:off x="4830557" y="1689996"/>
            <a:ext cx="3987771" cy="28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66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>
                <a:latin typeface="+mj-lt"/>
              </a:rPr>
              <a:t>Background: Context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372537" y="923359"/>
            <a:ext cx="5350650" cy="33303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HRP 2020 – Technical extension of 2019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Sequencing approach using 1st line, 2nd line and full fledge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Parallel set up RCT contingency stock &amp; RRM introduced and supported by the HC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#72hoursresponse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FEC75-AB49-47C9-AF0F-D9BAA9DC9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6" b="22411"/>
          <a:stretch/>
        </p:blipFill>
        <p:spPr>
          <a:xfrm>
            <a:off x="7490501" y="2042642"/>
            <a:ext cx="1042346" cy="1333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BEDF2-EB0A-4440-9686-1082AFBA1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54948"/>
          <a:stretch/>
        </p:blipFill>
        <p:spPr>
          <a:xfrm>
            <a:off x="6347439" y="1828799"/>
            <a:ext cx="1042346" cy="1528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0C9A3-D2DA-48D6-8422-BF3CAC5B2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b="66667"/>
          <a:stretch/>
        </p:blipFill>
        <p:spPr>
          <a:xfrm>
            <a:off x="6347439" y="3234017"/>
            <a:ext cx="1042346" cy="757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2E1321-2855-4A79-9753-6F302D964B23}"/>
              </a:ext>
            </a:extLst>
          </p:cNvPr>
          <p:cNvSpPr txBox="1"/>
          <p:nvPr/>
        </p:nvSpPr>
        <p:spPr>
          <a:xfrm>
            <a:off x="6383335" y="4043620"/>
            <a:ext cx="10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F1416"/>
                </a:solidFill>
              </a:rPr>
              <a:t>1.3M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06C91-DBDE-466C-B957-2DD3782E4752}"/>
              </a:ext>
            </a:extLst>
          </p:cNvPr>
          <p:cNvSpPr txBox="1"/>
          <p:nvPr/>
        </p:nvSpPr>
        <p:spPr>
          <a:xfrm>
            <a:off x="6354124" y="3933128"/>
            <a:ext cx="1313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872622"/>
                </a:solidFill>
              </a:rPr>
              <a:t>Assisted up to Sep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E2C7F5-060B-48A6-B46E-5ECEC1A91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6"/>
          <a:stretch/>
        </p:blipFill>
        <p:spPr>
          <a:xfrm>
            <a:off x="7485164" y="575354"/>
            <a:ext cx="1042346" cy="1333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77160D-CE0B-4E49-A5E4-4AD1C1338503}"/>
              </a:ext>
            </a:extLst>
          </p:cNvPr>
          <p:cNvSpPr txBox="1"/>
          <p:nvPr/>
        </p:nvSpPr>
        <p:spPr>
          <a:xfrm>
            <a:off x="7631838" y="3476648"/>
            <a:ext cx="855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F1416"/>
                </a:solidFill>
              </a:rPr>
              <a:t>15%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13AC7-C5C0-4054-BFD2-E66C759DAD38}"/>
              </a:ext>
            </a:extLst>
          </p:cNvPr>
          <p:cNvSpPr txBox="1"/>
          <p:nvPr/>
        </p:nvSpPr>
        <p:spPr>
          <a:xfrm>
            <a:off x="7743469" y="3358611"/>
            <a:ext cx="607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72622"/>
                </a:solidFill>
              </a:rPr>
              <a:t>Funded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C1A21E-DEFF-424A-9EC1-5E2A8A76F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7883"/>
          <a:stretch/>
        </p:blipFill>
        <p:spPr>
          <a:xfrm>
            <a:off x="6347439" y="712849"/>
            <a:ext cx="1042346" cy="7109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7D3D8E-CD21-49D6-9590-D6C2607D0A2F}"/>
              </a:ext>
            </a:extLst>
          </p:cNvPr>
          <p:cNvSpPr txBox="1"/>
          <p:nvPr/>
        </p:nvSpPr>
        <p:spPr>
          <a:xfrm>
            <a:off x="6321328" y="1425479"/>
            <a:ext cx="129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F1416"/>
                </a:solidFill>
              </a:rPr>
              <a:t>7.27M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D3D8E-CD21-49D6-9590-D6C2607D0A2F}"/>
              </a:ext>
            </a:extLst>
          </p:cNvPr>
          <p:cNvSpPr txBox="1"/>
          <p:nvPr/>
        </p:nvSpPr>
        <p:spPr>
          <a:xfrm>
            <a:off x="7656436" y="1415228"/>
            <a:ext cx="937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F1416"/>
                </a:solidFill>
              </a:rPr>
              <a:t>167</a:t>
            </a:r>
          </a:p>
        </p:txBody>
      </p:sp>
    </p:spTree>
    <p:extLst>
      <p:ext uri="{BB962C8B-B14F-4D97-AF65-F5344CB8AC3E}">
        <p14:creationId xmlns:p14="http://schemas.microsoft.com/office/powerpoint/2010/main" val="414971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>
                <a:latin typeface="+mj-lt"/>
              </a:rPr>
              <a:t>Background: Context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4315FB-EC7C-43F8-BC87-2CEA96429BF4}"/>
              </a:ext>
            </a:extLst>
          </p:cNvPr>
          <p:cNvSpPr/>
          <p:nvPr/>
        </p:nvSpPr>
        <p:spPr>
          <a:xfrm>
            <a:off x="372538" y="603818"/>
            <a:ext cx="1736818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Biggest network of humanitarian partners in the country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7F1416"/>
                </a:solidFill>
                <a:latin typeface="ArialMT"/>
              </a:rPr>
              <a:t>1% International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7F1416"/>
                </a:solidFill>
                <a:latin typeface="ArialMT"/>
              </a:rPr>
              <a:t>5% National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7F1416"/>
                </a:solidFill>
                <a:latin typeface="ArialMT"/>
              </a:rPr>
              <a:t>26% Provincial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7F1416"/>
                </a:solidFill>
                <a:latin typeface="ArialMT"/>
              </a:rPr>
              <a:t>68% Local</a:t>
            </a:r>
          </a:p>
          <a:p>
            <a:pPr marL="285750" indent="-285750">
              <a:lnSpc>
                <a:spcPct val="150000"/>
              </a:lnSpc>
              <a:buChar char="•"/>
            </a:pPr>
            <a:endParaRPr lang="en-US" sz="16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93939"/>
              </a:solidFill>
              <a:latin typeface="ArialM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636" t="21309" r="24554" b="5268"/>
          <a:stretch/>
        </p:blipFill>
        <p:spPr>
          <a:xfrm>
            <a:off x="2286000" y="660400"/>
            <a:ext cx="6191613" cy="40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5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>
                <a:latin typeface="+mj-lt"/>
              </a:rPr>
              <a:t>Intervention during COVID19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442038" y="765518"/>
            <a:ext cx="3596562" cy="38843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2971800" algn="l"/>
              </a:tabLst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Initial involvement in quarantine sites – political issues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2971800" algn="l"/>
                <a:tab pos="3314700" algn="l"/>
              </a:tabLst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One simple guideline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93939"/>
                </a:solidFill>
                <a:latin typeface="ArialMT"/>
              </a:rPr>
              <a:t>Very good endorsement by field partners</a:t>
            </a:r>
          </a:p>
          <a:p>
            <a:pPr>
              <a:lnSpc>
                <a:spcPct val="200000"/>
              </a:lnSpc>
            </a:pPr>
            <a:endParaRPr lang="en-US" sz="1800" dirty="0">
              <a:solidFill>
                <a:srgbClr val="393939"/>
              </a:solidFill>
              <a:latin typeface="ArialMT"/>
            </a:endParaRPr>
          </a:p>
        </p:txBody>
      </p:sp>
      <p:pic>
        <p:nvPicPr>
          <p:cNvPr id="7" name="Picture 6" descr="A group of people on a beach&#10;&#10;Description automatically generated">
            <a:extLst>
              <a:ext uri="{FF2B5EF4-FFF2-40B4-BE49-F238E27FC236}">
                <a16:creationId xmlns:a16="http://schemas.microsoft.com/office/drawing/2014/main" id="{C63B376C-04F3-4E93-B60C-8AB74F78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575" y="2707717"/>
            <a:ext cx="2976129" cy="1984086"/>
          </a:xfrm>
          <a:prstGeom prst="rect">
            <a:avLst/>
          </a:prstGeom>
        </p:spPr>
      </p:pic>
      <p:pic>
        <p:nvPicPr>
          <p:cNvPr id="9" name="Picture 8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CD7375CD-D870-4977-8827-4DBE0460D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332" y="587502"/>
            <a:ext cx="2976372" cy="1984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5F21D-BB32-492C-8549-6CAC1A0DA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87" t="23060" r="24480" b="7213"/>
          <a:stretch/>
        </p:blipFill>
        <p:spPr>
          <a:xfrm>
            <a:off x="3925368" y="1704513"/>
            <a:ext cx="1484826" cy="21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95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>
                <a:latin typeface="+mj-lt"/>
              </a:rPr>
              <a:t>Shelter Severity - Districts impacted by violence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FE4B3-EB30-47A2-917D-426AF549175D}"/>
              </a:ext>
            </a:extLst>
          </p:cNvPr>
          <p:cNvSpPr/>
          <p:nvPr/>
        </p:nvSpPr>
        <p:spPr>
          <a:xfrm>
            <a:off x="4710921" y="737246"/>
            <a:ext cx="4136464" cy="31552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First lens of analysis aggregate needs related to the armed crisis.</a:t>
            </a:r>
            <a:endParaRPr lang="en-US" dirty="0"/>
          </a:p>
          <a:p>
            <a:pPr marL="285750" indent="-285750">
              <a:lnSpc>
                <a:spcPct val="150000"/>
              </a:lnSpc>
              <a:buChar char="•"/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Newly displaced &amp; affected host communities</a:t>
            </a:r>
          </a:p>
          <a:p>
            <a:pPr marL="285750" indent="-285750">
              <a:lnSpc>
                <a:spcPct val="150000"/>
              </a:lnSpc>
              <a:buChar char="•"/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Recurrent needs for multi-year displaced population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Two (2) critical hot spots: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Al </a:t>
            </a:r>
            <a:r>
              <a:rPr lang="en-US" sz="1600" dirty="0" err="1">
                <a:solidFill>
                  <a:srgbClr val="393939"/>
                </a:solidFill>
                <a:latin typeface="ArialMT"/>
              </a:rPr>
              <a:t>Hudaydah</a:t>
            </a:r>
            <a:r>
              <a:rPr lang="en-US" sz="1600" dirty="0">
                <a:solidFill>
                  <a:srgbClr val="393939"/>
                </a:solidFill>
                <a:latin typeface="ArialMT"/>
              </a:rPr>
              <a:t> 500 k &amp; </a:t>
            </a:r>
            <a:r>
              <a:rPr lang="en-US" sz="1600" dirty="0" err="1">
                <a:solidFill>
                  <a:srgbClr val="393939"/>
                </a:solidFill>
                <a:latin typeface="ArialMT"/>
              </a:rPr>
              <a:t>Marib</a:t>
            </a:r>
            <a:r>
              <a:rPr lang="en-US" sz="1600" dirty="0">
                <a:solidFill>
                  <a:srgbClr val="393939"/>
                </a:solidFill>
                <a:latin typeface="ArialMT"/>
              </a:rPr>
              <a:t> 1 millions ind.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D7464-4D37-4C59-BE69-0227476556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" y="859001"/>
            <a:ext cx="4484254" cy="327939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411CE8A-7F9F-4E8E-8C52-B9AA9CC7386E}"/>
              </a:ext>
            </a:extLst>
          </p:cNvPr>
          <p:cNvSpPr/>
          <p:nvPr/>
        </p:nvSpPr>
        <p:spPr>
          <a:xfrm rot="8880000">
            <a:off x="2154185" y="1872266"/>
            <a:ext cx="764474" cy="259773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D3F1F73-DA9E-4941-B3BF-E21AC07D08B2}"/>
              </a:ext>
            </a:extLst>
          </p:cNvPr>
          <p:cNvSpPr/>
          <p:nvPr/>
        </p:nvSpPr>
        <p:spPr>
          <a:xfrm rot="5400000">
            <a:off x="711791" y="1611583"/>
            <a:ext cx="764474" cy="259773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1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 idx="4294967295"/>
          </p:nvPr>
        </p:nvSpPr>
        <p:spPr>
          <a:xfrm>
            <a:off x="372537" y="-14630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latin typeface="+mj-lt"/>
              </a:rPr>
              <a:t>Shelter Severity - Climate &amp; natural disasters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A9179-6654-4B78-B463-DA744E9CC1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0" y="601023"/>
            <a:ext cx="5678904" cy="4009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5EB602-C218-4E78-BD68-6352CB59EF58}"/>
              </a:ext>
            </a:extLst>
          </p:cNvPr>
          <p:cNvSpPr/>
          <p:nvPr/>
        </p:nvSpPr>
        <p:spPr>
          <a:xfrm>
            <a:off x="6154209" y="527618"/>
            <a:ext cx="2391886" cy="26320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Second lens focus on regular seasonal &amp; natural factors.</a:t>
            </a:r>
            <a:endParaRPr lang="en-US" dirty="0"/>
          </a:p>
          <a:p>
            <a:pPr marL="285750" indent="-285750">
              <a:lnSpc>
                <a:spcPct val="150000"/>
              </a:lnSpc>
              <a:buChar char="•"/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Winterization </a:t>
            </a:r>
          </a:p>
          <a:p>
            <a:pPr marL="285750" indent="-285750">
              <a:lnSpc>
                <a:spcPct val="150000"/>
              </a:lnSpc>
              <a:buChar char="•"/>
            </a:pPr>
            <a:r>
              <a:rPr lang="en-US" sz="1600" dirty="0">
                <a:solidFill>
                  <a:srgbClr val="393939"/>
                </a:solidFill>
                <a:latin typeface="ArialMT"/>
              </a:rPr>
              <a:t>Summarization </a:t>
            </a:r>
          </a:p>
          <a:p>
            <a:pPr marL="285750" indent="-285750">
              <a:lnSpc>
                <a:spcPct val="150000"/>
              </a:lnSpc>
              <a:buChar char="•"/>
            </a:pPr>
            <a:endParaRPr lang="en-US" sz="1600" dirty="0">
              <a:solidFill>
                <a:srgbClr val="393939"/>
              </a:solidFill>
              <a:latin typeface="ArialMT"/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93939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056913358"/>
      </p:ext>
    </p:extLst>
  </p:cSld>
  <p:clrMapOvr>
    <a:masterClrMapping/>
  </p:clrMapOvr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D40C23CB41984AA3FACF1CBFFF8987" ma:contentTypeVersion="8" ma:contentTypeDescription="Create a new document." ma:contentTypeScope="" ma:versionID="c168bda62acfd9e7d22a26007941cc3d">
  <xsd:schema xmlns:xsd="http://www.w3.org/2001/XMLSchema" xmlns:xs="http://www.w3.org/2001/XMLSchema" xmlns:p="http://schemas.microsoft.com/office/2006/metadata/properties" xmlns:ns2="30376287-6a28-40ed-a767-2569f56df8db" targetNamespace="http://schemas.microsoft.com/office/2006/metadata/properties" ma:root="true" ma:fieldsID="68b2a2dccdc1b9802926cd537781dc8a" ns2:_="">
    <xsd:import namespace="30376287-6a28-40ed-a767-2569f56df8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76287-6a28-40ed-a767-2569f56df8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B58B5D-3D95-4CE5-9F78-23878C1AB946}">
  <ds:schemaRefs>
    <ds:schemaRef ds:uri="30376287-6a28-40ed-a767-2569f56df8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6FE6A65-37FA-42DD-937F-7A523C637BB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CE57FBC-BBC8-41D1-8309-68C65ACBFB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</TotalTime>
  <Words>670</Words>
  <Application>Microsoft Office PowerPoint</Application>
  <PresentationFormat>On-screen Show (16:9)</PresentationFormat>
  <Paragraphs>172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Barlow</vt:lpstr>
      <vt:lpstr>Wingdings</vt:lpstr>
      <vt:lpstr>ArialMT</vt:lpstr>
      <vt:lpstr>Arial Narrow</vt:lpstr>
      <vt:lpstr>Arial</vt:lpstr>
      <vt:lpstr>Calibri</vt:lpstr>
      <vt:lpstr>Basset template</vt:lpstr>
      <vt:lpstr>1_Basset template</vt:lpstr>
      <vt:lpstr>Yemen Country Updates Date:  Monday 19 Oct            14h00 - 15h00</vt:lpstr>
      <vt:lpstr>Background: Shelter Cluster </vt:lpstr>
      <vt:lpstr>Background: Context</vt:lpstr>
      <vt:lpstr>Background: Context</vt:lpstr>
      <vt:lpstr>Background: Context</vt:lpstr>
      <vt:lpstr>Background: Context</vt:lpstr>
      <vt:lpstr>Intervention during COVID19 time</vt:lpstr>
      <vt:lpstr>Shelter Severity - Districts impacted by violence </vt:lpstr>
      <vt:lpstr>Shelter Severity - Climate &amp; natural disasters </vt:lpstr>
      <vt:lpstr>Shelter Severity - Climate &amp; natural disasters </vt:lpstr>
      <vt:lpstr>Shelter Severity – exceptional flood in 2020 </vt:lpstr>
      <vt:lpstr>Shelter Severity - Long-term solutions </vt:lpstr>
      <vt:lpstr>TWIGs Updates </vt:lpstr>
      <vt:lpstr>Strategic Common Pipeline  – a way forward </vt:lpstr>
      <vt:lpstr>IM Products – evolution in 2020</vt:lpstr>
      <vt:lpstr>IM Innovation</vt:lpstr>
      <vt:lpstr>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 Food Items and Emergemcey Shelter Kits</dc:title>
  <dc:creator>MONIR_h1gk</dc:creator>
  <cp:lastModifiedBy>Monir Al-Sobari</cp:lastModifiedBy>
  <cp:revision>46</cp:revision>
  <cp:lastPrinted>2019-07-03T08:05:07Z</cp:lastPrinted>
  <dcterms:modified xsi:type="dcterms:W3CDTF">2020-10-19T11:42:19Z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0x0101001AD40C23CB41984AA3FACF1CBFFF8987</vt:lpwstr>
  </property>
</Properties>
</file>