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4" r:id="rId6"/>
    <p:sldId id="293" r:id="rId7"/>
    <p:sldId id="268" r:id="rId8"/>
    <p:sldId id="284" r:id="rId9"/>
    <p:sldId id="291" r:id="rId10"/>
    <p:sldId id="276" r:id="rId11"/>
    <p:sldId id="296" r:id="rId12"/>
    <p:sldId id="299" r:id="rId13"/>
    <p:sldId id="260" r:id="rId14"/>
  </p:sldIdLst>
  <p:sldSz cx="10058400" cy="7772400"/>
  <p:notesSz cx="7099300" cy="10234613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8">
          <p15:clr>
            <a:srgbClr val="A4A3A4"/>
          </p15:clr>
        </p15:guide>
        <p15:guide id="2" orient="horz" pos="4265">
          <p15:clr>
            <a:srgbClr val="A4A3A4"/>
          </p15:clr>
        </p15:guide>
        <p15:guide id="3" orient="horz" pos="134">
          <p15:clr>
            <a:srgbClr val="A4A3A4"/>
          </p15:clr>
        </p15:guide>
        <p15:guide id="4" orient="horz" pos="4665">
          <p15:clr>
            <a:srgbClr val="A4A3A4"/>
          </p15:clr>
        </p15:guide>
        <p15:guide id="5" orient="horz" pos="580">
          <p15:clr>
            <a:srgbClr val="A4A3A4"/>
          </p15:clr>
        </p15:guide>
        <p15:guide id="6" orient="horz" pos="986">
          <p15:clr>
            <a:srgbClr val="A4A3A4"/>
          </p15:clr>
        </p15:guide>
        <p15:guide id="7" pos="6203">
          <p15:clr>
            <a:srgbClr val="A4A3A4"/>
          </p15:clr>
        </p15:guide>
        <p15:guide id="8" pos="3168">
          <p15:clr>
            <a:srgbClr val="A4A3A4"/>
          </p15:clr>
        </p15:guide>
        <p15:guide id="9" pos="5451">
          <p15:clr>
            <a:srgbClr val="A4A3A4"/>
          </p15:clr>
        </p15:guide>
        <p15:guide id="10" pos="574">
          <p15:clr>
            <a:srgbClr val="A4A3A4"/>
          </p15:clr>
        </p15:guide>
        <p15:guide id="11" pos="2098">
          <p15:clr>
            <a:srgbClr val="A4A3A4"/>
          </p15:clr>
        </p15:guide>
        <p15:guide id="12" pos="1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FF"/>
    <a:srgbClr val="FFCC00"/>
    <a:srgbClr val="003087"/>
    <a:srgbClr val="B7B510"/>
    <a:srgbClr val="FF8D6D"/>
    <a:srgbClr val="B78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8" autoAdjust="0"/>
    <p:restoredTop sz="94671" autoAdjust="0"/>
  </p:normalViewPr>
  <p:slideViewPr>
    <p:cSldViewPr snapToGrid="0" snapToObjects="1">
      <p:cViewPr varScale="1">
        <p:scale>
          <a:sx n="57" d="100"/>
          <a:sy n="57" d="100"/>
        </p:scale>
        <p:origin x="753" y="45"/>
      </p:cViewPr>
      <p:guideLst>
        <p:guide orient="horz" pos="2378"/>
        <p:guide orient="horz" pos="4265"/>
        <p:guide orient="horz" pos="134"/>
        <p:guide orient="horz" pos="4665"/>
        <p:guide orient="horz" pos="580"/>
        <p:guide orient="horz" pos="986"/>
        <p:guide pos="6203"/>
        <p:guide pos="3168"/>
        <p:guide pos="5451"/>
        <p:guide pos="574"/>
        <p:guide pos="2098"/>
        <p:guide pos="144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nald.guinn\Documents\Form%2008%20-%20NDZ%20Rental%20Options87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PH" dirty="0"/>
              <a:t>Completed per Category, by Aug 10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089975384183896"/>
          <c:y val="0.29613037013112703"/>
          <c:w val="0.63820049231632214"/>
          <c:h val="0.67483476592169067"/>
        </c:manualLayout>
      </c:layout>
      <c:doughnutChart>
        <c:varyColors val="1"/>
        <c:ser>
          <c:idx val="0"/>
          <c:order val="0"/>
          <c:tx>
            <c:strRef>
              <c:f>'per category'!$D$1</c:f>
              <c:strCache>
                <c:ptCount val="1"/>
                <c:pt idx="0">
                  <c:v>Completed per Category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E11-4BBD-8216-11E780E7FE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'per category'!$C$2:$C$7</c:f>
              <c:strCache>
                <c:ptCount val="6"/>
                <c:pt idx="0">
                  <c:v>A- Full Shelter Construction</c:v>
                </c:pt>
                <c:pt idx="1">
                  <c:v>B- Major Repair</c:v>
                </c:pt>
                <c:pt idx="2">
                  <c:v>C- Minor Repair</c:v>
                </c:pt>
                <c:pt idx="3">
                  <c:v>E- Land Rental</c:v>
                </c:pt>
                <c:pt idx="4">
                  <c:v>F- Apartment Rental</c:v>
                </c:pt>
                <c:pt idx="5">
                  <c:v>G- Host Family</c:v>
                </c:pt>
              </c:strCache>
            </c:strRef>
          </c:cat>
          <c:val>
            <c:numRef>
              <c:f>'per category'!$D$2:$D$7</c:f>
              <c:numCache>
                <c:formatCode>General</c:formatCode>
                <c:ptCount val="6"/>
                <c:pt idx="0">
                  <c:v>161</c:v>
                </c:pt>
                <c:pt idx="1">
                  <c:v>284</c:v>
                </c:pt>
                <c:pt idx="2">
                  <c:v>511</c:v>
                </c:pt>
                <c:pt idx="3">
                  <c:v>269</c:v>
                </c:pt>
                <c:pt idx="4">
                  <c:v>578</c:v>
                </c:pt>
                <c:pt idx="5">
                  <c:v>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11-4BBD-8216-11E780E7FE8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AE8377D-C277-4243-890F-7D76210F3C08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9B7F2B3-4DAE-CA44-8BCF-1F2B3212491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41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645E5E6-BD34-F249-9CFD-B38C07B14384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768350"/>
            <a:ext cx="49625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7A5B7E7-E587-8349-8679-CA163636E32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13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Graph is only for </a:t>
            </a:r>
            <a:r>
              <a:rPr lang="en-PH" dirty="0" err="1"/>
              <a:t>Sagkahan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5B7E7-E587-8349-8679-CA163636E3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42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5B7E7-E587-8349-8679-CA163636E3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7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79582" y="2211276"/>
            <a:ext cx="5810250" cy="1554241"/>
          </a:xfrm>
        </p:spPr>
        <p:txBody>
          <a:bodyPr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583" y="4360872"/>
            <a:ext cx="5810248" cy="1449834"/>
          </a:xfrm>
        </p:spPr>
        <p:txBody>
          <a:bodyPr/>
          <a:lstStyle>
            <a:lvl1pPr marL="0" indent="0" algn="l">
              <a:buNone/>
              <a:defRPr sz="2200" b="0">
                <a:solidFill>
                  <a:srgbClr val="585858"/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679583" y="3900562"/>
            <a:ext cx="5794373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PT-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298" y="5179818"/>
            <a:ext cx="3334512" cy="2602992"/>
          </a:xfrm>
          <a:prstGeom prst="rect">
            <a:avLst/>
          </a:prstGeom>
        </p:spPr>
      </p:pic>
      <p:pic>
        <p:nvPicPr>
          <p:cNvPr id="10" name="Picture 9" descr="CRS_Logo_Pos_Hor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702" y="1009936"/>
            <a:ext cx="6400376" cy="763792"/>
          </a:xfrm>
          <a:prstGeom prst="rect">
            <a:avLst/>
          </a:prstGeom>
        </p:spPr>
      </p:pic>
      <p:pic>
        <p:nvPicPr>
          <p:cNvPr id="5" name="Picture 4" descr="CRS_Tag_Fresh_RGB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582" y="7057368"/>
            <a:ext cx="3115056" cy="268224"/>
          </a:xfrm>
          <a:prstGeom prst="rect">
            <a:avLst/>
          </a:prstGeom>
        </p:spPr>
      </p:pic>
      <p:pic>
        <p:nvPicPr>
          <p:cNvPr id="6" name="Picture 5" descr="fresh_corner_left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299882" cy="32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77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3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92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245" y="1579563"/>
            <a:ext cx="3886200" cy="516992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625" y="1579563"/>
            <a:ext cx="3886200" cy="5169927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9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7244" y="1579563"/>
            <a:ext cx="4508807" cy="516992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09412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9412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50941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F21FA0-C69A-D549-B93E-AD7DB9D7EB7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1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0" name="Picture 9" descr="PPT-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43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PPT-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330576" y="3275676"/>
            <a:ext cx="5810250" cy="2439961"/>
          </a:xfrm>
        </p:spPr>
        <p:txBody>
          <a:bodyPr anchor="t" anchorCtr="0">
            <a:noAutofit/>
          </a:bodyPr>
          <a:lstStyle>
            <a:lvl1pPr>
              <a:defRPr sz="3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0576" y="2723175"/>
            <a:ext cx="5810250" cy="455406"/>
          </a:xfrm>
        </p:spPr>
        <p:txBody>
          <a:bodyPr anchor="b" anchorCtr="0"/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PPT-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3936" y="0"/>
            <a:ext cx="3334512" cy="26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er_fresh.jp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1736"/>
            <a:ext cx="10058400" cy="7406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-4670"/>
            <a:ext cx="7315200" cy="1124712"/>
          </a:xfrm>
          <a:prstGeom prst="rect">
            <a:avLst/>
          </a:prstGeom>
        </p:spPr>
        <p:txBody>
          <a:bodyPr vert="horz" lIns="0" tIns="0" rIns="101882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87677"/>
            <a:ext cx="8229600" cy="51788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2415" y="7441142"/>
            <a:ext cx="336919" cy="22860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3AF21FA0-C69A-D549-B93E-AD7DB9D7EB7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9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6" r:id="rId5"/>
    <p:sldLayoutId id="2147483651" r:id="rId6"/>
    <p:sldLayoutId id="2147483654" r:id="rId7"/>
    <p:sldLayoutId id="2147483655" r:id="rId8"/>
  </p:sldLayoutIdLst>
  <p:hf hdr="0" ftr="0" dt="0"/>
  <p:txStyles>
    <p:titleStyle>
      <a:lvl1pPr algn="l" defTabSz="509412" rtl="0" eaLnBrk="1" latinLnBrk="0" hangingPunct="1">
        <a:spcBef>
          <a:spcPct val="0"/>
        </a:spcBef>
        <a:buNone/>
        <a:defRPr sz="3000" b="1" i="0" kern="1200" spc="-111">
          <a:solidFill>
            <a:schemeClr val="tx2"/>
          </a:solidFill>
          <a:latin typeface="Times New Roman"/>
          <a:ea typeface="+mj-ea"/>
          <a:cs typeface="Times New Roman"/>
        </a:defRPr>
      </a:lvl1pPr>
    </p:titleStyle>
    <p:bodyStyle>
      <a:lvl1pPr marL="251169" indent="-251169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•"/>
        <a:defRPr sz="22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12950" indent="-261781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–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65888" indent="-252938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•"/>
        <a:defRPr sz="18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17056" indent="-251169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–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78838" indent="-261781" algn="l" defTabSz="509412" rtl="0" eaLnBrk="1" latinLnBrk="0" hangingPunct="1">
        <a:lnSpc>
          <a:spcPct val="110000"/>
        </a:lnSpc>
        <a:spcBef>
          <a:spcPts val="1000"/>
        </a:spcBef>
        <a:buSzPct val="80000"/>
        <a:buFont typeface="Arial"/>
        <a:buChar char="»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tulio.mateo@crs.org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9582" y="2211276"/>
            <a:ext cx="7378818" cy="1554241"/>
          </a:xfrm>
        </p:spPr>
        <p:txBody>
          <a:bodyPr/>
          <a:lstStyle/>
          <a:p>
            <a:r>
              <a:rPr lang="en-US" sz="4000" dirty="0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Area-Based Urban recovery program  </a:t>
            </a:r>
            <a:br>
              <a:rPr lang="en-US" sz="4000" dirty="0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0" dirty="0">
                <a:solidFill>
                  <a:schemeClr val="accent4"/>
                </a:solidFill>
                <a:latin typeface="+mn-lt"/>
              </a:rPr>
              <a:t>CRS Philippines </a:t>
            </a:r>
            <a:r>
              <a:rPr lang="en-US" sz="2800" dirty="0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Typhoon </a:t>
            </a:r>
            <a:r>
              <a:rPr lang="en-US" sz="2800" dirty="0" err="1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HaiyanTacloban</a:t>
            </a:r>
            <a:r>
              <a:rPr lang="en-US" sz="2800" dirty="0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582" y="6274259"/>
            <a:ext cx="5810248" cy="7389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PH" sz="2000" b="1" dirty="0"/>
              <a:t>Shelter and Settlement </a:t>
            </a:r>
          </a:p>
          <a:p>
            <a:pPr>
              <a:spcBef>
                <a:spcPts val="0"/>
              </a:spcBef>
            </a:pPr>
            <a:r>
              <a:rPr lang="en-PH" sz="2000" b="1" dirty="0"/>
              <a:t>Tulio Mateo </a:t>
            </a:r>
            <a:r>
              <a:rPr lang="en-PH" sz="2000" b="1" dirty="0">
                <a:hlinkClick r:id="rId2"/>
              </a:rPr>
              <a:t>tulio.mateo@crs.org</a:t>
            </a:r>
            <a:r>
              <a:rPr lang="en-PH" sz="2000" b="1" dirty="0"/>
              <a:t>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5044" y="3953995"/>
            <a:ext cx="2999323" cy="220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443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4649" y="-4670"/>
            <a:ext cx="8562110" cy="1124712"/>
          </a:xfrm>
        </p:spPr>
        <p:txBody>
          <a:bodyPr/>
          <a:lstStyle/>
          <a:p>
            <a:r>
              <a:rPr lang="en-PH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from practice</a:t>
            </a:r>
            <a:endParaRPr lang="en-PH" sz="2800" dirty="0">
              <a:solidFill>
                <a:srgbClr val="0030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tulio.mateo\Documents\04 Others\Tech4Resilience Conference\Batch 3\Group of peop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6919"/>
            <a:ext cx="6592035" cy="438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6030774" y="919758"/>
            <a:ext cx="2383838" cy="1590038"/>
          </a:xfrm>
          <a:prstGeom prst="cloudCallout">
            <a:avLst>
              <a:gd name="adj1" fmla="val -90692"/>
              <a:gd name="adj2" fmla="val 13828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conflicts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6342444" y="4010743"/>
            <a:ext cx="2176969" cy="1272452"/>
          </a:xfrm>
          <a:prstGeom prst="cloudCallout">
            <a:avLst>
              <a:gd name="adj1" fmla="val -84240"/>
              <a:gd name="adj2" fmla="val 1023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Supporting governance structures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6030774" y="5519655"/>
            <a:ext cx="2474597" cy="1313170"/>
          </a:xfrm>
          <a:prstGeom prst="cloudCallout">
            <a:avLst>
              <a:gd name="adj1" fmla="val -85848"/>
              <a:gd name="adj2" fmla="val -2108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Conflicting gov’t projects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665011" y="1448777"/>
            <a:ext cx="2394066" cy="1400941"/>
          </a:xfrm>
          <a:prstGeom prst="cloudCallout">
            <a:avLst>
              <a:gd name="adj1" fmla="val 20677"/>
              <a:gd name="adj2" fmla="val 12079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Holistic approach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356765" y="1280162"/>
            <a:ext cx="2383635" cy="1742437"/>
          </a:xfrm>
          <a:prstGeom prst="cloudCallout">
            <a:avLst>
              <a:gd name="adj1" fmla="val -16071"/>
              <a:gd name="adj2" fmla="val 103584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Lack of clarity in government resettlement schemes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592035" y="2636919"/>
            <a:ext cx="2411118" cy="1157877"/>
          </a:xfrm>
          <a:prstGeom prst="cloudCallout">
            <a:avLst>
              <a:gd name="adj1" fmla="val -118690"/>
              <a:gd name="adj2" fmla="val 102338"/>
            </a:avLst>
          </a:prstGeom>
          <a:solidFill>
            <a:srgbClr val="FF99FF"/>
          </a:solidFill>
          <a:ln>
            <a:solidFill>
              <a:srgbClr val="FF006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PH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Putting choice into the Households</a:t>
            </a:r>
          </a:p>
        </p:txBody>
      </p:sp>
    </p:spTree>
    <p:extLst>
      <p:ext uri="{BB962C8B-B14F-4D97-AF65-F5344CB8AC3E}">
        <p14:creationId xmlns:p14="http://schemas.microsoft.com/office/powerpoint/2010/main" val="1516963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 based selection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703487" y="-2397205"/>
            <a:ext cx="2651423" cy="1005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tulio.mateo\Desktop\asfd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676296" y="436179"/>
            <a:ext cx="2705803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63286" y="6422572"/>
            <a:ext cx="4028091" cy="4111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1169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2950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65888" indent="-252938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1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17056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78838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»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PH" sz="1600" b="1" dirty="0"/>
              <a:t>Storm Surge Map (JICA)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PH" sz="1400" b="1" dirty="0"/>
              <a:t>Ranging from 2 to 4m height</a:t>
            </a:r>
          </a:p>
        </p:txBody>
      </p:sp>
    </p:spTree>
    <p:extLst>
      <p:ext uri="{BB962C8B-B14F-4D97-AF65-F5344CB8AC3E}">
        <p14:creationId xmlns:p14="http://schemas.microsoft.com/office/powerpoint/2010/main" val="3786234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208547" y="1283368"/>
            <a:ext cx="4197853" cy="57109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1169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2950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65888" indent="-252938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1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17056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78838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»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2400" b="1" dirty="0">
                <a:solidFill>
                  <a:schemeClr val="accent6"/>
                </a:solidFill>
              </a:rPr>
              <a:t>3,000 Beneficiaries </a:t>
            </a:r>
            <a:r>
              <a:rPr lang="en-PH" sz="2400" b="1" dirty="0"/>
              <a:t>w/different needs, in urban area</a:t>
            </a:r>
          </a:p>
          <a:p>
            <a:r>
              <a:rPr lang="en-PH" sz="2400" b="1" dirty="0">
                <a:solidFill>
                  <a:schemeClr val="accent6"/>
                </a:solidFill>
              </a:rPr>
              <a:t>Ill - defined City planning “No Dwell Zone”</a:t>
            </a:r>
            <a:r>
              <a:rPr lang="en-PH" sz="2400" b="1" dirty="0"/>
              <a:t>, with over half of beneficiary inhabitants.</a:t>
            </a:r>
          </a:p>
          <a:p>
            <a:r>
              <a:rPr lang="en-PH" sz="2400" b="1" dirty="0">
                <a:solidFill>
                  <a:schemeClr val="accent6"/>
                </a:solidFill>
              </a:rPr>
              <a:t>Limited space for sheltering affected populations</a:t>
            </a:r>
          </a:p>
          <a:p>
            <a:r>
              <a:rPr lang="en-PH" sz="2400" b="1" dirty="0">
                <a:solidFill>
                  <a:schemeClr val="accent6"/>
                </a:solidFill>
              </a:rPr>
              <a:t>Informal settlements; </a:t>
            </a:r>
            <a:r>
              <a:rPr lang="en-PH" sz="2400" b="1" dirty="0"/>
              <a:t>security of tenure and access to electricity, sewage and water</a:t>
            </a:r>
            <a:r>
              <a:rPr lang="en-PH" sz="2400" b="1" dirty="0">
                <a:solidFill>
                  <a:schemeClr val="accent6"/>
                </a:solidFill>
              </a:rPr>
              <a:t>. </a:t>
            </a:r>
          </a:p>
          <a:p>
            <a:r>
              <a:rPr lang="en-PH" sz="2400" b="1" dirty="0">
                <a:solidFill>
                  <a:schemeClr val="accent6"/>
                </a:solidFill>
              </a:rPr>
              <a:t>Lost documents</a:t>
            </a:r>
            <a:r>
              <a:rPr lang="en-PH" sz="2400" b="1" dirty="0"/>
              <a:t>, </a:t>
            </a:r>
          </a:p>
          <a:p>
            <a:r>
              <a:rPr lang="en-PH" sz="2400" b="1" dirty="0">
                <a:solidFill>
                  <a:schemeClr val="accent6"/>
                </a:solidFill>
              </a:rPr>
              <a:t>Lost livelihood &amp; relationships</a:t>
            </a:r>
            <a:endParaRPr lang="en-PH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842" y="1579563"/>
            <a:ext cx="4917558" cy="326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-4670"/>
            <a:ext cx="7315200" cy="63980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Challenges in an Urban area</a:t>
            </a:r>
          </a:p>
        </p:txBody>
      </p:sp>
    </p:spTree>
    <p:extLst>
      <p:ext uri="{BB962C8B-B14F-4D97-AF65-F5344CB8AC3E}">
        <p14:creationId xmlns:p14="http://schemas.microsoft.com/office/powerpoint/2010/main" val="379549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4670"/>
            <a:ext cx="7315200" cy="63980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Opportunities in an Urban area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33137" y="1175605"/>
            <a:ext cx="3973263" cy="5169927"/>
          </a:xfrm>
        </p:spPr>
        <p:txBody>
          <a:bodyPr/>
          <a:lstStyle/>
          <a:p>
            <a:r>
              <a:rPr lang="en-PH" sz="2400" b="1" dirty="0">
                <a:solidFill>
                  <a:schemeClr val="accent4"/>
                </a:solidFill>
                <a:latin typeface="+mj-lt"/>
              </a:rPr>
              <a:t>Most people willing to repair or move </a:t>
            </a:r>
            <a:r>
              <a:rPr lang="en-PH" sz="2400" b="1" dirty="0">
                <a:latin typeface="+mj-lt"/>
              </a:rPr>
              <a:t>out of hazardous area.</a:t>
            </a:r>
          </a:p>
          <a:p>
            <a:r>
              <a:rPr lang="en-PH" sz="2400" b="1" dirty="0">
                <a:solidFill>
                  <a:schemeClr val="accent4"/>
                </a:solidFill>
                <a:latin typeface="+mj-lt"/>
              </a:rPr>
              <a:t>People willing to host </a:t>
            </a:r>
            <a:r>
              <a:rPr lang="en-PH" sz="2400" b="1" dirty="0">
                <a:latin typeface="+mj-lt"/>
              </a:rPr>
              <a:t>affected ones.</a:t>
            </a:r>
          </a:p>
          <a:p>
            <a:r>
              <a:rPr lang="en-PH" sz="2400" b="1" dirty="0">
                <a:solidFill>
                  <a:schemeClr val="accent4"/>
                </a:solidFill>
              </a:rPr>
              <a:t>Good relationships with Government </a:t>
            </a:r>
            <a:r>
              <a:rPr lang="en-PH" sz="2400" b="1" dirty="0"/>
              <a:t>at City and Barangay levels.</a:t>
            </a:r>
          </a:p>
          <a:p>
            <a:r>
              <a:rPr lang="en-PH" sz="2400" b="1" dirty="0">
                <a:solidFill>
                  <a:schemeClr val="accent4"/>
                </a:solidFill>
              </a:rPr>
              <a:t>Cash transfer systems </a:t>
            </a:r>
            <a:r>
              <a:rPr lang="en-PH" sz="2400" b="1" dirty="0"/>
              <a:t>available in town.</a:t>
            </a:r>
          </a:p>
          <a:p>
            <a:endParaRPr lang="en-PH" sz="2400" b="1" dirty="0">
              <a:latin typeface="+mj-lt"/>
            </a:endParaRPr>
          </a:p>
          <a:p>
            <a:pPr marL="0" indent="0">
              <a:buNone/>
            </a:pPr>
            <a:endParaRPr lang="en-PH" sz="2400" b="1" dirty="0"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6400" y="1579563"/>
            <a:ext cx="5652000" cy="42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18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Accomplishments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935796" y="1579563"/>
            <a:ext cx="2871432" cy="51699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1169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2950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65888" indent="-252938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1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17056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78838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»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3600" b="1" dirty="0">
                <a:latin typeface="+mj-lt"/>
              </a:rPr>
              <a:t>Creating a Menu of Options, with adaptable solutions</a:t>
            </a:r>
          </a:p>
          <a:p>
            <a:pPr marL="0" indent="0">
              <a:buNone/>
            </a:pPr>
            <a:r>
              <a:rPr lang="en-PH" sz="1800" b="1" dirty="0">
                <a:latin typeface="+mj-lt"/>
              </a:rPr>
              <a:t>Designed through FGDs and KII w/stakeholders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177709"/>
              </p:ext>
            </p:extLst>
          </p:nvPr>
        </p:nvGraphicFramePr>
        <p:xfrm>
          <a:off x="4255710" y="836084"/>
          <a:ext cx="5604933" cy="5300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8546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19037"/>
            <a:ext cx="10058400" cy="557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967843" y="6515106"/>
            <a:ext cx="5600699" cy="4793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1169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2950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65888" indent="-252938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1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17056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78838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»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PH" sz="1600" b="1" dirty="0">
                <a:latin typeface="+mj-lt"/>
              </a:rPr>
              <a:t>RELOCATED BENEFICIARIES, by Aug. 10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399" y="-4670"/>
            <a:ext cx="7919357" cy="1124712"/>
          </a:xfrm>
        </p:spPr>
        <p:txBody>
          <a:bodyPr/>
          <a:lstStyle/>
          <a:p>
            <a:r>
              <a:rPr lang="en-PH" sz="2800" dirty="0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pursue more success finding updated solutions</a:t>
            </a:r>
          </a:p>
        </p:txBody>
      </p:sp>
    </p:spTree>
    <p:extLst>
      <p:ext uri="{BB962C8B-B14F-4D97-AF65-F5344CB8AC3E}">
        <p14:creationId xmlns:p14="http://schemas.microsoft.com/office/powerpoint/2010/main" val="322287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30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Holistic approach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35796" y="1579563"/>
            <a:ext cx="3470604" cy="51699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1169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2950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65888" indent="-252938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1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17056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78838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»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1800" b="1" dirty="0">
                <a:latin typeface="+mj-lt"/>
              </a:rPr>
              <a:t>Build Back Safer</a:t>
            </a:r>
          </a:p>
          <a:p>
            <a:r>
              <a:rPr lang="en-PH" sz="1800" b="1" dirty="0">
                <a:latin typeface="+mj-lt"/>
              </a:rPr>
              <a:t>Hygiene promotion</a:t>
            </a:r>
          </a:p>
          <a:p>
            <a:r>
              <a:rPr lang="en-PH" sz="1800" b="1" dirty="0">
                <a:latin typeface="+mj-lt"/>
              </a:rPr>
              <a:t>WASH facilities O&amp;M</a:t>
            </a:r>
          </a:p>
          <a:p>
            <a:r>
              <a:rPr lang="en-PH" sz="1800" b="1" dirty="0">
                <a:latin typeface="+mj-lt"/>
              </a:rPr>
              <a:t>Child protection &amp; gender</a:t>
            </a:r>
          </a:p>
          <a:p>
            <a:r>
              <a:rPr lang="en-PH" sz="1800" b="1" dirty="0">
                <a:latin typeface="+mj-lt"/>
              </a:rPr>
              <a:t>Land, housing and property rights</a:t>
            </a:r>
          </a:p>
          <a:p>
            <a:r>
              <a:rPr lang="en-PH" sz="1800" b="1" dirty="0"/>
              <a:t>Community-based </a:t>
            </a:r>
            <a:r>
              <a:rPr lang="en-PH" sz="1800" b="1" dirty="0" err="1"/>
              <a:t>DRR</a:t>
            </a:r>
            <a:endParaRPr lang="en-PH" sz="1800" b="1" dirty="0"/>
          </a:p>
          <a:p>
            <a:r>
              <a:rPr lang="en-PH" sz="1800" b="1" dirty="0"/>
              <a:t>Contingency planning</a:t>
            </a:r>
          </a:p>
          <a:p>
            <a:r>
              <a:rPr lang="en-PH" sz="1800" b="1" dirty="0"/>
              <a:t>Typhoon drills</a:t>
            </a:r>
          </a:p>
          <a:p>
            <a:r>
              <a:rPr lang="en-PH" sz="1800" b="1" dirty="0"/>
              <a:t>Community infrastructures</a:t>
            </a:r>
          </a:p>
          <a:p>
            <a:endParaRPr lang="en-PH" sz="1800" b="1" dirty="0">
              <a:latin typeface="+mj-lt"/>
            </a:endParaRPr>
          </a:p>
          <a:p>
            <a:endParaRPr lang="en-PH" sz="1800" b="1" dirty="0">
              <a:latin typeface="+mj-lt"/>
            </a:endParaRPr>
          </a:p>
          <a:p>
            <a:pPr marL="0" indent="0">
              <a:buNone/>
            </a:pPr>
            <a:endParaRPr lang="en-PH" sz="3600" b="1" dirty="0">
              <a:latin typeface="+mj-lt"/>
            </a:endParaRPr>
          </a:p>
        </p:txBody>
      </p:sp>
      <p:pic>
        <p:nvPicPr>
          <p:cNvPr id="6" name="Picture 2" descr="C:\Users\tulio.mateo\Documents\01 Program\DRR trainings\1508 ERT\Day4\DSC_01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99073"/>
            <a:ext cx="5486400" cy="363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ulio.mateo\Desktop\Pics\PANO_20150912_16375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432900"/>
            <a:ext cx="10272114" cy="233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96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4670"/>
            <a:ext cx="6128084" cy="1469322"/>
          </a:xfrm>
        </p:spPr>
        <p:txBody>
          <a:bodyPr/>
          <a:lstStyle/>
          <a:p>
            <a:r>
              <a:rPr lang="en-PH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Coordinating with the city administration</a:t>
            </a:r>
            <a:endParaRPr lang="en-US" sz="2800" dirty="0">
              <a:solidFill>
                <a:srgbClr val="0030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46" t="4654" r="20076" b="3186"/>
          <a:stretch/>
        </p:blipFill>
        <p:spPr bwMode="auto">
          <a:xfrm rot="5400000">
            <a:off x="3729085" y="457620"/>
            <a:ext cx="2646977" cy="1010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63286" y="6422572"/>
            <a:ext cx="4028091" cy="4111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1169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2950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65888" indent="-252938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1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17056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78838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»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PH" sz="1600" b="1" dirty="0">
                <a:solidFill>
                  <a:schemeClr val="bg1"/>
                </a:solidFill>
              </a:rPr>
              <a:t>Tidal embankment (w/JICA support)</a:t>
            </a:r>
            <a:endParaRPr lang="en-PH" sz="14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25652" y="3726153"/>
            <a:ext cx="3470604" cy="4577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1169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12950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65888" indent="-252938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•"/>
              <a:defRPr sz="18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17056" indent="-251169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–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78838" indent="-261781" algn="l" defTabSz="509412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/>
              <a:buChar char="»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sz="1800" b="1" dirty="0">
                <a:latin typeface="+mj-lt"/>
              </a:rPr>
              <a:t>Cities master plan</a:t>
            </a:r>
          </a:p>
        </p:txBody>
      </p:sp>
      <p:pic>
        <p:nvPicPr>
          <p:cNvPr id="9" name="Picture 2" descr="C:\Users\jruggieri\Desktop\Sustainable Communities\Regional Framework\Land Classification Ma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5652" y="-4670"/>
            <a:ext cx="3332746" cy="364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7256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8968" y="1473150"/>
            <a:ext cx="9577137" cy="5276340"/>
          </a:xfrm>
        </p:spPr>
      </p:pic>
    </p:spTree>
    <p:extLst>
      <p:ext uri="{BB962C8B-B14F-4D97-AF65-F5344CB8AC3E}">
        <p14:creationId xmlns:p14="http://schemas.microsoft.com/office/powerpoint/2010/main" val="1869846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003087"/>
      </a:dk2>
      <a:lt2>
        <a:srgbClr val="F2F2F2"/>
      </a:lt2>
      <a:accent1>
        <a:srgbClr val="585858"/>
      </a:accent1>
      <a:accent2>
        <a:srgbClr val="B7BF10"/>
      </a:accent2>
      <a:accent3>
        <a:srgbClr val="00B388"/>
      </a:accent3>
      <a:accent4>
        <a:srgbClr val="00B5E2"/>
      </a:accent4>
      <a:accent5>
        <a:srgbClr val="A7A7A7"/>
      </a:accent5>
      <a:accent6>
        <a:srgbClr val="F79646"/>
      </a:accent6>
      <a:hlink>
        <a:srgbClr val="00B5E2"/>
      </a:hlink>
      <a:folHlink>
        <a:srgbClr val="00B5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4170D39CB26E45808F72C1C4D9CE7F" ma:contentTypeVersion="3" ma:contentTypeDescription="Create a new document." ma:contentTypeScope="" ma:versionID="371009f983ad22d3be16a3ddd9cc7ba4">
  <xsd:schema xmlns:xsd="http://www.w3.org/2001/XMLSchema" xmlns:xs="http://www.w3.org/2001/XMLSchema" xmlns:p="http://schemas.microsoft.com/office/2006/metadata/properties" xmlns:ns1="http://schemas.microsoft.com/sharepoint/v3" xmlns:ns2="b4e4be8c-aae4-4fdd-b2d1-ab6d4aae907d" xmlns:ns4="9c2bb3a3-222a-4cff-9775-f3a8807de443" targetNamespace="http://schemas.microsoft.com/office/2006/metadata/properties" ma:root="true" ma:fieldsID="7606a0356dce708f4f8711653d948b48" ns1:_="" ns2:_="" ns4:_="">
    <xsd:import namespace="http://schemas.microsoft.com/sharepoint/v3"/>
    <xsd:import namespace="b4e4be8c-aae4-4fdd-b2d1-ab6d4aae907d"/>
    <xsd:import namespace="9c2bb3a3-222a-4cff-9775-f3a8807de443"/>
    <xsd:element name="properties">
      <xsd:complexType>
        <xsd:sequence>
          <xsd:element name="documentManagement">
            <xsd:complexType>
              <xsd:all>
                <xsd:element ref="ns2:Description_x0020_Text"/>
                <xsd:element ref="ns2:CRS_x0020_Region" minOccurs="0"/>
                <xsd:element ref="ns2:Geography" minOccurs="0"/>
                <xsd:element ref="ns1:Language" minOccurs="0"/>
                <xsd:element ref="ns2:Topic" minOccurs="0"/>
                <xsd:element ref="ns2:Include_x0020_in_x0020_Site_x0020_Index" minOccurs="0"/>
                <xsd:element ref="ns4:Category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 (Saudi Arabia)"/>
              <xsd:enumeration value="Bulgarian (Bulgaria)"/>
              <xsd:enumeration value="Chinese (Hong Kong S.A.R.)"/>
              <xsd:enumeration value="Chinese (People's Republic of China)"/>
              <xsd:enumeration value="Chinese (Taiwan)"/>
              <xsd:enumeration value="Croatian (Croatia)"/>
              <xsd:enumeration value="Czech (Czech Republic)"/>
              <xsd:enumeration value="Danish (Denmark)"/>
              <xsd:enumeration value="Dutch (Netherlands)"/>
              <xsd:enumeration value="English"/>
              <xsd:enumeration value="Estonian (Estonia)"/>
              <xsd:enumeration value="Finnish (Finland)"/>
              <xsd:enumeration value="French (France)"/>
              <xsd:enumeration value="German (Germany)"/>
              <xsd:enumeration value="Greek (Greece)"/>
              <xsd:enumeration value="Hebrew (Israel)"/>
              <xsd:enumeration value="Hindi (India)"/>
              <xsd:enumeration value="Hungarian (Hungary)"/>
              <xsd:enumeration value="Indonesian (Indonesia)"/>
              <xsd:enumeration value="Italian (Italy)"/>
              <xsd:enumeration value="Japanese (Japan)"/>
              <xsd:enumeration value="Korean (Korea)"/>
              <xsd:enumeration value="Latvian (Latvia)"/>
              <xsd:enumeration value="Lithuanian (Lithuania)"/>
              <xsd:enumeration value="Malay (Malaysia)"/>
              <xsd:enumeration value="Norwegian (Bokmal) (Norway)"/>
              <xsd:enumeration value="Polish (Poland)"/>
              <xsd:enumeration value="Portuguese (Brazil)"/>
              <xsd:enumeration value="Portuguese (Portugal)"/>
              <xsd:enumeration value="Romanian (Romania)"/>
              <xsd:enumeration value="Russian (Russia)"/>
              <xsd:enumeration value="Serbian (Latin) (Serbia)"/>
              <xsd:enumeration value="Slovak (Slovakia)"/>
              <xsd:enumeration value="Slovenian (Slovenia)"/>
              <xsd:enumeration value="Spanish (Spain)"/>
              <xsd:enumeration value="Swedish (Sweden)"/>
              <xsd:enumeration value="Thai (Thailand)"/>
              <xsd:enumeration value="Turkish (Turkey)"/>
              <xsd:enumeration value="Ukrainian (Ukraine)"/>
              <xsd:enumeration value="Urdu (Islamic Republic of Pakistan)"/>
              <xsd:enumeration value="Vietnamese (Vietnam)"/>
            </xsd:restriction>
          </xsd:simpleType>
        </xsd:union>
      </xsd:simpleType>
    </xsd:element>
    <xsd:element name="PublishingStartDate" ma:index="16" nillable="true" ma:displayName="Scheduling Start Date" ma:internalName="PublishingStartDate">
      <xsd:simpleType>
        <xsd:restriction base="dms:Unknown"/>
      </xsd:simpleType>
    </xsd:element>
    <xsd:element name="PublishingExpirationDate" ma:index="17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4be8c-aae4-4fdd-b2d1-ab6d4aae907d" elementFormDefault="qualified">
    <xsd:import namespace="http://schemas.microsoft.com/office/2006/documentManagement/types"/>
    <xsd:import namespace="http://schemas.microsoft.com/office/infopath/2007/PartnerControls"/>
    <xsd:element name="Description_x0020_Text" ma:index="2" ma:displayName="Description Text" ma:internalName="Description_x0020_Text" ma:readOnly="false">
      <xsd:simpleType>
        <xsd:restriction base="dms:Note">
          <xsd:maxLength value="255"/>
        </xsd:restriction>
      </xsd:simpleType>
    </xsd:element>
    <xsd:element name="CRS_x0020_Region" ma:index="3" nillable="true" ma:displayName="CRS Region" ma:list="{532a098f-89e0-40d6-9d5f-15c3167b398d}" ma:internalName="CRS_x0020_Region" ma:showField="Column2" ma:web="b4e4be8c-aae4-4fdd-b2d1-ab6d4aae907d">
      <xsd:simpleType>
        <xsd:restriction base="dms:Lookup"/>
      </xsd:simpleType>
    </xsd:element>
    <xsd:element name="Geography" ma:index="4" nillable="true" ma:displayName="Geography" ma:default="None" ma:format="Dropdown" ma:internalName="Geography" ma:readOnly="false">
      <xsd:simpleType>
        <xsd:restriction base="dms:Choice">
          <xsd:enumeration value="None"/>
          <xsd:enumeration value="Afghanistan"/>
          <xsd:enumeration value="Africa"/>
          <xsd:enumeration value="Albania"/>
          <xsd:enumeration value="Angola"/>
          <xsd:enumeration value="Argentina"/>
          <xsd:enumeration value="Armenia"/>
          <xsd:enumeration value="Azerbaijan"/>
          <xsd:enumeration value="Baltimore"/>
          <xsd:enumeration value="Bangladesh"/>
          <xsd:enumeration value="Belize"/>
          <xsd:enumeration value="Benin"/>
          <xsd:enumeration value="Bolivia"/>
          <xsd:enumeration value="Bosnia And Herzegovina"/>
          <xsd:enumeration value="Botswana"/>
          <xsd:enumeration value="Brazil"/>
          <xsd:enumeration value="Bulgaria"/>
          <xsd:enumeration value="Burkina Faso"/>
          <xsd:enumeration value="Burma"/>
          <xsd:enumeration value="Burundi"/>
          <xsd:enumeration value="Cambodia"/>
          <xsd:enumeration value="Cameroon"/>
          <xsd:enumeration value="CARO"/>
          <xsd:enumeration value="Central African Republic"/>
          <xsd:enumeration value="Chad"/>
          <xsd:enumeration value="China"/>
          <xsd:enumeration value="Colombia"/>
          <xsd:enumeration value="Congo"/>
          <xsd:enumeration value="Costa Rica"/>
          <xsd:enumeration value="Croatia"/>
          <xsd:enumeration value="Cuba"/>
          <xsd:enumeration value="CWA"/>
          <xsd:enumeration value="Democratic Republic of Congo"/>
          <xsd:enumeration value="Djibouti"/>
          <xsd:enumeration value="Dominican Republic"/>
          <xsd:enumeration value="DR Congo"/>
          <xsd:enumeration value="EARO"/>
          <xsd:enumeration value="East &amp; South Asia"/>
          <xsd:enumeration value="Ecuador"/>
          <xsd:enumeration value="Egypt"/>
          <xsd:enumeration value="El Salvador"/>
          <xsd:enumeration value="EMECA"/>
          <xsd:enumeration value="Equatorial Guinea"/>
          <xsd:enumeration value="Eritrea"/>
          <xsd:enumeration value="ESA"/>
          <xsd:enumeration value="Ethiopia"/>
          <xsd:enumeration value="France"/>
          <xsd:enumeration value="Gambia"/>
          <xsd:enumeration value="Gaza"/>
          <xsd:enumeration value="Geneva"/>
          <xsd:enumeration value="Georgia"/>
          <xsd:enumeration value="Ghana"/>
          <xsd:enumeration value="Global"/>
          <xsd:enumeration value="Great Britain"/>
          <xsd:enumeration value="Guatemala"/>
          <xsd:enumeration value="Guinea Bissau"/>
          <xsd:enumeration value="Guinea-Conakry"/>
          <xsd:enumeration value="Guyana"/>
          <xsd:enumeration value="Haiti"/>
          <xsd:enumeration value="Headquarters"/>
          <xsd:enumeration value="Honduras"/>
          <xsd:enumeration value="India"/>
          <xsd:enumeration value="Indonesia"/>
          <xsd:enumeration value="Iran"/>
          <xsd:enumeration value="Iraq"/>
          <xsd:enumeration value="Jamaica"/>
          <xsd:enumeration value="Jordan"/>
          <xsd:enumeration value="Jwbg"/>
          <xsd:enumeration value="Kenya"/>
          <xsd:enumeration value="Kinshasa"/>
          <xsd:enumeration value="Kosovo"/>
          <xsd:enumeration value="Kyrgyzstan"/>
          <xsd:enumeration value="LACRO"/>
          <xsd:enumeration value="Lao PDR"/>
          <xsd:enumeration value="Laos"/>
          <xsd:enumeration value="Lebanon"/>
          <xsd:enumeration value="Lesotho"/>
          <xsd:enumeration value="Liberia"/>
          <xsd:enumeration value="Macedonia"/>
          <xsd:enumeration value="Madagascar"/>
          <xsd:enumeration value="Malawi"/>
          <xsd:enumeration value="Mali"/>
          <xsd:enumeration value="Mauritania"/>
          <xsd:enumeration value="Mexico"/>
          <xsd:enumeration value="Moldova"/>
          <xsd:enumeration value="Morocco"/>
          <xsd:enumeration value="Nepal"/>
          <xsd:enumeration value="Nicaragua"/>
          <xsd:enumeration value="Niger"/>
          <xsd:enumeration value="Nigeria"/>
          <xsd:enumeration value="North Korea"/>
          <xsd:enumeration value="Northern Sudan"/>
          <xsd:enumeration value="Pakistan"/>
          <xsd:enumeration value="Papua New Guinea (The Pacific)"/>
          <xsd:enumeration value="Peru"/>
          <xsd:enumeration value="Philippines"/>
          <xsd:enumeration value="Romania"/>
          <xsd:enumeration value="Rwanda"/>
          <xsd:enumeration value="SARO"/>
          <xsd:enumeration value="Senegal"/>
          <xsd:enumeration value="Serbia"/>
          <xsd:enumeration value="Serbia And Montenegro"/>
          <xsd:enumeration value="Sierra Leone"/>
          <xsd:enumeration value="Somalia"/>
          <xsd:enumeration value="Sothern Africa"/>
          <xsd:enumeration value="South Africa"/>
          <xsd:enumeration value="South Sudan"/>
          <xsd:enumeration value="Sri Lanka"/>
          <xsd:enumeration value="Sudan"/>
          <xsd:enumeration value="SWA"/>
          <xsd:enumeration value="Swaziland"/>
          <xsd:enumeration value="Syria"/>
          <xsd:enumeration value="Tanzania"/>
          <xsd:enumeration value="Thailand"/>
          <xsd:enumeration value="The Gambia"/>
          <xsd:enumeration value="Timor-Leste"/>
          <xsd:enumeration value="Togo"/>
          <xsd:enumeration value="Tpc Cambodia"/>
          <xsd:enumeration value="Turkey"/>
          <xsd:enumeration value="Uganda"/>
          <xsd:enumeration value="United Kingdom"/>
          <xsd:enumeration value="United States"/>
          <xsd:enumeration value="Venezuela"/>
          <xsd:enumeration value="Vietnam"/>
          <xsd:enumeration value="Zambia"/>
          <xsd:enumeration value="Zimbabwe"/>
        </xsd:restriction>
      </xsd:simpleType>
    </xsd:element>
    <xsd:element name="Topic" ma:index="6" nillable="true" ma:displayName="Topic" ma:default="None" ma:description="CRS Custom Column" ma:format="Dropdown" ma:internalName="Topic" ma:readOnly="false">
      <xsd:simpleType>
        <xsd:union memberTypes="dms:Text">
          <xsd:simpleType>
            <xsd:restriction base="dms:Choice">
              <xsd:enumeration value="Please Select"/>
              <xsd:enumeration value="Administration"/>
              <xsd:enumeration value="Awareness"/>
              <xsd:enumeration value="Business Development"/>
              <xsd:enumeration value="Committee"/>
              <xsd:enumeration value="Commodities"/>
              <xsd:enumeration value="Communications"/>
              <xsd:enumeration value="Compliance"/>
              <xsd:enumeration value="Emergency"/>
              <xsd:enumeration value="Event"/>
              <xsd:enumeration value="Finance"/>
              <xsd:enumeration value="Fund Raising"/>
              <xsd:enumeration value="Human Resources"/>
              <xsd:enumeration value="Information/Communication Technology"/>
              <xsd:enumeration value="Leadership"/>
              <xsd:enumeration value="Legal"/>
              <xsd:enumeration value="Management Quality"/>
              <xsd:enumeration value="Marketing"/>
              <xsd:enumeration value="Partnership"/>
              <xsd:enumeration value="Procurement"/>
              <xsd:enumeration value="Program Quality"/>
              <xsd:enumeration value="Programming"/>
              <xsd:enumeration value="Publications"/>
              <xsd:enumeration value="Report"/>
              <xsd:enumeration value="Security"/>
              <xsd:enumeration value="Stakeholder Collaboration"/>
              <xsd:enumeration value="Strategy"/>
              <xsd:enumeration value="Training"/>
              <xsd:enumeration value="None"/>
            </xsd:restriction>
          </xsd:simpleType>
        </xsd:union>
      </xsd:simpleType>
    </xsd:element>
    <xsd:element name="Include_x0020_in_x0020_Site_x0020_Index" ma:index="8" nillable="true" ma:displayName="Include in Site Index" ma:default="0" ma:description="CRS Custom Column - By checking the box the item will be included in the site index for CRS Global. Check the box if you want to share this document with CRS staff" ma:internalName="Include_x0020_in_x0020_Site_x0020_Index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bb3a3-222a-4cff-9775-f3a8807de443" elementFormDefault="qualified">
    <xsd:import namespace="http://schemas.microsoft.com/office/2006/documentManagement/types"/>
    <xsd:import namespace="http://schemas.microsoft.com/office/infopath/2007/PartnerControls"/>
    <xsd:element name="Category" ma:index="15" ma:displayName="Category" ma:default="Core Brand Assets" ma:format="Dropdown" ma:internalName="Category" ma:readOnly="false">
      <xsd:simpleType>
        <xsd:restriction base="dms:Choice">
          <xsd:enumeration value="Core Brand Assets"/>
          <xsd:enumeration value="References/Guidelines"/>
          <xsd:enumeration value="Presentation Templates"/>
          <xsd:enumeration value="Embed (System use only)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7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Category xmlns="9c2bb3a3-222a-4cff-9775-f3a8807de443">Presentation Templates</Category>
    <Include_x0020_in_x0020_Site_x0020_Index xmlns="b4e4be8c-aae4-4fdd-b2d1-ab6d4aae907d">true</Include_x0020_in_x0020_Site_x0020_Index>
    <Description_x0020_Text xmlns="b4e4be8c-aae4-4fdd-b2d1-ab6d4aae907d">CRS PPT Fresh Template English</Description_x0020_Text>
    <Geography xmlns="b4e4be8c-aae4-4fdd-b2d1-ab6d4aae907d">None</Geography>
    <Topic xmlns="b4e4be8c-aae4-4fdd-b2d1-ab6d4aae907d">Brand Materials</Topic>
    <CRS_x0020_Region xmlns="b4e4be8c-aae4-4fdd-b2d1-ab6d4aae907d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153C71-5B4B-429A-898E-68FD4B9681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4e4be8c-aae4-4fdd-b2d1-ab6d4aae907d"/>
    <ds:schemaRef ds:uri="9c2bb3a3-222a-4cff-9775-f3a8807de4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65E357-16C2-42AA-BA66-C198FBF08C1D}">
  <ds:schemaRefs>
    <ds:schemaRef ds:uri="http://schemas.microsoft.com/sharepoint/v3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c2bb3a3-222a-4cff-9775-f3a8807de443"/>
    <ds:schemaRef ds:uri="b4e4be8c-aae4-4fdd-b2d1-ab6d4aae907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3D1BB83-2743-4187-8F8D-8FB6437944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2990</TotalTime>
  <Words>240</Words>
  <Application>Microsoft Office PowerPoint</Application>
  <PresentationFormat>Personnalisé</PresentationFormat>
  <Paragraphs>49</Paragraphs>
  <Slides>10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Area-Based Urban recovery program   CRS Philippines Typhoon HaiyanTacloban </vt:lpstr>
      <vt:lpstr>Area based selection </vt:lpstr>
      <vt:lpstr>The Challenges in an Urban area</vt:lpstr>
      <vt:lpstr>The Opportunities in an Urban area</vt:lpstr>
      <vt:lpstr>Our Accomplishments</vt:lpstr>
      <vt:lpstr>We pursue more success finding updated solutions</vt:lpstr>
      <vt:lpstr>Holistic approach</vt:lpstr>
      <vt:lpstr>Coordinating with the city administration</vt:lpstr>
      <vt:lpstr>Présentation PowerPoint</vt:lpstr>
      <vt:lpstr>Learning from practice</vt:lpstr>
    </vt:vector>
  </TitlesOfParts>
  <Company>Catholic Relief Services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CRS PPT Fresh Template Eng MK1471 22Sep14</dc:title>
  <dc:creator>Pause for Thought</dc:creator>
  <cp:lastModifiedBy>Windows User</cp:lastModifiedBy>
  <cp:revision>238</cp:revision>
  <dcterms:created xsi:type="dcterms:W3CDTF">2014-08-13T11:43:29Z</dcterms:created>
  <dcterms:modified xsi:type="dcterms:W3CDTF">2017-08-15T16:28:08Z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0x010100F14170D39CB26E45808F72C1C4D9CE7F</vt:lpwstr>
  </property>
</Properties>
</file>