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8.xml" ContentType="application/vnd.openxmlformats-officedocument.them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9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695" r:id="rId2"/>
    <p:sldMasterId id="2147483701" r:id="rId3"/>
    <p:sldMasterId id="2147483697" r:id="rId4"/>
    <p:sldMasterId id="2147483703" r:id="rId5"/>
    <p:sldMasterId id="2147483723" r:id="rId6"/>
    <p:sldMasterId id="2147483733" r:id="rId7"/>
    <p:sldMasterId id="2147483752" r:id="rId8"/>
    <p:sldMasterId id="2147483739" r:id="rId9"/>
    <p:sldMasterId id="2147483688" r:id="rId10"/>
    <p:sldMasterId id="2147483833" r:id="rId11"/>
  </p:sldMasterIdLst>
  <p:notesMasterIdLst>
    <p:notesMasterId r:id="rId24"/>
  </p:notesMasterIdLst>
  <p:sldIdLst>
    <p:sldId id="343" r:id="rId12"/>
    <p:sldId id="384" r:id="rId13"/>
    <p:sldId id="376" r:id="rId14"/>
    <p:sldId id="436" r:id="rId15"/>
    <p:sldId id="437" r:id="rId16"/>
    <p:sldId id="438" r:id="rId17"/>
    <p:sldId id="432" r:id="rId18"/>
    <p:sldId id="439" r:id="rId19"/>
    <p:sldId id="443" r:id="rId20"/>
    <p:sldId id="441" r:id="rId21"/>
    <p:sldId id="442" r:id="rId22"/>
    <p:sldId id="435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789" userDrawn="1">
          <p15:clr>
            <a:srgbClr val="A4A3A4"/>
          </p15:clr>
        </p15:guide>
        <p15:guide id="3" orient="horz" pos="1616" userDrawn="1">
          <p15:clr>
            <a:srgbClr val="A4A3A4"/>
          </p15:clr>
        </p15:guide>
        <p15:guide id="4" pos="2245" userDrawn="1">
          <p15:clr>
            <a:srgbClr val="A4A3A4"/>
          </p15:clr>
        </p15:guide>
        <p15:guide id="5" orient="horz" pos="1366" userDrawn="1">
          <p15:clr>
            <a:srgbClr val="A4A3A4"/>
          </p15:clr>
        </p15:guide>
        <p15:guide id="6" orient="horz" pos="24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lmi, Mohamed" initials="HM" lastIdx="3" clrIdx="0">
    <p:extLst>
      <p:ext uri="{19B8F6BF-5375-455C-9EA6-DF929625EA0E}">
        <p15:presenceInfo xmlns:p15="http://schemas.microsoft.com/office/powerpoint/2012/main" userId="Hilmi, Mohame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1416"/>
    <a:srgbClr val="D1D3D4"/>
    <a:srgbClr val="55111C"/>
    <a:srgbClr val="3D0B11"/>
    <a:srgbClr val="DDD8C4"/>
    <a:srgbClr val="581421"/>
    <a:srgbClr val="000000"/>
    <a:srgbClr val="79726F"/>
    <a:srgbClr val="B8A498"/>
    <a:srgbClr val="BCB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54" autoAdjust="0"/>
    <p:restoredTop sz="96433" autoAdjust="0"/>
  </p:normalViewPr>
  <p:slideViewPr>
    <p:cSldViewPr snapToGrid="0">
      <p:cViewPr varScale="1">
        <p:scale>
          <a:sx n="69" d="100"/>
          <a:sy n="69" d="100"/>
        </p:scale>
        <p:origin x="1616" y="28"/>
      </p:cViewPr>
      <p:guideLst>
        <p:guide orient="horz" pos="2160"/>
        <p:guide pos="2789"/>
        <p:guide orient="horz" pos="1616"/>
        <p:guide pos="2245"/>
        <p:guide orient="horz" pos="1366"/>
        <p:guide orient="horz" pos="247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20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6E385A-87A1-4206-B4DD-06094F754068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21F6C2-60C5-4F12-865C-902F24AB221A}">
      <dgm:prSet phldrT="[Text]" phldr="1" custT="1"/>
      <dgm:spPr>
        <a:solidFill>
          <a:schemeClr val="tx1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D746B296-ABB7-45D2-9176-325795C24DEE}" type="parTrans" cxnId="{D722942E-6E96-4E01-B4B0-F439873F1872}">
      <dgm:prSet/>
      <dgm:spPr/>
      <dgm:t>
        <a:bodyPr/>
        <a:lstStyle/>
        <a:p>
          <a:endParaRPr lang="en-US"/>
        </a:p>
      </dgm:t>
    </dgm:pt>
    <dgm:pt modelId="{0273A9FB-FE90-4028-8AA4-30882672A62E}" type="sibTrans" cxnId="{D722942E-6E96-4E01-B4B0-F439873F1872}">
      <dgm:prSet/>
      <dgm:spPr/>
      <dgm:t>
        <a:bodyPr/>
        <a:lstStyle/>
        <a:p>
          <a:endParaRPr lang="en-US"/>
        </a:p>
      </dgm:t>
    </dgm:pt>
    <dgm:pt modelId="{70E3F231-63EE-41EF-9A8D-1C355E45F643}">
      <dgm:prSet phldrT="[Text]" phldr="1" custT="1"/>
      <dgm:spPr>
        <a:solidFill>
          <a:srgbClr val="581522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8014991C-3BA1-482C-8F60-42C9AD9CB624}" type="parTrans" cxnId="{514ED5D6-5D91-4731-B555-A41394B9E92A}">
      <dgm:prSet/>
      <dgm:spPr/>
      <dgm:t>
        <a:bodyPr/>
        <a:lstStyle/>
        <a:p>
          <a:endParaRPr lang="en-US"/>
        </a:p>
      </dgm:t>
    </dgm:pt>
    <dgm:pt modelId="{40EFEAC6-569C-482C-AF5C-53A4B8978EE8}" type="sibTrans" cxnId="{514ED5D6-5D91-4731-B555-A41394B9E92A}">
      <dgm:prSet/>
      <dgm:spPr/>
      <dgm:t>
        <a:bodyPr/>
        <a:lstStyle/>
        <a:p>
          <a:endParaRPr lang="en-US"/>
        </a:p>
      </dgm:t>
    </dgm:pt>
    <dgm:pt modelId="{FACC9926-4231-4E01-A9AB-E5DFED19C8FD}">
      <dgm:prSet phldrT="[Text]" phldr="1" custT="1"/>
      <dgm:spPr>
        <a:solidFill>
          <a:srgbClr val="B7AD99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0C711441-5BF4-4D4A-BBBF-F67CBFF2D5EB}" type="parTrans" cxnId="{F6EB394A-2E58-4252-BADE-E4168254D690}">
      <dgm:prSet/>
      <dgm:spPr/>
      <dgm:t>
        <a:bodyPr/>
        <a:lstStyle/>
        <a:p>
          <a:endParaRPr lang="en-US"/>
        </a:p>
      </dgm:t>
    </dgm:pt>
    <dgm:pt modelId="{6E4BD22F-C643-4283-A19D-4D334A5EED6D}" type="sibTrans" cxnId="{F6EB394A-2E58-4252-BADE-E4168254D690}">
      <dgm:prSet/>
      <dgm:spPr/>
      <dgm:t>
        <a:bodyPr/>
        <a:lstStyle/>
        <a:p>
          <a:endParaRPr lang="en-US"/>
        </a:p>
      </dgm:t>
    </dgm:pt>
    <dgm:pt modelId="{25D6640D-C921-4827-9C68-28FABCB989C1}">
      <dgm:prSet phldrT="[Text]" phldr="1" custT="1"/>
      <dgm:spPr>
        <a:solidFill>
          <a:srgbClr val="DDD8C4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6DE24966-6684-4AE6-944C-BA6EB6CE5A0D}" type="parTrans" cxnId="{A87A1630-B34D-4B01-AC99-7B7F143677F3}">
      <dgm:prSet/>
      <dgm:spPr/>
      <dgm:t>
        <a:bodyPr/>
        <a:lstStyle/>
        <a:p>
          <a:endParaRPr lang="en-US"/>
        </a:p>
      </dgm:t>
    </dgm:pt>
    <dgm:pt modelId="{A07BEC86-D4B4-4ACA-9D28-18E3CFF6205B}" type="sibTrans" cxnId="{A87A1630-B34D-4B01-AC99-7B7F143677F3}">
      <dgm:prSet/>
      <dgm:spPr/>
      <dgm:t>
        <a:bodyPr/>
        <a:lstStyle/>
        <a:p>
          <a:endParaRPr lang="en-US"/>
        </a:p>
      </dgm:t>
    </dgm:pt>
    <dgm:pt modelId="{19770A51-E882-4041-8689-E12E416E18B0}">
      <dgm:prSet phldrT="[Text]" phldr="1" custT="1"/>
      <dgm:spPr>
        <a:solidFill>
          <a:srgbClr val="BCB8B1"/>
        </a:solidFill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F8D44643-2EEE-4C0B-8D5E-7991F657DD12}" type="parTrans" cxnId="{4B908479-D3B3-4115-B14A-8D0C766009FF}">
      <dgm:prSet/>
      <dgm:spPr/>
      <dgm:t>
        <a:bodyPr/>
        <a:lstStyle/>
        <a:p>
          <a:endParaRPr lang="en-US"/>
        </a:p>
      </dgm:t>
    </dgm:pt>
    <dgm:pt modelId="{CA9D706E-AD53-4513-8AB1-DC3187D95985}" type="sibTrans" cxnId="{4B908479-D3B3-4115-B14A-8D0C766009FF}">
      <dgm:prSet/>
      <dgm:spPr/>
      <dgm:t>
        <a:bodyPr/>
        <a:lstStyle/>
        <a:p>
          <a:endParaRPr lang="en-US"/>
        </a:p>
      </dgm:t>
    </dgm:pt>
    <dgm:pt modelId="{7262C3E8-EB66-4EAB-8987-2136D95F56BF}">
      <dgm:prSet phldrT="[Text]" phldr="1" custT="1"/>
      <dgm:spPr>
        <a:solidFill>
          <a:schemeClr val="bg1">
            <a:lumMod val="75000"/>
          </a:schemeClr>
        </a:solidFill>
        <a:ln>
          <a:noFill/>
        </a:ln>
        <a:effectLst>
          <a:outerShdw blurRad="50800" dist="50800" dir="5400000" algn="ctr" rotWithShape="0">
            <a:schemeClr val="bg1"/>
          </a:outerShdw>
        </a:effectLst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8A32DD2A-57C2-4524-8F99-C8C192282BDD}" type="parTrans" cxnId="{F42D4BE9-D547-4641-9122-F20B9DFDCEDA}">
      <dgm:prSet/>
      <dgm:spPr/>
      <dgm:t>
        <a:bodyPr/>
        <a:lstStyle/>
        <a:p>
          <a:endParaRPr lang="en-US"/>
        </a:p>
      </dgm:t>
    </dgm:pt>
    <dgm:pt modelId="{A670DCE0-6E68-470A-8A60-C5ACDB47B6CB}" type="sibTrans" cxnId="{F42D4BE9-D547-4641-9122-F20B9DFDCEDA}">
      <dgm:prSet/>
      <dgm:spPr/>
      <dgm:t>
        <a:bodyPr/>
        <a:lstStyle/>
        <a:p>
          <a:endParaRPr lang="en-US"/>
        </a:p>
      </dgm:t>
    </dgm:pt>
    <dgm:pt modelId="{1623FBE0-81BA-469A-BC11-A39E0579D9A5}">
      <dgm:prSet phldrT="[Text]" phldr="1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010E8632-7279-4023-8E40-ABB45571E8BA}" type="parTrans" cxnId="{A44752EF-E99F-4310-BA2A-D57B6CFCED3E}">
      <dgm:prSet/>
      <dgm:spPr/>
      <dgm:t>
        <a:bodyPr/>
        <a:lstStyle/>
        <a:p>
          <a:endParaRPr lang="en-US"/>
        </a:p>
      </dgm:t>
    </dgm:pt>
    <dgm:pt modelId="{55C44505-088E-4490-B49B-D39474EC5E8A}" type="sibTrans" cxnId="{A44752EF-E99F-4310-BA2A-D57B6CFCED3E}">
      <dgm:prSet/>
      <dgm:spPr/>
      <dgm:t>
        <a:bodyPr/>
        <a:lstStyle/>
        <a:p>
          <a:endParaRPr lang="en-US"/>
        </a:p>
      </dgm:t>
    </dgm:pt>
    <dgm:pt modelId="{2544BCCF-E002-438A-A74F-A495E284AB9E}" type="pres">
      <dgm:prSet presAssocID="{156E385A-87A1-4206-B4DD-06094F75406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2B2154D-66E7-4FDE-87D6-54A84AD23FAA}" type="pres">
      <dgm:prSet presAssocID="{0A21F6C2-60C5-4F12-865C-902F24AB221A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D53A5D26-E23B-41E4-9F51-28032B415ED6}" type="pres">
      <dgm:prSet presAssocID="{70E3F231-63EE-41EF-9A8D-1C355E45F643}" presName="Accent1" presStyleCnt="0"/>
      <dgm:spPr/>
    </dgm:pt>
    <dgm:pt modelId="{CC74C9F0-6D76-4523-973E-C83ED7E14E54}" type="pres">
      <dgm:prSet presAssocID="{70E3F231-63EE-41EF-9A8D-1C355E45F643}" presName="Accent" presStyleLbl="bgShp" presStyleIdx="0" presStyleCnt="6"/>
      <dgm:spPr/>
    </dgm:pt>
    <dgm:pt modelId="{AB67786F-3905-46D7-A93E-AF5E97A1DB68}" type="pres">
      <dgm:prSet presAssocID="{70E3F231-63EE-41EF-9A8D-1C355E45F643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749FBA-A039-460E-8EB7-07349660E9E7}" type="pres">
      <dgm:prSet presAssocID="{FACC9926-4231-4E01-A9AB-E5DFED19C8FD}" presName="Accent2" presStyleCnt="0"/>
      <dgm:spPr/>
    </dgm:pt>
    <dgm:pt modelId="{868AB947-ADE5-46AC-9026-8304CA11CDEB}" type="pres">
      <dgm:prSet presAssocID="{FACC9926-4231-4E01-A9AB-E5DFED19C8FD}" presName="Accent" presStyleLbl="bgShp" presStyleIdx="1" presStyleCnt="6"/>
      <dgm:spPr>
        <a:solidFill>
          <a:schemeClr val="bg2"/>
        </a:solidFill>
      </dgm:spPr>
    </dgm:pt>
    <dgm:pt modelId="{28444ACE-AB4C-4B84-A5F3-B60EE582385E}" type="pres">
      <dgm:prSet presAssocID="{FACC9926-4231-4E01-A9AB-E5DFED19C8F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81EA7-6C16-4064-A9A3-974D86577728}" type="pres">
      <dgm:prSet presAssocID="{25D6640D-C921-4827-9C68-28FABCB989C1}" presName="Accent3" presStyleCnt="0"/>
      <dgm:spPr/>
    </dgm:pt>
    <dgm:pt modelId="{B2A6F704-34B4-4E29-99E6-61B5FB753B5F}" type="pres">
      <dgm:prSet presAssocID="{25D6640D-C921-4827-9C68-28FABCB989C1}" presName="Accent" presStyleLbl="bgShp" presStyleIdx="2" presStyleCnt="6"/>
      <dgm:spPr>
        <a:solidFill>
          <a:schemeClr val="bg2"/>
        </a:solidFill>
      </dgm:spPr>
    </dgm:pt>
    <dgm:pt modelId="{C83C3C06-A202-4832-9AD7-6ED9D092A04C}" type="pres">
      <dgm:prSet presAssocID="{25D6640D-C921-4827-9C68-28FABCB989C1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8EAE14-7540-460E-B450-CA5240B81D56}" type="pres">
      <dgm:prSet presAssocID="{19770A51-E882-4041-8689-E12E416E18B0}" presName="Accent4" presStyleCnt="0"/>
      <dgm:spPr/>
    </dgm:pt>
    <dgm:pt modelId="{7CC1EDCE-2FE7-4E45-9414-DC40B3D97FA7}" type="pres">
      <dgm:prSet presAssocID="{19770A51-E882-4041-8689-E12E416E18B0}" presName="Accent" presStyleLbl="bgShp" presStyleIdx="3" presStyleCnt="6"/>
      <dgm:spPr>
        <a:solidFill>
          <a:schemeClr val="bg2"/>
        </a:solidFill>
      </dgm:spPr>
    </dgm:pt>
    <dgm:pt modelId="{5B907FC8-9B3B-4696-91E4-08971BF9F525}" type="pres">
      <dgm:prSet presAssocID="{19770A51-E882-4041-8689-E12E416E18B0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C84FB7-C75A-4903-AAF1-3B387018DDD9}" type="pres">
      <dgm:prSet presAssocID="{7262C3E8-EB66-4EAB-8987-2136D95F56BF}" presName="Accent5" presStyleCnt="0"/>
      <dgm:spPr/>
    </dgm:pt>
    <dgm:pt modelId="{CA03A5CC-D4CC-4B60-A4F9-B0D5A47FC231}" type="pres">
      <dgm:prSet presAssocID="{7262C3E8-EB66-4EAB-8987-2136D95F56BF}" presName="Accent" presStyleLbl="bgShp" presStyleIdx="4" presStyleCnt="6"/>
      <dgm:spPr>
        <a:solidFill>
          <a:schemeClr val="bg2"/>
        </a:solidFill>
      </dgm:spPr>
    </dgm:pt>
    <dgm:pt modelId="{0DD1483D-ABBF-4C01-A05A-2422BE723BD5}" type="pres">
      <dgm:prSet presAssocID="{7262C3E8-EB66-4EAB-8987-2136D95F56BF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6F10A-6569-4D5A-8787-D62E28445ECB}" type="pres">
      <dgm:prSet presAssocID="{1623FBE0-81BA-469A-BC11-A39E0579D9A5}" presName="Accent6" presStyleCnt="0"/>
      <dgm:spPr/>
    </dgm:pt>
    <dgm:pt modelId="{5EB18341-C21D-4938-A464-D3060C0A5EB8}" type="pres">
      <dgm:prSet presAssocID="{1623FBE0-81BA-469A-BC11-A39E0579D9A5}" presName="Accent" presStyleLbl="bgShp" presStyleIdx="5" presStyleCnt="6"/>
      <dgm:spPr>
        <a:solidFill>
          <a:schemeClr val="bg2"/>
        </a:solidFill>
      </dgm:spPr>
    </dgm:pt>
    <dgm:pt modelId="{B26889CB-5ABD-47CC-95BF-2DC4E5124E04}" type="pres">
      <dgm:prSet presAssocID="{1623FBE0-81BA-469A-BC11-A39E0579D9A5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5D81FA-5519-4040-8889-BD34505C70A4}" type="presOf" srcId="{FACC9926-4231-4E01-A9AB-E5DFED19C8FD}" destId="{28444ACE-AB4C-4B84-A5F3-B60EE582385E}" srcOrd="0" destOrd="0" presId="urn:microsoft.com/office/officeart/2011/layout/HexagonRadial"/>
    <dgm:cxn modelId="{4B908479-D3B3-4115-B14A-8D0C766009FF}" srcId="{0A21F6C2-60C5-4F12-865C-902F24AB221A}" destId="{19770A51-E882-4041-8689-E12E416E18B0}" srcOrd="3" destOrd="0" parTransId="{F8D44643-2EEE-4C0B-8D5E-7991F657DD12}" sibTransId="{CA9D706E-AD53-4513-8AB1-DC3187D95985}"/>
    <dgm:cxn modelId="{5785D627-7ED0-4978-BA99-25716AB134E4}" type="presOf" srcId="{70E3F231-63EE-41EF-9A8D-1C355E45F643}" destId="{AB67786F-3905-46D7-A93E-AF5E97A1DB68}" srcOrd="0" destOrd="0" presId="urn:microsoft.com/office/officeart/2011/layout/HexagonRadial"/>
    <dgm:cxn modelId="{F6EB394A-2E58-4252-BADE-E4168254D690}" srcId="{0A21F6C2-60C5-4F12-865C-902F24AB221A}" destId="{FACC9926-4231-4E01-A9AB-E5DFED19C8FD}" srcOrd="1" destOrd="0" parTransId="{0C711441-5BF4-4D4A-BBBF-F67CBFF2D5EB}" sibTransId="{6E4BD22F-C643-4283-A19D-4D334A5EED6D}"/>
    <dgm:cxn modelId="{A87A1630-B34D-4B01-AC99-7B7F143677F3}" srcId="{0A21F6C2-60C5-4F12-865C-902F24AB221A}" destId="{25D6640D-C921-4827-9C68-28FABCB989C1}" srcOrd="2" destOrd="0" parTransId="{6DE24966-6684-4AE6-944C-BA6EB6CE5A0D}" sibTransId="{A07BEC86-D4B4-4ACA-9D28-18E3CFF6205B}"/>
    <dgm:cxn modelId="{514ED5D6-5D91-4731-B555-A41394B9E92A}" srcId="{0A21F6C2-60C5-4F12-865C-902F24AB221A}" destId="{70E3F231-63EE-41EF-9A8D-1C355E45F643}" srcOrd="0" destOrd="0" parTransId="{8014991C-3BA1-482C-8F60-42C9AD9CB624}" sibTransId="{40EFEAC6-569C-482C-AF5C-53A4B8978EE8}"/>
    <dgm:cxn modelId="{D722942E-6E96-4E01-B4B0-F439873F1872}" srcId="{156E385A-87A1-4206-B4DD-06094F754068}" destId="{0A21F6C2-60C5-4F12-865C-902F24AB221A}" srcOrd="0" destOrd="0" parTransId="{D746B296-ABB7-45D2-9176-325795C24DEE}" sibTransId="{0273A9FB-FE90-4028-8AA4-30882672A62E}"/>
    <dgm:cxn modelId="{261B9A08-3162-4A95-B9BD-19F60E6A72CA}" type="presOf" srcId="{7262C3E8-EB66-4EAB-8987-2136D95F56BF}" destId="{0DD1483D-ABBF-4C01-A05A-2422BE723BD5}" srcOrd="0" destOrd="0" presId="urn:microsoft.com/office/officeart/2011/layout/HexagonRadial"/>
    <dgm:cxn modelId="{888366BB-7B66-47F5-B8F5-12B791EB34C6}" type="presOf" srcId="{19770A51-E882-4041-8689-E12E416E18B0}" destId="{5B907FC8-9B3B-4696-91E4-08971BF9F525}" srcOrd="0" destOrd="0" presId="urn:microsoft.com/office/officeart/2011/layout/HexagonRadial"/>
    <dgm:cxn modelId="{E9586F27-4991-45A3-9433-F32613A6F1BD}" type="presOf" srcId="{25D6640D-C921-4827-9C68-28FABCB989C1}" destId="{C83C3C06-A202-4832-9AD7-6ED9D092A04C}" srcOrd="0" destOrd="0" presId="urn:microsoft.com/office/officeart/2011/layout/HexagonRadial"/>
    <dgm:cxn modelId="{AEE95233-1790-43C3-A09A-164AC033FC95}" type="presOf" srcId="{1623FBE0-81BA-469A-BC11-A39E0579D9A5}" destId="{B26889CB-5ABD-47CC-95BF-2DC4E5124E04}" srcOrd="0" destOrd="0" presId="urn:microsoft.com/office/officeart/2011/layout/HexagonRadial"/>
    <dgm:cxn modelId="{F42D4BE9-D547-4641-9122-F20B9DFDCEDA}" srcId="{0A21F6C2-60C5-4F12-865C-902F24AB221A}" destId="{7262C3E8-EB66-4EAB-8987-2136D95F56BF}" srcOrd="4" destOrd="0" parTransId="{8A32DD2A-57C2-4524-8F99-C8C192282BDD}" sibTransId="{A670DCE0-6E68-470A-8A60-C5ACDB47B6CB}"/>
    <dgm:cxn modelId="{BEC2B23B-09DB-46B7-8CAC-D73F5980CDB8}" type="presOf" srcId="{0A21F6C2-60C5-4F12-865C-902F24AB221A}" destId="{02B2154D-66E7-4FDE-87D6-54A84AD23FAA}" srcOrd="0" destOrd="0" presId="urn:microsoft.com/office/officeart/2011/layout/HexagonRadial"/>
    <dgm:cxn modelId="{A44752EF-E99F-4310-BA2A-D57B6CFCED3E}" srcId="{0A21F6C2-60C5-4F12-865C-902F24AB221A}" destId="{1623FBE0-81BA-469A-BC11-A39E0579D9A5}" srcOrd="5" destOrd="0" parTransId="{010E8632-7279-4023-8E40-ABB45571E8BA}" sibTransId="{55C44505-088E-4490-B49B-D39474EC5E8A}"/>
    <dgm:cxn modelId="{5EDBCA3F-E313-4627-A87B-B2DAC0BBE334}" type="presOf" srcId="{156E385A-87A1-4206-B4DD-06094F754068}" destId="{2544BCCF-E002-438A-A74F-A495E284AB9E}" srcOrd="0" destOrd="0" presId="urn:microsoft.com/office/officeart/2011/layout/HexagonRadial"/>
    <dgm:cxn modelId="{45120C89-8C37-409F-862B-DF81421DEFAC}" type="presParOf" srcId="{2544BCCF-E002-438A-A74F-A495E284AB9E}" destId="{02B2154D-66E7-4FDE-87D6-54A84AD23FAA}" srcOrd="0" destOrd="0" presId="urn:microsoft.com/office/officeart/2011/layout/HexagonRadial"/>
    <dgm:cxn modelId="{35A6ACCD-F71C-4386-A517-BCB5F875D596}" type="presParOf" srcId="{2544BCCF-E002-438A-A74F-A495E284AB9E}" destId="{D53A5D26-E23B-41E4-9F51-28032B415ED6}" srcOrd="1" destOrd="0" presId="urn:microsoft.com/office/officeart/2011/layout/HexagonRadial"/>
    <dgm:cxn modelId="{EA3B1C41-D807-46A8-8301-F4062B3C4226}" type="presParOf" srcId="{D53A5D26-E23B-41E4-9F51-28032B415ED6}" destId="{CC74C9F0-6D76-4523-973E-C83ED7E14E54}" srcOrd="0" destOrd="0" presId="urn:microsoft.com/office/officeart/2011/layout/HexagonRadial"/>
    <dgm:cxn modelId="{92F7D684-8C68-494E-8DC3-4C2096321DA6}" type="presParOf" srcId="{2544BCCF-E002-438A-A74F-A495E284AB9E}" destId="{AB67786F-3905-46D7-A93E-AF5E97A1DB68}" srcOrd="2" destOrd="0" presId="urn:microsoft.com/office/officeart/2011/layout/HexagonRadial"/>
    <dgm:cxn modelId="{DF989294-F3A0-4374-B03A-5C9150A92A9B}" type="presParOf" srcId="{2544BCCF-E002-438A-A74F-A495E284AB9E}" destId="{D0749FBA-A039-460E-8EB7-07349660E9E7}" srcOrd="3" destOrd="0" presId="urn:microsoft.com/office/officeart/2011/layout/HexagonRadial"/>
    <dgm:cxn modelId="{F5DA7014-15E4-4D02-A52D-EA100B46749D}" type="presParOf" srcId="{D0749FBA-A039-460E-8EB7-07349660E9E7}" destId="{868AB947-ADE5-46AC-9026-8304CA11CDEB}" srcOrd="0" destOrd="0" presId="urn:microsoft.com/office/officeart/2011/layout/HexagonRadial"/>
    <dgm:cxn modelId="{5329203D-BDD2-4605-9E01-D59A2BC573E7}" type="presParOf" srcId="{2544BCCF-E002-438A-A74F-A495E284AB9E}" destId="{28444ACE-AB4C-4B84-A5F3-B60EE582385E}" srcOrd="4" destOrd="0" presId="urn:microsoft.com/office/officeart/2011/layout/HexagonRadial"/>
    <dgm:cxn modelId="{75E435C4-6809-4EF6-8D04-2A9E30D356B2}" type="presParOf" srcId="{2544BCCF-E002-438A-A74F-A495E284AB9E}" destId="{51F81EA7-6C16-4064-A9A3-974D86577728}" srcOrd="5" destOrd="0" presId="urn:microsoft.com/office/officeart/2011/layout/HexagonRadial"/>
    <dgm:cxn modelId="{F86DED83-EF9C-4A80-99E6-06B5BBFABA00}" type="presParOf" srcId="{51F81EA7-6C16-4064-A9A3-974D86577728}" destId="{B2A6F704-34B4-4E29-99E6-61B5FB753B5F}" srcOrd="0" destOrd="0" presId="urn:microsoft.com/office/officeart/2011/layout/HexagonRadial"/>
    <dgm:cxn modelId="{213DC67B-123E-4BB0-B383-F21821E017BB}" type="presParOf" srcId="{2544BCCF-E002-438A-A74F-A495E284AB9E}" destId="{C83C3C06-A202-4832-9AD7-6ED9D092A04C}" srcOrd="6" destOrd="0" presId="urn:microsoft.com/office/officeart/2011/layout/HexagonRadial"/>
    <dgm:cxn modelId="{7078C9E8-92FB-41CD-A23A-00D7282EAF3C}" type="presParOf" srcId="{2544BCCF-E002-438A-A74F-A495E284AB9E}" destId="{DA8EAE14-7540-460E-B450-CA5240B81D56}" srcOrd="7" destOrd="0" presId="urn:microsoft.com/office/officeart/2011/layout/HexagonRadial"/>
    <dgm:cxn modelId="{4B7818EA-19D2-4C1C-98C9-AFCB52E7FA6B}" type="presParOf" srcId="{DA8EAE14-7540-460E-B450-CA5240B81D56}" destId="{7CC1EDCE-2FE7-4E45-9414-DC40B3D97FA7}" srcOrd="0" destOrd="0" presId="urn:microsoft.com/office/officeart/2011/layout/HexagonRadial"/>
    <dgm:cxn modelId="{54E15A88-E8A9-452C-B5D2-319D03EC818C}" type="presParOf" srcId="{2544BCCF-E002-438A-A74F-A495E284AB9E}" destId="{5B907FC8-9B3B-4696-91E4-08971BF9F525}" srcOrd="8" destOrd="0" presId="urn:microsoft.com/office/officeart/2011/layout/HexagonRadial"/>
    <dgm:cxn modelId="{80ACF8F6-2DB3-4E87-A1FB-0E66F9AD6131}" type="presParOf" srcId="{2544BCCF-E002-438A-A74F-A495E284AB9E}" destId="{08C84FB7-C75A-4903-AAF1-3B387018DDD9}" srcOrd="9" destOrd="0" presId="urn:microsoft.com/office/officeart/2011/layout/HexagonRadial"/>
    <dgm:cxn modelId="{A74D821F-DD19-4447-9AC4-E4827C3C3960}" type="presParOf" srcId="{08C84FB7-C75A-4903-AAF1-3B387018DDD9}" destId="{CA03A5CC-D4CC-4B60-A4F9-B0D5A47FC231}" srcOrd="0" destOrd="0" presId="urn:microsoft.com/office/officeart/2011/layout/HexagonRadial"/>
    <dgm:cxn modelId="{8F379825-2B53-44B8-8E1C-D241A27ED719}" type="presParOf" srcId="{2544BCCF-E002-438A-A74F-A495E284AB9E}" destId="{0DD1483D-ABBF-4C01-A05A-2422BE723BD5}" srcOrd="10" destOrd="0" presId="urn:microsoft.com/office/officeart/2011/layout/HexagonRadial"/>
    <dgm:cxn modelId="{A634D970-2EB2-44AC-9617-BE6659ED78FB}" type="presParOf" srcId="{2544BCCF-E002-438A-A74F-A495E284AB9E}" destId="{F276F10A-6569-4D5A-8787-D62E28445ECB}" srcOrd="11" destOrd="0" presId="urn:microsoft.com/office/officeart/2011/layout/HexagonRadial"/>
    <dgm:cxn modelId="{E90BFC88-892A-4415-B6CA-A7DA9440892D}" type="presParOf" srcId="{F276F10A-6569-4D5A-8787-D62E28445ECB}" destId="{5EB18341-C21D-4938-A464-D3060C0A5EB8}" srcOrd="0" destOrd="0" presId="urn:microsoft.com/office/officeart/2011/layout/HexagonRadial"/>
    <dgm:cxn modelId="{A779273A-0C4F-4D18-BE5B-15E64727E192}" type="presParOf" srcId="{2544BCCF-E002-438A-A74F-A495E284AB9E}" destId="{B26889CB-5ABD-47CC-95BF-2DC4E5124E0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6E385A-87A1-4206-B4DD-06094F754068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21F6C2-60C5-4F12-865C-902F24AB221A}">
      <dgm:prSet phldrT="[Text]" phldr="1" custT="1"/>
      <dgm:spPr>
        <a:solidFill>
          <a:schemeClr val="tx1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D746B296-ABB7-45D2-9176-325795C24DEE}" type="parTrans" cxnId="{D722942E-6E96-4E01-B4B0-F439873F1872}">
      <dgm:prSet/>
      <dgm:spPr/>
      <dgm:t>
        <a:bodyPr/>
        <a:lstStyle/>
        <a:p>
          <a:endParaRPr lang="en-US"/>
        </a:p>
      </dgm:t>
    </dgm:pt>
    <dgm:pt modelId="{0273A9FB-FE90-4028-8AA4-30882672A62E}" type="sibTrans" cxnId="{D722942E-6E96-4E01-B4B0-F439873F1872}">
      <dgm:prSet/>
      <dgm:spPr/>
      <dgm:t>
        <a:bodyPr/>
        <a:lstStyle/>
        <a:p>
          <a:endParaRPr lang="en-US"/>
        </a:p>
      </dgm:t>
    </dgm:pt>
    <dgm:pt modelId="{70E3F231-63EE-41EF-9A8D-1C355E45F643}">
      <dgm:prSet phldrT="[Text]" phldr="1" custT="1"/>
      <dgm:spPr>
        <a:solidFill>
          <a:srgbClr val="581522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8014991C-3BA1-482C-8F60-42C9AD9CB624}" type="parTrans" cxnId="{514ED5D6-5D91-4731-B555-A41394B9E92A}">
      <dgm:prSet/>
      <dgm:spPr/>
      <dgm:t>
        <a:bodyPr/>
        <a:lstStyle/>
        <a:p>
          <a:endParaRPr lang="en-US"/>
        </a:p>
      </dgm:t>
    </dgm:pt>
    <dgm:pt modelId="{40EFEAC6-569C-482C-AF5C-53A4B8978EE8}" type="sibTrans" cxnId="{514ED5D6-5D91-4731-B555-A41394B9E92A}">
      <dgm:prSet/>
      <dgm:spPr/>
      <dgm:t>
        <a:bodyPr/>
        <a:lstStyle/>
        <a:p>
          <a:endParaRPr lang="en-US"/>
        </a:p>
      </dgm:t>
    </dgm:pt>
    <dgm:pt modelId="{FACC9926-4231-4E01-A9AB-E5DFED19C8FD}">
      <dgm:prSet phldrT="[Text]" phldr="1" custT="1"/>
      <dgm:spPr>
        <a:solidFill>
          <a:srgbClr val="B7AD99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0C711441-5BF4-4D4A-BBBF-F67CBFF2D5EB}" type="parTrans" cxnId="{F6EB394A-2E58-4252-BADE-E4168254D690}">
      <dgm:prSet/>
      <dgm:spPr/>
      <dgm:t>
        <a:bodyPr/>
        <a:lstStyle/>
        <a:p>
          <a:endParaRPr lang="en-US"/>
        </a:p>
      </dgm:t>
    </dgm:pt>
    <dgm:pt modelId="{6E4BD22F-C643-4283-A19D-4D334A5EED6D}" type="sibTrans" cxnId="{F6EB394A-2E58-4252-BADE-E4168254D690}">
      <dgm:prSet/>
      <dgm:spPr/>
      <dgm:t>
        <a:bodyPr/>
        <a:lstStyle/>
        <a:p>
          <a:endParaRPr lang="en-US"/>
        </a:p>
      </dgm:t>
    </dgm:pt>
    <dgm:pt modelId="{25D6640D-C921-4827-9C68-28FABCB989C1}">
      <dgm:prSet phldrT="[Text]" phldr="1" custT="1"/>
      <dgm:spPr>
        <a:solidFill>
          <a:srgbClr val="DDD8C4"/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6DE24966-6684-4AE6-944C-BA6EB6CE5A0D}" type="parTrans" cxnId="{A87A1630-B34D-4B01-AC99-7B7F143677F3}">
      <dgm:prSet/>
      <dgm:spPr/>
      <dgm:t>
        <a:bodyPr/>
        <a:lstStyle/>
        <a:p>
          <a:endParaRPr lang="en-US"/>
        </a:p>
      </dgm:t>
    </dgm:pt>
    <dgm:pt modelId="{A07BEC86-D4B4-4ACA-9D28-18E3CFF6205B}" type="sibTrans" cxnId="{A87A1630-B34D-4B01-AC99-7B7F143677F3}">
      <dgm:prSet/>
      <dgm:spPr/>
      <dgm:t>
        <a:bodyPr/>
        <a:lstStyle/>
        <a:p>
          <a:endParaRPr lang="en-US"/>
        </a:p>
      </dgm:t>
    </dgm:pt>
    <dgm:pt modelId="{19770A51-E882-4041-8689-E12E416E18B0}">
      <dgm:prSet phldrT="[Text]" phldr="1" custT="1"/>
      <dgm:spPr>
        <a:solidFill>
          <a:srgbClr val="BCB8B1"/>
        </a:solidFill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F8D44643-2EEE-4C0B-8D5E-7991F657DD12}" type="parTrans" cxnId="{4B908479-D3B3-4115-B14A-8D0C766009FF}">
      <dgm:prSet/>
      <dgm:spPr/>
      <dgm:t>
        <a:bodyPr/>
        <a:lstStyle/>
        <a:p>
          <a:endParaRPr lang="en-US"/>
        </a:p>
      </dgm:t>
    </dgm:pt>
    <dgm:pt modelId="{CA9D706E-AD53-4513-8AB1-DC3187D95985}" type="sibTrans" cxnId="{4B908479-D3B3-4115-B14A-8D0C766009FF}">
      <dgm:prSet/>
      <dgm:spPr/>
      <dgm:t>
        <a:bodyPr/>
        <a:lstStyle/>
        <a:p>
          <a:endParaRPr lang="en-US"/>
        </a:p>
      </dgm:t>
    </dgm:pt>
    <dgm:pt modelId="{7262C3E8-EB66-4EAB-8987-2136D95F56BF}">
      <dgm:prSet phldrT="[Text]" phldr="1" custT="1"/>
      <dgm:spPr>
        <a:solidFill>
          <a:schemeClr val="bg1">
            <a:lumMod val="75000"/>
          </a:schemeClr>
        </a:solidFill>
        <a:ln>
          <a:noFill/>
        </a:ln>
        <a:effectLst>
          <a:outerShdw blurRad="50800" dist="50800" dir="5400000" algn="ctr" rotWithShape="0">
            <a:schemeClr val="bg1"/>
          </a:outerShdw>
        </a:effectLst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8A32DD2A-57C2-4524-8F99-C8C192282BDD}" type="parTrans" cxnId="{F42D4BE9-D547-4641-9122-F20B9DFDCEDA}">
      <dgm:prSet/>
      <dgm:spPr/>
      <dgm:t>
        <a:bodyPr/>
        <a:lstStyle/>
        <a:p>
          <a:endParaRPr lang="en-US"/>
        </a:p>
      </dgm:t>
    </dgm:pt>
    <dgm:pt modelId="{A670DCE0-6E68-470A-8A60-C5ACDB47B6CB}" type="sibTrans" cxnId="{F42D4BE9-D547-4641-9122-F20B9DFDCEDA}">
      <dgm:prSet/>
      <dgm:spPr/>
      <dgm:t>
        <a:bodyPr/>
        <a:lstStyle/>
        <a:p>
          <a:endParaRPr lang="en-US"/>
        </a:p>
      </dgm:t>
    </dgm:pt>
    <dgm:pt modelId="{1623FBE0-81BA-469A-BC11-A39E0579D9A5}">
      <dgm:prSet phldrT="[Text]" phldr="1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endParaRPr lang="en-US" sz="1800" dirty="0">
            <a:latin typeface="Arial Narrow" panose="020B0606020202030204" pitchFamily="34" charset="0"/>
          </a:endParaRPr>
        </a:p>
      </dgm:t>
    </dgm:pt>
    <dgm:pt modelId="{010E8632-7279-4023-8E40-ABB45571E8BA}" type="parTrans" cxnId="{A44752EF-E99F-4310-BA2A-D57B6CFCED3E}">
      <dgm:prSet/>
      <dgm:spPr/>
      <dgm:t>
        <a:bodyPr/>
        <a:lstStyle/>
        <a:p>
          <a:endParaRPr lang="en-US"/>
        </a:p>
      </dgm:t>
    </dgm:pt>
    <dgm:pt modelId="{55C44505-088E-4490-B49B-D39474EC5E8A}" type="sibTrans" cxnId="{A44752EF-E99F-4310-BA2A-D57B6CFCED3E}">
      <dgm:prSet/>
      <dgm:spPr/>
      <dgm:t>
        <a:bodyPr/>
        <a:lstStyle/>
        <a:p>
          <a:endParaRPr lang="en-US"/>
        </a:p>
      </dgm:t>
    </dgm:pt>
    <dgm:pt modelId="{2544BCCF-E002-438A-A74F-A495E284AB9E}" type="pres">
      <dgm:prSet presAssocID="{156E385A-87A1-4206-B4DD-06094F75406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2B2154D-66E7-4FDE-87D6-54A84AD23FAA}" type="pres">
      <dgm:prSet presAssocID="{0A21F6C2-60C5-4F12-865C-902F24AB221A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D53A5D26-E23B-41E4-9F51-28032B415ED6}" type="pres">
      <dgm:prSet presAssocID="{70E3F231-63EE-41EF-9A8D-1C355E45F643}" presName="Accent1" presStyleCnt="0"/>
      <dgm:spPr/>
    </dgm:pt>
    <dgm:pt modelId="{CC74C9F0-6D76-4523-973E-C83ED7E14E54}" type="pres">
      <dgm:prSet presAssocID="{70E3F231-63EE-41EF-9A8D-1C355E45F643}" presName="Accent" presStyleLbl="bgShp" presStyleIdx="0" presStyleCnt="6"/>
      <dgm:spPr/>
    </dgm:pt>
    <dgm:pt modelId="{AB67786F-3905-46D7-A93E-AF5E97A1DB68}" type="pres">
      <dgm:prSet presAssocID="{70E3F231-63EE-41EF-9A8D-1C355E45F643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749FBA-A039-460E-8EB7-07349660E9E7}" type="pres">
      <dgm:prSet presAssocID="{FACC9926-4231-4E01-A9AB-E5DFED19C8FD}" presName="Accent2" presStyleCnt="0"/>
      <dgm:spPr/>
    </dgm:pt>
    <dgm:pt modelId="{868AB947-ADE5-46AC-9026-8304CA11CDEB}" type="pres">
      <dgm:prSet presAssocID="{FACC9926-4231-4E01-A9AB-E5DFED19C8FD}" presName="Accent" presStyleLbl="bgShp" presStyleIdx="1" presStyleCnt="6"/>
      <dgm:spPr>
        <a:solidFill>
          <a:schemeClr val="bg2"/>
        </a:solidFill>
      </dgm:spPr>
    </dgm:pt>
    <dgm:pt modelId="{28444ACE-AB4C-4B84-A5F3-B60EE582385E}" type="pres">
      <dgm:prSet presAssocID="{FACC9926-4231-4E01-A9AB-E5DFED19C8F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81EA7-6C16-4064-A9A3-974D86577728}" type="pres">
      <dgm:prSet presAssocID="{25D6640D-C921-4827-9C68-28FABCB989C1}" presName="Accent3" presStyleCnt="0"/>
      <dgm:spPr/>
    </dgm:pt>
    <dgm:pt modelId="{B2A6F704-34B4-4E29-99E6-61B5FB753B5F}" type="pres">
      <dgm:prSet presAssocID="{25D6640D-C921-4827-9C68-28FABCB989C1}" presName="Accent" presStyleLbl="bgShp" presStyleIdx="2" presStyleCnt="6"/>
      <dgm:spPr>
        <a:solidFill>
          <a:schemeClr val="bg2"/>
        </a:solidFill>
      </dgm:spPr>
    </dgm:pt>
    <dgm:pt modelId="{C83C3C06-A202-4832-9AD7-6ED9D092A04C}" type="pres">
      <dgm:prSet presAssocID="{25D6640D-C921-4827-9C68-28FABCB989C1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8EAE14-7540-460E-B450-CA5240B81D56}" type="pres">
      <dgm:prSet presAssocID="{19770A51-E882-4041-8689-E12E416E18B0}" presName="Accent4" presStyleCnt="0"/>
      <dgm:spPr/>
    </dgm:pt>
    <dgm:pt modelId="{7CC1EDCE-2FE7-4E45-9414-DC40B3D97FA7}" type="pres">
      <dgm:prSet presAssocID="{19770A51-E882-4041-8689-E12E416E18B0}" presName="Accent" presStyleLbl="bgShp" presStyleIdx="3" presStyleCnt="6"/>
      <dgm:spPr>
        <a:solidFill>
          <a:schemeClr val="bg2"/>
        </a:solidFill>
      </dgm:spPr>
    </dgm:pt>
    <dgm:pt modelId="{5B907FC8-9B3B-4696-91E4-08971BF9F525}" type="pres">
      <dgm:prSet presAssocID="{19770A51-E882-4041-8689-E12E416E18B0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C84FB7-C75A-4903-AAF1-3B387018DDD9}" type="pres">
      <dgm:prSet presAssocID="{7262C3E8-EB66-4EAB-8987-2136D95F56BF}" presName="Accent5" presStyleCnt="0"/>
      <dgm:spPr/>
    </dgm:pt>
    <dgm:pt modelId="{CA03A5CC-D4CC-4B60-A4F9-B0D5A47FC231}" type="pres">
      <dgm:prSet presAssocID="{7262C3E8-EB66-4EAB-8987-2136D95F56BF}" presName="Accent" presStyleLbl="bgShp" presStyleIdx="4" presStyleCnt="6"/>
      <dgm:spPr>
        <a:solidFill>
          <a:schemeClr val="bg2"/>
        </a:solidFill>
      </dgm:spPr>
    </dgm:pt>
    <dgm:pt modelId="{0DD1483D-ABBF-4C01-A05A-2422BE723BD5}" type="pres">
      <dgm:prSet presAssocID="{7262C3E8-EB66-4EAB-8987-2136D95F56BF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6F10A-6569-4D5A-8787-D62E28445ECB}" type="pres">
      <dgm:prSet presAssocID="{1623FBE0-81BA-469A-BC11-A39E0579D9A5}" presName="Accent6" presStyleCnt="0"/>
      <dgm:spPr/>
    </dgm:pt>
    <dgm:pt modelId="{5EB18341-C21D-4938-A464-D3060C0A5EB8}" type="pres">
      <dgm:prSet presAssocID="{1623FBE0-81BA-469A-BC11-A39E0579D9A5}" presName="Accent" presStyleLbl="bgShp" presStyleIdx="5" presStyleCnt="6"/>
      <dgm:spPr>
        <a:solidFill>
          <a:schemeClr val="bg2"/>
        </a:solidFill>
      </dgm:spPr>
    </dgm:pt>
    <dgm:pt modelId="{B26889CB-5ABD-47CC-95BF-2DC4E5124E04}" type="pres">
      <dgm:prSet presAssocID="{1623FBE0-81BA-469A-BC11-A39E0579D9A5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5D81FA-5519-4040-8889-BD34505C70A4}" type="presOf" srcId="{FACC9926-4231-4E01-A9AB-E5DFED19C8FD}" destId="{28444ACE-AB4C-4B84-A5F3-B60EE582385E}" srcOrd="0" destOrd="0" presId="urn:microsoft.com/office/officeart/2011/layout/HexagonRadial"/>
    <dgm:cxn modelId="{4B908479-D3B3-4115-B14A-8D0C766009FF}" srcId="{0A21F6C2-60C5-4F12-865C-902F24AB221A}" destId="{19770A51-E882-4041-8689-E12E416E18B0}" srcOrd="3" destOrd="0" parTransId="{F8D44643-2EEE-4C0B-8D5E-7991F657DD12}" sibTransId="{CA9D706E-AD53-4513-8AB1-DC3187D95985}"/>
    <dgm:cxn modelId="{5785D627-7ED0-4978-BA99-25716AB134E4}" type="presOf" srcId="{70E3F231-63EE-41EF-9A8D-1C355E45F643}" destId="{AB67786F-3905-46D7-A93E-AF5E97A1DB68}" srcOrd="0" destOrd="0" presId="urn:microsoft.com/office/officeart/2011/layout/HexagonRadial"/>
    <dgm:cxn modelId="{F6EB394A-2E58-4252-BADE-E4168254D690}" srcId="{0A21F6C2-60C5-4F12-865C-902F24AB221A}" destId="{FACC9926-4231-4E01-A9AB-E5DFED19C8FD}" srcOrd="1" destOrd="0" parTransId="{0C711441-5BF4-4D4A-BBBF-F67CBFF2D5EB}" sibTransId="{6E4BD22F-C643-4283-A19D-4D334A5EED6D}"/>
    <dgm:cxn modelId="{A87A1630-B34D-4B01-AC99-7B7F143677F3}" srcId="{0A21F6C2-60C5-4F12-865C-902F24AB221A}" destId="{25D6640D-C921-4827-9C68-28FABCB989C1}" srcOrd="2" destOrd="0" parTransId="{6DE24966-6684-4AE6-944C-BA6EB6CE5A0D}" sibTransId="{A07BEC86-D4B4-4ACA-9D28-18E3CFF6205B}"/>
    <dgm:cxn modelId="{514ED5D6-5D91-4731-B555-A41394B9E92A}" srcId="{0A21F6C2-60C5-4F12-865C-902F24AB221A}" destId="{70E3F231-63EE-41EF-9A8D-1C355E45F643}" srcOrd="0" destOrd="0" parTransId="{8014991C-3BA1-482C-8F60-42C9AD9CB624}" sibTransId="{40EFEAC6-569C-482C-AF5C-53A4B8978EE8}"/>
    <dgm:cxn modelId="{D722942E-6E96-4E01-B4B0-F439873F1872}" srcId="{156E385A-87A1-4206-B4DD-06094F754068}" destId="{0A21F6C2-60C5-4F12-865C-902F24AB221A}" srcOrd="0" destOrd="0" parTransId="{D746B296-ABB7-45D2-9176-325795C24DEE}" sibTransId="{0273A9FB-FE90-4028-8AA4-30882672A62E}"/>
    <dgm:cxn modelId="{261B9A08-3162-4A95-B9BD-19F60E6A72CA}" type="presOf" srcId="{7262C3E8-EB66-4EAB-8987-2136D95F56BF}" destId="{0DD1483D-ABBF-4C01-A05A-2422BE723BD5}" srcOrd="0" destOrd="0" presId="urn:microsoft.com/office/officeart/2011/layout/HexagonRadial"/>
    <dgm:cxn modelId="{888366BB-7B66-47F5-B8F5-12B791EB34C6}" type="presOf" srcId="{19770A51-E882-4041-8689-E12E416E18B0}" destId="{5B907FC8-9B3B-4696-91E4-08971BF9F525}" srcOrd="0" destOrd="0" presId="urn:microsoft.com/office/officeart/2011/layout/HexagonRadial"/>
    <dgm:cxn modelId="{E9586F27-4991-45A3-9433-F32613A6F1BD}" type="presOf" srcId="{25D6640D-C921-4827-9C68-28FABCB989C1}" destId="{C83C3C06-A202-4832-9AD7-6ED9D092A04C}" srcOrd="0" destOrd="0" presId="urn:microsoft.com/office/officeart/2011/layout/HexagonRadial"/>
    <dgm:cxn modelId="{AEE95233-1790-43C3-A09A-164AC033FC95}" type="presOf" srcId="{1623FBE0-81BA-469A-BC11-A39E0579D9A5}" destId="{B26889CB-5ABD-47CC-95BF-2DC4E5124E04}" srcOrd="0" destOrd="0" presId="urn:microsoft.com/office/officeart/2011/layout/HexagonRadial"/>
    <dgm:cxn modelId="{F42D4BE9-D547-4641-9122-F20B9DFDCEDA}" srcId="{0A21F6C2-60C5-4F12-865C-902F24AB221A}" destId="{7262C3E8-EB66-4EAB-8987-2136D95F56BF}" srcOrd="4" destOrd="0" parTransId="{8A32DD2A-57C2-4524-8F99-C8C192282BDD}" sibTransId="{A670DCE0-6E68-470A-8A60-C5ACDB47B6CB}"/>
    <dgm:cxn modelId="{BEC2B23B-09DB-46B7-8CAC-D73F5980CDB8}" type="presOf" srcId="{0A21F6C2-60C5-4F12-865C-902F24AB221A}" destId="{02B2154D-66E7-4FDE-87D6-54A84AD23FAA}" srcOrd="0" destOrd="0" presId="urn:microsoft.com/office/officeart/2011/layout/HexagonRadial"/>
    <dgm:cxn modelId="{A44752EF-E99F-4310-BA2A-D57B6CFCED3E}" srcId="{0A21F6C2-60C5-4F12-865C-902F24AB221A}" destId="{1623FBE0-81BA-469A-BC11-A39E0579D9A5}" srcOrd="5" destOrd="0" parTransId="{010E8632-7279-4023-8E40-ABB45571E8BA}" sibTransId="{55C44505-088E-4490-B49B-D39474EC5E8A}"/>
    <dgm:cxn modelId="{5EDBCA3F-E313-4627-A87B-B2DAC0BBE334}" type="presOf" srcId="{156E385A-87A1-4206-B4DD-06094F754068}" destId="{2544BCCF-E002-438A-A74F-A495E284AB9E}" srcOrd="0" destOrd="0" presId="urn:microsoft.com/office/officeart/2011/layout/HexagonRadial"/>
    <dgm:cxn modelId="{45120C89-8C37-409F-862B-DF81421DEFAC}" type="presParOf" srcId="{2544BCCF-E002-438A-A74F-A495E284AB9E}" destId="{02B2154D-66E7-4FDE-87D6-54A84AD23FAA}" srcOrd="0" destOrd="0" presId="urn:microsoft.com/office/officeart/2011/layout/HexagonRadial"/>
    <dgm:cxn modelId="{35A6ACCD-F71C-4386-A517-BCB5F875D596}" type="presParOf" srcId="{2544BCCF-E002-438A-A74F-A495E284AB9E}" destId="{D53A5D26-E23B-41E4-9F51-28032B415ED6}" srcOrd="1" destOrd="0" presId="urn:microsoft.com/office/officeart/2011/layout/HexagonRadial"/>
    <dgm:cxn modelId="{EA3B1C41-D807-46A8-8301-F4062B3C4226}" type="presParOf" srcId="{D53A5D26-E23B-41E4-9F51-28032B415ED6}" destId="{CC74C9F0-6D76-4523-973E-C83ED7E14E54}" srcOrd="0" destOrd="0" presId="urn:microsoft.com/office/officeart/2011/layout/HexagonRadial"/>
    <dgm:cxn modelId="{92F7D684-8C68-494E-8DC3-4C2096321DA6}" type="presParOf" srcId="{2544BCCF-E002-438A-A74F-A495E284AB9E}" destId="{AB67786F-3905-46D7-A93E-AF5E97A1DB68}" srcOrd="2" destOrd="0" presId="urn:microsoft.com/office/officeart/2011/layout/HexagonRadial"/>
    <dgm:cxn modelId="{DF989294-F3A0-4374-B03A-5C9150A92A9B}" type="presParOf" srcId="{2544BCCF-E002-438A-A74F-A495E284AB9E}" destId="{D0749FBA-A039-460E-8EB7-07349660E9E7}" srcOrd="3" destOrd="0" presId="urn:microsoft.com/office/officeart/2011/layout/HexagonRadial"/>
    <dgm:cxn modelId="{F5DA7014-15E4-4D02-A52D-EA100B46749D}" type="presParOf" srcId="{D0749FBA-A039-460E-8EB7-07349660E9E7}" destId="{868AB947-ADE5-46AC-9026-8304CA11CDEB}" srcOrd="0" destOrd="0" presId="urn:microsoft.com/office/officeart/2011/layout/HexagonRadial"/>
    <dgm:cxn modelId="{5329203D-BDD2-4605-9E01-D59A2BC573E7}" type="presParOf" srcId="{2544BCCF-E002-438A-A74F-A495E284AB9E}" destId="{28444ACE-AB4C-4B84-A5F3-B60EE582385E}" srcOrd="4" destOrd="0" presId="urn:microsoft.com/office/officeart/2011/layout/HexagonRadial"/>
    <dgm:cxn modelId="{75E435C4-6809-4EF6-8D04-2A9E30D356B2}" type="presParOf" srcId="{2544BCCF-E002-438A-A74F-A495E284AB9E}" destId="{51F81EA7-6C16-4064-A9A3-974D86577728}" srcOrd="5" destOrd="0" presId="urn:microsoft.com/office/officeart/2011/layout/HexagonRadial"/>
    <dgm:cxn modelId="{F86DED83-EF9C-4A80-99E6-06B5BBFABA00}" type="presParOf" srcId="{51F81EA7-6C16-4064-A9A3-974D86577728}" destId="{B2A6F704-34B4-4E29-99E6-61B5FB753B5F}" srcOrd="0" destOrd="0" presId="urn:microsoft.com/office/officeart/2011/layout/HexagonRadial"/>
    <dgm:cxn modelId="{213DC67B-123E-4BB0-B383-F21821E017BB}" type="presParOf" srcId="{2544BCCF-E002-438A-A74F-A495E284AB9E}" destId="{C83C3C06-A202-4832-9AD7-6ED9D092A04C}" srcOrd="6" destOrd="0" presId="urn:microsoft.com/office/officeart/2011/layout/HexagonRadial"/>
    <dgm:cxn modelId="{7078C9E8-92FB-41CD-A23A-00D7282EAF3C}" type="presParOf" srcId="{2544BCCF-E002-438A-A74F-A495E284AB9E}" destId="{DA8EAE14-7540-460E-B450-CA5240B81D56}" srcOrd="7" destOrd="0" presId="urn:microsoft.com/office/officeart/2011/layout/HexagonRadial"/>
    <dgm:cxn modelId="{4B7818EA-19D2-4C1C-98C9-AFCB52E7FA6B}" type="presParOf" srcId="{DA8EAE14-7540-460E-B450-CA5240B81D56}" destId="{7CC1EDCE-2FE7-4E45-9414-DC40B3D97FA7}" srcOrd="0" destOrd="0" presId="urn:microsoft.com/office/officeart/2011/layout/HexagonRadial"/>
    <dgm:cxn modelId="{54E15A88-E8A9-452C-B5D2-319D03EC818C}" type="presParOf" srcId="{2544BCCF-E002-438A-A74F-A495E284AB9E}" destId="{5B907FC8-9B3B-4696-91E4-08971BF9F525}" srcOrd="8" destOrd="0" presId="urn:microsoft.com/office/officeart/2011/layout/HexagonRadial"/>
    <dgm:cxn modelId="{80ACF8F6-2DB3-4E87-A1FB-0E66F9AD6131}" type="presParOf" srcId="{2544BCCF-E002-438A-A74F-A495E284AB9E}" destId="{08C84FB7-C75A-4903-AAF1-3B387018DDD9}" srcOrd="9" destOrd="0" presId="urn:microsoft.com/office/officeart/2011/layout/HexagonRadial"/>
    <dgm:cxn modelId="{A74D821F-DD19-4447-9AC4-E4827C3C3960}" type="presParOf" srcId="{08C84FB7-C75A-4903-AAF1-3B387018DDD9}" destId="{CA03A5CC-D4CC-4B60-A4F9-B0D5A47FC231}" srcOrd="0" destOrd="0" presId="urn:microsoft.com/office/officeart/2011/layout/HexagonRadial"/>
    <dgm:cxn modelId="{8F379825-2B53-44B8-8E1C-D241A27ED719}" type="presParOf" srcId="{2544BCCF-E002-438A-A74F-A495E284AB9E}" destId="{0DD1483D-ABBF-4C01-A05A-2422BE723BD5}" srcOrd="10" destOrd="0" presId="urn:microsoft.com/office/officeart/2011/layout/HexagonRadial"/>
    <dgm:cxn modelId="{A634D970-2EB2-44AC-9617-BE6659ED78FB}" type="presParOf" srcId="{2544BCCF-E002-438A-A74F-A495E284AB9E}" destId="{F276F10A-6569-4D5A-8787-D62E28445ECB}" srcOrd="11" destOrd="0" presId="urn:microsoft.com/office/officeart/2011/layout/HexagonRadial"/>
    <dgm:cxn modelId="{E90BFC88-892A-4415-B6CA-A7DA9440892D}" type="presParOf" srcId="{F276F10A-6569-4D5A-8787-D62E28445ECB}" destId="{5EB18341-C21D-4938-A464-D3060C0A5EB8}" srcOrd="0" destOrd="0" presId="urn:microsoft.com/office/officeart/2011/layout/HexagonRadial"/>
    <dgm:cxn modelId="{A779273A-0C4F-4D18-BE5B-15E64727E192}" type="presParOf" srcId="{2544BCCF-E002-438A-A74F-A495E284AB9E}" destId="{B26889CB-5ABD-47CC-95BF-2DC4E5124E0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2154D-66E7-4FDE-87D6-54A84AD23FAA}">
      <dsp:nvSpPr>
        <dsp:cNvPr id="0" name=""/>
        <dsp:cNvSpPr/>
      </dsp:nvSpPr>
      <dsp:spPr>
        <a:xfrm>
          <a:off x="1563881" y="1295828"/>
          <a:ext cx="1647054" cy="1424768"/>
        </a:xfrm>
        <a:prstGeom prst="hexagon">
          <a:avLst>
            <a:gd name="adj" fmla="val 28570"/>
            <a:gd name="vf" fmla="val 115470"/>
          </a:avLst>
        </a:prstGeom>
        <a:solidFill>
          <a:schemeClr val="tx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836821" y="1531932"/>
        <a:ext cx="1101174" cy="952560"/>
      </dsp:txXfrm>
    </dsp:sp>
    <dsp:sp modelId="{868AB947-ADE5-46AC-9026-8304CA11CDEB}">
      <dsp:nvSpPr>
        <dsp:cNvPr id="0" name=""/>
        <dsp:cNvSpPr/>
      </dsp:nvSpPr>
      <dsp:spPr>
        <a:xfrm>
          <a:off x="2595253" y="614173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67786F-3905-46D7-A93E-AF5E97A1DB68}">
      <dsp:nvSpPr>
        <dsp:cNvPr id="0" name=""/>
        <dsp:cNvSpPr/>
      </dsp:nvSpPr>
      <dsp:spPr>
        <a:xfrm>
          <a:off x="1715598" y="0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58152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939280" y="193511"/>
        <a:ext cx="902385" cy="780669"/>
      </dsp:txXfrm>
    </dsp:sp>
    <dsp:sp modelId="{B2A6F704-34B4-4E29-99E6-61B5FB753B5F}">
      <dsp:nvSpPr>
        <dsp:cNvPr id="0" name=""/>
        <dsp:cNvSpPr/>
      </dsp:nvSpPr>
      <dsp:spPr>
        <a:xfrm>
          <a:off x="3320509" y="1615166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444ACE-AB4C-4B84-A5F3-B60EE582385E}">
      <dsp:nvSpPr>
        <dsp:cNvPr id="0" name=""/>
        <dsp:cNvSpPr/>
      </dsp:nvSpPr>
      <dsp:spPr>
        <a:xfrm>
          <a:off x="2953475" y="718208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B7AD9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3177157" y="911719"/>
        <a:ext cx="902385" cy="780669"/>
      </dsp:txXfrm>
    </dsp:sp>
    <dsp:sp modelId="{7CC1EDCE-2FE7-4E45-9414-DC40B3D97FA7}">
      <dsp:nvSpPr>
        <dsp:cNvPr id="0" name=""/>
        <dsp:cNvSpPr/>
      </dsp:nvSpPr>
      <dsp:spPr>
        <a:xfrm>
          <a:off x="2816700" y="2745100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C3C06-A202-4832-9AD7-6ED9D092A04C}">
      <dsp:nvSpPr>
        <dsp:cNvPr id="0" name=""/>
        <dsp:cNvSpPr/>
      </dsp:nvSpPr>
      <dsp:spPr>
        <a:xfrm>
          <a:off x="2953475" y="2130123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DDD8C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3177157" y="2323634"/>
        <a:ext cx="902385" cy="780669"/>
      </dsp:txXfrm>
    </dsp:sp>
    <dsp:sp modelId="{CA03A5CC-D4CC-4B60-A4F9-B0D5A47FC231}">
      <dsp:nvSpPr>
        <dsp:cNvPr id="0" name=""/>
        <dsp:cNvSpPr/>
      </dsp:nvSpPr>
      <dsp:spPr>
        <a:xfrm>
          <a:off x="1566946" y="2862391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907FC8-9B3B-4696-91E4-08971BF9F525}">
      <dsp:nvSpPr>
        <dsp:cNvPr id="0" name=""/>
        <dsp:cNvSpPr/>
      </dsp:nvSpPr>
      <dsp:spPr>
        <a:xfrm>
          <a:off x="1715598" y="2849136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BCB8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939280" y="3042647"/>
        <a:ext cx="902385" cy="780669"/>
      </dsp:txXfrm>
    </dsp:sp>
    <dsp:sp modelId="{5EB18341-C21D-4938-A464-D3060C0A5EB8}">
      <dsp:nvSpPr>
        <dsp:cNvPr id="0" name=""/>
        <dsp:cNvSpPr/>
      </dsp:nvSpPr>
      <dsp:spPr>
        <a:xfrm>
          <a:off x="829813" y="1861799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1483D-ABBF-4C01-A05A-2422BE723BD5}">
      <dsp:nvSpPr>
        <dsp:cNvPr id="0" name=""/>
        <dsp:cNvSpPr/>
      </dsp:nvSpPr>
      <dsp:spPr>
        <a:xfrm>
          <a:off x="471974" y="2130927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50800" dir="5400000" algn="ctr" rotWithShape="0">
            <a:schemeClr val="bg1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695656" y="2324438"/>
        <a:ext cx="902385" cy="780669"/>
      </dsp:txXfrm>
    </dsp:sp>
    <dsp:sp modelId="{B26889CB-5ABD-47CC-95BF-2DC4E5124E04}">
      <dsp:nvSpPr>
        <dsp:cNvPr id="0" name=""/>
        <dsp:cNvSpPr/>
      </dsp:nvSpPr>
      <dsp:spPr>
        <a:xfrm>
          <a:off x="471974" y="716602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695656" y="910113"/>
        <a:ext cx="902385" cy="7806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2154D-66E7-4FDE-87D6-54A84AD23FAA}">
      <dsp:nvSpPr>
        <dsp:cNvPr id="0" name=""/>
        <dsp:cNvSpPr/>
      </dsp:nvSpPr>
      <dsp:spPr>
        <a:xfrm>
          <a:off x="1563881" y="1295828"/>
          <a:ext cx="1647054" cy="1424768"/>
        </a:xfrm>
        <a:prstGeom prst="hexagon">
          <a:avLst>
            <a:gd name="adj" fmla="val 28570"/>
            <a:gd name="vf" fmla="val 115470"/>
          </a:avLst>
        </a:prstGeom>
        <a:solidFill>
          <a:schemeClr val="tx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836821" y="1531932"/>
        <a:ext cx="1101174" cy="952560"/>
      </dsp:txXfrm>
    </dsp:sp>
    <dsp:sp modelId="{868AB947-ADE5-46AC-9026-8304CA11CDEB}">
      <dsp:nvSpPr>
        <dsp:cNvPr id="0" name=""/>
        <dsp:cNvSpPr/>
      </dsp:nvSpPr>
      <dsp:spPr>
        <a:xfrm>
          <a:off x="2595253" y="614173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67786F-3905-46D7-A93E-AF5E97A1DB68}">
      <dsp:nvSpPr>
        <dsp:cNvPr id="0" name=""/>
        <dsp:cNvSpPr/>
      </dsp:nvSpPr>
      <dsp:spPr>
        <a:xfrm>
          <a:off x="1715598" y="0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58152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939280" y="193511"/>
        <a:ext cx="902385" cy="780669"/>
      </dsp:txXfrm>
    </dsp:sp>
    <dsp:sp modelId="{B2A6F704-34B4-4E29-99E6-61B5FB753B5F}">
      <dsp:nvSpPr>
        <dsp:cNvPr id="0" name=""/>
        <dsp:cNvSpPr/>
      </dsp:nvSpPr>
      <dsp:spPr>
        <a:xfrm>
          <a:off x="3320509" y="1615166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444ACE-AB4C-4B84-A5F3-B60EE582385E}">
      <dsp:nvSpPr>
        <dsp:cNvPr id="0" name=""/>
        <dsp:cNvSpPr/>
      </dsp:nvSpPr>
      <dsp:spPr>
        <a:xfrm>
          <a:off x="2953475" y="718208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B7AD9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3177157" y="911719"/>
        <a:ext cx="902385" cy="780669"/>
      </dsp:txXfrm>
    </dsp:sp>
    <dsp:sp modelId="{7CC1EDCE-2FE7-4E45-9414-DC40B3D97FA7}">
      <dsp:nvSpPr>
        <dsp:cNvPr id="0" name=""/>
        <dsp:cNvSpPr/>
      </dsp:nvSpPr>
      <dsp:spPr>
        <a:xfrm>
          <a:off x="2816700" y="2745100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C3C06-A202-4832-9AD7-6ED9D092A04C}">
      <dsp:nvSpPr>
        <dsp:cNvPr id="0" name=""/>
        <dsp:cNvSpPr/>
      </dsp:nvSpPr>
      <dsp:spPr>
        <a:xfrm>
          <a:off x="2953475" y="2130123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DDD8C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3177157" y="2323634"/>
        <a:ext cx="902385" cy="780669"/>
      </dsp:txXfrm>
    </dsp:sp>
    <dsp:sp modelId="{CA03A5CC-D4CC-4B60-A4F9-B0D5A47FC231}">
      <dsp:nvSpPr>
        <dsp:cNvPr id="0" name=""/>
        <dsp:cNvSpPr/>
      </dsp:nvSpPr>
      <dsp:spPr>
        <a:xfrm>
          <a:off x="1566946" y="2862391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907FC8-9B3B-4696-91E4-08971BF9F525}">
      <dsp:nvSpPr>
        <dsp:cNvPr id="0" name=""/>
        <dsp:cNvSpPr/>
      </dsp:nvSpPr>
      <dsp:spPr>
        <a:xfrm>
          <a:off x="1715598" y="2849136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rgbClr val="BCB8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1939280" y="3042647"/>
        <a:ext cx="902385" cy="780669"/>
      </dsp:txXfrm>
    </dsp:sp>
    <dsp:sp modelId="{5EB18341-C21D-4938-A464-D3060C0A5EB8}">
      <dsp:nvSpPr>
        <dsp:cNvPr id="0" name=""/>
        <dsp:cNvSpPr/>
      </dsp:nvSpPr>
      <dsp:spPr>
        <a:xfrm>
          <a:off x="829813" y="1861799"/>
          <a:ext cx="621428" cy="535443"/>
        </a:xfrm>
        <a:prstGeom prst="hexagon">
          <a:avLst>
            <a:gd name="adj" fmla="val 28900"/>
            <a:gd name="vf" fmla="val 11547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1483D-ABBF-4C01-A05A-2422BE723BD5}">
      <dsp:nvSpPr>
        <dsp:cNvPr id="0" name=""/>
        <dsp:cNvSpPr/>
      </dsp:nvSpPr>
      <dsp:spPr>
        <a:xfrm>
          <a:off x="471974" y="2130927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50800" dist="50800" dir="5400000" algn="ctr" rotWithShape="0">
            <a:schemeClr val="bg1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695656" y="2324438"/>
        <a:ext cx="902385" cy="780669"/>
      </dsp:txXfrm>
    </dsp:sp>
    <dsp:sp modelId="{B26889CB-5ABD-47CC-95BF-2DC4E5124E04}">
      <dsp:nvSpPr>
        <dsp:cNvPr id="0" name=""/>
        <dsp:cNvSpPr/>
      </dsp:nvSpPr>
      <dsp:spPr>
        <a:xfrm>
          <a:off x="471974" y="716602"/>
          <a:ext cx="1349749" cy="1167691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Arial Narrow" panose="020B0606020202030204" pitchFamily="34" charset="0"/>
          </a:endParaRPr>
        </a:p>
      </dsp:txBody>
      <dsp:txXfrm>
        <a:off x="695656" y="910113"/>
        <a:ext cx="902385" cy="780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C1AED-ED4F-4A10-B2C9-12481B207A61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7D89F-0B81-4DBE-82F9-1171CBC50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67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7D89F-0B81-4DBE-82F9-1171CBC503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26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7D89F-0B81-4DBE-82F9-1171CBC503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95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7D89F-0B81-4DBE-82F9-1171CBC503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64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 SG will advice the Co-Chairs and the Principal Editor on the content and overall thematic format. Primary responsibility will be to:</a:t>
            </a:r>
            <a:endParaRPr lang="en-GB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Provide </a:t>
            </a:r>
            <a:r>
              <a:rPr lang="en-GB" sz="1200" b="1" dirty="0">
                <a:solidFill>
                  <a:srgbClr val="7F1416"/>
                </a:solidFill>
              </a:rPr>
              <a:t>advice in developing the overall frame of the guidance</a:t>
            </a:r>
            <a:r>
              <a:rPr lang="en-GB" dirty="0"/>
              <a:t>, the contents sheet and structure within each chapter;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Provide </a:t>
            </a:r>
            <a:r>
              <a:rPr lang="en-GB" sz="1200" b="1" dirty="0">
                <a:solidFill>
                  <a:srgbClr val="7F1416"/>
                </a:solidFill>
              </a:rPr>
              <a:t>periodic advice and peer review</a:t>
            </a:r>
            <a:r>
              <a:rPr lang="en-GB" dirty="0"/>
              <a:t>; and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Act as a </a:t>
            </a:r>
            <a:r>
              <a:rPr lang="en-GB" sz="1200" b="1" dirty="0">
                <a:solidFill>
                  <a:srgbClr val="7F1416"/>
                </a:solidFill>
              </a:rPr>
              <a:t>champion for this work within your own circles of influence</a:t>
            </a:r>
          </a:p>
          <a:p>
            <a:r>
              <a:rPr lang="en-US" dirty="0"/>
              <a:t>The Guidance is intended to address operational issues and useable as possible, while at the same time, representative of the diversity of actors and sectors. </a:t>
            </a:r>
          </a:p>
          <a:p>
            <a:r>
              <a:rPr lang="en-GB" dirty="0"/>
              <a:t>Provide strategic </a:t>
            </a:r>
            <a:r>
              <a:rPr lang="en-GB" b="1" dirty="0"/>
              <a:t>advice to the USWG co-conveners (CRS, Impact and InterAction) and the Principal Editor as well as content writer </a:t>
            </a:r>
            <a:r>
              <a:rPr lang="en-GB" dirty="0"/>
              <a:t>of each chapter.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/>
              <a:t>Collaborate, advise and peer review</a:t>
            </a:r>
            <a:r>
              <a:rPr lang="en-GB" dirty="0"/>
              <a:t> during writing and finalization of guidance.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Liaise with appropriate </a:t>
            </a:r>
            <a:r>
              <a:rPr lang="en-GB" b="1" dirty="0"/>
              <a:t>technical experts</a:t>
            </a:r>
            <a:r>
              <a:rPr lang="en-GB" dirty="0"/>
              <a:t> during the process.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7F1416"/>
                </a:solidFill>
              </a:rPr>
              <a:t>Commit up to 2-3 hours/month </a:t>
            </a:r>
            <a:r>
              <a:rPr lang="en-GB" dirty="0"/>
              <a:t>for advice and review of the Guidance Notes. The overall development period is expected to be around a year. Starting March 2019 – Sept 2019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Contribute significant </a:t>
            </a:r>
            <a:r>
              <a:rPr lang="en-GB" b="1" dirty="0"/>
              <a:t>experience in policy, practice and coordination of humanitarian and development assistance</a:t>
            </a:r>
            <a:r>
              <a:rPr lang="en-GB" dirty="0"/>
              <a:t> in diverse contexts.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Act as an </a:t>
            </a:r>
            <a:r>
              <a:rPr lang="en-GB" sz="1200" b="1" dirty="0">
                <a:solidFill>
                  <a:srgbClr val="7F1416"/>
                </a:solidFill>
              </a:rPr>
              <a:t>independent expert</a:t>
            </a:r>
            <a:r>
              <a:rPr lang="en-GB" dirty="0"/>
              <a:t>, championing this approach and suggesting additional opportunities.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/>
              <a:t>Represent</a:t>
            </a:r>
            <a:r>
              <a:rPr lang="en-GB" dirty="0"/>
              <a:t> concerns within their own sector and/or organization, as well as outside entities.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7D89F-0B81-4DBE-82F9-1171CBC503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84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 SG will advice the Co-Chairs and the Principal Editor on the content and overall thematic format. Primary responsibility will be to:</a:t>
            </a:r>
            <a:endParaRPr lang="en-GB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Provide </a:t>
            </a:r>
            <a:r>
              <a:rPr lang="en-GB" sz="1200" b="1" dirty="0">
                <a:solidFill>
                  <a:srgbClr val="7F1416"/>
                </a:solidFill>
              </a:rPr>
              <a:t>advice in developing the overall frame of the guidance</a:t>
            </a:r>
            <a:r>
              <a:rPr lang="en-GB" dirty="0"/>
              <a:t>, the contents sheet and structure within each chapter;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Provide </a:t>
            </a:r>
            <a:r>
              <a:rPr lang="en-GB" sz="1200" b="1" dirty="0">
                <a:solidFill>
                  <a:srgbClr val="7F1416"/>
                </a:solidFill>
              </a:rPr>
              <a:t>periodic advice and peer review</a:t>
            </a:r>
            <a:r>
              <a:rPr lang="en-GB" dirty="0"/>
              <a:t>; and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Act as a </a:t>
            </a:r>
            <a:r>
              <a:rPr lang="en-GB" sz="1200" b="1" dirty="0">
                <a:solidFill>
                  <a:srgbClr val="7F1416"/>
                </a:solidFill>
              </a:rPr>
              <a:t>champion for this work within your own circles of influence</a:t>
            </a:r>
          </a:p>
          <a:p>
            <a:r>
              <a:rPr lang="en-US" dirty="0"/>
              <a:t>The Guidance is intended to address operational issues and useable as possible, while at the same time, representative of the diversity of actors and sectors. </a:t>
            </a:r>
          </a:p>
          <a:p>
            <a:r>
              <a:rPr lang="en-GB" dirty="0"/>
              <a:t>Provide strategic </a:t>
            </a:r>
            <a:r>
              <a:rPr lang="en-GB" b="1" dirty="0"/>
              <a:t>advice to the USWG co-conveners (CRS, Impact and InterAction) and the Principal Editor as well as content writer </a:t>
            </a:r>
            <a:r>
              <a:rPr lang="en-GB" dirty="0"/>
              <a:t>of each chapter.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/>
              <a:t>Collaborate, advise and peer review</a:t>
            </a:r>
            <a:r>
              <a:rPr lang="en-GB" dirty="0"/>
              <a:t> during writing and finalization of guidance.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Liaise with appropriate </a:t>
            </a:r>
            <a:r>
              <a:rPr lang="en-GB" b="1" dirty="0"/>
              <a:t>technical experts</a:t>
            </a:r>
            <a:r>
              <a:rPr lang="en-GB" dirty="0"/>
              <a:t> during the process.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7F1416"/>
                </a:solidFill>
              </a:rPr>
              <a:t>Commit up to 2-3 hours/month </a:t>
            </a:r>
            <a:r>
              <a:rPr lang="en-GB" dirty="0"/>
              <a:t>for advice and review of the Guidance Notes. The overall development period is expected to be around a year. Starting March 2019 – Sept 2019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Contribute significant </a:t>
            </a:r>
            <a:r>
              <a:rPr lang="en-GB" b="1" dirty="0"/>
              <a:t>experience in policy, practice and coordination of humanitarian and development assistance</a:t>
            </a:r>
            <a:r>
              <a:rPr lang="en-GB" dirty="0"/>
              <a:t> in diverse contexts.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Act as an </a:t>
            </a:r>
            <a:r>
              <a:rPr lang="en-GB" sz="1200" b="1" dirty="0">
                <a:solidFill>
                  <a:srgbClr val="7F1416"/>
                </a:solidFill>
              </a:rPr>
              <a:t>independent expert</a:t>
            </a:r>
            <a:r>
              <a:rPr lang="en-GB" dirty="0"/>
              <a:t>, championing this approach and suggesting additional opportunities.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/>
              <a:t>Represent</a:t>
            </a:r>
            <a:r>
              <a:rPr lang="en-GB" dirty="0"/>
              <a:t> concerns within their own sector and/or organization, as well as outside entities.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7D89F-0B81-4DBE-82F9-1171CBC503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21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 SG will advice the Co-Chairs and the Principal Editor on the content and overall thematic format. Primary responsibility will be to:</a:t>
            </a:r>
            <a:endParaRPr lang="en-GB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Provide </a:t>
            </a:r>
            <a:r>
              <a:rPr lang="en-GB" sz="1200" b="1" dirty="0">
                <a:solidFill>
                  <a:srgbClr val="7F1416"/>
                </a:solidFill>
              </a:rPr>
              <a:t>advice in developing the overall frame of the guidance</a:t>
            </a:r>
            <a:r>
              <a:rPr lang="en-GB" dirty="0"/>
              <a:t>, the contents sheet and structure within each chapter;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Provide </a:t>
            </a:r>
            <a:r>
              <a:rPr lang="en-GB" sz="1200" b="1" dirty="0">
                <a:solidFill>
                  <a:srgbClr val="7F1416"/>
                </a:solidFill>
              </a:rPr>
              <a:t>periodic advice and peer review</a:t>
            </a:r>
            <a:r>
              <a:rPr lang="en-GB" dirty="0"/>
              <a:t>; and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Act as a </a:t>
            </a:r>
            <a:r>
              <a:rPr lang="en-GB" sz="1200" b="1" dirty="0">
                <a:solidFill>
                  <a:srgbClr val="7F1416"/>
                </a:solidFill>
              </a:rPr>
              <a:t>champion for this work within your own circles of influence</a:t>
            </a:r>
          </a:p>
          <a:p>
            <a:r>
              <a:rPr lang="en-US" dirty="0"/>
              <a:t>The Guidance is intended to address operational issues and useable as possible, while at the same time, representative of the diversity of actors and sectors. </a:t>
            </a:r>
          </a:p>
          <a:p>
            <a:r>
              <a:rPr lang="en-GB" dirty="0"/>
              <a:t>Provide strategic </a:t>
            </a:r>
            <a:r>
              <a:rPr lang="en-GB" b="1" dirty="0"/>
              <a:t>advice to the USWG co-conveners (CRS, Impact and InterAction) and the Principal Editor as well as content writer </a:t>
            </a:r>
            <a:r>
              <a:rPr lang="en-GB" dirty="0"/>
              <a:t>of each chapter.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/>
              <a:t>Collaborate, advise and peer review</a:t>
            </a:r>
            <a:r>
              <a:rPr lang="en-GB" dirty="0"/>
              <a:t> during writing and finalization of guidance.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Liaise with appropriate </a:t>
            </a:r>
            <a:r>
              <a:rPr lang="en-GB" b="1" dirty="0"/>
              <a:t>technical experts</a:t>
            </a:r>
            <a:r>
              <a:rPr lang="en-GB" dirty="0"/>
              <a:t> during the process.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7F1416"/>
                </a:solidFill>
              </a:rPr>
              <a:t>Commit up to 2-3 hours/month </a:t>
            </a:r>
            <a:r>
              <a:rPr lang="en-GB" dirty="0"/>
              <a:t>for advice and review of the Guidance Notes. The overall development period is expected to be around a year. Starting March 2019 – Sept 2019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Contribute significant </a:t>
            </a:r>
            <a:r>
              <a:rPr lang="en-GB" b="1" dirty="0"/>
              <a:t>experience in policy, practice and coordination of humanitarian and development assistance</a:t>
            </a:r>
            <a:r>
              <a:rPr lang="en-GB" dirty="0"/>
              <a:t> in diverse contexts.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Act as an </a:t>
            </a:r>
            <a:r>
              <a:rPr lang="en-GB" sz="1200" b="1" dirty="0">
                <a:solidFill>
                  <a:srgbClr val="7F1416"/>
                </a:solidFill>
              </a:rPr>
              <a:t>independent expert</a:t>
            </a:r>
            <a:r>
              <a:rPr lang="en-GB" dirty="0"/>
              <a:t>, championing this approach and suggesting additional opportunities.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/>
              <a:t>Represent</a:t>
            </a:r>
            <a:r>
              <a:rPr lang="en-GB" dirty="0"/>
              <a:t> concerns within their own sector and/or organization, as well as outside entities.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7D89F-0B81-4DBE-82F9-1171CBC503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99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07/relationships/hdphoto" Target="../media/hdphoto2.wdp"/><Relationship Id="rId7" Type="http://schemas.openxmlformats.org/officeDocument/2006/relationships/image" Target="../media/image33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32.png"/><Relationship Id="rId5" Type="http://schemas.openxmlformats.org/officeDocument/2006/relationships/image" Target="../media/image30.jpeg"/><Relationship Id="rId10" Type="http://schemas.openxmlformats.org/officeDocument/2006/relationships/image" Target="../media/image38.png"/><Relationship Id="rId4" Type="http://schemas.openxmlformats.org/officeDocument/2006/relationships/image" Target="../media/image29.png"/><Relationship Id="rId9" Type="http://schemas.openxmlformats.org/officeDocument/2006/relationships/image" Target="../media/image37.png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41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4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1593256" y="0"/>
            <a:ext cx="0" cy="4081549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743635" y="412376"/>
            <a:ext cx="4714315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700"/>
              </a:lnSpc>
              <a:defRPr sz="6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43636" y="2952281"/>
            <a:ext cx="4164106" cy="5259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is an example of how your explanatory text could be placed</a:t>
            </a:r>
            <a:endParaRPr lang="es-E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743075" y="3478213"/>
            <a:ext cx="2713038" cy="654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Month Year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60015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1 Left banner &amp; Text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2775" y="865472"/>
            <a:ext cx="416410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262775" y="1401349"/>
            <a:ext cx="4164106" cy="4063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7229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&amp; Text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6176" y="1443988"/>
            <a:ext cx="8087840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86176" y="1969919"/>
            <a:ext cx="8087840" cy="40185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64259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&amp; Image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84138" y="1357313"/>
            <a:ext cx="8966200" cy="479247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76329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Texts &amp; Icon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350" y="2944533"/>
            <a:ext cx="1568450" cy="525931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14350" y="343871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995363" y="219205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635250" y="343871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116263" y="219205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756150" y="343871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5237163" y="219205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6877050" y="343871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7358063" y="219205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2635250" y="302214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4756150" y="302214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6877050" y="303060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6049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4 Boxes + Text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587141" y="1857675"/>
            <a:ext cx="1799924" cy="29164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EE5859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4750052" y="1857675"/>
            <a:ext cx="1799924" cy="2916456"/>
          </a:xfrm>
          <a:prstGeom prst="rect">
            <a:avLst/>
          </a:prstGeom>
          <a:solidFill>
            <a:srgbClr val="B7A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angle 28"/>
          <p:cNvSpPr/>
          <p:nvPr userDrawn="1"/>
        </p:nvSpPr>
        <p:spPr>
          <a:xfrm>
            <a:off x="2668596" y="1858074"/>
            <a:ext cx="1799924" cy="2916456"/>
          </a:xfrm>
          <a:prstGeom prst="rect">
            <a:avLst/>
          </a:prstGeom>
          <a:solidFill>
            <a:srgbClr val="581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angle 29"/>
          <p:cNvSpPr/>
          <p:nvPr userDrawn="1"/>
        </p:nvSpPr>
        <p:spPr>
          <a:xfrm>
            <a:off x="6865180" y="1857675"/>
            <a:ext cx="1799924" cy="2916456"/>
          </a:xfrm>
          <a:prstGeom prst="rect">
            <a:avLst/>
          </a:prstGeom>
          <a:solidFill>
            <a:srgbClr val="BCB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4874490" y="1856508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5875" y="4995195"/>
            <a:ext cx="8177069" cy="102691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text</a:t>
            </a:r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714086" y="1856509"/>
            <a:ext cx="1568450" cy="2918691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2790534" y="1856509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6988690" y="1856507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40008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+ 4 Text Boxe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664143" y="1837390"/>
            <a:ext cx="1799924" cy="37671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angle 22"/>
          <p:cNvSpPr/>
          <p:nvPr userDrawn="1"/>
        </p:nvSpPr>
        <p:spPr>
          <a:xfrm>
            <a:off x="664143" y="1837390"/>
            <a:ext cx="1799924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ectangle 30"/>
          <p:cNvSpPr/>
          <p:nvPr userDrawn="1"/>
        </p:nvSpPr>
        <p:spPr>
          <a:xfrm>
            <a:off x="2678224" y="1837390"/>
            <a:ext cx="1799924" cy="3767154"/>
          </a:xfrm>
          <a:prstGeom prst="rect">
            <a:avLst/>
          </a:prstGeom>
          <a:solidFill>
            <a:srgbClr val="581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angle 31"/>
          <p:cNvSpPr/>
          <p:nvPr userDrawn="1"/>
        </p:nvSpPr>
        <p:spPr>
          <a:xfrm>
            <a:off x="2678224" y="1837390"/>
            <a:ext cx="1799924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Rectangle 32"/>
          <p:cNvSpPr/>
          <p:nvPr userDrawn="1"/>
        </p:nvSpPr>
        <p:spPr>
          <a:xfrm>
            <a:off x="4692305" y="1837390"/>
            <a:ext cx="1799924" cy="3767154"/>
          </a:xfrm>
          <a:prstGeom prst="rect">
            <a:avLst/>
          </a:prstGeom>
          <a:solidFill>
            <a:srgbClr val="D2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Rectangle 33"/>
          <p:cNvSpPr/>
          <p:nvPr userDrawn="1"/>
        </p:nvSpPr>
        <p:spPr>
          <a:xfrm>
            <a:off x="4692305" y="1837390"/>
            <a:ext cx="1799924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Rectangle 34"/>
          <p:cNvSpPr/>
          <p:nvPr userDrawn="1"/>
        </p:nvSpPr>
        <p:spPr>
          <a:xfrm>
            <a:off x="6706386" y="1837390"/>
            <a:ext cx="1799924" cy="3767154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Rectangle 35"/>
          <p:cNvSpPr/>
          <p:nvPr userDrawn="1"/>
        </p:nvSpPr>
        <p:spPr>
          <a:xfrm>
            <a:off x="6706386" y="1837390"/>
            <a:ext cx="1799924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752123" y="265066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662554" y="1807347"/>
            <a:ext cx="1793928" cy="51723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752124" y="231757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2766215" y="265066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27" hasCustomPrompt="1"/>
          </p:nvPr>
        </p:nvSpPr>
        <p:spPr>
          <a:xfrm>
            <a:off x="2676646" y="1807347"/>
            <a:ext cx="1793928" cy="51723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2766216" y="231757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4780307" y="265066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30" hasCustomPrompt="1"/>
          </p:nvPr>
        </p:nvSpPr>
        <p:spPr>
          <a:xfrm>
            <a:off x="4690738" y="1807347"/>
            <a:ext cx="1793928" cy="51723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31" hasCustomPrompt="1"/>
          </p:nvPr>
        </p:nvSpPr>
        <p:spPr>
          <a:xfrm>
            <a:off x="4780308" y="231757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794399" y="265066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33" hasCustomPrompt="1"/>
          </p:nvPr>
        </p:nvSpPr>
        <p:spPr>
          <a:xfrm>
            <a:off x="6704830" y="1807347"/>
            <a:ext cx="1793928" cy="51723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34" hasCustomPrompt="1"/>
          </p:nvPr>
        </p:nvSpPr>
        <p:spPr>
          <a:xfrm>
            <a:off x="6794400" y="231757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4989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 +2 Text Boxe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556329" y="1839322"/>
            <a:ext cx="3776870" cy="39491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38" name="Rectangle 37"/>
          <p:cNvSpPr/>
          <p:nvPr/>
        </p:nvSpPr>
        <p:spPr>
          <a:xfrm>
            <a:off x="556329" y="1673670"/>
            <a:ext cx="3776870" cy="165652"/>
          </a:xfrm>
          <a:prstGeom prst="rect">
            <a:avLst/>
          </a:prstGeom>
          <a:solidFill>
            <a:srgbClr val="B7A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40" name="Rectangle 39"/>
          <p:cNvSpPr/>
          <p:nvPr/>
        </p:nvSpPr>
        <p:spPr>
          <a:xfrm>
            <a:off x="4810277" y="1839322"/>
            <a:ext cx="3776870" cy="3949148"/>
          </a:xfrm>
          <a:prstGeom prst="rect">
            <a:avLst/>
          </a:prstGeom>
          <a:solidFill>
            <a:srgbClr val="581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41" name="Rectangle 40"/>
          <p:cNvSpPr/>
          <p:nvPr/>
        </p:nvSpPr>
        <p:spPr>
          <a:xfrm>
            <a:off x="4810277" y="1673670"/>
            <a:ext cx="3776870" cy="165652"/>
          </a:xfrm>
          <a:prstGeom prst="rect">
            <a:avLst/>
          </a:prstGeom>
          <a:solidFill>
            <a:srgbClr val="B7A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25" name="Text Placeholder 1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752123" y="2632886"/>
            <a:ext cx="3286677" cy="29845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11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24" name="Text Placeholder 1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752123" y="1883422"/>
            <a:ext cx="3286677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TITLE</a:t>
            </a:r>
            <a:endParaRPr lang="es-ES" dirty="0"/>
          </a:p>
        </p:txBody>
      </p:sp>
      <p:sp>
        <p:nvSpPr>
          <p:cNvPr id="26" name="Text Placeholder 1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759380" y="2279925"/>
            <a:ext cx="3279420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3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header</a:t>
            </a:r>
            <a:endParaRPr lang="es-ES" dirty="0"/>
          </a:p>
        </p:txBody>
      </p:sp>
      <p:sp>
        <p:nvSpPr>
          <p:cNvPr id="27" name="Text Placeholder 1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5004808" y="2640143"/>
            <a:ext cx="3286677" cy="29845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11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8" name="Text Placeholder 1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5004808" y="1890679"/>
            <a:ext cx="3286677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TITLE</a:t>
            </a:r>
            <a:endParaRPr lang="es-ES" dirty="0"/>
          </a:p>
        </p:txBody>
      </p:sp>
      <p:sp>
        <p:nvSpPr>
          <p:cNvPr id="29" name="Text Placeholder 1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5012065" y="2287182"/>
            <a:ext cx="3279420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3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2654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Chart &amp; Text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THE GRAPHIC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graphicFrame>
        <p:nvGraphicFramePr>
          <p:cNvPr id="3" name="Diagram 2"/>
          <p:cNvGraphicFramePr/>
          <p:nvPr userDrawn="1">
            <p:extLst>
              <p:ext uri="{D42A27DB-BD31-4B8C-83A1-F6EECF244321}">
                <p14:modId xmlns:p14="http://schemas.microsoft.com/office/powerpoint/2010/main" val="418078739"/>
              </p:ext>
            </p:extLst>
          </p:nvPr>
        </p:nvGraphicFramePr>
        <p:xfrm>
          <a:off x="275771" y="1716315"/>
          <a:ext cx="4775200" cy="4016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6609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Chartop2 &amp; Text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THE CHART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5" hasCustomPrompt="1"/>
          </p:nvPr>
        </p:nvSpPr>
        <p:spPr>
          <a:xfrm>
            <a:off x="386176" y="1794971"/>
            <a:ext cx="4563195" cy="368508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chart</a:t>
            </a:r>
          </a:p>
        </p:txBody>
      </p:sp>
    </p:spTree>
    <p:extLst>
      <p:ext uri="{BB962C8B-B14F-4D97-AF65-F5344CB8AC3E}">
        <p14:creationId xmlns:p14="http://schemas.microsoft.com/office/powerpoint/2010/main" val="3804215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anner, Smartgraphic &amp; Text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1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YOUR SMARTART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5" hasCustomPrompt="1"/>
          </p:nvPr>
        </p:nvSpPr>
        <p:spPr>
          <a:xfrm>
            <a:off x="386175" y="1794971"/>
            <a:ext cx="4736687" cy="368508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SmartArt</a:t>
            </a:r>
          </a:p>
        </p:txBody>
      </p:sp>
    </p:spTree>
    <p:extLst>
      <p:ext uri="{BB962C8B-B14F-4D97-AF65-F5344CB8AC3E}">
        <p14:creationId xmlns:p14="http://schemas.microsoft.com/office/powerpoint/2010/main" val="238995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Section Intro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143678" y="2492943"/>
            <a:ext cx="1539249" cy="1208401"/>
          </a:xfrm>
          <a:prstGeom prst="rect">
            <a:avLst/>
          </a:prstGeom>
        </p:spPr>
        <p:txBody>
          <a:bodyPr anchor="b"/>
          <a:lstStyle>
            <a:lvl1pPr algn="r">
              <a:lnSpc>
                <a:spcPts val="5700"/>
              </a:lnSpc>
              <a:defRPr sz="9600" b="1">
                <a:solidFill>
                  <a:srgbClr val="B7AD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00</a:t>
            </a:r>
            <a:endParaRPr lang="es-E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9824" y="2168601"/>
            <a:ext cx="2300341" cy="174395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12877" y="1894901"/>
            <a:ext cx="0" cy="2423711"/>
          </a:xfrm>
          <a:prstGeom prst="line">
            <a:avLst/>
          </a:prstGeom>
          <a:ln w="161925">
            <a:solidFill>
              <a:srgbClr val="B7A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7894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ig Banner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471959"/>
            <a:ext cx="8087840" cy="47250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5141" y="858297"/>
            <a:ext cx="8087840" cy="6925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 baseline="0">
                <a:solidFill>
                  <a:srgbClr val="B7AD9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80963" y="1774825"/>
            <a:ext cx="8974137" cy="4374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6326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Top Big Banner, Texts &amp;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471959"/>
            <a:ext cx="8087840" cy="47250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95141" y="858297"/>
            <a:ext cx="8087840" cy="6925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rgbClr val="B7AD9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350" y="3114860"/>
            <a:ext cx="1568450" cy="525931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3609041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995363" y="2362385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635250" y="3609041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3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116263" y="2362385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756150" y="3609041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37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237163" y="2362385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38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6877050" y="3609041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7358063" y="2362385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40" name="Text Placehold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2635250" y="3192467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41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4756150" y="3192467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42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6877050" y="3200927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951080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1593256" y="0"/>
            <a:ext cx="0" cy="4081549"/>
          </a:xfrm>
          <a:prstGeom prst="line">
            <a:avLst/>
          </a:prstGeom>
          <a:ln w="22225">
            <a:solidFill>
              <a:srgbClr val="581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743635" y="412376"/>
            <a:ext cx="4714315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700"/>
              </a:lnSpc>
              <a:defRPr sz="60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43636" y="2952281"/>
            <a:ext cx="4164106" cy="5259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is an example of how your explanatory text could be placed</a:t>
            </a:r>
            <a:endParaRPr lang="es-E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743075" y="3478213"/>
            <a:ext cx="2713038" cy="654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Month Year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48512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Section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143678" y="2492943"/>
            <a:ext cx="1539249" cy="1208401"/>
          </a:xfrm>
          <a:prstGeom prst="rect">
            <a:avLst/>
          </a:prstGeom>
        </p:spPr>
        <p:txBody>
          <a:bodyPr anchor="b"/>
          <a:lstStyle>
            <a:lvl1pPr algn="r">
              <a:lnSpc>
                <a:spcPts val="5700"/>
              </a:lnSpc>
              <a:defRPr sz="9600" b="1">
                <a:solidFill>
                  <a:srgbClr val="58152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00</a:t>
            </a:r>
            <a:endParaRPr lang="es-E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9824" y="2168601"/>
            <a:ext cx="2300341" cy="174395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4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12877" y="1894901"/>
            <a:ext cx="0" cy="2423711"/>
          </a:xfrm>
          <a:prstGeom prst="line">
            <a:avLst/>
          </a:prstGeom>
          <a:ln w="161925">
            <a:solidFill>
              <a:srgbClr val="581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2081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2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5472699" y="1690055"/>
            <a:ext cx="3323875" cy="171691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581522"/>
                </a:solidFill>
                <a:latin typeface="Arial Narrow" panose="020B0606020202030204" pitchFamily="34" charset="0"/>
              </a:rPr>
              <a:t>THANK YOU FOR YOUR ATTENTION</a:t>
            </a:r>
            <a:endParaRPr lang="es-ES" b="1" dirty="0">
              <a:solidFill>
                <a:srgbClr val="581522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535934" y="3435416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</a:t>
            </a:r>
            <a:r>
              <a:rPr lang="en-US" dirty="0" err="1"/>
              <a:t>Lastname</a:t>
            </a:r>
            <a:endParaRPr lang="es-E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727079" y="3677759"/>
            <a:ext cx="3069499" cy="366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5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Mobile Telephone</a:t>
            </a:r>
          </a:p>
          <a:p>
            <a:pPr lvl="0"/>
            <a:r>
              <a:rPr lang="en-US" dirty="0"/>
              <a:t>Desktop Telephone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727079" y="40445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name.lastname@impact-initiatives.org</a:t>
            </a:r>
            <a:endParaRPr lang="es-E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727078" y="42584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skype user name</a:t>
            </a:r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727077" y="44723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www.agora-initiative.org</a:t>
            </a:r>
            <a:endParaRPr lang="es-E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727076" y="4700401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IMPACT Initiatives</a:t>
            </a:r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727075" y="4928479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@AGORA_info</a:t>
            </a:r>
            <a:endParaRPr lang="es-E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908" y="3728031"/>
            <a:ext cx="139097" cy="1390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915" y="4110011"/>
            <a:ext cx="142572" cy="980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2" y="4304124"/>
            <a:ext cx="130921" cy="1309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616" y="4515731"/>
            <a:ext cx="147872" cy="1478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279" y="4744289"/>
            <a:ext cx="138520" cy="1385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3" y="4996267"/>
            <a:ext cx="168359" cy="117852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>
            <a:off x="5167909" y="2180636"/>
            <a:ext cx="0" cy="3273866"/>
          </a:xfrm>
          <a:prstGeom prst="line">
            <a:avLst/>
          </a:prstGeom>
          <a:ln w="161925">
            <a:solidFill>
              <a:srgbClr val="581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8341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 userDrawn="1"/>
        </p:nvSpPr>
        <p:spPr>
          <a:xfrm>
            <a:off x="5015499" y="2512335"/>
            <a:ext cx="3850595" cy="327386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en-US" sz="4400" b="1" dirty="0">
                <a:solidFill>
                  <a:srgbClr val="581522"/>
                </a:solidFill>
                <a:latin typeface="Arial Narrow" panose="020B0606020202030204" pitchFamily="34" charset="0"/>
              </a:rPr>
              <a:t>THANK YOU FOR </a:t>
            </a:r>
            <a:r>
              <a:rPr lang="en-US" sz="4400" b="1">
                <a:solidFill>
                  <a:srgbClr val="581522"/>
                </a:solidFill>
                <a:latin typeface="Arial Narrow" panose="020B0606020202030204" pitchFamily="34" charset="0"/>
              </a:rPr>
              <a:t>YOUR ATTENTION</a:t>
            </a:r>
            <a:endParaRPr lang="es-ES" sz="4400" b="1" dirty="0">
              <a:solidFill>
                <a:srgbClr val="581522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710709" y="2512335"/>
            <a:ext cx="0" cy="3273866"/>
          </a:xfrm>
          <a:prstGeom prst="line">
            <a:avLst/>
          </a:prstGeom>
          <a:ln w="161925">
            <a:solidFill>
              <a:srgbClr val="581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9977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Left banner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2775" y="865472"/>
            <a:ext cx="416410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262775" y="1401349"/>
            <a:ext cx="4164106" cy="4063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246553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Left banner, Text &amp;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28187" y="462065"/>
            <a:ext cx="2998694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28187" y="9431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652963" y="8509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428187" y="223819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652963" y="214591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428187" y="356835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4652963" y="347607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428187" y="49055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4652963" y="48133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5428187" y="1836013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5428094" y="316114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5428094" y="452018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073869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Left banner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THE TITLE </a:t>
            </a:r>
            <a:r>
              <a:rPr lang="en-US"/>
              <a:t>OF YOUR </a:t>
            </a:r>
            <a:r>
              <a:rPr lang="en-US" dirty="0"/>
              <a:t>SECTION</a:t>
            </a:r>
            <a:endParaRPr lang="es-E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3667125" y="198437"/>
            <a:ext cx="5287963" cy="5861703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GB" noProof="0" dirty="0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025179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Top Banner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6176" y="1443988"/>
            <a:ext cx="8087840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86176" y="1969919"/>
            <a:ext cx="8087840" cy="4063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1277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 userDrawn="1"/>
        </p:nvSpPr>
        <p:spPr>
          <a:xfrm>
            <a:off x="5472699" y="1690055"/>
            <a:ext cx="3323875" cy="171691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THANK YOU FOR YOUR ATTENTION</a:t>
            </a:r>
            <a:endParaRPr lang="es-E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535934" y="3435416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</a:t>
            </a:r>
            <a:r>
              <a:rPr lang="en-US" dirty="0" err="1"/>
              <a:t>Lastname</a:t>
            </a:r>
            <a:endParaRPr lang="es-ES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727079" y="3677759"/>
            <a:ext cx="3069499" cy="366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Mobile Telephone</a:t>
            </a:r>
          </a:p>
          <a:p>
            <a:pPr lvl="0"/>
            <a:r>
              <a:rPr lang="en-US" dirty="0"/>
              <a:t>Desktop Telephone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727079" y="40445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name.lastname@impact-initiatives.org</a:t>
            </a:r>
            <a:endParaRPr lang="es-E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727078" y="42584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skype user name</a:t>
            </a:r>
            <a:endParaRPr lang="es-ES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727077" y="44723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www.agora-initiative.org</a:t>
            </a:r>
            <a:endParaRPr lang="es-E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727076" y="4700401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IMPACT Initiatives</a:t>
            </a:r>
            <a:endParaRPr lang="es-ES" dirty="0"/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727075" y="4928479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@AGORA_info</a:t>
            </a:r>
            <a:endParaRPr lang="es-ES" dirty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908" y="3728031"/>
            <a:ext cx="139097" cy="13909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915" y="4110011"/>
            <a:ext cx="142572" cy="9801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2" y="4304124"/>
            <a:ext cx="130921" cy="13092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616" y="4515731"/>
            <a:ext cx="147872" cy="1478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279" y="4744289"/>
            <a:ext cx="138520" cy="13852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3" y="4996267"/>
            <a:ext cx="168359" cy="117852"/>
          </a:xfrm>
          <a:prstGeom prst="rect">
            <a:avLst/>
          </a:prstGeom>
        </p:spPr>
      </p:pic>
      <p:cxnSp>
        <p:nvCxnSpPr>
          <p:cNvPr id="37" name="Straight Connector 36"/>
          <p:cNvCxnSpPr/>
          <p:nvPr userDrawn="1"/>
        </p:nvCxnSpPr>
        <p:spPr>
          <a:xfrm>
            <a:off x="5167909" y="2180636"/>
            <a:ext cx="0" cy="3273866"/>
          </a:xfrm>
          <a:prstGeom prst="line">
            <a:avLst/>
          </a:prstGeom>
          <a:ln w="161925">
            <a:solidFill>
              <a:srgbClr val="B7A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6803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Top Banner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84138" y="1357312"/>
            <a:ext cx="8966200" cy="479247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962531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Top Banner, Texts &amp;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350" y="2926603"/>
            <a:ext cx="1568450" cy="525931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14350" y="342078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995363" y="217412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635250" y="342078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116263" y="217412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756150" y="342078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5237163" y="217412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6877050" y="342078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7358063" y="217412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2635250" y="300421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4756150" y="300421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6877050" y="301267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i="0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117217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Top Banner 4 Boxes +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87141" y="1857675"/>
            <a:ext cx="1799924" cy="29164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EE5859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750052" y="1857675"/>
            <a:ext cx="1799924" cy="2916456"/>
          </a:xfrm>
          <a:prstGeom prst="rect">
            <a:avLst/>
          </a:prstGeom>
          <a:solidFill>
            <a:srgbClr val="B7A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angle 13"/>
          <p:cNvSpPr/>
          <p:nvPr userDrawn="1"/>
        </p:nvSpPr>
        <p:spPr>
          <a:xfrm>
            <a:off x="2668596" y="1858074"/>
            <a:ext cx="1799924" cy="2916456"/>
          </a:xfrm>
          <a:prstGeom prst="rect">
            <a:avLst/>
          </a:prstGeom>
          <a:solidFill>
            <a:srgbClr val="581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angle 14"/>
          <p:cNvSpPr/>
          <p:nvPr userDrawn="1"/>
        </p:nvSpPr>
        <p:spPr>
          <a:xfrm>
            <a:off x="6865180" y="1857675"/>
            <a:ext cx="1799924" cy="2916456"/>
          </a:xfrm>
          <a:prstGeom prst="rect">
            <a:avLst/>
          </a:prstGeom>
          <a:solidFill>
            <a:srgbClr val="BCB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4874490" y="1856508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5875" y="4995195"/>
            <a:ext cx="8177069" cy="102691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text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714086" y="1856509"/>
            <a:ext cx="1568450" cy="2918691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2790534" y="1856509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6988690" y="1856507"/>
            <a:ext cx="1568450" cy="291869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 OF YOUR BOX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02664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Top Banner + 4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664143" y="1837390"/>
            <a:ext cx="1799924" cy="37671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angle 26"/>
          <p:cNvSpPr/>
          <p:nvPr userDrawn="1"/>
        </p:nvSpPr>
        <p:spPr>
          <a:xfrm>
            <a:off x="664143" y="1837390"/>
            <a:ext cx="1799924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angle 27"/>
          <p:cNvSpPr/>
          <p:nvPr userDrawn="1"/>
        </p:nvSpPr>
        <p:spPr>
          <a:xfrm>
            <a:off x="2678224" y="1837390"/>
            <a:ext cx="1799924" cy="3767154"/>
          </a:xfrm>
          <a:prstGeom prst="rect">
            <a:avLst/>
          </a:prstGeom>
          <a:solidFill>
            <a:srgbClr val="581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angle 28"/>
          <p:cNvSpPr/>
          <p:nvPr userDrawn="1"/>
        </p:nvSpPr>
        <p:spPr>
          <a:xfrm>
            <a:off x="2678224" y="1837390"/>
            <a:ext cx="1799924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angle 29"/>
          <p:cNvSpPr/>
          <p:nvPr userDrawn="1"/>
        </p:nvSpPr>
        <p:spPr>
          <a:xfrm>
            <a:off x="4692305" y="1837390"/>
            <a:ext cx="1799924" cy="3767154"/>
          </a:xfrm>
          <a:prstGeom prst="rect">
            <a:avLst/>
          </a:prstGeom>
          <a:solidFill>
            <a:srgbClr val="D2C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Rectangle 36"/>
          <p:cNvSpPr/>
          <p:nvPr userDrawn="1"/>
        </p:nvSpPr>
        <p:spPr>
          <a:xfrm>
            <a:off x="4692305" y="1837390"/>
            <a:ext cx="1799924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Rectangle 37"/>
          <p:cNvSpPr/>
          <p:nvPr userDrawn="1"/>
        </p:nvSpPr>
        <p:spPr>
          <a:xfrm>
            <a:off x="6706386" y="1837390"/>
            <a:ext cx="1799924" cy="3767154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Rectangle 38"/>
          <p:cNvSpPr/>
          <p:nvPr userDrawn="1"/>
        </p:nvSpPr>
        <p:spPr>
          <a:xfrm>
            <a:off x="6706386" y="1837390"/>
            <a:ext cx="1799924" cy="50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752123" y="265066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41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662554" y="1807347"/>
            <a:ext cx="1793928" cy="51723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42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752124" y="231757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43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2766215" y="265066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44" name="Text Placeholder 16"/>
          <p:cNvSpPr>
            <a:spLocks noGrp="1"/>
          </p:cNvSpPr>
          <p:nvPr>
            <p:ph type="body" sz="quarter" idx="27" hasCustomPrompt="1"/>
          </p:nvPr>
        </p:nvSpPr>
        <p:spPr>
          <a:xfrm>
            <a:off x="2676646" y="1807347"/>
            <a:ext cx="1793928" cy="51723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45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2766216" y="231757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46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4780307" y="265066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47" name="Text Placeholder 16"/>
          <p:cNvSpPr>
            <a:spLocks noGrp="1"/>
          </p:cNvSpPr>
          <p:nvPr>
            <p:ph type="body" sz="quarter" idx="30" hasCustomPrompt="1"/>
          </p:nvPr>
        </p:nvSpPr>
        <p:spPr>
          <a:xfrm>
            <a:off x="4690738" y="1807347"/>
            <a:ext cx="1793928" cy="51723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48" name="Text Placeholder 16"/>
          <p:cNvSpPr>
            <a:spLocks noGrp="1"/>
          </p:cNvSpPr>
          <p:nvPr>
            <p:ph type="body" sz="quarter" idx="31" hasCustomPrompt="1"/>
          </p:nvPr>
        </p:nvSpPr>
        <p:spPr>
          <a:xfrm>
            <a:off x="4780308" y="231757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  <p:sp>
        <p:nvSpPr>
          <p:cNvPr id="49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794399" y="2650668"/>
            <a:ext cx="1630739" cy="28868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900"/>
              </a:lnSpc>
              <a:buNone/>
              <a:defRPr sz="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50" name="Text Placeholder 16"/>
          <p:cNvSpPr>
            <a:spLocks noGrp="1"/>
          </p:cNvSpPr>
          <p:nvPr>
            <p:ph type="body" sz="quarter" idx="33" hasCustomPrompt="1"/>
          </p:nvPr>
        </p:nvSpPr>
        <p:spPr>
          <a:xfrm>
            <a:off x="6704830" y="1807347"/>
            <a:ext cx="1793928" cy="51723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ts val="1500"/>
              </a:lnSpc>
              <a:buNone/>
              <a:defRPr sz="1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BOX</a:t>
            </a:r>
            <a:endParaRPr lang="es-ES" dirty="0"/>
          </a:p>
        </p:txBody>
      </p:sp>
      <p:sp>
        <p:nvSpPr>
          <p:cNvPr id="51" name="Text Placeholder 16"/>
          <p:cNvSpPr>
            <a:spLocks noGrp="1"/>
          </p:cNvSpPr>
          <p:nvPr>
            <p:ph type="body" sz="quarter" idx="34" hasCustomPrompt="1"/>
          </p:nvPr>
        </p:nvSpPr>
        <p:spPr>
          <a:xfrm>
            <a:off x="6794400" y="2317575"/>
            <a:ext cx="1630739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the header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931587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Top Banner +2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556329" y="1839322"/>
            <a:ext cx="3776870" cy="39491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14" name="Rectangle 13"/>
          <p:cNvSpPr/>
          <p:nvPr userDrawn="1"/>
        </p:nvSpPr>
        <p:spPr>
          <a:xfrm>
            <a:off x="556329" y="1673670"/>
            <a:ext cx="3776870" cy="165652"/>
          </a:xfrm>
          <a:prstGeom prst="rect">
            <a:avLst/>
          </a:prstGeom>
          <a:solidFill>
            <a:srgbClr val="B7A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4810277" y="1839322"/>
            <a:ext cx="3776870" cy="3949148"/>
          </a:xfrm>
          <a:prstGeom prst="rect">
            <a:avLst/>
          </a:prstGeom>
          <a:solidFill>
            <a:srgbClr val="581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16" name="Rectangle 15"/>
          <p:cNvSpPr/>
          <p:nvPr userDrawn="1"/>
        </p:nvSpPr>
        <p:spPr>
          <a:xfrm>
            <a:off x="4810277" y="1673670"/>
            <a:ext cx="3776870" cy="165652"/>
          </a:xfrm>
          <a:prstGeom prst="rect">
            <a:avLst/>
          </a:prstGeom>
          <a:solidFill>
            <a:srgbClr val="B7A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752123" y="2632886"/>
            <a:ext cx="3286677" cy="29845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11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752123" y="1883422"/>
            <a:ext cx="3286677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TITLE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759380" y="2279925"/>
            <a:ext cx="3279420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3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header</a:t>
            </a:r>
            <a:endParaRPr lang="es-E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27" hasCustomPrompt="1"/>
          </p:nvPr>
        </p:nvSpPr>
        <p:spPr>
          <a:xfrm>
            <a:off x="5004808" y="2640143"/>
            <a:ext cx="3286677" cy="298456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11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5004808" y="1890679"/>
            <a:ext cx="3286677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22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TITLE</a:t>
            </a:r>
            <a:endParaRPr lang="es-ES" dirty="0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12065" y="2287182"/>
            <a:ext cx="3279420" cy="36021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500"/>
              </a:lnSpc>
              <a:buNone/>
              <a:defRPr sz="13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478103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Top Banner, Chart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THE GRAPHIC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graphicFrame>
        <p:nvGraphicFramePr>
          <p:cNvPr id="7" name="Diagram 6"/>
          <p:cNvGraphicFramePr/>
          <p:nvPr userDrawn="1">
            <p:extLst>
              <p:ext uri="{D42A27DB-BD31-4B8C-83A1-F6EECF244321}">
                <p14:modId xmlns:p14="http://schemas.microsoft.com/office/powerpoint/2010/main" val="1295553832"/>
              </p:ext>
            </p:extLst>
          </p:nvPr>
        </p:nvGraphicFramePr>
        <p:xfrm>
          <a:off x="275771" y="1716315"/>
          <a:ext cx="4775200" cy="4016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4961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Top Banner, Chartop2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2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THE CHART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5" hasCustomPrompt="1"/>
          </p:nvPr>
        </p:nvSpPr>
        <p:spPr>
          <a:xfrm>
            <a:off x="386176" y="1794971"/>
            <a:ext cx="4563195" cy="368508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chart</a:t>
            </a:r>
          </a:p>
        </p:txBody>
      </p:sp>
    </p:spTree>
    <p:extLst>
      <p:ext uri="{BB962C8B-B14F-4D97-AF65-F5344CB8AC3E}">
        <p14:creationId xmlns:p14="http://schemas.microsoft.com/office/powerpoint/2010/main" val="26197414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Top Banner, Smartgraphic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757" y="1794970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1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YOUR SMARTART</a:t>
            </a:r>
            <a:endParaRPr lang="es-E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10757" y="2466109"/>
            <a:ext cx="3243716" cy="14778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500"/>
              </a:lnSpc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the subsection</a:t>
            </a:r>
            <a:endParaRPr lang="es-E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10757" y="2663222"/>
            <a:ext cx="3243716" cy="281682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1100"/>
              </a:lnSpc>
              <a:buNone/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Enter here your plain text</a:t>
            </a:r>
            <a:endParaRPr lang="es-ES" dirty="0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5" hasCustomPrompt="1"/>
          </p:nvPr>
        </p:nvSpPr>
        <p:spPr>
          <a:xfrm>
            <a:off x="386175" y="1794971"/>
            <a:ext cx="4736687" cy="368508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SmartArt</a:t>
            </a:r>
          </a:p>
        </p:txBody>
      </p:sp>
    </p:spTree>
    <p:extLst>
      <p:ext uri="{BB962C8B-B14F-4D97-AF65-F5344CB8AC3E}">
        <p14:creationId xmlns:p14="http://schemas.microsoft.com/office/powerpoint/2010/main" val="25659087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Left banner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1889" y="-15484"/>
            <a:ext cx="2941487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44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1889" y="2593539"/>
            <a:ext cx="2941487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5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your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1889" y="3119470"/>
            <a:ext cx="2941487" cy="28930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204728" y="150813"/>
            <a:ext cx="4784725" cy="595415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321068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2 Left banner, Text &amp;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1889" y="-15484"/>
            <a:ext cx="2941487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44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1889" y="2593539"/>
            <a:ext cx="2941487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5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your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1889" y="3119470"/>
            <a:ext cx="2941487" cy="28930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28187" y="898346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plain text</a:t>
            </a:r>
            <a:endParaRPr lang="es-ES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652963" y="806075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428187" y="2193365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plain text</a:t>
            </a:r>
            <a:endParaRPr lang="es-ES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652963" y="2101094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428187" y="3523525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plain text</a:t>
            </a:r>
            <a:endParaRPr lang="es-ES" dirty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4652963" y="3431254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5428187" y="4860746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plain text</a:t>
            </a:r>
            <a:endParaRPr lang="es-ES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652963" y="4768475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5428187" y="1791188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5428094" y="3116320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5428094" y="4475360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5428094" y="496616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89436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1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 userDrawn="1"/>
        </p:nvSpPr>
        <p:spPr>
          <a:xfrm>
            <a:off x="5015499" y="2512335"/>
            <a:ext cx="3850595" cy="327386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en-US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THANK YOU FOR </a:t>
            </a:r>
            <a:r>
              <a:rPr lang="en-US" sz="4400" b="1">
                <a:solidFill>
                  <a:schemeClr val="bg1"/>
                </a:solidFill>
                <a:latin typeface="Arial Narrow" panose="020B0606020202030204" pitchFamily="34" charset="0"/>
              </a:rPr>
              <a:t>YOUR ATTENTION</a:t>
            </a:r>
            <a:endParaRPr lang="es-ES" sz="4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710709" y="2512335"/>
            <a:ext cx="0" cy="3273866"/>
          </a:xfrm>
          <a:prstGeom prst="line">
            <a:avLst/>
          </a:prstGeom>
          <a:ln w="161925">
            <a:solidFill>
              <a:srgbClr val="B7A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9771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 3 Cover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38536" y="0"/>
            <a:ext cx="5288096" cy="4616067"/>
          </a:xfrm>
          <a:prstGeom prst="rect">
            <a:avLst/>
          </a:prstGeom>
          <a:solidFill>
            <a:srgbClr val="58152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43635" y="53790"/>
            <a:ext cx="4164107" cy="2913529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700"/>
              </a:lnSpc>
              <a:defRPr sz="6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43636" y="2952281"/>
            <a:ext cx="4164106" cy="5259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is an example of how your explanatory text could be placed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743075" y="3478213"/>
            <a:ext cx="2713038" cy="654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Month Year</a:t>
            </a:r>
            <a:endParaRPr lang="es-E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593256" y="0"/>
            <a:ext cx="0" cy="4081549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8070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3 Cover Op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43571" y="0"/>
            <a:ext cx="5288096" cy="4616067"/>
          </a:xfrm>
          <a:prstGeom prst="rect">
            <a:avLst/>
          </a:prstGeom>
          <a:solidFill>
            <a:srgbClr val="B7AD9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D2CBB8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85526" y="0"/>
            <a:ext cx="0" cy="4081549"/>
          </a:xfrm>
          <a:prstGeom prst="line">
            <a:avLst/>
          </a:prstGeom>
          <a:ln w="22225">
            <a:solidFill>
              <a:srgbClr val="581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43635" y="53790"/>
            <a:ext cx="4164107" cy="2913529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700"/>
              </a:lnSpc>
              <a:defRPr sz="60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43636" y="2952281"/>
            <a:ext cx="4164106" cy="5259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is an example of how your explanatory text could be placed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743075" y="3478213"/>
            <a:ext cx="2713038" cy="654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Month Year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23025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3 Section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722922"/>
            <a:ext cx="9144000" cy="2762451"/>
          </a:xfrm>
          <a:prstGeom prst="rect">
            <a:avLst/>
          </a:prstGeom>
          <a:solidFill>
            <a:srgbClr val="58152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143678" y="2492943"/>
            <a:ext cx="1539249" cy="1208401"/>
          </a:xfrm>
          <a:prstGeom prst="rect">
            <a:avLst/>
          </a:prstGeom>
        </p:spPr>
        <p:txBody>
          <a:bodyPr anchor="b"/>
          <a:lstStyle>
            <a:lvl1pPr algn="r">
              <a:lnSpc>
                <a:spcPts val="5700"/>
              </a:lnSpc>
              <a:defRPr sz="9600" b="1">
                <a:solidFill>
                  <a:srgbClr val="B7AD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00</a:t>
            </a:r>
            <a:endParaRPr lang="es-E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012877" y="1894901"/>
            <a:ext cx="0" cy="2423711"/>
          </a:xfrm>
          <a:prstGeom prst="line">
            <a:avLst/>
          </a:prstGeom>
          <a:ln w="161925">
            <a:solidFill>
              <a:srgbClr val="B7A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9824" y="2168601"/>
            <a:ext cx="2300341" cy="174395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TITLE OF TOUR SECTION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66618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3 Section Op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722922"/>
            <a:ext cx="9144000" cy="2762451"/>
          </a:xfrm>
          <a:prstGeom prst="rect">
            <a:avLst/>
          </a:prstGeom>
          <a:solidFill>
            <a:srgbClr val="B7AD9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143678" y="2492943"/>
            <a:ext cx="1539249" cy="1208401"/>
          </a:xfrm>
          <a:prstGeom prst="rect">
            <a:avLst/>
          </a:prstGeom>
        </p:spPr>
        <p:txBody>
          <a:bodyPr anchor="b"/>
          <a:lstStyle>
            <a:lvl1pPr algn="r">
              <a:lnSpc>
                <a:spcPts val="5700"/>
              </a:lnSpc>
              <a:defRPr sz="9600" b="1">
                <a:solidFill>
                  <a:srgbClr val="58152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00</a:t>
            </a:r>
            <a:endParaRPr lang="es-E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012877" y="1894901"/>
            <a:ext cx="0" cy="2423711"/>
          </a:xfrm>
          <a:prstGeom prst="line">
            <a:avLst/>
          </a:prstGeom>
          <a:ln w="161925">
            <a:solidFill>
              <a:srgbClr val="581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9824" y="2168601"/>
            <a:ext cx="2300341" cy="174395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4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TITLE OF TOUR SECTION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202436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 3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5167909" y="2180636"/>
            <a:ext cx="3976091" cy="3273866"/>
          </a:xfrm>
          <a:prstGeom prst="rect">
            <a:avLst/>
          </a:prstGeom>
          <a:solidFill>
            <a:srgbClr val="58152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472699" y="1690055"/>
            <a:ext cx="3323875" cy="171691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THANK YOU FOR YOUR ATTENTION</a:t>
            </a:r>
            <a:endParaRPr lang="es-E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535934" y="3435416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</a:t>
            </a:r>
            <a:r>
              <a:rPr lang="en-US" dirty="0" err="1"/>
              <a:t>Lastname</a:t>
            </a:r>
            <a:endParaRPr lang="es-E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727079" y="3677759"/>
            <a:ext cx="3069499" cy="366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Mobile Telephone</a:t>
            </a:r>
          </a:p>
          <a:p>
            <a:pPr lvl="0"/>
            <a:r>
              <a:rPr lang="en-US" dirty="0"/>
              <a:t>Desktop Telephone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727079" y="40445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name.lastname@impact-initiatives.org</a:t>
            </a:r>
            <a:endParaRPr lang="es-E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727078" y="42584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skype user name</a:t>
            </a:r>
            <a:endParaRPr lang="es-E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727077" y="44723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www.agora-initiative.org</a:t>
            </a:r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727076" y="4700401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IMPACT Initiatives</a:t>
            </a:r>
            <a:endParaRPr lang="es-E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727075" y="4928479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@AGORA_info</a:t>
            </a:r>
            <a:endParaRPr lang="es-E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908" y="3728031"/>
            <a:ext cx="139097" cy="1390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915" y="4110011"/>
            <a:ext cx="142572" cy="980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2" y="4304124"/>
            <a:ext cx="130921" cy="1309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616" y="4515731"/>
            <a:ext cx="147872" cy="1478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279" y="4744289"/>
            <a:ext cx="138520" cy="1385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3" y="4996267"/>
            <a:ext cx="168359" cy="117852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5167909" y="2180636"/>
            <a:ext cx="0" cy="3273866"/>
          </a:xfrm>
          <a:prstGeom prst="line">
            <a:avLst/>
          </a:prstGeom>
          <a:ln w="161925">
            <a:solidFill>
              <a:srgbClr val="B7A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0460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p 3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5167909" y="2180636"/>
            <a:ext cx="3976091" cy="3273866"/>
          </a:xfrm>
          <a:prstGeom prst="rect">
            <a:avLst/>
          </a:prstGeom>
          <a:solidFill>
            <a:srgbClr val="58152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5167909" y="2180636"/>
            <a:ext cx="0" cy="3273866"/>
          </a:xfrm>
          <a:prstGeom prst="line">
            <a:avLst/>
          </a:prstGeom>
          <a:ln w="161925">
            <a:solidFill>
              <a:srgbClr val="B7A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 userDrawn="1"/>
        </p:nvSpPr>
        <p:spPr>
          <a:xfrm>
            <a:off x="5472698" y="2180634"/>
            <a:ext cx="3850595" cy="327386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en-US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THANK YOU FOR </a:t>
            </a:r>
            <a:r>
              <a:rPr lang="en-US" sz="4400" b="1">
                <a:solidFill>
                  <a:schemeClr val="bg1"/>
                </a:solidFill>
                <a:latin typeface="Arial Narrow" panose="020B0606020202030204" pitchFamily="34" charset="0"/>
              </a:rPr>
              <a:t>YOUR ATTENTION</a:t>
            </a:r>
            <a:endParaRPr lang="es-ES" sz="4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112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 3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5167909" y="2180636"/>
            <a:ext cx="3976091" cy="3273866"/>
          </a:xfrm>
          <a:prstGeom prst="rect">
            <a:avLst/>
          </a:prstGeom>
          <a:solidFill>
            <a:srgbClr val="B7AD9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472699" y="1690055"/>
            <a:ext cx="3323875" cy="171691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581522"/>
                </a:solidFill>
                <a:latin typeface="Arial Narrow" panose="020B0606020202030204" pitchFamily="34" charset="0"/>
              </a:rPr>
              <a:t>THANK YOU FOR YOUR ATTENTION</a:t>
            </a:r>
            <a:endParaRPr lang="es-ES" b="1" dirty="0">
              <a:solidFill>
                <a:srgbClr val="581522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535934" y="3435416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</a:t>
            </a:r>
            <a:r>
              <a:rPr lang="en-US" dirty="0" err="1"/>
              <a:t>Lastname</a:t>
            </a:r>
            <a:endParaRPr lang="es-E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727079" y="3677759"/>
            <a:ext cx="3069499" cy="366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5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Mobile Telephone</a:t>
            </a:r>
          </a:p>
          <a:p>
            <a:pPr lvl="0"/>
            <a:r>
              <a:rPr lang="en-US" dirty="0"/>
              <a:t>Desktop Telephone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727079" y="40445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name.lastname@impact-initiatives.org</a:t>
            </a:r>
            <a:endParaRPr lang="es-E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727078" y="42584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skype user name</a:t>
            </a:r>
            <a:endParaRPr lang="es-E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727077" y="4472323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www.agora-initiative.org</a:t>
            </a:r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727076" y="4700401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IMPACT Initiatives</a:t>
            </a:r>
            <a:endParaRPr lang="es-E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727075" y="4928479"/>
            <a:ext cx="3069499" cy="213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95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@AGORA_info</a:t>
            </a:r>
            <a:endParaRPr lang="es-E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908" y="3728031"/>
            <a:ext cx="139097" cy="1390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915" y="4110011"/>
            <a:ext cx="142571" cy="980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2" y="4304124"/>
            <a:ext cx="130921" cy="1309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616" y="4515731"/>
            <a:ext cx="147872" cy="1478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279" y="4744289"/>
            <a:ext cx="138520" cy="1385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3" y="4996267"/>
            <a:ext cx="168359" cy="117851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5167909" y="2180636"/>
            <a:ext cx="0" cy="3273866"/>
          </a:xfrm>
          <a:prstGeom prst="line">
            <a:avLst/>
          </a:prstGeom>
          <a:ln w="161925">
            <a:solidFill>
              <a:srgbClr val="581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2820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p 3 Goodby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5167909" y="2180636"/>
            <a:ext cx="3976091" cy="3273866"/>
          </a:xfrm>
          <a:prstGeom prst="rect">
            <a:avLst/>
          </a:prstGeom>
          <a:solidFill>
            <a:srgbClr val="B7AD9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5167909" y="2180636"/>
            <a:ext cx="0" cy="3273866"/>
          </a:xfrm>
          <a:prstGeom prst="line">
            <a:avLst/>
          </a:prstGeom>
          <a:ln w="161925">
            <a:solidFill>
              <a:srgbClr val="581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 userDrawn="1"/>
        </p:nvSpPr>
        <p:spPr>
          <a:xfrm>
            <a:off x="5472698" y="2180634"/>
            <a:ext cx="3850595" cy="327386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Trade Gothic LT Std Bold" panose="000008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en-US" sz="4400" b="1" dirty="0">
                <a:solidFill>
                  <a:srgbClr val="581522"/>
                </a:solidFill>
                <a:latin typeface="Arial Narrow" panose="020B0606020202030204" pitchFamily="34" charset="0"/>
              </a:rPr>
              <a:t>THANK YOU FOR </a:t>
            </a:r>
            <a:r>
              <a:rPr lang="en-US" sz="4400" b="1">
                <a:solidFill>
                  <a:srgbClr val="581522"/>
                </a:solidFill>
                <a:latin typeface="Arial Narrow" panose="020B0606020202030204" pitchFamily="34" charset="0"/>
              </a:rPr>
              <a:t>YOUR ATTENTION</a:t>
            </a:r>
            <a:endParaRPr lang="es-ES" sz="4400" b="1" dirty="0">
              <a:solidFill>
                <a:srgbClr val="58152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8713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1 Top Banner, Texts &amp; Icon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6176" y="266337"/>
            <a:ext cx="8087840" cy="72464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29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350" y="2944533"/>
            <a:ext cx="1568450" cy="525931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14350" y="343871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995363" y="219205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635250" y="343871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116263" y="219205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756150" y="343871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5237163" y="219205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6877050" y="3438714"/>
            <a:ext cx="1568450" cy="173055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2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7358063" y="2192058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2635250" y="302214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4756150" y="302214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6877050" y="3030600"/>
            <a:ext cx="1568450" cy="44832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1500"/>
              </a:lnSpc>
              <a:buNone/>
              <a:defRPr sz="12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YOU PASTE YOUR HEADER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406714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CCM - Title Slide - Present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87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07884" rtlCol="0" anchor="ctr">
            <a:noAutofit/>
          </a:bodyPr>
          <a:lstStyle/>
          <a:p>
            <a:pPr algn="ctr"/>
            <a:endParaRPr lang="en-GB" sz="1756" noProof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951594"/>
            <a:ext cx="9144000" cy="1080120"/>
          </a:xfrm>
          <a:prstGeom prst="rect">
            <a:avLst/>
          </a:prstGeom>
          <a:solidFill>
            <a:schemeClr val="bg1"/>
          </a:solidFill>
        </p:spPr>
        <p:txBody>
          <a:bodyPr rIns="360000" anchor="ctr">
            <a:noAutofit/>
          </a:bodyPr>
          <a:lstStyle>
            <a:lvl1pPr algn="r">
              <a:defRPr sz="4105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887" y="5319747"/>
            <a:ext cx="6400800" cy="648072"/>
          </a:xfrm>
        </p:spPr>
        <p:txBody>
          <a:bodyPr rIns="360000" anchor="ctr">
            <a:noAutofit/>
          </a:bodyPr>
          <a:lstStyle>
            <a:lvl1pPr marL="0" indent="0" algn="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390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1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2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3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4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45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36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27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19"/>
          <a:stretch/>
        </p:blipFill>
        <p:spPr>
          <a:xfrm>
            <a:off x="5311003" y="293431"/>
            <a:ext cx="3633516" cy="124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803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Left banner &amp; Text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2775" y="865472"/>
            <a:ext cx="4164106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700" b="1" baseline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262775" y="1401349"/>
            <a:ext cx="4164106" cy="4063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3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409777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CM - Title - Photo 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Drag picture to placeholder or click icon to add</a:t>
            </a:r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19"/>
          <a:stretch/>
        </p:blipFill>
        <p:spPr>
          <a:xfrm>
            <a:off x="5311003" y="293431"/>
            <a:ext cx="3633516" cy="124116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3951594"/>
            <a:ext cx="9144000" cy="1080120"/>
          </a:xfrm>
          <a:prstGeom prst="rect">
            <a:avLst/>
          </a:prstGeom>
          <a:solidFill>
            <a:schemeClr val="bg1"/>
          </a:solidFill>
        </p:spPr>
        <p:txBody>
          <a:bodyPr rIns="360000" anchor="ctr"/>
          <a:lstStyle>
            <a:lvl1pPr algn="r">
              <a:defRPr sz="4105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743887" y="5319747"/>
            <a:ext cx="6400800" cy="648072"/>
          </a:xfrm>
        </p:spPr>
        <p:txBody>
          <a:bodyPr rIns="360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390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1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2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3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4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45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36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27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19"/>
          <a:stretch/>
        </p:blipFill>
        <p:spPr>
          <a:xfrm>
            <a:off x="5441341" y="431685"/>
            <a:ext cx="3633516" cy="124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6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CM - Title - Photo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Drag picture to placeholder or click icon to add</a:t>
            </a:r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19"/>
          <a:stretch/>
        </p:blipFill>
        <p:spPr>
          <a:xfrm>
            <a:off x="5311003" y="293431"/>
            <a:ext cx="3633516" cy="124116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3951594"/>
            <a:ext cx="9144000" cy="1080120"/>
          </a:xfrm>
          <a:prstGeom prst="rect">
            <a:avLst/>
          </a:prstGeom>
          <a:solidFill>
            <a:schemeClr val="accent1"/>
          </a:solidFill>
        </p:spPr>
        <p:txBody>
          <a:bodyPr rIns="360000" anchor="ctr"/>
          <a:lstStyle>
            <a:lvl1pPr algn="r">
              <a:defRPr sz="4105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743887" y="5319747"/>
            <a:ext cx="6400800" cy="648072"/>
          </a:xfrm>
        </p:spPr>
        <p:txBody>
          <a:bodyPr rIns="360000" anchor="ctr"/>
          <a:lstStyle>
            <a:lvl1pPr marL="0" indent="0" algn="r">
              <a:buNone/>
              <a:defRPr>
                <a:solidFill>
                  <a:schemeClr val="accent1"/>
                </a:solidFill>
              </a:defRPr>
            </a:lvl1pPr>
            <a:lvl2pPr marL="390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1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2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3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4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45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36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27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78"/>
          <a:stretch/>
        </p:blipFill>
        <p:spPr>
          <a:xfrm>
            <a:off x="5311004" y="293431"/>
            <a:ext cx="3601342" cy="124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18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CM - TItle - Repor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1"/>
            <a:ext cx="6973763" cy="6863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39" noProof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24827" y="3110556"/>
            <a:ext cx="5563597" cy="1822397"/>
          </a:xfrm>
          <a:prstGeom prst="rect">
            <a:avLst/>
          </a:prstGeom>
          <a:noFill/>
        </p:spPr>
        <p:txBody>
          <a:bodyPr lIns="90000" tIns="90000" rIns="90000" bIns="90000" anchor="b">
            <a:normAutofit/>
          </a:bodyPr>
          <a:lstStyle>
            <a:lvl1pPr algn="l">
              <a:defRPr sz="2737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24827" y="4999791"/>
            <a:ext cx="5563597" cy="648072"/>
          </a:xfrm>
        </p:spPr>
        <p:txBody>
          <a:bodyPr anchor="t">
            <a:normAutofit/>
          </a:bodyPr>
          <a:lstStyle>
            <a:lvl1pPr marL="0" indent="0" algn="l">
              <a:buNone/>
              <a:defRPr sz="171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390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1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2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3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4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45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36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27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7397242" y="4516004"/>
            <a:ext cx="1695136" cy="2108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770" noProof="0">
                <a:solidFill>
                  <a:schemeClr val="accent1"/>
                </a:solidFill>
                <a:latin typeface="+mn-lt"/>
              </a:rPr>
              <a:t>www.globalcccmcluster.org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397242" y="4815112"/>
            <a:ext cx="1695136" cy="2108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770" noProof="0">
                <a:solidFill>
                  <a:schemeClr val="accent1"/>
                </a:solidFill>
                <a:latin typeface="+mn-lt"/>
              </a:rPr>
              <a:t>globalsupport@cccmcluster.org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7397242" y="5114221"/>
            <a:ext cx="1695136" cy="2108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8918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70" noProof="0">
                <a:solidFill>
                  <a:schemeClr val="accent1"/>
                </a:solidFill>
                <a:latin typeface="+mn-lt"/>
              </a:rPr>
              <a:t>@</a:t>
            </a:r>
            <a:r>
              <a:rPr lang="en-GB" sz="770" noProof="0" err="1">
                <a:solidFill>
                  <a:schemeClr val="accent1"/>
                </a:solidFill>
                <a:latin typeface="+mn-lt"/>
              </a:rPr>
              <a:t>CCCMCluster</a:t>
            </a:r>
            <a:endParaRPr lang="en-GB" sz="770" noProof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7397242" y="5413329"/>
            <a:ext cx="1695136" cy="2108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8918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70" noProof="0" err="1">
                <a:solidFill>
                  <a:schemeClr val="accent1"/>
                </a:solidFill>
                <a:latin typeface="+mn-lt"/>
              </a:rPr>
              <a:t>GlobalCCCMCluster</a:t>
            </a:r>
            <a:endParaRPr lang="en-GB" sz="770" noProof="0">
              <a:solidFill>
                <a:schemeClr val="accent1"/>
              </a:solidFill>
              <a:latin typeface="+mn-lt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07477" y="4278216"/>
            <a:ext cx="13759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 userDrawn="1"/>
        </p:nvSpPr>
        <p:spPr>
          <a:xfrm>
            <a:off x="424828" y="292721"/>
            <a:ext cx="1843890" cy="2108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770" noProof="0">
                <a:solidFill>
                  <a:schemeClr val="bg1"/>
                </a:solidFill>
                <a:latin typeface="+mn-lt"/>
              </a:rPr>
              <a:t>WWW.GLOBALCCCMCLUSTER.ORG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4956" y="6132423"/>
            <a:ext cx="1843734" cy="246266"/>
          </a:xfrm>
        </p:spPr>
        <p:txBody>
          <a:bodyPr>
            <a:noAutofit/>
          </a:bodyPr>
          <a:lstStyle>
            <a:lvl1pPr marL="0" indent="0">
              <a:buNone/>
              <a:defRPr sz="941">
                <a:solidFill>
                  <a:schemeClr val="bg1"/>
                </a:solidFill>
              </a:defRPr>
            </a:lvl1pPr>
            <a:lvl2pPr>
              <a:defRPr sz="898">
                <a:solidFill>
                  <a:schemeClr val="bg1"/>
                </a:solidFill>
              </a:defRPr>
            </a:lvl2pPr>
            <a:lvl3pPr>
              <a:defRPr sz="855">
                <a:solidFill>
                  <a:schemeClr val="bg1"/>
                </a:solidFill>
              </a:defRPr>
            </a:lvl3pPr>
            <a:lvl4pPr>
              <a:defRPr sz="770">
                <a:solidFill>
                  <a:schemeClr val="bg1"/>
                </a:solidFill>
              </a:defRPr>
            </a:lvl4pPr>
            <a:lvl5pPr>
              <a:defRPr sz="77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REPORT DATE | v 1.0</a:t>
            </a:r>
          </a:p>
        </p:txBody>
      </p:sp>
      <p:pic>
        <p:nvPicPr>
          <p:cNvPr id="1030" name="Picture 6" descr="Image result for unhcr logo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8" t="8900" r="10541" b="10504"/>
          <a:stretch/>
        </p:blipFill>
        <p:spPr bwMode="auto">
          <a:xfrm>
            <a:off x="7269721" y="6046744"/>
            <a:ext cx="537278" cy="56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iom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437" y="6045520"/>
            <a:ext cx="504125" cy="57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 userDrawn="1"/>
        </p:nvGrpSpPr>
        <p:grpSpPr>
          <a:xfrm>
            <a:off x="7170572" y="4350408"/>
            <a:ext cx="1675072" cy="1485961"/>
            <a:chOff x="8384341" y="4715941"/>
            <a:chExt cx="1608808" cy="171757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8384341" y="4715941"/>
              <a:ext cx="1608808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8384341" y="6433517"/>
              <a:ext cx="1608808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683" y="293431"/>
            <a:ext cx="1529961" cy="11044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lum bright="17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478" y="4863245"/>
            <a:ext cx="128727" cy="1365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988" y="4565118"/>
            <a:ext cx="139707" cy="1481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7" cstate="print">
            <a:lum bright="17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8" t="6184" r="10946" b="17614"/>
          <a:stretch/>
        </p:blipFill>
        <p:spPr>
          <a:xfrm>
            <a:off x="7239259" y="5149123"/>
            <a:ext cx="123166" cy="122963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 noChangeArrowheads="1"/>
          </p:cNvPicPr>
          <p:nvPr userDrawn="1"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2934" y="5455245"/>
            <a:ext cx="135815" cy="1440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2640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CM - Title - Report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207"/>
                    </a14:imgEffect>
                    <a14:imgEffect>
                      <a14:saturation sat="0"/>
                    </a14:imgEffect>
                    <a14:imgEffect>
                      <a14:brightnessContrast bright="-65000" contras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99" r="12971"/>
          <a:stretch/>
        </p:blipFill>
        <p:spPr>
          <a:xfrm>
            <a:off x="-12602" y="0"/>
            <a:ext cx="6986365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24827" y="3110556"/>
            <a:ext cx="5563597" cy="1822397"/>
          </a:xfrm>
          <a:prstGeom prst="rect">
            <a:avLst/>
          </a:prstGeom>
          <a:noFill/>
        </p:spPr>
        <p:txBody>
          <a:bodyPr lIns="90000" tIns="90000" rIns="90000" bIns="90000" anchor="b">
            <a:normAutofit/>
          </a:bodyPr>
          <a:lstStyle>
            <a:lvl1pPr algn="l">
              <a:defRPr sz="2737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24827" y="4999791"/>
            <a:ext cx="5563597" cy="648072"/>
          </a:xfrm>
        </p:spPr>
        <p:txBody>
          <a:bodyPr anchor="t">
            <a:normAutofit/>
          </a:bodyPr>
          <a:lstStyle>
            <a:lvl1pPr marL="0" indent="0" algn="l">
              <a:buNone/>
              <a:defRPr sz="171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390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1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2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3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4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45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36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27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07477" y="4278216"/>
            <a:ext cx="13759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 userDrawn="1"/>
        </p:nvSpPr>
        <p:spPr>
          <a:xfrm>
            <a:off x="424828" y="292721"/>
            <a:ext cx="1843890" cy="2108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770" noProof="0">
                <a:solidFill>
                  <a:schemeClr val="bg1"/>
                </a:solidFill>
                <a:latin typeface="+mn-lt"/>
              </a:rPr>
              <a:t>WWW.GLOBALCCCMCLUSTER.ORG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4956" y="6132423"/>
            <a:ext cx="1843734" cy="246266"/>
          </a:xfrm>
        </p:spPr>
        <p:txBody>
          <a:bodyPr>
            <a:noAutofit/>
          </a:bodyPr>
          <a:lstStyle>
            <a:lvl1pPr marL="0" indent="0">
              <a:buNone/>
              <a:defRPr sz="941">
                <a:solidFill>
                  <a:schemeClr val="bg1"/>
                </a:solidFill>
              </a:defRPr>
            </a:lvl1pPr>
            <a:lvl2pPr>
              <a:defRPr sz="898">
                <a:solidFill>
                  <a:schemeClr val="bg1"/>
                </a:solidFill>
              </a:defRPr>
            </a:lvl2pPr>
            <a:lvl3pPr>
              <a:defRPr sz="855">
                <a:solidFill>
                  <a:schemeClr val="bg1"/>
                </a:solidFill>
              </a:defRPr>
            </a:lvl3pPr>
            <a:lvl4pPr>
              <a:defRPr sz="770">
                <a:solidFill>
                  <a:schemeClr val="bg1"/>
                </a:solidFill>
              </a:defRPr>
            </a:lvl4pPr>
            <a:lvl5pPr>
              <a:defRPr sz="77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REPORT DATE | v 1.0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7397242" y="4516004"/>
            <a:ext cx="1695136" cy="2108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770" noProof="0">
                <a:solidFill>
                  <a:schemeClr val="accent1"/>
                </a:solidFill>
                <a:latin typeface="+mn-lt"/>
              </a:rPr>
              <a:t>www.globalcccmcluster.org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7397242" y="4815112"/>
            <a:ext cx="1695136" cy="2108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770" noProof="0">
                <a:solidFill>
                  <a:schemeClr val="accent1"/>
                </a:solidFill>
                <a:latin typeface="+mn-lt"/>
              </a:rPr>
              <a:t>gobalsupport@cccmcluster.org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7397242" y="5114221"/>
            <a:ext cx="1695136" cy="2108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8918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70" noProof="0">
                <a:solidFill>
                  <a:schemeClr val="accent1"/>
                </a:solidFill>
                <a:latin typeface="+mn-lt"/>
              </a:rPr>
              <a:t>@</a:t>
            </a:r>
            <a:r>
              <a:rPr lang="en-GB" sz="770" noProof="0" err="1">
                <a:solidFill>
                  <a:schemeClr val="accent1"/>
                </a:solidFill>
                <a:latin typeface="+mn-lt"/>
              </a:rPr>
              <a:t>CCCMCluster</a:t>
            </a:r>
            <a:endParaRPr lang="en-GB" sz="770" noProof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7397242" y="5413329"/>
            <a:ext cx="1695136" cy="2108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8918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70" noProof="0" err="1">
                <a:solidFill>
                  <a:schemeClr val="accent1"/>
                </a:solidFill>
                <a:latin typeface="+mn-lt"/>
              </a:rPr>
              <a:t>GlobalCCCM</a:t>
            </a:r>
            <a:endParaRPr lang="en-GB" sz="770" noProof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30" name="Picture 6" descr="Image result for unhcr logo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8" t="8900" r="10541" b="10504"/>
          <a:stretch/>
        </p:blipFill>
        <p:spPr bwMode="auto">
          <a:xfrm>
            <a:off x="7269721" y="6046744"/>
            <a:ext cx="537278" cy="56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Image result for iom logo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437" y="6045520"/>
            <a:ext cx="504125" cy="57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 userDrawn="1"/>
        </p:nvGrpSpPr>
        <p:grpSpPr>
          <a:xfrm>
            <a:off x="7170572" y="4278216"/>
            <a:ext cx="1675072" cy="1558154"/>
            <a:chOff x="8384341" y="4715941"/>
            <a:chExt cx="1608808" cy="1717576"/>
          </a:xfrm>
        </p:grpSpPr>
        <p:cxnSp>
          <p:nvCxnSpPr>
            <p:cNvPr id="33" name="Straight Connector 32"/>
            <p:cNvCxnSpPr/>
            <p:nvPr userDrawn="1"/>
          </p:nvCxnSpPr>
          <p:spPr>
            <a:xfrm>
              <a:off x="8384341" y="4715941"/>
              <a:ext cx="1608808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8384341" y="6433517"/>
              <a:ext cx="1608808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6" cstate="print">
            <a:lum bright="17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478" y="4863245"/>
            <a:ext cx="128727" cy="13654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988" y="4565118"/>
            <a:ext cx="139707" cy="14819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 rotWithShape="1">
          <a:blip r:embed="rId8" cstate="print">
            <a:lum bright="17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8" t="6184" r="10946" b="17614"/>
          <a:stretch/>
        </p:blipFill>
        <p:spPr>
          <a:xfrm>
            <a:off x="7239259" y="5149123"/>
            <a:ext cx="123166" cy="122963"/>
          </a:xfrm>
          <a:prstGeom prst="rect">
            <a:avLst/>
          </a:prstGeom>
        </p:spPr>
      </p:pic>
      <p:pic>
        <p:nvPicPr>
          <p:cNvPr id="38" name="Picture 8" descr="https://cdn3.iconfinder.com/data/icons/picons-social/57/40-google-plus-128.png"/>
          <p:cNvPicPr>
            <a:picLocks noChangeAspect="1" noChangeArrowheads="1"/>
          </p:cNvPicPr>
          <p:nvPr userDrawn="1"/>
        </p:nvPicPr>
        <p:blipFill>
          <a:blip r:embed="rId9" cstate="print">
            <a:lum bright="17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740" y="5434884"/>
            <a:ext cx="174203" cy="1847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683" y="387872"/>
            <a:ext cx="1529961" cy="145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668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CM - SubTitle - Re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1"/>
            <a:ext cx="5557338" cy="6863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39" noProof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24827" y="2623513"/>
            <a:ext cx="4947760" cy="589951"/>
          </a:xfrm>
          <a:prstGeom prst="rect">
            <a:avLst/>
          </a:prstGeom>
          <a:noFill/>
        </p:spPr>
        <p:txBody>
          <a:bodyPr lIns="90000" tIns="90000" rIns="90000" bIns="90000" anchor="b">
            <a:normAutofit/>
          </a:bodyPr>
          <a:lstStyle>
            <a:lvl1pPr algn="l">
              <a:defRPr sz="2737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24827" y="3363675"/>
            <a:ext cx="4947760" cy="648072"/>
          </a:xfrm>
        </p:spPr>
        <p:txBody>
          <a:bodyPr anchor="t">
            <a:normAutofit/>
          </a:bodyPr>
          <a:lstStyle>
            <a:lvl1pPr marL="0" indent="0" algn="l">
              <a:buNone/>
              <a:defRPr sz="171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390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1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2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3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4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45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36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27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07477" y="2579783"/>
            <a:ext cx="13759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 userDrawn="1"/>
        </p:nvSpPr>
        <p:spPr>
          <a:xfrm>
            <a:off x="424828" y="292721"/>
            <a:ext cx="1843890" cy="2108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770" noProof="0">
                <a:solidFill>
                  <a:schemeClr val="bg1"/>
                </a:solidFill>
                <a:latin typeface="+mn-lt"/>
              </a:rPr>
              <a:t>WWW.GLOBALCCCMCLUSTER.ORG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4956" y="6132423"/>
            <a:ext cx="1843734" cy="246266"/>
          </a:xfrm>
        </p:spPr>
        <p:txBody>
          <a:bodyPr>
            <a:noAutofit/>
          </a:bodyPr>
          <a:lstStyle>
            <a:lvl1pPr marL="0" indent="0">
              <a:buNone/>
              <a:defRPr sz="941">
                <a:solidFill>
                  <a:schemeClr val="bg1"/>
                </a:solidFill>
              </a:defRPr>
            </a:lvl1pPr>
            <a:lvl2pPr>
              <a:defRPr sz="898">
                <a:solidFill>
                  <a:schemeClr val="bg1"/>
                </a:solidFill>
              </a:defRPr>
            </a:lvl2pPr>
            <a:lvl3pPr>
              <a:defRPr sz="855">
                <a:solidFill>
                  <a:schemeClr val="bg1"/>
                </a:solidFill>
              </a:defRPr>
            </a:lvl3pPr>
            <a:lvl4pPr>
              <a:defRPr sz="770">
                <a:solidFill>
                  <a:schemeClr val="bg1"/>
                </a:solidFill>
              </a:defRPr>
            </a:lvl4pPr>
            <a:lvl5pPr>
              <a:defRPr sz="77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Page // </a:t>
            </a:r>
            <a:fld id="{5368136F-2B1C-48BC-9B1A-E9811B079E08}" type="slidenum">
              <a:rPr lang="en-GB" noProof="0" smtClean="0"/>
              <a:pPr lvl="0"/>
              <a:t>‹#›</a:t>
            </a:fld>
            <a:endParaRPr lang="en-GB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797544" y="5642208"/>
            <a:ext cx="2976954" cy="980429"/>
          </a:xfrm>
        </p:spPr>
        <p:txBody>
          <a:bodyPr anchor="b">
            <a:noAutofit/>
          </a:bodyPr>
          <a:lstStyle>
            <a:lvl1pPr marL="0" indent="0" algn="r">
              <a:buNone/>
              <a:defRPr sz="8210" b="0">
                <a:solidFill>
                  <a:schemeClr val="accent1"/>
                </a:solidFill>
              </a:defRPr>
            </a:lvl1pPr>
            <a:lvl2pPr marL="390997" indent="0">
              <a:buNone/>
              <a:defRPr>
                <a:solidFill>
                  <a:schemeClr val="bg1"/>
                </a:solidFill>
              </a:defRPr>
            </a:lvl2pPr>
            <a:lvl3pPr marL="781995" indent="0">
              <a:buNone/>
              <a:defRPr>
                <a:solidFill>
                  <a:schemeClr val="bg1"/>
                </a:solidFill>
              </a:defRPr>
            </a:lvl3pPr>
            <a:lvl4pPr marL="1172992" indent="0">
              <a:buNone/>
              <a:defRPr>
                <a:solidFill>
                  <a:schemeClr val="bg1"/>
                </a:solidFill>
              </a:defRPr>
            </a:lvl4pPr>
            <a:lvl5pPr marL="156399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01</a:t>
            </a:r>
          </a:p>
        </p:txBody>
      </p:sp>
      <p:pic>
        <p:nvPicPr>
          <p:cNvPr id="23" name="Picture 2" descr="Displaying CCCM letterhead A4.png"/>
          <p:cNvPicPr>
            <a:picLocks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42"/>
          <a:stretch/>
        </p:blipFill>
        <p:spPr bwMode="auto">
          <a:xfrm>
            <a:off x="5742090" y="2187837"/>
            <a:ext cx="3032409" cy="60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196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CCM- Subtitle - Presentation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4" y="3634680"/>
            <a:ext cx="8421687" cy="1100807"/>
          </a:xfrm>
          <a:prstGeom prst="rect">
            <a:avLst/>
          </a:prstGeom>
          <a:solidFill>
            <a:schemeClr val="accent1"/>
          </a:solidFill>
        </p:spPr>
        <p:txBody>
          <a:bodyPr rIns="360000" anchor="ctr"/>
          <a:lstStyle>
            <a:lvl1pPr algn="r">
              <a:defRPr sz="3421" b="1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22512"/>
            <a:ext cx="8421687" cy="1500187"/>
          </a:xfrm>
        </p:spPr>
        <p:txBody>
          <a:bodyPr rIns="360000" anchor="b">
            <a:normAutofit/>
          </a:bodyPr>
          <a:lstStyle>
            <a:lvl1pPr marL="0" indent="0" algn="r">
              <a:buNone/>
              <a:defRPr sz="2052">
                <a:solidFill>
                  <a:schemeClr val="bg1">
                    <a:lumMod val="50000"/>
                  </a:schemeClr>
                </a:solidFill>
              </a:defRPr>
            </a:lvl1pPr>
            <a:lvl2pPr marL="390997" indent="0">
              <a:buNone/>
              <a:defRPr sz="1539">
                <a:solidFill>
                  <a:schemeClr val="tx1">
                    <a:tint val="75000"/>
                  </a:schemeClr>
                </a:solidFill>
              </a:defRPr>
            </a:lvl2pPr>
            <a:lvl3pPr marL="781995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3pPr>
            <a:lvl4pPr marL="1172992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4pPr>
            <a:lvl5pPr marL="1563990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5pPr>
            <a:lvl6pPr marL="1954987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6pPr>
            <a:lvl7pPr marL="2345985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7pPr>
            <a:lvl8pPr marL="2736982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8pPr>
            <a:lvl9pPr marL="3127980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99559" y="58390"/>
            <a:ext cx="8944442" cy="646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56" noProof="0"/>
          </a:p>
        </p:txBody>
      </p:sp>
      <p:sp>
        <p:nvSpPr>
          <p:cNvPr id="10" name="Rectangle 9"/>
          <p:cNvSpPr/>
          <p:nvPr userDrawn="1"/>
        </p:nvSpPr>
        <p:spPr>
          <a:xfrm>
            <a:off x="1" y="58390"/>
            <a:ext cx="124608" cy="646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56" noProof="0"/>
          </a:p>
        </p:txBody>
      </p:sp>
      <p:pic>
        <p:nvPicPr>
          <p:cNvPr id="11" name="Picture 2" descr="Displaying CCCM letterhead A4.png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449" y="6344388"/>
            <a:ext cx="2970825" cy="33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isplaying CCCM letterhead A4.png"/>
          <p:cNvPicPr>
            <a:picLocks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69"/>
          <a:stretch/>
        </p:blipFill>
        <p:spPr bwMode="auto">
          <a:xfrm>
            <a:off x="8821273" y="6344388"/>
            <a:ext cx="346097" cy="33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isplaying CCCM letterhead A4.png"/>
          <p:cNvPicPr>
            <a:picLocks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74"/>
          <a:stretch/>
        </p:blipFill>
        <p:spPr bwMode="auto">
          <a:xfrm>
            <a:off x="1" y="6344388"/>
            <a:ext cx="5850448" cy="33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 userDrawn="1"/>
        </p:nvSpPr>
        <p:spPr>
          <a:xfrm>
            <a:off x="322726" y="6433920"/>
            <a:ext cx="246335" cy="26129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5C025DF7-41FC-4080-A5FA-D8BFAE0A75B3}" type="slidenum">
              <a:rPr lang="en-US" sz="855" smtClean="0">
                <a:solidFill>
                  <a:schemeClr val="accent1"/>
                </a:solidFill>
              </a:rPr>
              <a:pPr algn="ctr"/>
              <a:t>‹#›</a:t>
            </a:fld>
            <a:endParaRPr lang="en-US" sz="855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1506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CCM - Slide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88" y="404664"/>
            <a:ext cx="8446586" cy="72008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just">
              <a:defRPr sz="342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88" y="1196752"/>
            <a:ext cx="8446586" cy="4968552"/>
          </a:xfrm>
        </p:spPr>
        <p:txBody>
          <a:bodyPr>
            <a:noAutofit/>
          </a:bodyPr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Rectangle 3"/>
          <p:cNvSpPr/>
          <p:nvPr userDrawn="1"/>
        </p:nvSpPr>
        <p:spPr>
          <a:xfrm>
            <a:off x="199559" y="58390"/>
            <a:ext cx="8944442" cy="646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56" noProof="0"/>
          </a:p>
        </p:txBody>
      </p:sp>
      <p:sp>
        <p:nvSpPr>
          <p:cNvPr id="5" name="Rectangle 4"/>
          <p:cNvSpPr/>
          <p:nvPr userDrawn="1"/>
        </p:nvSpPr>
        <p:spPr>
          <a:xfrm>
            <a:off x="1" y="58390"/>
            <a:ext cx="124608" cy="646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56" noProof="0"/>
          </a:p>
        </p:txBody>
      </p:sp>
      <p:pic>
        <p:nvPicPr>
          <p:cNvPr id="6" name="Picture 2" descr="Displaying CCCM letterhead A4.png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449" y="6344388"/>
            <a:ext cx="2970825" cy="33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isplaying CCCM letterhead A4.png"/>
          <p:cNvPicPr>
            <a:picLocks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69"/>
          <a:stretch/>
        </p:blipFill>
        <p:spPr bwMode="auto">
          <a:xfrm>
            <a:off x="8821273" y="6344388"/>
            <a:ext cx="346097" cy="33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isplaying CCCM letterhead A4.png"/>
          <p:cNvPicPr>
            <a:picLocks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74"/>
          <a:stretch/>
        </p:blipFill>
        <p:spPr bwMode="auto">
          <a:xfrm>
            <a:off x="1" y="6344388"/>
            <a:ext cx="5850448" cy="33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 userDrawn="1"/>
        </p:nvSpPr>
        <p:spPr>
          <a:xfrm>
            <a:off x="322726" y="6433920"/>
            <a:ext cx="246335" cy="26129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5C025DF7-41FC-4080-A5FA-D8BFAE0A75B3}" type="slidenum">
              <a:rPr lang="en-GB" sz="855" noProof="0" smtClean="0">
                <a:solidFill>
                  <a:schemeClr val="accent1"/>
                </a:solidFill>
              </a:rPr>
              <a:pPr algn="ctr"/>
              <a:t>‹#›</a:t>
            </a:fld>
            <a:endParaRPr lang="en-GB" sz="855" noProof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28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Left banner, Text &amp; Icons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28187" y="462065"/>
            <a:ext cx="2998694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28187" y="9431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652963" y="8509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428187" y="223819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652963" y="214591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428187" y="356835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4652963" y="347607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428187" y="49055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4652963" y="48133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5428187" y="1836013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5428094" y="316114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5428094" y="452018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 i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3086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Left banner &amp; Image 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907" y="1845250"/>
            <a:ext cx="2941487" cy="250115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4500"/>
              </a:lnSpc>
              <a:defRPr sz="44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THE TITLE OF YOUR SECTION</a:t>
            </a:r>
            <a:endParaRPr lang="es-E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3667125" y="198438"/>
            <a:ext cx="5287963" cy="5861703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GB" noProof="0" dirty="0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09038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1 Big Left banner+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1889" y="-15484"/>
            <a:ext cx="2941487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44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1889" y="2593539"/>
            <a:ext cx="2941487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500" b="1">
                <a:solidFill>
                  <a:srgbClr val="B7AD9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your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1889" y="3119470"/>
            <a:ext cx="2941487" cy="28930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1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195763" y="150813"/>
            <a:ext cx="4784725" cy="595415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</a:t>
            </a:r>
            <a:r>
              <a:rPr lang="es-ES" dirty="0" err="1"/>
              <a:t>below</a:t>
            </a:r>
            <a:r>
              <a:rPr lang="es-ES" dirty="0"/>
              <a:t> to </a:t>
            </a:r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6646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1 Big Left banner+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5428094" y="549381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1889" y="-15484"/>
            <a:ext cx="2941487" cy="250115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500"/>
              </a:lnSpc>
              <a:defRPr sz="44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HERE GOES YOUR TITLE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1889" y="2593539"/>
            <a:ext cx="2941487" cy="52593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500" b="1">
                <a:solidFill>
                  <a:srgbClr val="B7AD99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Here goes your header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1889" y="3119470"/>
            <a:ext cx="2941487" cy="28930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500"/>
              </a:lnSpc>
              <a:buNone/>
              <a:defRPr sz="11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428187" y="9431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652963" y="8509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428187" y="223819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652963" y="214591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428187" y="3568350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4652963" y="3476079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5428187" y="4905571"/>
            <a:ext cx="2998694" cy="7780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0"/>
              </a:lnSpc>
              <a:buNone/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your plain text</a:t>
            </a:r>
            <a:endParaRPr lang="es-E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652963" y="4813300"/>
            <a:ext cx="663575" cy="6635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s-ES" dirty="0"/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5428187" y="1836013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18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5428094" y="316114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5428094" y="4520185"/>
            <a:ext cx="2998787" cy="4377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 b="1" i="0">
                <a:solidFill>
                  <a:srgbClr val="58152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Here goes the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28362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image" Target="../media/image26.jpg"/><Relationship Id="rId5" Type="http://schemas.openxmlformats.org/officeDocument/2006/relationships/slideLayout" Target="../slideLayouts/slideLayout44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Relationship Id="rId9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4.jp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3.jp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.jpe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24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3.jpg"/><Relationship Id="rId5" Type="http://schemas.openxmlformats.org/officeDocument/2006/relationships/image" Target="../media/image9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image" Target="../media/image24.jp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13.jpg"/><Relationship Id="rId5" Type="http://schemas.openxmlformats.org/officeDocument/2006/relationships/slideLayout" Target="../slideLayouts/slideLayout33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.jpeg"/><Relationship Id="rId5" Type="http://schemas.openxmlformats.org/officeDocument/2006/relationships/image" Target="../media/image25.jpg"/><Relationship Id="rId4" Type="http://schemas.openxmlformats.org/officeDocument/2006/relationships/image" Target="../media/image1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6"/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8152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5505"/>
            <a:ext cx="9144000" cy="61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5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27" r:id="rId2"/>
    <p:sldLayoutId id="2147483719" r:id="rId3"/>
    <p:sldLayoutId id="214748381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535"/>
            <a:ext cx="9142572" cy="68569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5505"/>
            <a:ext cx="9144000" cy="61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85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3" r:id="rId2"/>
    <p:sldLayoutId id="2147483692" r:id="rId3"/>
    <p:sldLayoutId id="2147483729" r:id="rId4"/>
    <p:sldLayoutId id="2147483751" r:id="rId5"/>
    <p:sldLayoutId id="2147483815" r:id="rId6"/>
    <p:sldLayoutId id="2147483805" r:id="rId7"/>
    <p:sldLayoutId id="2147483816" r:id="rId8"/>
    <p:sldLayoutId id="214748381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9034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</p:sldLayoutIdLst>
  <p:txStyles>
    <p:titleStyle>
      <a:lvl1pPr algn="ctr" defTabSz="781995" rtl="0" eaLnBrk="1" latinLnBrk="0" hangingPunct="1">
        <a:spcBef>
          <a:spcPct val="0"/>
        </a:spcBef>
        <a:buNone/>
        <a:defRPr sz="37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3248" indent="-293248" algn="just" defTabSz="7819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1pPr>
      <a:lvl2pPr marL="635371" indent="-244373" algn="just" defTabSz="781995" rtl="0" eaLnBrk="1" latinLnBrk="0" hangingPunct="1">
        <a:spcBef>
          <a:spcPct val="20000"/>
        </a:spcBef>
        <a:buFont typeface="Arial" panose="020B0604020202020204" pitchFamily="34" charset="0"/>
        <a:buChar char="–"/>
        <a:defRPr sz="2395" kern="1200">
          <a:solidFill>
            <a:schemeClr val="tx1"/>
          </a:solidFill>
          <a:latin typeface="+mn-lt"/>
          <a:ea typeface="+mn-ea"/>
          <a:cs typeface="+mn-cs"/>
        </a:defRPr>
      </a:lvl2pPr>
      <a:lvl3pPr marL="977494" indent="-195499" algn="just" defTabSz="7819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52" kern="1200">
          <a:solidFill>
            <a:schemeClr val="tx1"/>
          </a:solidFill>
          <a:latin typeface="+mn-lt"/>
          <a:ea typeface="+mn-ea"/>
          <a:cs typeface="+mn-cs"/>
        </a:defRPr>
      </a:lvl3pPr>
      <a:lvl4pPr marL="1368491" indent="-195499" algn="just" defTabSz="781995" rtl="0" eaLnBrk="1" latinLnBrk="0" hangingPunct="1">
        <a:spcBef>
          <a:spcPct val="20000"/>
        </a:spcBef>
        <a:buFont typeface="Arial" panose="020B0604020202020204" pitchFamily="34" charset="0"/>
        <a:buChar char="–"/>
        <a:defRPr sz="1710" kern="1200">
          <a:solidFill>
            <a:schemeClr val="tx1"/>
          </a:solidFill>
          <a:latin typeface="+mn-lt"/>
          <a:ea typeface="+mn-ea"/>
          <a:cs typeface="+mn-cs"/>
        </a:defRPr>
      </a:lvl4pPr>
      <a:lvl5pPr marL="1759488" indent="-195499" algn="just" defTabSz="781995" rtl="0" eaLnBrk="1" latinLnBrk="0" hangingPunct="1">
        <a:spcBef>
          <a:spcPct val="20000"/>
        </a:spcBef>
        <a:buFont typeface="Arial" panose="020B0604020202020204" pitchFamily="34" charset="0"/>
        <a:buChar char="»"/>
        <a:defRPr sz="1710" kern="1200">
          <a:solidFill>
            <a:schemeClr val="tx1"/>
          </a:solidFill>
          <a:latin typeface="+mn-lt"/>
          <a:ea typeface="+mn-ea"/>
          <a:cs typeface="+mn-cs"/>
        </a:defRPr>
      </a:lvl5pPr>
      <a:lvl6pPr marL="2150486" indent="-195499" algn="l" defTabSz="7819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6pPr>
      <a:lvl7pPr marL="2541483" indent="-195499" algn="l" defTabSz="7819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7pPr>
      <a:lvl8pPr marL="2932481" indent="-195499" algn="l" defTabSz="7819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8pPr>
      <a:lvl9pPr marL="3323478" indent="-195499" algn="l" defTabSz="7819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1pPr>
      <a:lvl2pPr marL="390997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2pPr>
      <a:lvl3pPr marL="781995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172992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4pPr>
      <a:lvl5pPr marL="1563990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5pPr>
      <a:lvl6pPr marL="1954987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345985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736982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127980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5505"/>
            <a:ext cx="9144000" cy="61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28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05" r:id="rId2"/>
    <p:sldLayoutId id="214748369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5505"/>
            <a:ext cx="9144000" cy="61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96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817" r:id="rId2"/>
    <p:sldLayoutId id="214748383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5505"/>
            <a:ext cx="9144000" cy="61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89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07" r:id="rId3"/>
    <p:sldLayoutId id="2147483716" r:id="rId4"/>
    <p:sldLayoutId id="2147483717" r:id="rId5"/>
    <p:sldLayoutId id="2147483718" r:id="rId6"/>
    <p:sldLayoutId id="2147483709" r:id="rId7"/>
    <p:sldLayoutId id="2147483714" r:id="rId8"/>
    <p:sldLayoutId id="214748371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5505"/>
            <a:ext cx="9144000" cy="61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333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6"/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7AD99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5505"/>
            <a:ext cx="9144000" cy="61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60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71" r:id="rId2"/>
    <p:sldLayoutId id="2147483725" r:id="rId3"/>
    <p:sldLayoutId id="214748381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5505"/>
            <a:ext cx="9144000" cy="61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29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7" r:id="rId2"/>
    <p:sldLayoutId id="214748380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5505"/>
            <a:ext cx="9144000" cy="61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8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3" r:id="rId2"/>
    <p:sldLayoutId id="2147483807" r:id="rId3"/>
    <p:sldLayoutId id="2147483787" r:id="rId4"/>
    <p:sldLayoutId id="2147483808" r:id="rId5"/>
    <p:sldLayoutId id="2147483809" r:id="rId6"/>
    <p:sldLayoutId id="2147483793" r:id="rId7"/>
    <p:sldLayoutId id="2147483795" r:id="rId8"/>
    <p:sldLayoutId id="214748379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5505"/>
            <a:ext cx="9144000" cy="61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16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am03.safelinks.protection.outlook.com/?url=https://sheltercluster.us5.list-manage.com/track/click?u%3Dee1282d5c9f8ad96a8b51f014%26id%3D5f302c4bb5%26e%3D6c27de90d9&amp;data=01|01|seki.hirano@crs.org|c6ff2c4d01154ddf0f7d08d73aa67dc1|b80c308cd08d4b07915c11a92d9cc6bd|0&amp;sdata=HvQdBn3B5VeA/XGnvaf1MbIhxaJGWsJgzQg8ZLR5WWc%3D&amp;reserved=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hyperlink" Target="mailto:meeting@sheltercentre.org?subject=Proposed%20presentation%20for%20the%2011%20October%20Shelter%20Practitioners%20Meeting&amp;body=Dear%20ShelterCentre%20Team,%0a%0aWe%20would%20like%20to%20propose%20the%20following%20presentation%0a%0aTitle:%0a%0aSummary:%0a%0aProposed%20duration:%0a%0aBest%20regards.%0a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510" y="3831336"/>
            <a:ext cx="4639713" cy="572713"/>
          </a:xfrm>
        </p:spPr>
        <p:txBody>
          <a:bodyPr anchor="ctr"/>
          <a:lstStyle/>
          <a:p>
            <a:pPr algn="r">
              <a:lnSpc>
                <a:spcPct val="150000"/>
              </a:lnSpc>
            </a:pPr>
            <a:r>
              <a:rPr lang="fr-CH" sz="2400" b="0" dirty="0" smtClean="0">
                <a:solidFill>
                  <a:srgbClr val="FFFFFF"/>
                </a:solidFill>
              </a:rPr>
              <a:t>17 </a:t>
            </a:r>
            <a:r>
              <a:rPr lang="en-GB" sz="2400" b="0" dirty="0" smtClean="0">
                <a:solidFill>
                  <a:srgbClr val="FFFFFF"/>
                </a:solidFill>
              </a:rPr>
              <a:t>September</a:t>
            </a:r>
            <a:r>
              <a:rPr lang="fr-CH" sz="2400" b="0" dirty="0" smtClean="0">
                <a:solidFill>
                  <a:srgbClr val="FFFFFF"/>
                </a:solidFill>
              </a:rPr>
              <a:t> 2019</a:t>
            </a:r>
            <a:endParaRPr lang="es-ES" sz="1100" b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6163EC-F2AC-48F8-8A78-F57D5E088122}"/>
              </a:ext>
            </a:extLst>
          </p:cNvPr>
          <p:cNvSpPr txBox="1">
            <a:spLocks/>
          </p:cNvSpPr>
          <p:nvPr/>
        </p:nvSpPr>
        <p:spPr>
          <a:xfrm>
            <a:off x="1782619" y="237300"/>
            <a:ext cx="4372692" cy="34203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57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n-GB" sz="4800" dirty="0"/>
              <a:t>Urban </a:t>
            </a:r>
            <a:r>
              <a:rPr lang="en-GB" sz="4800" dirty="0" smtClean="0"/>
              <a:t>Settlements Working Group </a:t>
            </a:r>
            <a:r>
              <a:rPr lang="en-GB" sz="2400" dirty="0"/>
              <a:t/>
            </a:r>
            <a:br>
              <a:rPr lang="en-GB" sz="2400" dirty="0"/>
            </a:br>
            <a:endParaRPr lang="es-ES" sz="2400" b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16B2731-42FE-43C0-B5B9-EE52595E8166}"/>
              </a:ext>
            </a:extLst>
          </p:cNvPr>
          <p:cNvGrpSpPr/>
          <p:nvPr/>
        </p:nvGrpSpPr>
        <p:grpSpPr>
          <a:xfrm>
            <a:off x="7462577" y="6238163"/>
            <a:ext cx="1673034" cy="614024"/>
            <a:chOff x="9278237" y="1807168"/>
            <a:chExt cx="1673034" cy="61402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A066C81-39F5-4BC4-BDA0-90FA7E18386A}"/>
                </a:ext>
              </a:extLst>
            </p:cNvPr>
            <p:cNvSpPr/>
            <p:nvPr/>
          </p:nvSpPr>
          <p:spPr>
            <a:xfrm>
              <a:off x="9278237" y="1807168"/>
              <a:ext cx="1673034" cy="614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 Box 1">
              <a:extLst>
                <a:ext uri="{FF2B5EF4-FFF2-40B4-BE49-F238E27FC236}">
                  <a16:creationId xmlns:a16="http://schemas.microsoft.com/office/drawing/2014/main" id="{A821A491-68D2-4E27-AD34-9B47C6263BCC}"/>
                </a:ext>
              </a:extLst>
            </p:cNvPr>
            <p:cNvSpPr txBox="1"/>
            <p:nvPr/>
          </p:nvSpPr>
          <p:spPr>
            <a:xfrm>
              <a:off x="9278237" y="1892511"/>
              <a:ext cx="1141442" cy="52778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sz="24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USWG</a:t>
              </a:r>
              <a:endParaRPr lang="en-AU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 Box 2">
              <a:extLst>
                <a:ext uri="{FF2B5EF4-FFF2-40B4-BE49-F238E27FC236}">
                  <a16:creationId xmlns:a16="http://schemas.microsoft.com/office/drawing/2014/main" id="{6EA2F5C6-D525-4013-84C6-4E893843C98F}"/>
                </a:ext>
              </a:extLst>
            </p:cNvPr>
            <p:cNvSpPr txBox="1"/>
            <p:nvPr/>
          </p:nvSpPr>
          <p:spPr>
            <a:xfrm>
              <a:off x="10152914" y="1892511"/>
              <a:ext cx="777939" cy="521106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Urban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Settlements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Working Group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4A9FAE3-43DE-44F1-B2DC-9E56C0467DB0}"/>
                </a:ext>
              </a:extLst>
            </p:cNvPr>
            <p:cNvCxnSpPr/>
            <p:nvPr/>
          </p:nvCxnSpPr>
          <p:spPr>
            <a:xfrm>
              <a:off x="10180346" y="1874328"/>
              <a:ext cx="0" cy="521106"/>
            </a:xfrm>
            <a:prstGeom prst="line">
              <a:avLst/>
            </a:prstGeom>
            <a:ln w="12700">
              <a:solidFill>
                <a:srgbClr val="7F14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86393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9D14FDA-ED7B-405B-B679-B7D19E66E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104" y="233704"/>
            <a:ext cx="8110728" cy="772136"/>
          </a:xfrm>
        </p:spPr>
        <p:txBody>
          <a:bodyPr anchor="ctr"/>
          <a:lstStyle/>
          <a:p>
            <a:pPr lvl="0" algn="r">
              <a:spcBef>
                <a:spcPts val="0"/>
              </a:spcBef>
              <a:tabLst>
                <a:tab pos="457200" algn="l"/>
              </a:tabLst>
            </a:pPr>
            <a:r>
              <a:rPr lang="en-GB" sz="3200" dirty="0" smtClean="0"/>
              <a:t> Upcoming USWG </a:t>
            </a:r>
            <a:r>
              <a:rPr lang="en-GB" sz="3200" dirty="0"/>
              <a:t>regional/country </a:t>
            </a:r>
            <a:r>
              <a:rPr lang="en-GB" sz="3200" dirty="0" smtClean="0"/>
              <a:t>consultations</a:t>
            </a:r>
            <a:endParaRPr lang="en-GB" sz="3200" b="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16B2731-42FE-43C0-B5B9-EE52595E8166}"/>
              </a:ext>
            </a:extLst>
          </p:cNvPr>
          <p:cNvGrpSpPr/>
          <p:nvPr/>
        </p:nvGrpSpPr>
        <p:grpSpPr>
          <a:xfrm>
            <a:off x="7462577" y="6238163"/>
            <a:ext cx="1673034" cy="614024"/>
            <a:chOff x="9278237" y="1807168"/>
            <a:chExt cx="1673034" cy="61402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A066C81-39F5-4BC4-BDA0-90FA7E18386A}"/>
                </a:ext>
              </a:extLst>
            </p:cNvPr>
            <p:cNvSpPr/>
            <p:nvPr/>
          </p:nvSpPr>
          <p:spPr>
            <a:xfrm>
              <a:off x="9278237" y="1807168"/>
              <a:ext cx="1673034" cy="614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 Box 1">
              <a:extLst>
                <a:ext uri="{FF2B5EF4-FFF2-40B4-BE49-F238E27FC236}">
                  <a16:creationId xmlns:a16="http://schemas.microsoft.com/office/drawing/2014/main" id="{A821A491-68D2-4E27-AD34-9B47C6263BCC}"/>
                </a:ext>
              </a:extLst>
            </p:cNvPr>
            <p:cNvSpPr txBox="1"/>
            <p:nvPr/>
          </p:nvSpPr>
          <p:spPr>
            <a:xfrm>
              <a:off x="9278237" y="1892511"/>
              <a:ext cx="1141442" cy="52778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sz="24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USWG</a:t>
              </a:r>
              <a:endParaRPr lang="en-AU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 Box 2">
              <a:extLst>
                <a:ext uri="{FF2B5EF4-FFF2-40B4-BE49-F238E27FC236}">
                  <a16:creationId xmlns:a16="http://schemas.microsoft.com/office/drawing/2014/main" id="{6EA2F5C6-D525-4013-84C6-4E893843C98F}"/>
                </a:ext>
              </a:extLst>
            </p:cNvPr>
            <p:cNvSpPr txBox="1"/>
            <p:nvPr/>
          </p:nvSpPr>
          <p:spPr>
            <a:xfrm>
              <a:off x="10152914" y="1892511"/>
              <a:ext cx="777939" cy="521106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Urban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Settlements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Working Group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4A9FAE3-43DE-44F1-B2DC-9E56C0467DB0}"/>
                </a:ext>
              </a:extLst>
            </p:cNvPr>
            <p:cNvCxnSpPr/>
            <p:nvPr/>
          </p:nvCxnSpPr>
          <p:spPr>
            <a:xfrm>
              <a:off x="10180346" y="1874328"/>
              <a:ext cx="0" cy="521106"/>
            </a:xfrm>
            <a:prstGeom prst="line">
              <a:avLst/>
            </a:prstGeom>
            <a:ln w="12700">
              <a:solidFill>
                <a:srgbClr val="7F14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3C12275-15DF-44EA-B5A0-EC00128B2F68}"/>
              </a:ext>
            </a:extLst>
          </p:cNvPr>
          <p:cNvSpPr txBox="1"/>
          <p:nvPr/>
        </p:nvSpPr>
        <p:spPr>
          <a:xfrm>
            <a:off x="202543" y="1472321"/>
            <a:ext cx="852083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800" b="1" dirty="0" smtClean="0">
                <a:solidFill>
                  <a:srgbClr val="7F1416"/>
                </a:solidFill>
                <a:latin typeface="Arial Narrow" panose="020B0606020202030204" pitchFamily="34" charset="0"/>
              </a:rPr>
              <a:t>Bangkok: </a:t>
            </a:r>
            <a:r>
              <a:rPr lang="en-US" sz="2800" dirty="0" smtClean="0">
                <a:solidFill>
                  <a:srgbClr val="7F1416"/>
                </a:solidFill>
                <a:latin typeface="Arial Narrow" panose="020B0606020202030204" pitchFamily="34" charset="0"/>
              </a:rPr>
              <a:t>Wednesday 20 November (Full Day)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Arial Narrow" panose="020B0606020202030204" pitchFamily="34" charset="0"/>
              </a:rPr>
              <a:t>Looking for multi-sectoral wide participation: </a:t>
            </a:r>
            <a:r>
              <a:rPr lang="en-GB" sz="2400" dirty="0" smtClean="0">
                <a:latin typeface="Arial Narrow" panose="020B0606020202030204" pitchFamily="34" charset="0"/>
              </a:rPr>
              <a:t>Shelter </a:t>
            </a:r>
            <a:r>
              <a:rPr lang="en-GB" sz="2400" dirty="0">
                <a:latin typeface="Arial Narrow" panose="020B0606020202030204" pitchFamily="34" charset="0"/>
              </a:rPr>
              <a:t>&amp; Settlements; </a:t>
            </a:r>
            <a:r>
              <a:rPr lang="en-GB" sz="2400" dirty="0" smtClean="0">
                <a:latin typeface="Arial Narrow" panose="020B0606020202030204" pitchFamily="34" charset="0"/>
              </a:rPr>
              <a:t>Water</a:t>
            </a:r>
            <a:r>
              <a:rPr lang="en-GB" sz="2400" dirty="0">
                <a:latin typeface="Arial Narrow" panose="020B0606020202030204" pitchFamily="34" charset="0"/>
              </a:rPr>
              <a:t>, Sanitation &amp; Hygiene; </a:t>
            </a:r>
            <a:r>
              <a:rPr lang="en-GB" sz="2400" dirty="0" smtClean="0">
                <a:latin typeface="Arial Narrow" panose="020B0606020202030204" pitchFamily="34" charset="0"/>
              </a:rPr>
              <a:t>Protection</a:t>
            </a:r>
            <a:r>
              <a:rPr lang="en-GB" sz="2400" dirty="0">
                <a:latin typeface="Arial Narrow" panose="020B0606020202030204" pitchFamily="34" charset="0"/>
              </a:rPr>
              <a:t>; </a:t>
            </a:r>
            <a:r>
              <a:rPr lang="en-GB" sz="2400" dirty="0" smtClean="0">
                <a:latin typeface="Arial Narrow" panose="020B0606020202030204" pitchFamily="34" charset="0"/>
              </a:rPr>
              <a:t>Livelihoods </a:t>
            </a:r>
            <a:r>
              <a:rPr lang="en-GB" sz="2400" dirty="0">
                <a:latin typeface="Arial Narrow" panose="020B0606020202030204" pitchFamily="34" charset="0"/>
              </a:rPr>
              <a:t>&amp; Income Generation; </a:t>
            </a:r>
            <a:r>
              <a:rPr lang="en-GB" sz="2400" dirty="0" smtClean="0">
                <a:latin typeface="Arial Narrow" panose="020B0606020202030204" pitchFamily="34" charset="0"/>
              </a:rPr>
              <a:t>Humanitarian Coordination, the </a:t>
            </a:r>
            <a:r>
              <a:rPr lang="en-GB" sz="2400" dirty="0">
                <a:latin typeface="Arial Narrow" panose="020B0606020202030204" pitchFamily="34" charset="0"/>
              </a:rPr>
              <a:t>donor, civil society &amp; U.N communities </a:t>
            </a:r>
            <a:endParaRPr lang="en-US" sz="2400" dirty="0" smtClean="0">
              <a:latin typeface="Arial Narrow" panose="020B0606020202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srgbClr val="7F1416"/>
                </a:solidFill>
                <a:latin typeface="Arial Narrow" panose="020B0606020202030204" pitchFamily="34" charset="0"/>
              </a:rPr>
              <a:t>Regional colleagues interested to attend? </a:t>
            </a:r>
            <a:endParaRPr lang="en-US" sz="2400" dirty="0">
              <a:solidFill>
                <a:srgbClr val="7F1416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10896" y="1920240"/>
            <a:ext cx="8485632" cy="0"/>
          </a:xfrm>
          <a:prstGeom prst="line">
            <a:avLst/>
          </a:prstGeom>
          <a:ln>
            <a:solidFill>
              <a:srgbClr val="7F1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3C12275-15DF-44EA-B5A0-EC00128B2F68}"/>
              </a:ext>
            </a:extLst>
          </p:cNvPr>
          <p:cNvSpPr txBox="1"/>
          <p:nvPr/>
        </p:nvSpPr>
        <p:spPr>
          <a:xfrm>
            <a:off x="202543" y="3950705"/>
            <a:ext cx="852083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800" b="1" dirty="0" smtClean="0">
                <a:solidFill>
                  <a:srgbClr val="7F1416"/>
                </a:solidFill>
                <a:latin typeface="Arial Narrow" panose="020B0606020202030204" pitchFamily="34" charset="0"/>
              </a:rPr>
              <a:t>Philippines: </a:t>
            </a:r>
            <a:r>
              <a:rPr lang="en-US" sz="2800" dirty="0" smtClean="0">
                <a:solidFill>
                  <a:srgbClr val="7F1416"/>
                </a:solidFill>
                <a:latin typeface="Arial Narrow" panose="020B0606020202030204" pitchFamily="34" charset="0"/>
              </a:rPr>
              <a:t>25 </a:t>
            </a:r>
            <a:r>
              <a:rPr lang="en-CH" sz="2800" dirty="0" smtClean="0">
                <a:solidFill>
                  <a:srgbClr val="7F1416"/>
                </a:solidFill>
                <a:latin typeface="Arial Narrow" panose="020B0606020202030204" pitchFamily="34" charset="0"/>
              </a:rPr>
              <a:t>–</a:t>
            </a:r>
            <a:r>
              <a:rPr lang="en-US" sz="2800" dirty="0" smtClean="0">
                <a:solidFill>
                  <a:srgbClr val="7F1416"/>
                </a:solidFill>
                <a:latin typeface="Arial Narrow" panose="020B0606020202030204" pitchFamily="34" charset="0"/>
              </a:rPr>
              <a:t> 29 November (TBC)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 Narrow" panose="020B0606020202030204" pitchFamily="34" charset="0"/>
              </a:rPr>
              <a:t>Looking for multi-sectoral wide participation in both Metro Manila &amp; Tacloban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 Narrow" panose="020B0606020202030204" pitchFamily="34" charset="0"/>
              </a:rPr>
              <a:t>Bilateral discussions &amp; </a:t>
            </a:r>
            <a:r>
              <a:rPr lang="en-CH" sz="2400" dirty="0" smtClean="0">
                <a:latin typeface="Arial Narrow" panose="020B0606020202030204" pitchFamily="34" charset="0"/>
              </a:rPr>
              <a:t>½</a:t>
            </a:r>
            <a:r>
              <a:rPr lang="en-GB" sz="2400" dirty="0" smtClean="0">
                <a:latin typeface="Arial Narrow" panose="020B0606020202030204" pitchFamily="34" charset="0"/>
              </a:rPr>
              <a:t> day workshop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srgbClr val="7F1416"/>
                </a:solidFill>
                <a:latin typeface="Arial Narrow" panose="020B0606020202030204" pitchFamily="34" charset="0"/>
              </a:rPr>
              <a:t>Regional colleagues interested to attend? </a:t>
            </a:r>
            <a:endParaRPr lang="en-US" sz="2400" b="1" i="1" dirty="0">
              <a:solidFill>
                <a:srgbClr val="7F1416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10896" y="4431792"/>
            <a:ext cx="8485632" cy="0"/>
          </a:xfrm>
          <a:prstGeom prst="line">
            <a:avLst/>
          </a:prstGeom>
          <a:ln>
            <a:solidFill>
              <a:srgbClr val="7F1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58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2">
            <a:extLst>
              <a:ext uri="{FF2B5EF4-FFF2-40B4-BE49-F238E27FC236}">
                <a16:creationId xmlns:a16="http://schemas.microsoft.com/office/drawing/2014/main" id="{DE44F62F-D284-4D5E-A072-5F7EDF0A0DDB}"/>
              </a:ext>
            </a:extLst>
          </p:cNvPr>
          <p:cNvSpPr txBox="1">
            <a:spLocks/>
          </p:cNvSpPr>
          <p:nvPr/>
        </p:nvSpPr>
        <p:spPr>
          <a:xfrm>
            <a:off x="528080" y="213574"/>
            <a:ext cx="8087840" cy="72464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4500"/>
              </a:lnSpc>
              <a:spcBef>
                <a:spcPct val="0"/>
              </a:spcBef>
              <a:buNone/>
              <a:defRPr sz="2900" b="1" kern="12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Upcoming </a:t>
            </a:r>
            <a:r>
              <a:rPr lang="en-US" u="sng" dirty="0" smtClean="0"/>
              <a:t>Cities &amp; Towns Issue</a:t>
            </a:r>
            <a:endParaRPr lang="en-GB" u="sng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16B2731-42FE-43C0-B5B9-EE52595E8166}"/>
              </a:ext>
            </a:extLst>
          </p:cNvPr>
          <p:cNvGrpSpPr/>
          <p:nvPr/>
        </p:nvGrpSpPr>
        <p:grpSpPr>
          <a:xfrm>
            <a:off x="7462577" y="6238163"/>
            <a:ext cx="1673034" cy="614024"/>
            <a:chOff x="9278237" y="1807168"/>
            <a:chExt cx="1673034" cy="614024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A066C81-39F5-4BC4-BDA0-90FA7E18386A}"/>
                </a:ext>
              </a:extLst>
            </p:cNvPr>
            <p:cNvSpPr/>
            <p:nvPr/>
          </p:nvSpPr>
          <p:spPr>
            <a:xfrm>
              <a:off x="9278237" y="1807168"/>
              <a:ext cx="1673034" cy="614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Text Box 1">
              <a:extLst>
                <a:ext uri="{FF2B5EF4-FFF2-40B4-BE49-F238E27FC236}">
                  <a16:creationId xmlns:a16="http://schemas.microsoft.com/office/drawing/2014/main" id="{A821A491-68D2-4E27-AD34-9B47C6263BCC}"/>
                </a:ext>
              </a:extLst>
            </p:cNvPr>
            <p:cNvSpPr txBox="1"/>
            <p:nvPr/>
          </p:nvSpPr>
          <p:spPr>
            <a:xfrm>
              <a:off x="9278237" y="1892511"/>
              <a:ext cx="1141442" cy="52778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sz="24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USWG</a:t>
              </a:r>
              <a:endParaRPr lang="en-AU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 Box 2">
              <a:extLst>
                <a:ext uri="{FF2B5EF4-FFF2-40B4-BE49-F238E27FC236}">
                  <a16:creationId xmlns:a16="http://schemas.microsoft.com/office/drawing/2014/main" id="{6EA2F5C6-D525-4013-84C6-4E893843C98F}"/>
                </a:ext>
              </a:extLst>
            </p:cNvPr>
            <p:cNvSpPr txBox="1"/>
            <p:nvPr/>
          </p:nvSpPr>
          <p:spPr>
            <a:xfrm>
              <a:off x="10152914" y="1892511"/>
              <a:ext cx="777939" cy="521106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Urban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Settlements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Working Group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4A9FAE3-43DE-44F1-B2DC-9E56C0467DB0}"/>
                </a:ext>
              </a:extLst>
            </p:cNvPr>
            <p:cNvCxnSpPr/>
            <p:nvPr/>
          </p:nvCxnSpPr>
          <p:spPr>
            <a:xfrm>
              <a:off x="10180346" y="1874328"/>
              <a:ext cx="0" cy="521106"/>
            </a:xfrm>
            <a:prstGeom prst="line">
              <a:avLst/>
            </a:prstGeom>
            <a:ln w="12700">
              <a:solidFill>
                <a:srgbClr val="7F14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2"/>
          <a:srcRect l="10796" t="4445" r="65731" b="87098"/>
          <a:stretch/>
        </p:blipFill>
        <p:spPr>
          <a:xfrm>
            <a:off x="6035491" y="0"/>
            <a:ext cx="3108509" cy="1257300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165099" y="1275483"/>
            <a:ext cx="8813801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7F1416"/>
                </a:solidFill>
                <a:latin typeface="Arial Narrow" panose="020B0606020202030204" pitchFamily="34" charset="0"/>
              </a:rPr>
              <a:t>Analyzing </a:t>
            </a:r>
            <a:r>
              <a:rPr lang="en-US" sz="2000" b="1" dirty="0">
                <a:solidFill>
                  <a:srgbClr val="7F1416"/>
                </a:solidFill>
                <a:latin typeface="Arial Narrow" panose="020B0606020202030204" pitchFamily="34" charset="0"/>
              </a:rPr>
              <a:t>needs and 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Narrow" panose="020B0606020202030204" pitchFamily="34" charset="0"/>
              </a:rPr>
              <a:t>What are the </a:t>
            </a:r>
            <a:r>
              <a:rPr lang="en-US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universal challenges involved with displacement to urban contexts? </a:t>
            </a:r>
            <a:r>
              <a:rPr lang="en-US" dirty="0" smtClean="0">
                <a:latin typeface="Arial Narrow" panose="020B0606020202030204" pitchFamily="34" charset="0"/>
              </a:rPr>
              <a:t>What variables come into play in different contexts and locations?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 Narrow" panose="020B0606020202030204" pitchFamily="34" charset="0"/>
            </a:endParaRPr>
          </a:p>
          <a:p>
            <a:r>
              <a:rPr lang="en-US" sz="2000" b="1" dirty="0" smtClean="0">
                <a:solidFill>
                  <a:srgbClr val="7F1416"/>
                </a:solidFill>
                <a:latin typeface="Arial Narrow" panose="020B0606020202030204" pitchFamily="34" charset="0"/>
              </a:rPr>
              <a:t>Frameworks</a:t>
            </a:r>
            <a:r>
              <a:rPr lang="en-US" sz="2000" b="1" dirty="0">
                <a:solidFill>
                  <a:srgbClr val="7F1416"/>
                </a:solidFill>
                <a:latin typeface="Arial Narrow" panose="020B0606020202030204" pitchFamily="34" charset="0"/>
              </a:rPr>
              <a:t>, approaches and initiatives</a:t>
            </a:r>
            <a:endParaRPr lang="en-US" sz="2000" dirty="0">
              <a:solidFill>
                <a:srgbClr val="7F1416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Narrow" panose="020B0606020202030204" pitchFamily="34" charset="0"/>
              </a:rPr>
              <a:t>How </a:t>
            </a:r>
            <a:r>
              <a:rPr lang="en-US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effective and inclusive are ‘area-based’ (or ‘place-based’) approaches?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 </a:t>
            </a:r>
            <a:r>
              <a:rPr lang="en-US" sz="2000" b="1" dirty="0" smtClean="0">
                <a:solidFill>
                  <a:srgbClr val="7F1416"/>
                </a:solidFill>
                <a:latin typeface="Arial Narrow" panose="020B0606020202030204" pitchFamily="34" charset="0"/>
              </a:rPr>
              <a:t>Multi-stakeholder </a:t>
            </a:r>
            <a:r>
              <a:rPr lang="en-US" sz="2000" b="1" dirty="0">
                <a:solidFill>
                  <a:srgbClr val="7F1416"/>
                </a:solidFill>
                <a:latin typeface="Arial Narrow" panose="020B0606020202030204" pitchFamily="34" charset="0"/>
              </a:rPr>
              <a:t>collaboration and engagement </a:t>
            </a:r>
            <a:endParaRPr lang="en-US" sz="2000" dirty="0">
              <a:solidFill>
                <a:srgbClr val="7F1416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Narrow" panose="020B0606020202030204" pitchFamily="34" charset="0"/>
              </a:rPr>
              <a:t>How can </a:t>
            </a:r>
            <a:r>
              <a:rPr lang="en-US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humanitarian and development actors effectively support local authorities in ways that work for both displaced and host communities? </a:t>
            </a:r>
            <a:r>
              <a:rPr lang="en-US" dirty="0" smtClean="0">
                <a:latin typeface="Arial Narrow" panose="020B0606020202030204" pitchFamily="34" charset="0"/>
              </a:rPr>
              <a:t>How do the various actors navigate competition and power disparities?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 </a:t>
            </a:r>
            <a:r>
              <a:rPr lang="en-US" sz="2000" b="1" dirty="0" smtClean="0">
                <a:solidFill>
                  <a:srgbClr val="7F1416"/>
                </a:solidFill>
                <a:latin typeface="Arial Narrow" panose="020B0606020202030204" pitchFamily="34" charset="0"/>
              </a:rPr>
              <a:t>Resilience </a:t>
            </a:r>
            <a:r>
              <a:rPr lang="en-US" sz="2000" b="1" dirty="0">
                <a:solidFill>
                  <a:srgbClr val="7F1416"/>
                </a:solidFill>
                <a:latin typeface="Arial Narrow" panose="020B0606020202030204" pitchFamily="34" charset="0"/>
              </a:rPr>
              <a:t>and sustainability</a:t>
            </a:r>
            <a:endParaRPr lang="en-US" sz="2000" dirty="0">
              <a:solidFill>
                <a:srgbClr val="7F1416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Narrow" panose="020B0606020202030204" pitchFamily="34" charset="0"/>
              </a:rPr>
              <a:t>What </a:t>
            </a:r>
            <a:r>
              <a:rPr lang="en-US" dirty="0">
                <a:latin typeface="Arial Narrow" panose="020B0606020202030204" pitchFamily="34" charset="0"/>
              </a:rPr>
              <a:t>role do refugees, IDPs, stateless people and host populations play in 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</a:rPr>
              <a:t>helping to build cohesive, sustainable communities</a:t>
            </a:r>
            <a:r>
              <a:rPr lang="en-US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 Narrow" panose="020B0606020202030204" pitchFamily="34" charset="0"/>
            </a:endParaRPr>
          </a:p>
          <a:p>
            <a:pPr algn="r"/>
            <a:r>
              <a:rPr lang="en-US" sz="2400" b="1" dirty="0" smtClean="0">
                <a:solidFill>
                  <a:srgbClr val="7F1416"/>
                </a:solidFill>
                <a:latin typeface="Arial Narrow" panose="020B0606020202030204" pitchFamily="34" charset="0"/>
              </a:rPr>
              <a:t>Submissions close </a:t>
            </a:r>
            <a:r>
              <a:rPr lang="en-US" sz="2400" b="1" u="sng" dirty="0" smtClean="0">
                <a:solidFill>
                  <a:srgbClr val="7F1416"/>
                </a:solidFill>
                <a:latin typeface="Arial Narrow" panose="020B0606020202030204" pitchFamily="34" charset="0"/>
              </a:rPr>
              <a:t>November 4</a:t>
            </a:r>
            <a:r>
              <a:rPr lang="en-US" sz="2400" b="1" u="sng" baseline="30000" dirty="0" smtClean="0">
                <a:solidFill>
                  <a:srgbClr val="7F1416"/>
                </a:solidFill>
                <a:latin typeface="Arial Narrow" panose="020B0606020202030204" pitchFamily="34" charset="0"/>
              </a:rPr>
              <a:t>th</a:t>
            </a:r>
            <a:r>
              <a:rPr lang="en-US" sz="2400" b="1" u="sng" dirty="0" smtClean="0">
                <a:solidFill>
                  <a:srgbClr val="7F1416"/>
                </a:solidFill>
                <a:latin typeface="Arial Narrow" panose="020B0606020202030204" pitchFamily="34" charset="0"/>
              </a:rPr>
              <a:t> </a:t>
            </a:r>
            <a:endParaRPr lang="en-US" sz="2400" b="1" u="sng" dirty="0">
              <a:solidFill>
                <a:srgbClr val="7F1416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409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2">
            <a:extLst>
              <a:ext uri="{FF2B5EF4-FFF2-40B4-BE49-F238E27FC236}">
                <a16:creationId xmlns:a16="http://schemas.microsoft.com/office/drawing/2014/main" id="{DE44F62F-D284-4D5E-A072-5F7EDF0A0DDB}"/>
              </a:ext>
            </a:extLst>
          </p:cNvPr>
          <p:cNvSpPr txBox="1">
            <a:spLocks/>
          </p:cNvSpPr>
          <p:nvPr/>
        </p:nvSpPr>
        <p:spPr>
          <a:xfrm>
            <a:off x="528080" y="213574"/>
            <a:ext cx="8087840" cy="72464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4500"/>
              </a:lnSpc>
              <a:spcBef>
                <a:spcPct val="0"/>
              </a:spcBef>
              <a:buNone/>
              <a:defRPr sz="2900" b="1" kern="12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n-US" sz="4000" dirty="0" smtClean="0"/>
              <a:t>Member Updates</a:t>
            </a:r>
            <a:endParaRPr lang="en-GB" sz="400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16B2731-42FE-43C0-B5B9-EE52595E8166}"/>
              </a:ext>
            </a:extLst>
          </p:cNvPr>
          <p:cNvGrpSpPr/>
          <p:nvPr/>
        </p:nvGrpSpPr>
        <p:grpSpPr>
          <a:xfrm>
            <a:off x="7462577" y="6238163"/>
            <a:ext cx="1673034" cy="614024"/>
            <a:chOff x="9278237" y="1807168"/>
            <a:chExt cx="1673034" cy="614024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A066C81-39F5-4BC4-BDA0-90FA7E18386A}"/>
                </a:ext>
              </a:extLst>
            </p:cNvPr>
            <p:cNvSpPr/>
            <p:nvPr/>
          </p:nvSpPr>
          <p:spPr>
            <a:xfrm>
              <a:off x="9278237" y="1807168"/>
              <a:ext cx="1673034" cy="614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Text Box 1">
              <a:extLst>
                <a:ext uri="{FF2B5EF4-FFF2-40B4-BE49-F238E27FC236}">
                  <a16:creationId xmlns:a16="http://schemas.microsoft.com/office/drawing/2014/main" id="{A821A491-68D2-4E27-AD34-9B47C6263BCC}"/>
                </a:ext>
              </a:extLst>
            </p:cNvPr>
            <p:cNvSpPr txBox="1"/>
            <p:nvPr/>
          </p:nvSpPr>
          <p:spPr>
            <a:xfrm>
              <a:off x="9278237" y="1892511"/>
              <a:ext cx="1141442" cy="52778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sz="24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USWG</a:t>
              </a:r>
              <a:endParaRPr lang="en-AU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 Box 2">
              <a:extLst>
                <a:ext uri="{FF2B5EF4-FFF2-40B4-BE49-F238E27FC236}">
                  <a16:creationId xmlns:a16="http://schemas.microsoft.com/office/drawing/2014/main" id="{6EA2F5C6-D525-4013-84C6-4E893843C98F}"/>
                </a:ext>
              </a:extLst>
            </p:cNvPr>
            <p:cNvSpPr txBox="1"/>
            <p:nvPr/>
          </p:nvSpPr>
          <p:spPr>
            <a:xfrm>
              <a:off x="10152914" y="1892511"/>
              <a:ext cx="777939" cy="521106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Urban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Settlements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Working Group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4A9FAE3-43DE-44F1-B2DC-9E56C0467DB0}"/>
                </a:ext>
              </a:extLst>
            </p:cNvPr>
            <p:cNvCxnSpPr/>
            <p:nvPr/>
          </p:nvCxnSpPr>
          <p:spPr>
            <a:xfrm>
              <a:off x="10180346" y="1874328"/>
              <a:ext cx="0" cy="521106"/>
            </a:xfrm>
            <a:prstGeom prst="line">
              <a:avLst/>
            </a:prstGeom>
            <a:ln w="12700">
              <a:solidFill>
                <a:srgbClr val="7F14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ectangle 48"/>
          <p:cNvSpPr/>
          <p:nvPr/>
        </p:nvSpPr>
        <p:spPr>
          <a:xfrm>
            <a:off x="165099" y="1357779"/>
            <a:ext cx="881380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7F1416"/>
                </a:solidFill>
                <a:latin typeface="Arial Narrow" panose="020B0606020202030204" pitchFamily="34" charset="0"/>
              </a:rPr>
              <a:t>Child </a:t>
            </a:r>
            <a:r>
              <a:rPr lang="en-US" sz="3200" b="1" dirty="0">
                <a:solidFill>
                  <a:srgbClr val="7F1416"/>
                </a:solidFill>
                <a:latin typeface="Arial Narrow" panose="020B0606020202030204" pitchFamily="34" charset="0"/>
              </a:rPr>
              <a:t>friendly settlement research and framework </a:t>
            </a:r>
            <a:endParaRPr lang="en-US" sz="3200" b="1" dirty="0" smtClean="0">
              <a:solidFill>
                <a:srgbClr val="7F1416"/>
              </a:solidFill>
              <a:latin typeface="Arial Narrow" panose="020B0606020202030204" pitchFamily="34" charset="0"/>
            </a:endParaRPr>
          </a:p>
          <a:p>
            <a:pPr algn="r"/>
            <a:r>
              <a:rPr lang="en-GB" sz="2800" dirty="0">
                <a:latin typeface="Arial Narrow" panose="020B0606020202030204" pitchFamily="34" charset="0"/>
              </a:rPr>
              <a:t>Andrew Powell</a:t>
            </a:r>
          </a:p>
          <a:p>
            <a:endParaRPr lang="en-US" sz="3600" b="1" dirty="0" smtClean="0">
              <a:latin typeface="Arial Narrow" panose="020B0606020202030204" pitchFamily="34" charset="0"/>
            </a:endParaRPr>
          </a:p>
          <a:p>
            <a:endParaRPr lang="en-US" sz="2400" b="1" dirty="0">
              <a:latin typeface="Arial Narrow" panose="020B0606020202030204" pitchFamily="34" charset="0"/>
            </a:endParaRPr>
          </a:p>
          <a:p>
            <a:r>
              <a:rPr lang="en-US" sz="3200" b="1" dirty="0" smtClean="0">
                <a:solidFill>
                  <a:srgbClr val="7F1416"/>
                </a:solidFill>
                <a:latin typeface="Arial Narrow" panose="020B0606020202030204" pitchFamily="34" charset="0"/>
              </a:rPr>
              <a:t>Academic-practitioner </a:t>
            </a:r>
            <a:r>
              <a:rPr lang="en-US" sz="3200" b="1" dirty="0">
                <a:solidFill>
                  <a:srgbClr val="7F1416"/>
                </a:solidFill>
                <a:latin typeface="Arial Narrow" panose="020B0606020202030204" pitchFamily="34" charset="0"/>
              </a:rPr>
              <a:t>collaboration </a:t>
            </a:r>
            <a:endParaRPr lang="en-US" sz="3200" b="1" dirty="0" smtClean="0">
              <a:solidFill>
                <a:srgbClr val="7F1416"/>
              </a:solidFill>
              <a:latin typeface="Arial Narrow" panose="020B0606020202030204" pitchFamily="34" charset="0"/>
            </a:endParaRPr>
          </a:p>
          <a:p>
            <a:pPr algn="r"/>
            <a:r>
              <a:rPr lang="en-GB" sz="2800" dirty="0" smtClean="0">
                <a:latin typeface="Arial Narrow" panose="020B0606020202030204" pitchFamily="34" charset="0"/>
              </a:rPr>
              <a:t>Kathryn Sidlowski</a:t>
            </a:r>
            <a:endParaRPr lang="en-GB" sz="2800" dirty="0">
              <a:latin typeface="Arial Narrow" panose="020B0606020202030204" pitchFamily="34" charset="0"/>
            </a:endParaRPr>
          </a:p>
          <a:p>
            <a:endParaRPr lang="en-US" sz="3200" b="1" dirty="0" smtClean="0">
              <a:solidFill>
                <a:srgbClr val="7F1416"/>
              </a:solidFill>
              <a:latin typeface="Arial Narrow" panose="020B0606020202030204" pitchFamily="34" charset="0"/>
            </a:endParaRPr>
          </a:p>
          <a:p>
            <a:endParaRPr lang="en-US" sz="3200" b="1" dirty="0" smtClean="0">
              <a:solidFill>
                <a:srgbClr val="7F1416"/>
              </a:solidFill>
              <a:latin typeface="Arial Narrow" panose="020B0606020202030204" pitchFamily="34" charset="0"/>
            </a:endParaRPr>
          </a:p>
          <a:p>
            <a:r>
              <a:rPr lang="en-US" sz="3200" b="1" dirty="0" smtClean="0">
                <a:solidFill>
                  <a:srgbClr val="7F1416"/>
                </a:solidFill>
                <a:latin typeface="Arial Narrow" panose="020B0606020202030204" pitchFamily="34" charset="0"/>
              </a:rPr>
              <a:t>AOB / updates?</a:t>
            </a:r>
            <a:endParaRPr lang="en-US" sz="3200" b="1" dirty="0">
              <a:solidFill>
                <a:srgbClr val="7F1416"/>
              </a:solidFill>
              <a:latin typeface="Arial Narrow" panose="020B0606020202030204" pitchFamily="34" charset="0"/>
            </a:endParaRPr>
          </a:p>
          <a:p>
            <a:pPr algn="r"/>
            <a:r>
              <a:rPr lang="en-GB" sz="2800" dirty="0" smtClean="0">
                <a:latin typeface="Arial Narrow" panose="020B0606020202030204" pitchFamily="34" charset="0"/>
              </a:rPr>
              <a:t>USWG members</a:t>
            </a:r>
            <a:r>
              <a:rPr lang="en-GB" sz="3200" dirty="0" smtClean="0">
                <a:latin typeface="Arial Narrow" panose="020B0606020202030204" pitchFamily="34" charset="0"/>
              </a:rPr>
              <a:t> </a:t>
            </a:r>
            <a:endParaRPr lang="en-US" sz="3200" b="1" dirty="0">
              <a:solidFill>
                <a:srgbClr val="7F1416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46888" y="1883664"/>
            <a:ext cx="8485632" cy="0"/>
          </a:xfrm>
          <a:prstGeom prst="line">
            <a:avLst/>
          </a:prstGeom>
          <a:ln>
            <a:solidFill>
              <a:srgbClr val="7F1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46888" y="3736848"/>
            <a:ext cx="8485632" cy="0"/>
          </a:xfrm>
          <a:prstGeom prst="line">
            <a:avLst/>
          </a:prstGeom>
          <a:ln>
            <a:solidFill>
              <a:srgbClr val="7F1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46888" y="5638800"/>
            <a:ext cx="8485632" cy="0"/>
          </a:xfrm>
          <a:prstGeom prst="line">
            <a:avLst/>
          </a:prstGeom>
          <a:ln>
            <a:solidFill>
              <a:srgbClr val="7F1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414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379C257-657D-43C6-97CC-482986190F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936435"/>
              </p:ext>
            </p:extLst>
          </p:nvPr>
        </p:nvGraphicFramePr>
        <p:xfrm>
          <a:off x="0" y="1250507"/>
          <a:ext cx="9144000" cy="4884912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7013448">
                  <a:extLst>
                    <a:ext uri="{9D8B030D-6E8A-4147-A177-3AD203B41FA5}">
                      <a16:colId xmlns:a16="http://schemas.microsoft.com/office/drawing/2014/main" val="1274798887"/>
                    </a:ext>
                  </a:extLst>
                </a:gridCol>
                <a:gridCol w="2130552">
                  <a:extLst>
                    <a:ext uri="{9D8B030D-6E8A-4147-A177-3AD203B41FA5}">
                      <a16:colId xmlns:a16="http://schemas.microsoft.com/office/drawing/2014/main" val="329070780"/>
                    </a:ext>
                  </a:extLst>
                </a:gridCol>
              </a:tblGrid>
              <a:tr h="5824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Topic 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11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Speaker 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11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009406"/>
                  </a:ext>
                </a:extLst>
              </a:tr>
              <a:tr h="1220899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n-GB" sz="1800" b="1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</a:rPr>
                        <a:t>1. Development of Area / settlement</a:t>
                      </a:r>
                      <a:r>
                        <a:rPr lang="en-GB" sz="1800" b="1" baseline="0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</a:rPr>
                        <a:t> approach guidance</a:t>
                      </a:r>
                      <a:r>
                        <a:rPr lang="en-GB" sz="1800" b="0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</a:rPr>
                        <a:t>: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endParaRPr lang="en-GB" sz="1100" b="0" dirty="0" smtClean="0">
                        <a:solidFill>
                          <a:srgbClr val="7F141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400050" marR="0" lvl="0" indent="-4000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Brief Update</a:t>
                      </a:r>
                      <a:endParaRPr lang="en-GB" sz="1800" b="0" u="none" kern="1200" dirty="0" smtClean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400050" marR="0" lvl="0" indent="-4000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Status of call-out</a:t>
                      </a:r>
                      <a:r>
                        <a:rPr lang="en-GB" sz="1800" b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for chapter</a:t>
                      </a:r>
                      <a:r>
                        <a:rPr lang="en-GB" sz="1800" b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authors &amp; Next Steps. </a:t>
                      </a:r>
                      <a:endParaRPr lang="en-GB" sz="1800" b="0" u="none" kern="12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effectLst/>
                          <a:latin typeface="Arial Narrow" panose="020B0606020202030204" pitchFamily="34" charset="0"/>
                        </a:rPr>
                        <a:t>USWG co-chairs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869783"/>
                  </a:ext>
                </a:extLst>
              </a:tr>
              <a:tr h="1709928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n-GB" sz="1800" b="1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</a:rPr>
                        <a:t>2.</a:t>
                      </a:r>
                      <a:r>
                        <a:rPr lang="en-GB" sz="1800" b="1" baseline="0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</a:rPr>
                        <a:t> USWG regional/country consultations</a:t>
                      </a:r>
                      <a:r>
                        <a:rPr lang="en-GB" sz="1800" b="0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</a:rPr>
                        <a:t>: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endParaRPr lang="en-GB" sz="1100" b="0" dirty="0">
                        <a:solidFill>
                          <a:srgbClr val="7F141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400050" marR="0" lvl="0" indent="-4000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PAST: </a:t>
                      </a:r>
                    </a:p>
                    <a:p>
                      <a:pPr marL="857250" marR="0" lvl="1" indent="-4000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tabLst>
                          <a:tab pos="457200" algn="l"/>
                        </a:tabLst>
                      </a:pPr>
                      <a:r>
                        <a:rPr lang="en-GB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Lombok, Indonesia &amp; Jordan, Amman</a:t>
                      </a:r>
                      <a:endParaRPr lang="en-GB" sz="1800" b="0" u="non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400050" marR="0" lvl="0" indent="-4000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UPCOMING:</a:t>
                      </a:r>
                      <a:endParaRPr lang="en-GB" sz="1800" b="1" u="non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857250" marR="0" lvl="1" indent="-4000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tabLst>
                          <a:tab pos="457200" algn="l"/>
                        </a:tabLst>
                      </a:pPr>
                      <a:r>
                        <a:rPr lang="en-GB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Geneva (Shelter</a:t>
                      </a:r>
                      <a:r>
                        <a:rPr lang="en-GB" sz="1800" b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Week), </a:t>
                      </a:r>
                      <a:r>
                        <a:rPr lang="en-GB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Bangkok &amp; The</a:t>
                      </a:r>
                      <a:r>
                        <a:rPr lang="en-GB" sz="1800" b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Philippines</a:t>
                      </a:r>
                      <a:endParaRPr lang="en-GB" sz="1800" b="0" u="none" kern="12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effectLst/>
                          <a:latin typeface="Arial Narrow" panose="020B0606020202030204" pitchFamily="34" charset="0"/>
                        </a:rPr>
                        <a:t>USWG co-chairs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026538"/>
                  </a:ext>
                </a:extLst>
              </a:tr>
              <a:tr h="11035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GB" sz="1800" b="1" strike="noStrike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fr-CH" sz="1800" b="1" strike="noStrike" baseline="0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</a:rPr>
                        <a:t>. Member Updates:</a:t>
                      </a:r>
                      <a:r>
                        <a:rPr lang="en-GB" sz="1800" b="0" strike="noStrike" dirty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GB" sz="1800" b="0" strike="noStrike" dirty="0" smtClean="0">
                        <a:solidFill>
                          <a:srgbClr val="7F141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endParaRPr lang="en-GB" sz="1100" b="0" strike="noStrike" dirty="0">
                        <a:solidFill>
                          <a:srgbClr val="7F1416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Child friendly settlement research and framework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  <a:defRPr/>
                      </a:pPr>
                      <a:r>
                        <a:rPr lang="en-GB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Forced Migration Review </a:t>
                      </a:r>
                      <a:r>
                        <a:rPr lang="en-CH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–</a:t>
                      </a:r>
                      <a:r>
                        <a:rPr lang="en-GB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1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Cities &amp; Towns </a:t>
                      </a:r>
                      <a:r>
                        <a:rPr lang="en-GB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upcoming issue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  <a:defRPr/>
                      </a:pPr>
                      <a:r>
                        <a:rPr lang="fr-CH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Academic / Practitioner Collaboration</a:t>
                      </a:r>
                      <a:endParaRPr lang="en-GB" sz="1800" b="0" u="none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strike="noStrike" dirty="0" smtClean="0">
                          <a:effectLst/>
                          <a:latin typeface="Arial Narrow" panose="020B0606020202030204" pitchFamily="34" charset="0"/>
                        </a:rPr>
                        <a:t>Andrew</a:t>
                      </a:r>
                      <a:r>
                        <a:rPr lang="en-GB" sz="1800" b="1" strike="noStrike" baseline="0" dirty="0" smtClean="0">
                          <a:effectLst/>
                          <a:latin typeface="Arial Narrow" panose="020B0606020202030204" pitchFamily="34" charset="0"/>
                        </a:rPr>
                        <a:t> Powell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effectLst/>
                          <a:latin typeface="Arial Narrow" panose="020B0606020202030204" pitchFamily="34" charset="0"/>
                        </a:rPr>
                        <a:t>USWG co-chairs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effectLst/>
                          <a:latin typeface="Arial Narrow" panose="020B0606020202030204" pitchFamily="34" charset="0"/>
                        </a:rPr>
                        <a:t>InterAction: </a:t>
                      </a:r>
                      <a:r>
                        <a:rPr lang="en-GB" sz="1800" b="1" baseline="0" dirty="0" smtClean="0">
                          <a:effectLst/>
                          <a:latin typeface="Arial Narrow" panose="020B0606020202030204" pitchFamily="34" charset="0"/>
                        </a:rPr>
                        <a:t>Kathryn Sidlowski</a:t>
                      </a:r>
                      <a:endParaRPr lang="en-GB" sz="1800" b="1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836966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38223" y="179520"/>
            <a:ext cx="8612372" cy="724247"/>
          </a:xfrm>
          <a:prstGeom prst="rect">
            <a:avLst/>
          </a:prstGeom>
        </p:spPr>
        <p:txBody>
          <a:bodyPr anchor="t"/>
          <a:lstStyle/>
          <a:p>
            <a:pPr algn="r">
              <a:lnSpc>
                <a:spcPts val="5700"/>
              </a:lnSpc>
              <a:spcBef>
                <a:spcPct val="0"/>
              </a:spcBef>
            </a:pPr>
            <a:r>
              <a:rPr lang="en-GB" sz="36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rPr>
              <a:t>AGENDA</a:t>
            </a:r>
            <a:endParaRPr lang="en-US" sz="3600" b="1" dirty="0">
              <a:solidFill>
                <a:schemeClr val="bg1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16B2731-42FE-43C0-B5B9-EE52595E8166}"/>
              </a:ext>
            </a:extLst>
          </p:cNvPr>
          <p:cNvGrpSpPr/>
          <p:nvPr/>
        </p:nvGrpSpPr>
        <p:grpSpPr>
          <a:xfrm>
            <a:off x="7462577" y="6238163"/>
            <a:ext cx="1673034" cy="614024"/>
            <a:chOff x="9278237" y="1807168"/>
            <a:chExt cx="1673034" cy="61402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A066C81-39F5-4BC4-BDA0-90FA7E18386A}"/>
                </a:ext>
              </a:extLst>
            </p:cNvPr>
            <p:cNvSpPr/>
            <p:nvPr/>
          </p:nvSpPr>
          <p:spPr>
            <a:xfrm>
              <a:off x="9278237" y="1807168"/>
              <a:ext cx="1673034" cy="614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 Box 1">
              <a:extLst>
                <a:ext uri="{FF2B5EF4-FFF2-40B4-BE49-F238E27FC236}">
                  <a16:creationId xmlns:a16="http://schemas.microsoft.com/office/drawing/2014/main" id="{A821A491-68D2-4E27-AD34-9B47C6263BCC}"/>
                </a:ext>
              </a:extLst>
            </p:cNvPr>
            <p:cNvSpPr txBox="1"/>
            <p:nvPr/>
          </p:nvSpPr>
          <p:spPr>
            <a:xfrm>
              <a:off x="9278237" y="1892511"/>
              <a:ext cx="1141442" cy="52778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sz="24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USWG</a:t>
              </a:r>
              <a:endParaRPr lang="en-AU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6EA2F5C6-D525-4013-84C6-4E893843C98F}"/>
                </a:ext>
              </a:extLst>
            </p:cNvPr>
            <p:cNvSpPr txBox="1"/>
            <p:nvPr/>
          </p:nvSpPr>
          <p:spPr>
            <a:xfrm>
              <a:off x="10152914" y="1892511"/>
              <a:ext cx="777939" cy="521106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Urban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Settlements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Working Group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4A9FAE3-43DE-44F1-B2DC-9E56C0467DB0}"/>
                </a:ext>
              </a:extLst>
            </p:cNvPr>
            <p:cNvCxnSpPr/>
            <p:nvPr/>
          </p:nvCxnSpPr>
          <p:spPr>
            <a:xfrm>
              <a:off x="10180346" y="1874328"/>
              <a:ext cx="0" cy="521106"/>
            </a:xfrm>
            <a:prstGeom prst="line">
              <a:avLst/>
            </a:prstGeom>
            <a:ln w="12700">
              <a:solidFill>
                <a:srgbClr val="7F14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3720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7320" y="1966802"/>
            <a:ext cx="3750716" cy="1653529"/>
          </a:xfrm>
        </p:spPr>
        <p:txBody>
          <a:bodyPr/>
          <a:lstStyle/>
          <a:p>
            <a:pPr lvl="0" algn="r"/>
            <a:r>
              <a:rPr lang="en-GB" sz="3200" dirty="0"/>
              <a:t>Development of </a:t>
            </a:r>
            <a:r>
              <a:rPr lang="en-GB" sz="3200" dirty="0" smtClean="0"/>
              <a:t>area </a:t>
            </a:r>
            <a:r>
              <a:rPr lang="en-GB" sz="3200" dirty="0"/>
              <a:t>/ settlement approach </a:t>
            </a:r>
            <a:r>
              <a:rPr lang="en-GB" sz="3200" dirty="0" smtClean="0"/>
              <a:t>guidance</a:t>
            </a:r>
            <a:r>
              <a:rPr lang="en-GB" sz="3200" b="0" dirty="0" smtClean="0"/>
              <a:t> </a:t>
            </a:r>
            <a:r>
              <a:rPr lang="en-GB" sz="3200" b="0" dirty="0"/>
              <a:t/>
            </a:r>
            <a:br>
              <a:rPr lang="en-GB" sz="3200" b="0" dirty="0"/>
            </a:br>
            <a:endParaRPr lang="en-GB" sz="3200" b="0" dirty="0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A7C5AB1B-68D4-499A-AC3F-ADE3A39334BF}"/>
              </a:ext>
            </a:extLst>
          </p:cNvPr>
          <p:cNvSpPr txBox="1">
            <a:spLocks/>
          </p:cNvSpPr>
          <p:nvPr/>
        </p:nvSpPr>
        <p:spPr>
          <a:xfrm>
            <a:off x="1518249" y="4608299"/>
            <a:ext cx="2458635" cy="167362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45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endParaRPr lang="en-GB" sz="2400" b="0" dirty="0"/>
          </a:p>
        </p:txBody>
      </p:sp>
      <p:sp>
        <p:nvSpPr>
          <p:cNvPr id="3" name="Rectangle 2"/>
          <p:cNvSpPr/>
          <p:nvPr/>
        </p:nvSpPr>
        <p:spPr>
          <a:xfrm>
            <a:off x="4289600" y="1270072"/>
            <a:ext cx="460389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r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GB" sz="3200" dirty="0">
              <a:latin typeface="Arial Narrow" panose="020B0606020202030204" pitchFamily="34" charset="0"/>
            </a:endParaRPr>
          </a:p>
          <a:p>
            <a:pPr algn="r">
              <a:tabLst>
                <a:tab pos="457200" algn="l"/>
              </a:tabLst>
            </a:pPr>
            <a:r>
              <a:rPr lang="en-GB" sz="3200" dirty="0">
                <a:latin typeface="Arial Narrow" panose="020B0606020202030204" pitchFamily="34" charset="0"/>
              </a:rPr>
              <a:t>Brief </a:t>
            </a:r>
            <a:r>
              <a:rPr lang="en-GB" sz="3200" dirty="0" smtClean="0">
                <a:latin typeface="Arial Narrow" panose="020B0606020202030204" pitchFamily="34" charset="0"/>
              </a:rPr>
              <a:t>Update:</a:t>
            </a:r>
            <a:endParaRPr lang="en-GB" sz="3200" dirty="0">
              <a:latin typeface="Arial Narrow" panose="020B0606020202030204" pitchFamily="34" charset="0"/>
            </a:endParaRPr>
          </a:p>
          <a:p>
            <a:pPr marR="0" lvl="0" algn="r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GB" sz="3200" dirty="0" smtClean="0">
              <a:latin typeface="Arial Narrow" panose="020B0606020202030204" pitchFamily="34" charset="0"/>
            </a:endParaRPr>
          </a:p>
          <a:p>
            <a:pPr marR="0" lvl="0" algn="r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GB" sz="3200" dirty="0" smtClean="0">
                <a:latin typeface="Arial Narrow" panose="020B0606020202030204" pitchFamily="34" charset="0"/>
              </a:rPr>
              <a:t>Status </a:t>
            </a:r>
            <a:r>
              <a:rPr lang="en-GB" sz="3200" dirty="0">
                <a:latin typeface="Arial Narrow" panose="020B0606020202030204" pitchFamily="34" charset="0"/>
              </a:rPr>
              <a:t>of call-out for chapter authors </a:t>
            </a:r>
          </a:p>
          <a:p>
            <a:pPr marL="400050" marR="0" lvl="0" indent="-400050" algn="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GB" sz="3200" dirty="0" smtClean="0">
              <a:latin typeface="Arial Narrow" panose="020B0606020202030204" pitchFamily="34" charset="0"/>
            </a:endParaRPr>
          </a:p>
          <a:p>
            <a:pPr marR="0" lvl="0" algn="r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GB" sz="3200" dirty="0" smtClean="0">
                <a:latin typeface="Arial Narrow" panose="020B0606020202030204" pitchFamily="34" charset="0"/>
              </a:rPr>
              <a:t>Next </a:t>
            </a:r>
            <a:r>
              <a:rPr lang="en-GB" sz="3200" dirty="0">
                <a:latin typeface="Arial Narrow" panose="020B0606020202030204" pitchFamily="34" charset="0"/>
              </a:rPr>
              <a:t>Steps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16B2731-42FE-43C0-B5B9-EE52595E8166}"/>
              </a:ext>
            </a:extLst>
          </p:cNvPr>
          <p:cNvGrpSpPr/>
          <p:nvPr/>
        </p:nvGrpSpPr>
        <p:grpSpPr>
          <a:xfrm>
            <a:off x="7462577" y="6238163"/>
            <a:ext cx="1673034" cy="614024"/>
            <a:chOff x="9278237" y="1807168"/>
            <a:chExt cx="1673034" cy="61402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A066C81-39F5-4BC4-BDA0-90FA7E18386A}"/>
                </a:ext>
              </a:extLst>
            </p:cNvPr>
            <p:cNvSpPr/>
            <p:nvPr/>
          </p:nvSpPr>
          <p:spPr>
            <a:xfrm>
              <a:off x="9278237" y="1807168"/>
              <a:ext cx="1673034" cy="614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 Box 1">
              <a:extLst>
                <a:ext uri="{FF2B5EF4-FFF2-40B4-BE49-F238E27FC236}">
                  <a16:creationId xmlns:a16="http://schemas.microsoft.com/office/drawing/2014/main" id="{A821A491-68D2-4E27-AD34-9B47C6263BCC}"/>
                </a:ext>
              </a:extLst>
            </p:cNvPr>
            <p:cNvSpPr txBox="1"/>
            <p:nvPr/>
          </p:nvSpPr>
          <p:spPr>
            <a:xfrm>
              <a:off x="9278237" y="1892511"/>
              <a:ext cx="1141442" cy="52778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sz="24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USWG</a:t>
              </a:r>
              <a:endParaRPr lang="en-AU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6EA2F5C6-D525-4013-84C6-4E893843C98F}"/>
                </a:ext>
              </a:extLst>
            </p:cNvPr>
            <p:cNvSpPr txBox="1"/>
            <p:nvPr/>
          </p:nvSpPr>
          <p:spPr>
            <a:xfrm>
              <a:off x="10152914" y="1892511"/>
              <a:ext cx="777939" cy="521106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Urban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Settlements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Working Group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4A9FAE3-43DE-44F1-B2DC-9E56C0467DB0}"/>
                </a:ext>
              </a:extLst>
            </p:cNvPr>
            <p:cNvCxnSpPr/>
            <p:nvPr/>
          </p:nvCxnSpPr>
          <p:spPr>
            <a:xfrm>
              <a:off x="10180346" y="1874328"/>
              <a:ext cx="0" cy="521106"/>
            </a:xfrm>
            <a:prstGeom prst="line">
              <a:avLst/>
            </a:prstGeom>
            <a:ln w="12700">
              <a:solidFill>
                <a:srgbClr val="7F14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063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379C257-657D-43C6-97CC-482986190F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030101"/>
              </p:ext>
            </p:extLst>
          </p:nvPr>
        </p:nvGraphicFramePr>
        <p:xfrm>
          <a:off x="0" y="813816"/>
          <a:ext cx="9144000" cy="6044184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4105656">
                  <a:extLst>
                    <a:ext uri="{9D8B030D-6E8A-4147-A177-3AD203B41FA5}">
                      <a16:colId xmlns:a16="http://schemas.microsoft.com/office/drawing/2014/main" val="1274798887"/>
                    </a:ext>
                  </a:extLst>
                </a:gridCol>
                <a:gridCol w="2953955">
                  <a:extLst>
                    <a:ext uri="{9D8B030D-6E8A-4147-A177-3AD203B41FA5}">
                      <a16:colId xmlns:a16="http://schemas.microsoft.com/office/drawing/2014/main" val="2991001341"/>
                    </a:ext>
                  </a:extLst>
                </a:gridCol>
                <a:gridCol w="136717">
                  <a:extLst>
                    <a:ext uri="{9D8B030D-6E8A-4147-A177-3AD203B41FA5}">
                      <a16:colId xmlns:a16="http://schemas.microsoft.com/office/drawing/2014/main" val="4055311743"/>
                    </a:ext>
                  </a:extLst>
                </a:gridCol>
                <a:gridCol w="1947672">
                  <a:extLst>
                    <a:ext uri="{9D8B030D-6E8A-4147-A177-3AD203B41FA5}">
                      <a16:colId xmlns:a16="http://schemas.microsoft.com/office/drawing/2014/main" val="6494057"/>
                    </a:ext>
                  </a:extLst>
                </a:gridCol>
              </a:tblGrid>
              <a:tr h="4134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Topic 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11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Chapter (co) authors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111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Peer Reviewers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111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009406"/>
                  </a:ext>
                </a:extLst>
              </a:tr>
              <a:tr h="91737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GB" sz="2000" b="1" u="none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1. INTRODUCTION</a:t>
                      </a:r>
                      <a:endParaRPr lang="en-GB" sz="1800" b="1" u="none" kern="1200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141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010666"/>
                  </a:ext>
                </a:extLst>
              </a:tr>
              <a:tr h="238041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n-GB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1. Objective / Audience / What is an Area Based Approach?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USWG co-chairs</a:t>
                      </a: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ECHO, CCCM,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UNDP</a:t>
                      </a: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869783"/>
                  </a:ext>
                </a:extLst>
              </a:tr>
              <a:tr h="226816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n-GB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2. Why an Area Based Approach?</a:t>
                      </a:r>
                      <a:endParaRPr lang="en-GB" sz="1800" b="1" u="non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USWG co-chairs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UNDP, ECHO</a:t>
                      </a: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026538"/>
                  </a:ext>
                </a:extLst>
              </a:tr>
              <a:tr h="4536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3. Aligning with the system; links to development and exit strategies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1" strike="noStrike" kern="1200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Tom</a:t>
                      </a:r>
                      <a:r>
                        <a:rPr lang="en-GB" sz="1800" b="1" strike="noStrike" kern="1200" baseline="0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Bamforth / IFRC</a:t>
                      </a:r>
                      <a:endParaRPr lang="en-GB" sz="1800" b="1" strike="noStrike" kern="1200" dirty="0">
                        <a:solidFill>
                          <a:srgbClr val="7F1416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UNDP, ECHO,</a:t>
                      </a:r>
                      <a:r>
                        <a:rPr lang="en-GB" sz="1800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OCHA</a:t>
                      </a:r>
                      <a:endParaRPr lang="en-GB" sz="1800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3836966"/>
                  </a:ext>
                </a:extLst>
              </a:tr>
              <a:tr h="2268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GB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4. When &amp; where Area Based Approaches are appropriate?</a:t>
                      </a:r>
                      <a:endParaRPr lang="en-GB" sz="1800" b="1" u="non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USWG co-chairs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dirty="0" smtClean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effectLst/>
                          <a:latin typeface="Arial Narrow" panose="020B0606020202030204" pitchFamily="34" charset="0"/>
                        </a:rPr>
                        <a:t>ECHO, OCHA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570816"/>
                  </a:ext>
                </a:extLst>
              </a:tr>
              <a:tr h="2268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GB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5.</a:t>
                      </a:r>
                      <a:r>
                        <a:rPr lang="en-GB" sz="1800" b="1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Complementary approaches &amp; learning from practice</a:t>
                      </a:r>
                      <a:endParaRPr lang="en-GB" sz="1800" b="1" u="non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USWG co-chairs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7572346"/>
                  </a:ext>
                </a:extLst>
              </a:tr>
              <a:tr h="226816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2000" b="1" u="none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2. COMPONENTS OF THE AREA BASED APPROACH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141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234077"/>
                  </a:ext>
                </a:extLst>
              </a:tr>
              <a:tr h="2268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GB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1. Define a specific geographic area with high needs </a:t>
                      </a:r>
                      <a:endParaRPr lang="en-US" sz="1800" b="1" u="none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Jim Kennedy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IMPACT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ACTED, AECOM,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gFSC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(TBC)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6146649"/>
                  </a:ext>
                </a:extLst>
              </a:tr>
              <a:tr h="2268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GB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2. Work Multi-sectoral</a:t>
                      </a:r>
                      <a:endParaRPr lang="en-US" sz="1800" b="1" u="none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Eva Suarez / Gareth Lewis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CCCM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+1 other pending acceptance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ECHO, OCHA,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gFSC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(TBC)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660023"/>
                  </a:ext>
                </a:extLst>
              </a:tr>
              <a:tr h="2268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GB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3. Work with Multiple stakeholders</a:t>
                      </a:r>
                      <a:endParaRPr lang="en-US" sz="1800" b="1" u="none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Giovanna Federici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Eva Suarez / Gareth Lewis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UNDP, CCCM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6034564"/>
                  </a:ext>
                </a:extLst>
              </a:tr>
              <a:tr h="6320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GB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4. Consider the whole population</a:t>
                      </a:r>
                      <a:endParaRPr lang="en-US" sz="1800" b="1" u="none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Giovanna Federici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+1 other pending acceptance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CCCM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16606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57679" y="0"/>
            <a:ext cx="8612372" cy="724247"/>
          </a:xfrm>
          <a:prstGeom prst="rect">
            <a:avLst/>
          </a:prstGeom>
        </p:spPr>
        <p:txBody>
          <a:bodyPr anchor="t"/>
          <a:lstStyle/>
          <a:p>
            <a:pPr algn="r">
              <a:lnSpc>
                <a:spcPts val="5700"/>
              </a:lnSpc>
              <a:spcBef>
                <a:spcPct val="0"/>
              </a:spcBef>
            </a:pPr>
            <a:r>
              <a:rPr lang="en-GB" sz="36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rPr>
              <a:t>Area / Settlement Approach Guidance</a:t>
            </a:r>
            <a:endParaRPr lang="en-US" sz="3600" b="1" dirty="0">
              <a:solidFill>
                <a:schemeClr val="bg1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19266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379C257-657D-43C6-97CC-482986190F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317186"/>
              </p:ext>
            </p:extLst>
          </p:nvPr>
        </p:nvGraphicFramePr>
        <p:xfrm>
          <a:off x="0" y="1536192"/>
          <a:ext cx="9144000" cy="4558684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3767328">
                  <a:extLst>
                    <a:ext uri="{9D8B030D-6E8A-4147-A177-3AD203B41FA5}">
                      <a16:colId xmlns:a16="http://schemas.microsoft.com/office/drawing/2014/main" val="1274798887"/>
                    </a:ext>
                  </a:extLst>
                </a:gridCol>
                <a:gridCol w="3026664">
                  <a:extLst>
                    <a:ext uri="{9D8B030D-6E8A-4147-A177-3AD203B41FA5}">
                      <a16:colId xmlns:a16="http://schemas.microsoft.com/office/drawing/2014/main" val="2282460784"/>
                    </a:ext>
                  </a:extLst>
                </a:gridCol>
                <a:gridCol w="155448">
                  <a:extLst>
                    <a:ext uri="{9D8B030D-6E8A-4147-A177-3AD203B41FA5}">
                      <a16:colId xmlns:a16="http://schemas.microsoft.com/office/drawing/2014/main" val="251955748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721359574"/>
                    </a:ext>
                  </a:extLst>
                </a:gridCol>
              </a:tblGrid>
              <a:tr h="4134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Chapter 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11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Chapter (co) authors 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111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Peer Reviewers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111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009406"/>
                  </a:ext>
                </a:extLst>
              </a:tr>
              <a:tr h="226816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GB" sz="2000" b="1" u="none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3. OPERATIONALISING THE AREA BASED</a:t>
                      </a:r>
                      <a:r>
                        <a:rPr lang="en-GB" sz="2000" b="1" u="none" kern="1200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APPROACH</a:t>
                      </a:r>
                      <a:endParaRPr lang="en-GB" sz="2000" b="1" u="none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141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507264"/>
                  </a:ext>
                </a:extLst>
              </a:tr>
              <a:tr h="2430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GB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1. Needs assessment and Analysis</a:t>
                      </a:r>
                      <a:endParaRPr lang="en-US" sz="1800" b="1" u="none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0" dirty="0" smtClean="0">
                          <a:effectLst/>
                          <a:latin typeface="Arial Narrow" panose="020B0606020202030204" pitchFamily="34" charset="0"/>
                        </a:rPr>
                        <a:t>IMPACT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</a:rPr>
                        <a:t>JIPS &amp; UN-Habitat </a:t>
                      </a:r>
                      <a:r>
                        <a:rPr lang="en-GB" sz="1800" b="1" dirty="0" err="1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</a:rPr>
                        <a:t>Reg</a:t>
                      </a:r>
                      <a:r>
                        <a:rPr lang="en-GB" sz="1800" b="1" baseline="0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</a:rPr>
                        <a:t> Office (TBC)</a:t>
                      </a:r>
                      <a:endParaRPr lang="en-GB" sz="1800" b="1" dirty="0" smtClean="0">
                        <a:solidFill>
                          <a:srgbClr val="7F141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8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CCCM, OCHA, </a:t>
                      </a:r>
                      <a:r>
                        <a:rPr lang="en-GB" sz="1800" b="0" kern="1200" dirty="0" err="1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gFSC</a:t>
                      </a:r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(TBC)</a:t>
                      </a:r>
                      <a:endParaRPr lang="en-GB" sz="18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7453482"/>
                  </a:ext>
                </a:extLst>
              </a:tr>
              <a:tr h="2268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GB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2. Strategic planning </a:t>
                      </a:r>
                      <a:endParaRPr lang="en-US" sz="1800" b="1" u="none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0" dirty="0" smtClean="0">
                          <a:effectLst/>
                          <a:latin typeface="Arial Narrow" panose="020B0606020202030204" pitchFamily="34" charset="0"/>
                        </a:rPr>
                        <a:t>CRS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</a:rPr>
                        <a:t>UN-Habitat &amp; UCLG (TBC)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8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UNDP, OCHA</a:t>
                      </a:r>
                      <a:endParaRPr lang="en-GB" sz="18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904764"/>
                  </a:ext>
                </a:extLst>
              </a:tr>
              <a:tr h="2268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GB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3. Resource mobilisation </a:t>
                      </a:r>
                      <a:endParaRPr lang="en-US" sz="1800" b="1" u="none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0" dirty="0" smtClean="0">
                          <a:effectLst/>
                          <a:latin typeface="Arial Narrow" panose="020B0606020202030204" pitchFamily="34" charset="0"/>
                        </a:rPr>
                        <a:t>To confirm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8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ECHO, OFDA, Jim Kennedy</a:t>
                      </a:r>
                      <a:endParaRPr lang="en-GB" sz="18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6555801"/>
                  </a:ext>
                </a:extLst>
              </a:tr>
              <a:tr h="277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GB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4. Implementation and monitoring </a:t>
                      </a:r>
                      <a:endParaRPr lang="en-US" sz="1800" b="1" u="none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</a:rPr>
                        <a:t>Jim Kennedy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1" baseline="0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</a:rPr>
                        <a:t>+1 other pending acceptance</a:t>
                      </a:r>
                      <a:endParaRPr lang="en-GB" sz="1800" b="1" dirty="0" smtClean="0">
                        <a:solidFill>
                          <a:srgbClr val="7F141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8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UNDP, OCHA</a:t>
                      </a:r>
                      <a:endParaRPr lang="en-GB" sz="18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4955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GB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5. Collaboration and partnerships </a:t>
                      </a:r>
                      <a:endParaRPr lang="en-GB" sz="1800" b="1" u="non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0" dirty="0" smtClean="0">
                          <a:effectLst/>
                          <a:latin typeface="Arial Narrow" panose="020B0606020202030204" pitchFamily="34" charset="0"/>
                        </a:rPr>
                        <a:t>InterAction, IMPACT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</a:rPr>
                        <a:t>Marina Angeloni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8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OCHA</a:t>
                      </a:r>
                      <a:endParaRPr lang="en-GB" sz="18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8011684"/>
                  </a:ext>
                </a:extLst>
              </a:tr>
              <a:tr h="5977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GB" sz="1800" b="1" u="non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6. Area based coordination &amp; Information Management</a:t>
                      </a:r>
                      <a:endParaRPr lang="en-US" sz="1800" b="1" u="none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endParaRPr lang="en-GB" sz="1800" b="1" u="non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</a:rPr>
                        <a:t>Fiona Kelling /</a:t>
                      </a:r>
                      <a:r>
                        <a:rPr lang="en-GB" sz="1800" b="1" baseline="0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</a:rPr>
                        <a:t> Laura Heykoop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1" baseline="0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</a:rPr>
                        <a:t>CCCM</a:t>
                      </a:r>
                      <a:endParaRPr lang="en-GB" sz="1800" b="1" dirty="0" smtClean="0">
                        <a:solidFill>
                          <a:srgbClr val="7F141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8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CCCM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UNDP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b="0" kern="1200" dirty="0" err="1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gFSC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OCHA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Jim Kennedy</a:t>
                      </a:r>
                      <a:endParaRPr lang="en-GB" sz="18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96351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66823" y="246888"/>
            <a:ext cx="8612372" cy="724247"/>
          </a:xfrm>
          <a:prstGeom prst="rect">
            <a:avLst/>
          </a:prstGeom>
        </p:spPr>
        <p:txBody>
          <a:bodyPr anchor="t"/>
          <a:lstStyle/>
          <a:p>
            <a:pPr algn="r">
              <a:lnSpc>
                <a:spcPts val="5700"/>
              </a:lnSpc>
              <a:spcBef>
                <a:spcPct val="0"/>
              </a:spcBef>
            </a:pPr>
            <a:r>
              <a:rPr lang="en-GB" sz="36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rPr>
              <a:t>Area / Settlement Approach Guidance</a:t>
            </a:r>
            <a:endParaRPr lang="en-US" sz="3600" b="1" dirty="0">
              <a:solidFill>
                <a:schemeClr val="bg1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6B2731-42FE-43C0-B5B9-EE52595E8166}"/>
              </a:ext>
            </a:extLst>
          </p:cNvPr>
          <p:cNvGrpSpPr/>
          <p:nvPr/>
        </p:nvGrpSpPr>
        <p:grpSpPr>
          <a:xfrm>
            <a:off x="7462577" y="6238163"/>
            <a:ext cx="1673034" cy="614024"/>
            <a:chOff x="9278237" y="1807168"/>
            <a:chExt cx="1673034" cy="61402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A066C81-39F5-4BC4-BDA0-90FA7E18386A}"/>
                </a:ext>
              </a:extLst>
            </p:cNvPr>
            <p:cNvSpPr/>
            <p:nvPr/>
          </p:nvSpPr>
          <p:spPr>
            <a:xfrm>
              <a:off x="9278237" y="1807168"/>
              <a:ext cx="1673034" cy="614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 Box 1">
              <a:extLst>
                <a:ext uri="{FF2B5EF4-FFF2-40B4-BE49-F238E27FC236}">
                  <a16:creationId xmlns:a16="http://schemas.microsoft.com/office/drawing/2014/main" id="{A821A491-68D2-4E27-AD34-9B47C6263BCC}"/>
                </a:ext>
              </a:extLst>
            </p:cNvPr>
            <p:cNvSpPr txBox="1"/>
            <p:nvPr/>
          </p:nvSpPr>
          <p:spPr>
            <a:xfrm>
              <a:off x="9278237" y="1892511"/>
              <a:ext cx="1141442" cy="52778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sz="24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USWG</a:t>
              </a:r>
              <a:endParaRPr lang="en-AU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2">
              <a:extLst>
                <a:ext uri="{FF2B5EF4-FFF2-40B4-BE49-F238E27FC236}">
                  <a16:creationId xmlns:a16="http://schemas.microsoft.com/office/drawing/2014/main" id="{6EA2F5C6-D525-4013-84C6-4E893843C98F}"/>
                </a:ext>
              </a:extLst>
            </p:cNvPr>
            <p:cNvSpPr txBox="1"/>
            <p:nvPr/>
          </p:nvSpPr>
          <p:spPr>
            <a:xfrm>
              <a:off x="10152914" y="1892511"/>
              <a:ext cx="777939" cy="521106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Urban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Settlements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Working Group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4A9FAE3-43DE-44F1-B2DC-9E56C0467DB0}"/>
                </a:ext>
              </a:extLst>
            </p:cNvPr>
            <p:cNvCxnSpPr/>
            <p:nvPr/>
          </p:nvCxnSpPr>
          <p:spPr>
            <a:xfrm>
              <a:off x="10180346" y="1874328"/>
              <a:ext cx="0" cy="521106"/>
            </a:xfrm>
            <a:prstGeom prst="line">
              <a:avLst/>
            </a:prstGeom>
            <a:ln w="12700">
              <a:solidFill>
                <a:srgbClr val="7F14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83162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6823" y="246888"/>
            <a:ext cx="8612372" cy="724247"/>
          </a:xfrm>
          <a:prstGeom prst="rect">
            <a:avLst/>
          </a:prstGeom>
        </p:spPr>
        <p:txBody>
          <a:bodyPr anchor="t"/>
          <a:lstStyle/>
          <a:p>
            <a:pPr algn="r">
              <a:lnSpc>
                <a:spcPts val="5700"/>
              </a:lnSpc>
              <a:spcBef>
                <a:spcPct val="0"/>
              </a:spcBef>
            </a:pPr>
            <a:r>
              <a:rPr lang="en-GB" sz="32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rPr>
              <a:t>NEXT STEPS: Area / Settlement Approach Guidance</a:t>
            </a:r>
            <a:endParaRPr lang="en-US" sz="3200" b="1" dirty="0">
              <a:solidFill>
                <a:schemeClr val="bg1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951" y="1553536"/>
            <a:ext cx="8612372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800" b="1" i="1" dirty="0" smtClean="0">
                <a:solidFill>
                  <a:srgbClr val="7F1416"/>
                </a:solidFill>
                <a:latin typeface="Arial Narrow" panose="020B0606020202030204" pitchFamily="34" charset="0"/>
              </a:rPr>
              <a:t>Missed the boat?</a:t>
            </a:r>
            <a:r>
              <a:rPr lang="en-GB" sz="2800" dirty="0" smtClean="0">
                <a:solidFill>
                  <a:srgbClr val="7F1416"/>
                </a:solidFill>
                <a:latin typeface="Arial Narrow" panose="020B0606020202030204" pitchFamily="34" charset="0"/>
              </a:rPr>
              <a:t> </a:t>
            </a:r>
            <a:r>
              <a:rPr lang="en-GB" sz="2800" dirty="0" smtClean="0">
                <a:latin typeface="Arial Narrow" panose="020B0606020202030204" pitchFamily="34" charset="0"/>
              </a:rPr>
              <a:t>Still interested in contributing as a chapter author or peer reviewer? Get in touch with us.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GB" sz="1000" dirty="0" smtClean="0">
              <a:latin typeface="Arial Narrow" panose="020B0606020202030204" pitchFamily="34" charset="0"/>
            </a:endParaRP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800" b="1" dirty="0" smtClean="0">
                <a:solidFill>
                  <a:srgbClr val="7F1416"/>
                </a:solidFill>
                <a:latin typeface="Arial Narrow" panose="020B0606020202030204" pitchFamily="34" charset="0"/>
              </a:rPr>
              <a:t>Re-group chapter authors in coming week:</a:t>
            </a:r>
          </a:p>
          <a:p>
            <a:pPr marL="914400" lvl="1" indent="-45720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GB" sz="2800" dirty="0" smtClean="0">
                <a:latin typeface="Arial Narrow" panose="020B0606020202030204" pitchFamily="34" charset="0"/>
              </a:rPr>
              <a:t>Proposed Geneva meeting during Shelter Week</a:t>
            </a:r>
          </a:p>
          <a:p>
            <a:pPr marL="914400" lvl="1" indent="-457200">
              <a:buFont typeface="Wingdings" panose="05000000000000000000" pitchFamily="2" charset="2"/>
              <a:buChar char="Ø"/>
              <a:tabLst>
                <a:tab pos="457200" algn="l"/>
              </a:tabLst>
            </a:pPr>
            <a:endParaRPr lang="en-GB" sz="1100" dirty="0" smtClean="0"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800" b="1" dirty="0" smtClean="0">
                <a:solidFill>
                  <a:srgbClr val="7F1416"/>
                </a:solidFill>
                <a:latin typeface="Arial Narrow" panose="020B0606020202030204" pitchFamily="34" charset="0"/>
              </a:rPr>
              <a:t>Timeframe: </a:t>
            </a:r>
          </a:p>
          <a:p>
            <a:pPr marL="914400" lvl="1" indent="-45720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GB" sz="2800" b="1" dirty="0" smtClean="0">
                <a:latin typeface="Arial Narrow" panose="020B0606020202030204" pitchFamily="34" charset="0"/>
              </a:rPr>
              <a:t>Draft 1: </a:t>
            </a:r>
            <a:r>
              <a:rPr lang="en-GB" sz="2800" dirty="0" smtClean="0">
                <a:latin typeface="Arial Narrow" panose="020B0606020202030204" pitchFamily="34" charset="0"/>
              </a:rPr>
              <a:t>Qtr4 2019; </a:t>
            </a:r>
          </a:p>
          <a:p>
            <a:pPr marL="914400" lvl="1" indent="-45720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GB" sz="2800" b="1" dirty="0" smtClean="0">
                <a:latin typeface="Arial Narrow" panose="020B0606020202030204" pitchFamily="34" charset="0"/>
              </a:rPr>
              <a:t>Peer Review: </a:t>
            </a:r>
            <a:r>
              <a:rPr lang="en-GB" sz="2800" dirty="0" smtClean="0">
                <a:latin typeface="Arial Narrow" panose="020B0606020202030204" pitchFamily="34" charset="0"/>
              </a:rPr>
              <a:t>Qtr1 2020</a:t>
            </a:r>
          </a:p>
          <a:p>
            <a:pPr marL="914400" lvl="1" indent="-45720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GB" sz="2800" b="1" dirty="0" smtClean="0">
                <a:latin typeface="Arial Narrow" panose="020B0606020202030204" pitchFamily="34" charset="0"/>
              </a:rPr>
              <a:t>Draft 2/Final draft: </a:t>
            </a:r>
            <a:r>
              <a:rPr lang="en-GB" sz="2800" dirty="0" smtClean="0">
                <a:latin typeface="Arial Narrow" panose="020B0606020202030204" pitchFamily="34" charset="0"/>
              </a:rPr>
              <a:t>Qtr1&amp;2 2020 </a:t>
            </a:r>
          </a:p>
          <a:p>
            <a:pPr marL="914400" lvl="1" indent="-457200">
              <a:buFont typeface="Wingdings" panose="05000000000000000000" pitchFamily="2" charset="2"/>
              <a:buChar char="Ø"/>
              <a:tabLst>
                <a:tab pos="457200" algn="l"/>
              </a:tabLst>
            </a:pPr>
            <a:endParaRPr lang="en-GB" sz="2400" dirty="0" smtClean="0"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800" b="1" dirty="0">
                <a:solidFill>
                  <a:srgbClr val="7F1416"/>
                </a:solidFill>
                <a:latin typeface="Arial Narrow" panose="020B0606020202030204" pitchFamily="34" charset="0"/>
              </a:rPr>
              <a:t>Questions / comments?</a:t>
            </a:r>
          </a:p>
          <a:p>
            <a:pPr marL="914400" lvl="1" indent="-45720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GB" sz="2800" dirty="0" smtClean="0">
              <a:latin typeface="Arial Narrow" panose="020B0606020202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GB" sz="2800" dirty="0">
              <a:latin typeface="Arial Narrow" panose="020B0606020202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6B2731-42FE-43C0-B5B9-EE52595E8166}"/>
              </a:ext>
            </a:extLst>
          </p:cNvPr>
          <p:cNvGrpSpPr/>
          <p:nvPr/>
        </p:nvGrpSpPr>
        <p:grpSpPr>
          <a:xfrm>
            <a:off x="7462577" y="6238163"/>
            <a:ext cx="1673034" cy="614024"/>
            <a:chOff x="9278237" y="1807168"/>
            <a:chExt cx="1673034" cy="61402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A066C81-39F5-4BC4-BDA0-90FA7E18386A}"/>
                </a:ext>
              </a:extLst>
            </p:cNvPr>
            <p:cNvSpPr/>
            <p:nvPr/>
          </p:nvSpPr>
          <p:spPr>
            <a:xfrm>
              <a:off x="9278237" y="1807168"/>
              <a:ext cx="1673034" cy="614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 Box 1">
              <a:extLst>
                <a:ext uri="{FF2B5EF4-FFF2-40B4-BE49-F238E27FC236}">
                  <a16:creationId xmlns:a16="http://schemas.microsoft.com/office/drawing/2014/main" id="{A821A491-68D2-4E27-AD34-9B47C6263BCC}"/>
                </a:ext>
              </a:extLst>
            </p:cNvPr>
            <p:cNvSpPr txBox="1"/>
            <p:nvPr/>
          </p:nvSpPr>
          <p:spPr>
            <a:xfrm>
              <a:off x="9278237" y="1892511"/>
              <a:ext cx="1141442" cy="52778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sz="24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USWG</a:t>
              </a:r>
              <a:endParaRPr lang="en-AU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2">
              <a:extLst>
                <a:ext uri="{FF2B5EF4-FFF2-40B4-BE49-F238E27FC236}">
                  <a16:creationId xmlns:a16="http://schemas.microsoft.com/office/drawing/2014/main" id="{6EA2F5C6-D525-4013-84C6-4E893843C98F}"/>
                </a:ext>
              </a:extLst>
            </p:cNvPr>
            <p:cNvSpPr txBox="1"/>
            <p:nvPr/>
          </p:nvSpPr>
          <p:spPr>
            <a:xfrm>
              <a:off x="10152914" y="1892511"/>
              <a:ext cx="777939" cy="521106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Urban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Settlements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Working Group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4A9FAE3-43DE-44F1-B2DC-9E56C0467DB0}"/>
                </a:ext>
              </a:extLst>
            </p:cNvPr>
            <p:cNvCxnSpPr/>
            <p:nvPr/>
          </p:nvCxnSpPr>
          <p:spPr>
            <a:xfrm>
              <a:off x="10180346" y="1874328"/>
              <a:ext cx="0" cy="521106"/>
            </a:xfrm>
            <a:prstGeom prst="line">
              <a:avLst/>
            </a:prstGeom>
            <a:ln w="12700">
              <a:solidFill>
                <a:srgbClr val="7F14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25040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6791" y="1069848"/>
            <a:ext cx="3890093" cy="3694176"/>
          </a:xfrm>
        </p:spPr>
        <p:txBody>
          <a:bodyPr/>
          <a:lstStyle/>
          <a:p>
            <a:pPr algn="r">
              <a:spcBef>
                <a:spcPts val="0"/>
              </a:spcBef>
              <a:tabLst>
                <a:tab pos="457200" algn="l"/>
              </a:tabLst>
            </a:pPr>
            <a:r>
              <a:rPr lang="en-GB" sz="4000" dirty="0" smtClean="0"/>
              <a:t>Recent USWG regional / country </a:t>
            </a:r>
            <a:r>
              <a:rPr lang="en-GB" sz="4000" dirty="0"/>
              <a:t>consultations</a:t>
            </a:r>
            <a:endParaRPr lang="en-GB" sz="4000" b="0" dirty="0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A7C5AB1B-68D4-499A-AC3F-ADE3A39334BF}"/>
              </a:ext>
            </a:extLst>
          </p:cNvPr>
          <p:cNvSpPr txBox="1">
            <a:spLocks/>
          </p:cNvSpPr>
          <p:nvPr/>
        </p:nvSpPr>
        <p:spPr>
          <a:xfrm>
            <a:off x="1518249" y="4608299"/>
            <a:ext cx="2458635" cy="167362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45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endParaRPr lang="en-GB" sz="2400" b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16B2731-42FE-43C0-B5B9-EE52595E8166}"/>
              </a:ext>
            </a:extLst>
          </p:cNvPr>
          <p:cNvGrpSpPr/>
          <p:nvPr/>
        </p:nvGrpSpPr>
        <p:grpSpPr>
          <a:xfrm>
            <a:off x="7462577" y="6238163"/>
            <a:ext cx="1673034" cy="614024"/>
            <a:chOff x="9278237" y="1807168"/>
            <a:chExt cx="1673034" cy="61402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A066C81-39F5-4BC4-BDA0-90FA7E18386A}"/>
                </a:ext>
              </a:extLst>
            </p:cNvPr>
            <p:cNvSpPr/>
            <p:nvPr/>
          </p:nvSpPr>
          <p:spPr>
            <a:xfrm>
              <a:off x="9278237" y="1807168"/>
              <a:ext cx="1673034" cy="614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 Box 1">
              <a:extLst>
                <a:ext uri="{FF2B5EF4-FFF2-40B4-BE49-F238E27FC236}">
                  <a16:creationId xmlns:a16="http://schemas.microsoft.com/office/drawing/2014/main" id="{A821A491-68D2-4E27-AD34-9B47C6263BCC}"/>
                </a:ext>
              </a:extLst>
            </p:cNvPr>
            <p:cNvSpPr txBox="1"/>
            <p:nvPr/>
          </p:nvSpPr>
          <p:spPr>
            <a:xfrm>
              <a:off x="9278237" y="1892511"/>
              <a:ext cx="1141442" cy="52778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sz="24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USWG</a:t>
              </a:r>
              <a:endParaRPr lang="en-AU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6EA2F5C6-D525-4013-84C6-4E893843C98F}"/>
                </a:ext>
              </a:extLst>
            </p:cNvPr>
            <p:cNvSpPr txBox="1"/>
            <p:nvPr/>
          </p:nvSpPr>
          <p:spPr>
            <a:xfrm>
              <a:off x="10152914" y="1892511"/>
              <a:ext cx="777939" cy="521106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Urban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Settlements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Working Group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4A9FAE3-43DE-44F1-B2DC-9E56C0467DB0}"/>
                </a:ext>
              </a:extLst>
            </p:cNvPr>
            <p:cNvCxnSpPr/>
            <p:nvPr/>
          </p:nvCxnSpPr>
          <p:spPr>
            <a:xfrm>
              <a:off x="10180346" y="1874328"/>
              <a:ext cx="0" cy="521106"/>
            </a:xfrm>
            <a:prstGeom prst="line">
              <a:avLst/>
            </a:prstGeom>
            <a:ln w="12700">
              <a:solidFill>
                <a:srgbClr val="7F14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3C12275-15DF-44EA-B5A0-EC00128B2F68}"/>
              </a:ext>
            </a:extLst>
          </p:cNvPr>
          <p:cNvSpPr txBox="1"/>
          <p:nvPr/>
        </p:nvSpPr>
        <p:spPr>
          <a:xfrm>
            <a:off x="4105656" y="53206"/>
            <a:ext cx="500953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 smtClean="0">
                <a:solidFill>
                  <a:srgbClr val="7F1416"/>
                </a:solidFill>
                <a:latin typeface="Arial Narrow" panose="020B0606020202030204" pitchFamily="34" charset="0"/>
              </a:rPr>
              <a:t>Lombok, Indonesia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7F1416"/>
              </a:solidFill>
              <a:latin typeface="Arial Narrow" panose="020B0606020202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rgbClr val="7F1416"/>
              </a:solidFill>
              <a:latin typeface="Arial Narrow" panose="020B0606020202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7F1416"/>
              </a:solidFill>
              <a:latin typeface="Arial Narrow" panose="020B0606020202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rgbClr val="7F1416"/>
              </a:solidFill>
              <a:latin typeface="Arial Narrow" panose="020B0606020202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7F1416"/>
              </a:solidFill>
              <a:latin typeface="Arial Narrow" panose="020B0606020202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rgbClr val="7F1416"/>
              </a:solidFill>
              <a:latin typeface="Arial Narrow" panose="020B0606020202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7F1416"/>
              </a:solidFill>
              <a:latin typeface="Arial Narrow" panose="020B0606020202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rgbClr val="7F1416"/>
              </a:solidFill>
              <a:latin typeface="Arial Narrow" panose="020B0606020202030204" pitchFamily="34" charset="0"/>
            </a:endParaRPr>
          </a:p>
          <a:p>
            <a:pPr lvl="0" algn="ctr"/>
            <a:endParaRPr lang="en-US" sz="2800" b="1" dirty="0" smtClean="0">
              <a:solidFill>
                <a:srgbClr val="7F1416"/>
              </a:solidFill>
              <a:latin typeface="Arial Narrow" panose="020B0606020202030204" pitchFamily="34" charset="0"/>
            </a:endParaRPr>
          </a:p>
          <a:p>
            <a:pPr lvl="0" algn="ctr"/>
            <a:r>
              <a:rPr lang="en-US" sz="2800" b="1" dirty="0" smtClean="0">
                <a:solidFill>
                  <a:srgbClr val="7F1416"/>
                </a:solidFill>
                <a:latin typeface="Arial Narrow" panose="020B0606020202030204" pitchFamily="34" charset="0"/>
              </a:rPr>
              <a:t>Amman, Jordan </a:t>
            </a:r>
          </a:p>
          <a:p>
            <a:pPr lvl="0"/>
            <a:endParaRPr lang="en-US" b="1" u="sng" dirty="0">
              <a:solidFill>
                <a:srgbClr val="7F1416"/>
              </a:solidFill>
              <a:latin typeface="Arial Narrow" panose="020B0606020202030204" pitchFamily="34" charset="0"/>
            </a:endParaRPr>
          </a:p>
          <a:p>
            <a:pPr lvl="0"/>
            <a:endParaRPr lang="en-US" b="1" u="sng" dirty="0">
              <a:solidFill>
                <a:srgbClr val="7F1416"/>
              </a:solidFill>
              <a:latin typeface="Arial Narrow" panose="020B0606020202030204" pitchFamily="34" charset="0"/>
            </a:endParaRPr>
          </a:p>
          <a:p>
            <a:pPr lvl="0"/>
            <a:endParaRPr lang="en-US" b="1" u="sng" dirty="0" smtClean="0">
              <a:solidFill>
                <a:srgbClr val="7F1416"/>
              </a:solidFill>
              <a:latin typeface="Arial Narrow" panose="020B0606020202030204" pitchFamily="34" charset="0"/>
            </a:endParaRPr>
          </a:p>
          <a:p>
            <a:pPr lvl="0"/>
            <a:endParaRPr lang="en-US" b="1" u="sng" dirty="0">
              <a:solidFill>
                <a:srgbClr val="7F1416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9D14FDA-ED7B-405B-B679-B7D19E66E0DF}"/>
              </a:ext>
            </a:extLst>
          </p:cNvPr>
          <p:cNvSpPr txBox="1">
            <a:spLocks/>
          </p:cNvSpPr>
          <p:nvPr/>
        </p:nvSpPr>
        <p:spPr>
          <a:xfrm>
            <a:off x="2039112" y="233704"/>
            <a:ext cx="6903720" cy="77213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45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  <a:tabLst>
                <a:tab pos="457200" algn="l"/>
              </a:tabLst>
            </a:pPr>
            <a:endParaRPr lang="en-GB" sz="3200" b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33739" y="4039949"/>
            <a:ext cx="2344991" cy="17587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30006" y="4059511"/>
            <a:ext cx="2337475" cy="1753107"/>
          </a:xfrm>
          <a:prstGeom prst="rect">
            <a:avLst/>
          </a:prstGeom>
        </p:spPr>
      </p:pic>
      <p:pic>
        <p:nvPicPr>
          <p:cNvPr id="1026" name="Picture 2" descr="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205" y="619772"/>
            <a:ext cx="3058804" cy="229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/>
          <p:cNvCxnSpPr/>
          <p:nvPr/>
        </p:nvCxnSpPr>
        <p:spPr>
          <a:xfrm>
            <a:off x="4434840" y="493776"/>
            <a:ext cx="4489219" cy="0"/>
          </a:xfrm>
          <a:prstGeom prst="line">
            <a:avLst/>
          </a:prstGeom>
          <a:ln>
            <a:solidFill>
              <a:srgbClr val="7F1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34840" y="3617976"/>
            <a:ext cx="4489219" cy="0"/>
          </a:xfrm>
          <a:prstGeom prst="line">
            <a:avLst/>
          </a:prstGeom>
          <a:ln>
            <a:solidFill>
              <a:srgbClr val="7F1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857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9D14FDA-ED7B-405B-B679-B7D19E66E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104" y="233704"/>
            <a:ext cx="8110728" cy="772136"/>
          </a:xfrm>
        </p:spPr>
        <p:txBody>
          <a:bodyPr anchor="ctr"/>
          <a:lstStyle/>
          <a:p>
            <a:pPr lvl="0" algn="r">
              <a:spcBef>
                <a:spcPts val="0"/>
              </a:spcBef>
              <a:tabLst>
                <a:tab pos="457200" algn="l"/>
              </a:tabLst>
            </a:pPr>
            <a:r>
              <a:rPr lang="en-GB" sz="3200" dirty="0" smtClean="0"/>
              <a:t> Upcoming USWG </a:t>
            </a:r>
            <a:r>
              <a:rPr lang="en-GB" sz="3200" dirty="0"/>
              <a:t>regional/country </a:t>
            </a:r>
            <a:r>
              <a:rPr lang="en-GB" sz="3200" dirty="0" smtClean="0"/>
              <a:t>consultations</a:t>
            </a:r>
            <a:endParaRPr lang="en-GB" sz="3200" b="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16B2731-42FE-43C0-B5B9-EE52595E8166}"/>
              </a:ext>
            </a:extLst>
          </p:cNvPr>
          <p:cNvGrpSpPr/>
          <p:nvPr/>
        </p:nvGrpSpPr>
        <p:grpSpPr>
          <a:xfrm>
            <a:off x="7462577" y="6238163"/>
            <a:ext cx="1673034" cy="614024"/>
            <a:chOff x="9278237" y="1807168"/>
            <a:chExt cx="1673034" cy="61402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A066C81-39F5-4BC4-BDA0-90FA7E18386A}"/>
                </a:ext>
              </a:extLst>
            </p:cNvPr>
            <p:cNvSpPr/>
            <p:nvPr/>
          </p:nvSpPr>
          <p:spPr>
            <a:xfrm>
              <a:off x="9278237" y="1807168"/>
              <a:ext cx="1673034" cy="614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 Box 1">
              <a:extLst>
                <a:ext uri="{FF2B5EF4-FFF2-40B4-BE49-F238E27FC236}">
                  <a16:creationId xmlns:a16="http://schemas.microsoft.com/office/drawing/2014/main" id="{A821A491-68D2-4E27-AD34-9B47C6263BCC}"/>
                </a:ext>
              </a:extLst>
            </p:cNvPr>
            <p:cNvSpPr txBox="1"/>
            <p:nvPr/>
          </p:nvSpPr>
          <p:spPr>
            <a:xfrm>
              <a:off x="9278237" y="1892511"/>
              <a:ext cx="1141442" cy="52778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sz="24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USWG</a:t>
              </a:r>
              <a:endParaRPr lang="en-AU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 Box 2">
              <a:extLst>
                <a:ext uri="{FF2B5EF4-FFF2-40B4-BE49-F238E27FC236}">
                  <a16:creationId xmlns:a16="http://schemas.microsoft.com/office/drawing/2014/main" id="{6EA2F5C6-D525-4013-84C6-4E893843C98F}"/>
                </a:ext>
              </a:extLst>
            </p:cNvPr>
            <p:cNvSpPr txBox="1"/>
            <p:nvPr/>
          </p:nvSpPr>
          <p:spPr>
            <a:xfrm>
              <a:off x="10152914" y="1892511"/>
              <a:ext cx="777939" cy="521106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Urban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Settlements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Working Group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4A9FAE3-43DE-44F1-B2DC-9E56C0467DB0}"/>
                </a:ext>
              </a:extLst>
            </p:cNvPr>
            <p:cNvCxnSpPr/>
            <p:nvPr/>
          </p:nvCxnSpPr>
          <p:spPr>
            <a:xfrm>
              <a:off x="10180346" y="1874328"/>
              <a:ext cx="0" cy="521106"/>
            </a:xfrm>
            <a:prstGeom prst="line">
              <a:avLst/>
            </a:prstGeom>
            <a:ln w="12700">
              <a:solidFill>
                <a:srgbClr val="7F14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379C257-657D-43C6-97CC-482986190F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125283"/>
              </p:ext>
            </p:extLst>
          </p:nvPr>
        </p:nvGraphicFramePr>
        <p:xfrm>
          <a:off x="0" y="1250508"/>
          <a:ext cx="9135611" cy="5607492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5878892">
                  <a:extLst>
                    <a:ext uri="{9D8B030D-6E8A-4147-A177-3AD203B41FA5}">
                      <a16:colId xmlns:a16="http://schemas.microsoft.com/office/drawing/2014/main" val="1274798887"/>
                    </a:ext>
                  </a:extLst>
                </a:gridCol>
                <a:gridCol w="3256719">
                  <a:extLst>
                    <a:ext uri="{9D8B030D-6E8A-4147-A177-3AD203B41FA5}">
                      <a16:colId xmlns:a16="http://schemas.microsoft.com/office/drawing/2014/main" val="329070780"/>
                    </a:ext>
                  </a:extLst>
                </a:gridCol>
              </a:tblGrid>
              <a:tr h="6591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October Shelter Events - Geneva 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11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IFRC </a:t>
                      </a:r>
                      <a:r>
                        <a:rPr lang="en-GB" sz="1600" b="1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office, </a:t>
                      </a:r>
                      <a:r>
                        <a:rPr lang="en-GB" sz="1600" b="1" kern="1200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Chemin</a:t>
                      </a:r>
                      <a:r>
                        <a:rPr lang="en-GB" sz="1600" b="1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des Crets17, Geneva.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11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009406"/>
                  </a:ext>
                </a:extLst>
              </a:tr>
              <a:tr h="1320039">
                <a:tc>
                  <a:txBody>
                    <a:bodyPr/>
                    <a:lstStyle/>
                    <a:p>
                      <a:pPr lvl="0"/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7 - 8 October: Coordination Workshop – 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for country-level shelter coordination team members and agency representatives who deploy them. Objective: to review the coordination tools and methodologies and share practices.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869783"/>
                  </a:ext>
                </a:extLst>
              </a:tr>
              <a:tr h="1848779">
                <a:tc>
                  <a:txBody>
                    <a:bodyPr/>
                    <a:lstStyle/>
                    <a:p>
                      <a:pPr lvl="0"/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9 - 10 October: GSC Meeting – 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for representatives of GSC partners and country-level shelter cluster coordination team members. Objective: to review progress made and plan for next year. </a:t>
                      </a:r>
                    </a:p>
                    <a:p>
                      <a:pPr lvl="0"/>
                      <a:endParaRPr lang="en-GB" sz="18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GB" sz="1800" b="1" kern="1200" dirty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Theme</a:t>
                      </a:r>
                      <a:r>
                        <a:rPr lang="en-GB" sz="1800" b="0" kern="1200" dirty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: Capacity of the Shelter Sector.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Please register </a:t>
                      </a:r>
                      <a:r>
                        <a:rPr lang="en-GB" sz="1800" b="1" u="sng" kern="1200" dirty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  <a:hlinkClick r:id="rId3"/>
                        </a:rPr>
                        <a:t>here</a:t>
                      </a:r>
                      <a:r>
                        <a:rPr lang="en-GB" sz="1800" b="1" kern="1200" dirty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1800" b="1" dirty="0">
                        <a:solidFill>
                          <a:srgbClr val="7F141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026538"/>
                  </a:ext>
                </a:extLst>
              </a:tr>
              <a:tr h="1779573">
                <a:tc>
                  <a:txBody>
                    <a:bodyPr/>
                    <a:lstStyle/>
                    <a:p>
                      <a:pPr lvl="0"/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 October: Shelter practitioners meeting – 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for shelter practitioners to share practices in shelter programming, supported by Shelter Centre. Participation and presentations in-person in Geneva as well as worldwide through live videoconferencing. Theme: TBC.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Now open for proposals for general sector presentations: please send title, summary and proposed duration to </a:t>
                      </a:r>
                      <a:r>
                        <a:rPr lang="en-GB" sz="1800" b="0" u="sng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  <a:hlinkClick r:id="rId4"/>
                        </a:rPr>
                        <a:t>meeting@sheltercentre.org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as soon as possible. </a:t>
                      </a:r>
                      <a:endParaRPr lang="en-GB" sz="1800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836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451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9D14FDA-ED7B-405B-B679-B7D19E66E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104" y="233704"/>
            <a:ext cx="8110728" cy="772136"/>
          </a:xfrm>
        </p:spPr>
        <p:txBody>
          <a:bodyPr anchor="ctr"/>
          <a:lstStyle/>
          <a:p>
            <a:pPr lvl="0" algn="r">
              <a:spcBef>
                <a:spcPts val="0"/>
              </a:spcBef>
              <a:tabLst>
                <a:tab pos="457200" algn="l"/>
              </a:tabLst>
            </a:pPr>
            <a:r>
              <a:rPr lang="en-GB" sz="3200" dirty="0" smtClean="0"/>
              <a:t> Upcoming USWG </a:t>
            </a:r>
            <a:r>
              <a:rPr lang="en-GB" sz="3200" dirty="0"/>
              <a:t>regional/country </a:t>
            </a:r>
            <a:r>
              <a:rPr lang="en-GB" sz="3200" dirty="0" smtClean="0"/>
              <a:t>consultations</a:t>
            </a:r>
            <a:endParaRPr lang="en-GB" sz="3200" b="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16B2731-42FE-43C0-B5B9-EE52595E8166}"/>
              </a:ext>
            </a:extLst>
          </p:cNvPr>
          <p:cNvGrpSpPr/>
          <p:nvPr/>
        </p:nvGrpSpPr>
        <p:grpSpPr>
          <a:xfrm>
            <a:off x="7462577" y="6238163"/>
            <a:ext cx="1673034" cy="614024"/>
            <a:chOff x="9278237" y="1807168"/>
            <a:chExt cx="1673034" cy="61402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A066C81-39F5-4BC4-BDA0-90FA7E18386A}"/>
                </a:ext>
              </a:extLst>
            </p:cNvPr>
            <p:cNvSpPr/>
            <p:nvPr/>
          </p:nvSpPr>
          <p:spPr>
            <a:xfrm>
              <a:off x="9278237" y="1807168"/>
              <a:ext cx="1673034" cy="614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 Box 1">
              <a:extLst>
                <a:ext uri="{FF2B5EF4-FFF2-40B4-BE49-F238E27FC236}">
                  <a16:creationId xmlns:a16="http://schemas.microsoft.com/office/drawing/2014/main" id="{A821A491-68D2-4E27-AD34-9B47C6263BCC}"/>
                </a:ext>
              </a:extLst>
            </p:cNvPr>
            <p:cNvSpPr txBox="1"/>
            <p:nvPr/>
          </p:nvSpPr>
          <p:spPr>
            <a:xfrm>
              <a:off x="9278237" y="1892511"/>
              <a:ext cx="1141442" cy="52778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AU" sz="24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USWG</a:t>
              </a:r>
              <a:endParaRPr lang="en-AU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 Box 2">
              <a:extLst>
                <a:ext uri="{FF2B5EF4-FFF2-40B4-BE49-F238E27FC236}">
                  <a16:creationId xmlns:a16="http://schemas.microsoft.com/office/drawing/2014/main" id="{6EA2F5C6-D525-4013-84C6-4E893843C98F}"/>
                </a:ext>
              </a:extLst>
            </p:cNvPr>
            <p:cNvSpPr txBox="1"/>
            <p:nvPr/>
          </p:nvSpPr>
          <p:spPr>
            <a:xfrm>
              <a:off x="10152914" y="1892511"/>
              <a:ext cx="777939" cy="521106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Urban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Settlements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AU" sz="800" dirty="0">
                  <a:solidFill>
                    <a:srgbClr val="7F1416"/>
                  </a:solidFill>
                  <a:effectLst/>
                  <a:latin typeface="Arial Nova Cond Light" panose="020B0306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Working Group </a:t>
              </a:r>
              <a:endParaRPr lang="en-AU" sz="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4A9FAE3-43DE-44F1-B2DC-9E56C0467DB0}"/>
                </a:ext>
              </a:extLst>
            </p:cNvPr>
            <p:cNvCxnSpPr/>
            <p:nvPr/>
          </p:nvCxnSpPr>
          <p:spPr>
            <a:xfrm>
              <a:off x="10180346" y="1874328"/>
              <a:ext cx="0" cy="521106"/>
            </a:xfrm>
            <a:prstGeom prst="line">
              <a:avLst/>
            </a:prstGeom>
            <a:ln w="12700">
              <a:solidFill>
                <a:srgbClr val="7F14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379C257-657D-43C6-97CC-482986190F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113401"/>
              </p:ext>
            </p:extLst>
          </p:nvPr>
        </p:nvGraphicFramePr>
        <p:xfrm>
          <a:off x="0" y="1250506"/>
          <a:ext cx="9144000" cy="4987658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6761617">
                  <a:extLst>
                    <a:ext uri="{9D8B030D-6E8A-4147-A177-3AD203B41FA5}">
                      <a16:colId xmlns:a16="http://schemas.microsoft.com/office/drawing/2014/main" val="1274798887"/>
                    </a:ext>
                  </a:extLst>
                </a:gridCol>
                <a:gridCol w="2382383">
                  <a:extLst>
                    <a:ext uri="{9D8B030D-6E8A-4147-A177-3AD203B41FA5}">
                      <a16:colId xmlns:a16="http://schemas.microsoft.com/office/drawing/2014/main" val="329070780"/>
                    </a:ext>
                  </a:extLst>
                </a:gridCol>
              </a:tblGrid>
              <a:tr h="860529">
                <a:tc>
                  <a:txBody>
                    <a:bodyPr/>
                    <a:lstStyle/>
                    <a:p>
                      <a:pPr lvl="0"/>
                      <a:r>
                        <a:rPr lang="en-GB" sz="2800" b="1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9 - 10 October: </a:t>
                      </a:r>
                      <a:r>
                        <a:rPr lang="en-GB" sz="2800" b="0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GSC </a:t>
                      </a:r>
                    </a:p>
                    <a:p>
                      <a:pPr lvl="0"/>
                      <a:r>
                        <a:rPr lang="en-GB" sz="2800" b="0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Meeting Theme</a:t>
                      </a:r>
                      <a:r>
                        <a:rPr lang="en-GB" sz="28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: </a:t>
                      </a:r>
                      <a:r>
                        <a:rPr lang="en-GB" sz="2800" b="1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Capacity of the Shelter Sector.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11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Interested / volunteers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11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009406"/>
                  </a:ext>
                </a:extLst>
              </a:tr>
              <a:tr h="1751791">
                <a:tc>
                  <a:txBody>
                    <a:bodyPr/>
                    <a:lstStyle/>
                    <a:p>
                      <a:pPr marL="457200" lvl="0" indent="-457200">
                        <a:buFont typeface="+mj-lt"/>
                        <a:buAutoNum type="arabicPeriod"/>
                      </a:pPr>
                      <a:r>
                        <a:rPr lang="en-US" sz="2400" b="1" kern="1200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Urban Settlement/Area Based</a:t>
                      </a:r>
                      <a:r>
                        <a:rPr lang="en-US" sz="2400" b="1" kern="1200" baseline="0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Guidance session</a:t>
                      </a:r>
                    </a:p>
                    <a:p>
                      <a:pPr marL="457200" lvl="0" indent="-457200">
                        <a:buFont typeface="+mj-lt"/>
                        <a:buAutoNum type="arabicPeriod"/>
                      </a:pPr>
                      <a:endParaRPr lang="en-US" sz="1400" b="1" kern="1200" dirty="0" smtClean="0">
                        <a:solidFill>
                          <a:srgbClr val="7F1416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Consultation on the guidelines? Deep</a:t>
                      </a:r>
                      <a:r>
                        <a:rPr lang="en-US" sz="2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dive into a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broad topic? 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Consultation hosted by the writers? 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Writers call?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869783"/>
                  </a:ext>
                </a:extLst>
              </a:tr>
              <a:tr h="2375338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2400" b="1" kern="1200" dirty="0" smtClean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2. Ideas</a:t>
                      </a:r>
                      <a:r>
                        <a:rPr lang="en-US" sz="2400" b="1" kern="1200" dirty="0">
                          <a:solidFill>
                            <a:srgbClr val="7F1416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? </a:t>
                      </a:r>
                      <a:endParaRPr lang="en-US" sz="2400" b="1" kern="1200" dirty="0" smtClean="0">
                        <a:solidFill>
                          <a:srgbClr val="7F1416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endParaRPr lang="en-US" sz="1600" b="1" kern="1200" dirty="0" smtClean="0">
                        <a:solidFill>
                          <a:srgbClr val="7F1416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Session Two </a:t>
                      </a:r>
                      <a:r>
                        <a:rPr lang="en-CH" sz="20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–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an open</a:t>
                      </a:r>
                      <a:r>
                        <a:rPr lang="en-US" sz="2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discussion / debate on the settlement / area based approach.</a:t>
                      </a:r>
                      <a:r>
                        <a:rPr lang="en-US" sz="2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20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Any </a:t>
                      </a:r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recent experiences we could share and debate? </a:t>
                      </a:r>
                      <a:r>
                        <a:rPr lang="en-US" sz="2000" b="0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Biera</a:t>
                      </a:r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?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026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6370170"/>
      </p:ext>
    </p:extLst>
  </p:cSld>
  <p:clrMapOvr>
    <a:masterClrMapping/>
  </p:clrMapOvr>
</p:sld>
</file>

<file path=ppt/theme/theme1.xml><?xml version="1.0" encoding="utf-8"?>
<a:theme xmlns:a="http://schemas.openxmlformats.org/drawingml/2006/main" name="Op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p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CCCM - Titles">
  <a:themeElements>
    <a:clrScheme name="CCCM Cluster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A87C8"/>
      </a:accent1>
      <a:accent2>
        <a:srgbClr val="545456"/>
      </a:accent2>
      <a:accent3>
        <a:srgbClr val="9D4838"/>
      </a:accent3>
      <a:accent4>
        <a:srgbClr val="D48C74"/>
      </a:accent4>
      <a:accent5>
        <a:srgbClr val="F0B89E"/>
      </a:accent5>
      <a:accent6>
        <a:srgbClr val="F8E4D2"/>
      </a:accent6>
      <a:hlink>
        <a:srgbClr val="938953"/>
      </a:hlink>
      <a:folHlink>
        <a:srgbClr val="C0504D"/>
      </a:folHlink>
    </a:clrScheme>
    <a:fontScheme name="Global CCCM Cluster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>
            <a:solidFill>
              <a:schemeClr val="accent5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CCM Cluster - Templates - Pesentation v1" id="{AA29A52A-7E86-4270-9C5E-16BADAD3BA3B}" vid="{44BAA614-8022-4D3D-9F5A-C420EC4ED9D5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p1 Left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p1 Big Left banner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p1 Top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p1 Top big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p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p2 Left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p2 Top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p2 Big Left banner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1476</Words>
  <Application>Microsoft Office PowerPoint</Application>
  <PresentationFormat>On-screen Show (4:3)</PresentationFormat>
  <Paragraphs>265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12</vt:i4>
      </vt:variant>
    </vt:vector>
  </HeadingPairs>
  <TitlesOfParts>
    <vt:vector size="30" baseType="lpstr">
      <vt:lpstr>Arial</vt:lpstr>
      <vt:lpstr>Arial Narrow</vt:lpstr>
      <vt:lpstr>Arial Nova Cond Light</vt:lpstr>
      <vt:lpstr>Calibri</vt:lpstr>
      <vt:lpstr>Times New Roman</vt:lpstr>
      <vt:lpstr>Trebuchet MS</vt:lpstr>
      <vt:lpstr>Wingdings</vt:lpstr>
      <vt:lpstr>Op1</vt:lpstr>
      <vt:lpstr>Op1 Left banner</vt:lpstr>
      <vt:lpstr>Op1 Big Left banner layout</vt:lpstr>
      <vt:lpstr>Op1 Top banner</vt:lpstr>
      <vt:lpstr>Op1 Top big banner</vt:lpstr>
      <vt:lpstr>Op2</vt:lpstr>
      <vt:lpstr>Op2 Left banner</vt:lpstr>
      <vt:lpstr>Op2 Top banner</vt:lpstr>
      <vt:lpstr>Op2 Big Left banner layout</vt:lpstr>
      <vt:lpstr>Op3</vt:lpstr>
      <vt:lpstr>1_CCCM - Titles</vt:lpstr>
      <vt:lpstr>17 September 2019</vt:lpstr>
      <vt:lpstr>PowerPoint Presentation</vt:lpstr>
      <vt:lpstr>Development of area / settlement approach guidance  </vt:lpstr>
      <vt:lpstr>PowerPoint Presentation</vt:lpstr>
      <vt:lpstr>PowerPoint Presentation</vt:lpstr>
      <vt:lpstr>PowerPoint Presentation</vt:lpstr>
      <vt:lpstr>Recent USWG regional / country consultations</vt:lpstr>
      <vt:lpstr> Upcoming USWG regional/country consultations</vt:lpstr>
      <vt:lpstr> Upcoming USWG regional/country consultations</vt:lpstr>
      <vt:lpstr> Upcoming USWG regional/country consultations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“investigating the relevance of socially based, geographically bound, inclusive and multi-sectoral in Humanitarian action”</dc:title>
  <dc:creator>James Schell</dc:creator>
  <cp:lastModifiedBy>James Schell</cp:lastModifiedBy>
  <cp:revision>78</cp:revision>
  <dcterms:created xsi:type="dcterms:W3CDTF">2018-12-18T00:56:23Z</dcterms:created>
  <dcterms:modified xsi:type="dcterms:W3CDTF">2019-09-18T12:55:09Z</dcterms:modified>
</cp:coreProperties>
</file>