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  <p:sldMasterId id="2147483842" r:id="rId12"/>
  </p:sldMasterIdLst>
  <p:notesMasterIdLst>
    <p:notesMasterId r:id="rId38"/>
  </p:notesMasterIdLst>
  <p:sldIdLst>
    <p:sldId id="343" r:id="rId13"/>
    <p:sldId id="384" r:id="rId14"/>
    <p:sldId id="376" r:id="rId15"/>
    <p:sldId id="389" r:id="rId16"/>
    <p:sldId id="409" r:id="rId17"/>
    <p:sldId id="408" r:id="rId18"/>
    <p:sldId id="410" r:id="rId19"/>
    <p:sldId id="412" r:id="rId20"/>
    <p:sldId id="411" r:id="rId21"/>
    <p:sldId id="413" r:id="rId22"/>
    <p:sldId id="414" r:id="rId23"/>
    <p:sldId id="415" r:id="rId24"/>
    <p:sldId id="397" r:id="rId25"/>
    <p:sldId id="406" r:id="rId26"/>
    <p:sldId id="400" r:id="rId27"/>
    <p:sldId id="402" r:id="rId28"/>
    <p:sldId id="401" r:id="rId29"/>
    <p:sldId id="399" r:id="rId30"/>
    <p:sldId id="394" r:id="rId31"/>
    <p:sldId id="418" r:id="rId32"/>
    <p:sldId id="419" r:id="rId33"/>
    <p:sldId id="396" r:id="rId34"/>
    <p:sldId id="421" r:id="rId35"/>
    <p:sldId id="422" r:id="rId36"/>
    <p:sldId id="39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D1D3D4"/>
    <a:srgbClr val="55111C"/>
    <a:srgbClr val="3D0B11"/>
    <a:srgbClr val="DDD8C4"/>
    <a:srgbClr val="581421"/>
    <a:srgbClr val="000000"/>
    <a:srgbClr val="79726F"/>
    <a:srgbClr val="B8A498"/>
    <a:srgbClr val="BCB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1896" y="108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815C3-FF10-434B-B435-6E13A5278B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4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815C3-FF10-434B-B435-6E13A5278B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1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1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1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1" y="2500308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2171206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961" y="40279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14422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4422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49637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1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1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1" y="2500308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160343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2.jpe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1868424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  <p:sldLayoutId id="21474838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grafweg@iom.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andrew.mahon@redr.org.uk" TargetMode="Externa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10" y="1894114"/>
            <a:ext cx="4639713" cy="2509935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b="0" dirty="0">
                <a:solidFill>
                  <a:srgbClr val="FFFFFF"/>
                </a:solidFill>
              </a:rPr>
              <a:t>“Adding Clarity on </a:t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b="0" dirty="0">
                <a:solidFill>
                  <a:srgbClr val="FFFFFF"/>
                </a:solidFill>
              </a:rPr>
              <a:t>Area-Based Approaches</a:t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b="0" dirty="0">
                <a:solidFill>
                  <a:srgbClr val="FFFFFF"/>
                </a:solidFill>
              </a:rPr>
              <a:t>by Learning from Practice</a:t>
            </a:r>
            <a:r>
              <a:rPr lang="en-GB" sz="2400" b="0" dirty="0"/>
              <a:t>”</a:t>
            </a:r>
            <a:r>
              <a:rPr lang="en-US" sz="4800" b="0" dirty="0">
                <a:solidFill>
                  <a:srgbClr val="FFFFFF"/>
                </a:solidFill>
              </a:rPr>
              <a:t/>
            </a:r>
            <a:br>
              <a:rPr lang="en-US" sz="4800" b="0" dirty="0">
                <a:solidFill>
                  <a:srgbClr val="FFFFFF"/>
                </a:solidFill>
              </a:rPr>
            </a:br>
            <a:endParaRPr lang="es-ES" sz="1100" b="0" dirty="0"/>
          </a:p>
        </p:txBody>
      </p:sp>
      <p:sp>
        <p:nvSpPr>
          <p:cNvPr id="5" name="Rectangle 4"/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Image result for global shelter clu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51680" y="6639264"/>
            <a:ext cx="2329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7F1416"/>
                </a:solidFill>
              </a:rPr>
              <a:t>Urban Settlements Working Group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6163EC-F2AC-48F8-8A78-F57D5E088122}"/>
              </a:ext>
            </a:extLst>
          </p:cNvPr>
          <p:cNvSpPr txBox="1">
            <a:spLocks/>
          </p:cNvSpPr>
          <p:nvPr/>
        </p:nvSpPr>
        <p:spPr>
          <a:xfrm>
            <a:off x="2155116" y="66178"/>
            <a:ext cx="4164107" cy="158845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/>
              <a:t>Urban and Settlement Approaches WG</a:t>
            </a:r>
            <a:r>
              <a:rPr lang="en-GB" sz="1600" dirty="0"/>
              <a:t/>
            </a:r>
            <a:br>
              <a:rPr lang="en-GB" sz="1600" dirty="0"/>
            </a:br>
            <a:endParaRPr lang="es-ES" sz="16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26DD94-801A-4B93-8644-938E0B2E929B}"/>
              </a:ext>
            </a:extLst>
          </p:cNvPr>
          <p:cNvSpPr txBox="1">
            <a:spLocks/>
          </p:cNvSpPr>
          <p:nvPr/>
        </p:nvSpPr>
        <p:spPr>
          <a:xfrm>
            <a:off x="-1116563" y="3903305"/>
            <a:ext cx="4639713" cy="6686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GB" sz="2000" b="0" dirty="0"/>
              <a:t>27 February 2019</a:t>
            </a:r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23863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 smtClean="0"/>
              <a:t>What can we learn from the case studies?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385" y="1349754"/>
            <a:ext cx="4749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7F1416"/>
                </a:solidFill>
              </a:rPr>
              <a:t>Multi-sector</a:t>
            </a:r>
            <a:r>
              <a:rPr lang="en-GB" b="1" dirty="0">
                <a:solidFill>
                  <a:srgbClr val="7F1416"/>
                </a:solidFill>
              </a:rPr>
              <a:t>, multi-agency assessment, planning, coordination and implementation</a:t>
            </a:r>
            <a:r>
              <a:rPr lang="en-GB" dirty="0">
                <a:solidFill>
                  <a:srgbClr val="7F1416"/>
                </a:solidFill>
              </a:rPr>
              <a:t> </a:t>
            </a:r>
            <a:r>
              <a:rPr lang="en-GB" dirty="0"/>
              <a:t>led to: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prioritisation and planning 	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communication between partners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Faster response to evolving needs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efficient implementation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Links between humanitarian and Development interventions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4" y="3973601"/>
            <a:ext cx="5078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7F1416"/>
                </a:solidFill>
              </a:rPr>
              <a:t>High levels of engagement with all relevant stakeholders: </a:t>
            </a:r>
            <a:endParaRPr lang="en-US" dirty="0">
              <a:solidFill>
                <a:srgbClr val="7F141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</a:t>
            </a:r>
            <a:r>
              <a:rPr lang="en-GB" dirty="0" smtClean="0"/>
              <a:t>consensus/shared </a:t>
            </a:r>
            <a:r>
              <a:rPr lang="en-GB" dirty="0"/>
              <a:t>response plans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Impartiality and respect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key influencers were left behind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improved capacity of local actors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relationships between communities and government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4809849" y="1919246"/>
            <a:ext cx="43341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7F1416"/>
                </a:solidFill>
              </a:rPr>
              <a:t>Participatory tools and approaches:</a:t>
            </a:r>
            <a:endParaRPr lang="en-US" dirty="0">
              <a:solidFill>
                <a:srgbClr val="7F141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Community-based assessments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Mapping/ action planning/settlement planning/coordination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Implementation and monitoring helped to: build trust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Generate ownership; strengthen community cohesion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Efficiently identify needs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Manage expectations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 with communities to solve complex problems - Port-au-Prince)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3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5415" y="1230510"/>
            <a:ext cx="9083615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u="sng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sz="1600" b="1" u="sng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Targeting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tensions with residents in surrounding areas - Bangui 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Stakeholder engagement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Mapping, complexity and understanding of stakeholders - Mogadishu and Mosul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Linking between scales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incorporating smaller-scale projects into city development plans or city-government plans into community-based planning – Tacloban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Many others</a:t>
            </a:r>
            <a:endParaRPr lang="en-US" sz="16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b="1" u="sng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Enabling contexts</a:t>
            </a:r>
            <a:endParaRPr lang="en-US" sz="1600" b="1" u="sng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sufficient funding as well as donor support</a:t>
            </a:r>
            <a:r>
              <a:rPr lang="en-GB" sz="16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- multi-sectoral working group, assessment and response plan - Bangui Port-au-Prince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existing multi-sectoral coordination</a:t>
            </a:r>
            <a:r>
              <a:rPr lang="en-GB" sz="16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- Mogadishu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communities were less transient and more cohesive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- Kampala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 government was supportive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– Tacloban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b="1" u="sng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Scaling up</a:t>
            </a:r>
            <a:endParaRPr lang="en-US" sz="1600" b="1" u="sng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case studies included examples of scaling-up area-based approaches through: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 projects in specific areas</a:t>
            </a:r>
            <a:r>
              <a:rPr lang="en-GB" sz="16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- Colombia and Guatemala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starting multi-sectoral coordination with just 2-3 core sectors</a:t>
            </a:r>
            <a:r>
              <a:rPr lang="en-GB" sz="16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Mogadishu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1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7899" y="1215912"/>
            <a:ext cx="9083615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000" b="1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can area-based approaches be improved</a:t>
            </a:r>
            <a:r>
              <a:rPr lang="en-GB" sz="2000" b="1" dirty="0" smtClean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R="0" lv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000" b="1" dirty="0" smtClean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Focus on the quality of the characteristics:</a:t>
            </a:r>
            <a:endParaRPr lang="en-US" sz="2000" b="1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multi-sectoral, multi-agency assessments and focus on areas with high levels of complex, inter-related and multi-sectoral need.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people-centred and include meaningful engagement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active participation of all stakeholders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linked to wider city or regional plans and policies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work with, and build on existing systems: address short-term needs - focusing on longer-term outcomes and impacts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sufficient funding / staff with adequate experience and expertise / allow sufficient time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iterative, flexible and adaptive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multi-agency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contribution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50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95D1-CD66-4579-8861-5986B3B5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78" y="1884784"/>
            <a:ext cx="2941487" cy="2748140"/>
          </a:xfrm>
        </p:spPr>
        <p:txBody>
          <a:bodyPr/>
          <a:lstStyle/>
          <a:p>
            <a:r>
              <a:rPr lang="en-AU" dirty="0"/>
              <a:t>Area Based Approaches in practice</a:t>
            </a:r>
            <a:br>
              <a:rPr lang="en-AU" dirty="0"/>
            </a:br>
            <a:endParaRPr lang="en-AU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4E459-D91B-4D61-951C-52141CEC077D}"/>
              </a:ext>
            </a:extLst>
          </p:cNvPr>
          <p:cNvSpPr/>
          <p:nvPr/>
        </p:nvSpPr>
        <p:spPr>
          <a:xfrm>
            <a:off x="4622197" y="1430597"/>
            <a:ext cx="4331493" cy="1828257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ts val="4500"/>
              </a:lnSpc>
              <a:spcBef>
                <a:spcPct val="0"/>
              </a:spcBef>
            </a:pPr>
            <a:r>
              <a:rPr lang="en-AU" sz="4800" b="1" dirty="0">
                <a:solidFill>
                  <a:srgbClr val="7F1416"/>
                </a:solidFill>
                <a:latin typeface="Arial Narrow" panose="020B0606020202030204" pitchFamily="34" charset="0"/>
                <a:ea typeface="+mj-ea"/>
                <a:cs typeface="+mj-cs"/>
              </a:rPr>
              <a:t>Midnimo Project, </a:t>
            </a:r>
          </a:p>
          <a:p>
            <a:pPr algn="r">
              <a:lnSpc>
                <a:spcPts val="4500"/>
              </a:lnSpc>
              <a:spcBef>
                <a:spcPct val="0"/>
              </a:spcBef>
            </a:pPr>
            <a:r>
              <a:rPr lang="en-AU" sz="4800" b="1" dirty="0">
                <a:solidFill>
                  <a:srgbClr val="7F1416"/>
                </a:solidFill>
                <a:latin typeface="Arial Narrow" panose="020B0606020202030204" pitchFamily="34" charset="0"/>
                <a:ea typeface="+mj-ea"/>
                <a:cs typeface="+mj-cs"/>
              </a:rPr>
              <a:t>Somalia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E5ECA-9FF6-4755-8090-E5B7908972D4}"/>
              </a:ext>
            </a:extLst>
          </p:cNvPr>
          <p:cNvSpPr/>
          <p:nvPr/>
        </p:nvSpPr>
        <p:spPr>
          <a:xfrm>
            <a:off x="4722955" y="3942021"/>
            <a:ext cx="4331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2800" b="1" dirty="0">
                <a:solidFill>
                  <a:schemeClr val="dk1"/>
                </a:solidFill>
              </a:rPr>
              <a:t>Sam Grundy, </a:t>
            </a:r>
          </a:p>
          <a:p>
            <a:pPr lvl="0" algn="r">
              <a:defRPr/>
            </a:pPr>
            <a:r>
              <a:rPr lang="fr-FR" sz="2800" dirty="0">
                <a:solidFill>
                  <a:schemeClr val="dk1"/>
                </a:solidFill>
              </a:rPr>
              <a:t>Programme </a:t>
            </a:r>
            <a:r>
              <a:rPr lang="en-GB" sz="2800" dirty="0">
                <a:solidFill>
                  <a:schemeClr val="dk1"/>
                </a:solidFill>
              </a:rPr>
              <a:t>Advisor</a:t>
            </a:r>
            <a:r>
              <a:rPr lang="fr-FR" sz="2800" dirty="0">
                <a:solidFill>
                  <a:schemeClr val="dk1"/>
                </a:solidFill>
              </a:rPr>
              <a:t>, Transition and </a:t>
            </a:r>
            <a:r>
              <a:rPr lang="en-GB" sz="2800" dirty="0">
                <a:solidFill>
                  <a:schemeClr val="dk1"/>
                </a:solidFill>
              </a:rPr>
              <a:t>Recovery</a:t>
            </a:r>
            <a:r>
              <a:rPr lang="fr-FR" sz="2800" dirty="0">
                <a:solidFill>
                  <a:schemeClr val="dk1"/>
                </a:solidFill>
              </a:rPr>
              <a:t> Division</a:t>
            </a:r>
          </a:p>
          <a:p>
            <a:pPr lvl="0" algn="r">
              <a:defRPr/>
            </a:pPr>
            <a:r>
              <a:rPr lang="fr-FR" sz="2800" dirty="0">
                <a:solidFill>
                  <a:schemeClr val="dk1"/>
                </a:solidFill>
              </a:rPr>
              <a:t>IOM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DB943-ACB7-4510-9BD6-C82CAE176CB5}"/>
              </a:ext>
            </a:extLst>
          </p:cNvPr>
          <p:cNvSpPr/>
          <p:nvPr/>
        </p:nvSpPr>
        <p:spPr>
          <a:xfrm>
            <a:off x="6487183" y="6188790"/>
            <a:ext cx="2650067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A3056-2E9B-440C-AC65-74DE340D4998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 result for global shelter cluster">
            <a:extLst>
              <a:ext uri="{FF2B5EF4-FFF2-40B4-BE49-F238E27FC236}">
                <a16:creationId xmlns:a16="http://schemas.microsoft.com/office/drawing/2014/main" id="{0BB34231-D8C0-43CA-8AA4-DB24563C37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CB9061-F96F-45BE-8A16-13D83BA02050}"/>
              </a:ext>
            </a:extLst>
          </p:cNvPr>
          <p:cNvSpPr txBox="1"/>
          <p:nvPr/>
        </p:nvSpPr>
        <p:spPr>
          <a:xfrm>
            <a:off x="7051680" y="6639264"/>
            <a:ext cx="2329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7F1416"/>
                </a:solidFill>
              </a:rPr>
              <a:t>Urban Settlements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146368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documents.lucidchart.com/documents/42905202-ddfa-4df8-8ca4-879a15c6e170/pages/0_0?a=1381&amp;x=332&amp;y=350&amp;w=1056&amp;h=660&amp;store=1&amp;accept=image%2F*&amp;auth=LCA%20c204903ee567122d7bee63723ea8aae9a5b6854d-ts%3D1551125901">
            <a:extLst>
              <a:ext uri="{FF2B5EF4-FFF2-40B4-BE49-F238E27FC236}">
                <a16:creationId xmlns:a16="http://schemas.microsoft.com/office/drawing/2014/main" id="{988DF8F5-5D5C-4F5D-A9E2-47FFA646DC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1824620"/>
            <a:ext cx="8925547" cy="5033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138023" y="1298570"/>
            <a:ext cx="5305245" cy="1090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</a:rPr>
              <a:t>Overall strategy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</a:rPr>
              <a:t>Initial content framing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solidFill>
                  <a:srgbClr val="7F1416"/>
                </a:solidFill>
              </a:rPr>
              <a:t>Consultation process - how to engage</a:t>
            </a: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AU" dirty="0"/>
              <a:t>USWG: Settlement Approach Guidance: 2019 - 2020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2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USWG Settlement Approach Guidance: </a:t>
            </a:r>
            <a:br>
              <a:rPr lang="en-AU" dirty="0"/>
            </a:br>
            <a:r>
              <a:rPr lang="en-AU" u="sng" dirty="0"/>
              <a:t>CONTENT sheet </a:t>
            </a:r>
            <a:r>
              <a:rPr lang="en-AU" b="0" i="1" dirty="0"/>
              <a:t>(initial ideas for your inputs)</a:t>
            </a:r>
            <a:endParaRPr lang="en-GB" b="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6176" y="1618368"/>
            <a:ext cx="8320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7F1416"/>
                </a:solidFill>
              </a:rPr>
              <a:t> 1. Introduction </a:t>
            </a:r>
            <a:r>
              <a:rPr lang="en-GB" dirty="0">
                <a:solidFill>
                  <a:srgbClr val="7F1416"/>
                </a:solidFill>
              </a:rPr>
              <a:t>(5 pages)</a:t>
            </a:r>
            <a:endParaRPr lang="en-GB" b="1" u="sng" dirty="0">
              <a:solidFill>
                <a:srgbClr val="7F141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an Area based approach?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About this guideline (urban focused),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Definition, Characteristics, Principles, Strength and opportunities for Adopting area-based approach,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Links to development and exit strategy  </a:t>
            </a:r>
          </a:p>
          <a:p>
            <a:endParaRPr lang="en-GB" dirty="0"/>
          </a:p>
          <a:p>
            <a:r>
              <a:rPr lang="en-GB" sz="2400" b="1" u="sng" dirty="0">
                <a:solidFill>
                  <a:srgbClr val="7F1416"/>
                </a:solidFill>
              </a:rPr>
              <a:t>2. Deciding when and where ABA is appropriate </a:t>
            </a:r>
            <a:r>
              <a:rPr lang="en-GB" dirty="0">
                <a:solidFill>
                  <a:srgbClr val="7F1416"/>
                </a:solidFill>
              </a:rPr>
              <a:t>(4 pages)</a:t>
            </a:r>
            <a:endParaRPr lang="en-GB" b="1" u="sng" dirty="0">
              <a:solidFill>
                <a:srgbClr val="7F141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Pros cons, type of crisis, Enabling contexts, Immediate need vs long- term outcomes, alternative approaches  </a:t>
            </a:r>
          </a:p>
          <a:p>
            <a:pPr lvl="0"/>
            <a:endParaRPr lang="en-GB" dirty="0"/>
          </a:p>
          <a:p>
            <a:pPr lvl="0"/>
            <a:r>
              <a:rPr lang="en-GB" sz="2400" b="1" u="sng" dirty="0">
                <a:solidFill>
                  <a:srgbClr val="7F1416"/>
                </a:solidFill>
              </a:rPr>
              <a:t>3. Learning from practice Link to compendium</a:t>
            </a:r>
            <a:r>
              <a:rPr lang="en-GB" b="1" u="sng" dirty="0">
                <a:solidFill>
                  <a:srgbClr val="7F1416"/>
                </a:solidFill>
              </a:rPr>
              <a:t>.</a:t>
            </a:r>
          </a:p>
          <a:p>
            <a:pPr lvl="0"/>
            <a:endParaRPr lang="en-GB" b="1" dirty="0"/>
          </a:p>
          <a:p>
            <a:r>
              <a:rPr lang="en-GB" b="1" dirty="0"/>
              <a:t> 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4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69479"/>
            <a:ext cx="9143995" cy="87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USWG Settlement Approach Guidance: </a:t>
            </a:r>
            <a:r>
              <a:rPr lang="en-AU" u="sng" dirty="0"/>
              <a:t>CONTENT</a:t>
            </a:r>
            <a:endParaRPr lang="en-GB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3517" y="1345721"/>
            <a:ext cx="90404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7F1416"/>
                </a:solidFill>
              </a:rPr>
              <a:t>4. Four defining Components of Area Based Approach </a:t>
            </a:r>
          </a:p>
          <a:p>
            <a:r>
              <a:rPr lang="en-GB" b="1" dirty="0"/>
              <a:t> </a:t>
            </a:r>
            <a:r>
              <a:rPr lang="en-GB" b="1" dirty="0">
                <a:solidFill>
                  <a:srgbClr val="7F1416"/>
                </a:solidFill>
              </a:rPr>
              <a:t>How to define a specific geographic area with high needs? </a:t>
            </a:r>
            <a:r>
              <a:rPr lang="en-GB" dirty="0">
                <a:solidFill>
                  <a:srgbClr val="7F1416"/>
                </a:solidFill>
              </a:rPr>
              <a:t>(5-10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Defining and selecting a specific geographical area, scale; The level of high concentration of needs that warrant ABA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b="1" dirty="0">
                <a:solidFill>
                  <a:srgbClr val="7F1416"/>
                </a:solidFill>
              </a:rPr>
              <a:t>How to work with Multiple stakeholders? </a:t>
            </a:r>
            <a:r>
              <a:rPr lang="en-GB" dirty="0">
                <a:solidFill>
                  <a:srgbClr val="7F1416"/>
                </a:solidFill>
              </a:rPr>
              <a:t>(5-10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to manage a settlement building on existing local governance;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Who are the (Multi) stakeholders (constituencies)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are their common perspective and how to find complementarities. </a:t>
            </a:r>
            <a:br>
              <a:rPr lang="en-GB" sz="1600" dirty="0"/>
            </a:br>
            <a:endParaRPr lang="en-GB" sz="1600" dirty="0"/>
          </a:p>
          <a:p>
            <a:r>
              <a:rPr lang="en-GB" b="1" dirty="0">
                <a:solidFill>
                  <a:srgbClr val="7F1416"/>
                </a:solidFill>
              </a:rPr>
              <a:t>How to deliver Multi- sectorial?</a:t>
            </a:r>
            <a:r>
              <a:rPr lang="en-GB" dirty="0">
                <a:solidFill>
                  <a:srgbClr val="7F1416"/>
                </a:solidFill>
              </a:rPr>
              <a:t> (5-10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are the Multi sectorial needs of a population and how to collaborate and coordinate to deliver in a cohesive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Health, Education, Housing, Employment (livelihoods), Social safety nets, Water and sanitation,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Linking with wider city or regional plans and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b="1" dirty="0">
                <a:solidFill>
                  <a:srgbClr val="7F1416"/>
                </a:solidFill>
              </a:rPr>
              <a:t>How to be Inclusive of whole population? </a:t>
            </a:r>
            <a:r>
              <a:rPr lang="en-GB" dirty="0">
                <a:solidFill>
                  <a:srgbClr val="7F1416"/>
                </a:solidFill>
              </a:rPr>
              <a:t>(5-10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Engaging the whole population, active participation of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legal status of individuals;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People facing unique protection risks and groups at particular risk of discrimination and social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Long term residence </a:t>
            </a:r>
          </a:p>
        </p:txBody>
      </p:sp>
    </p:spTree>
    <p:extLst>
      <p:ext uri="{BB962C8B-B14F-4D97-AF65-F5344CB8AC3E}">
        <p14:creationId xmlns:p14="http://schemas.microsoft.com/office/powerpoint/2010/main" val="359293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USWG Settlement Approaches Guidance: </a:t>
            </a:r>
            <a:r>
              <a:rPr lang="en-AU" u="sng" dirty="0"/>
              <a:t>CONTENT</a:t>
            </a:r>
            <a:endParaRPr lang="en-GB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5661" y="1343255"/>
            <a:ext cx="90404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7F1416"/>
                </a:solidFill>
              </a:rPr>
              <a:t>5. Operationalising Area based approaches </a:t>
            </a:r>
          </a:p>
          <a:p>
            <a:pPr lvl="1"/>
            <a:r>
              <a:rPr lang="en-GB" b="1" dirty="0">
                <a:solidFill>
                  <a:srgbClr val="7F1416"/>
                </a:solidFill>
              </a:rPr>
              <a:t>5.1 Preparedness, partnerships, collaborations </a:t>
            </a:r>
            <a:r>
              <a:rPr lang="en-GB" dirty="0">
                <a:solidFill>
                  <a:srgbClr val="7F1416"/>
                </a:solidFill>
              </a:rPr>
              <a:t>(5 pages)</a:t>
            </a:r>
          </a:p>
          <a:p>
            <a:pPr lvl="1"/>
            <a:r>
              <a:rPr lang="en-GB" b="1" dirty="0">
                <a:solidFill>
                  <a:srgbClr val="7F1416"/>
                </a:solidFill>
              </a:rPr>
              <a:t>5.2 Area Based Assessment </a:t>
            </a:r>
            <a:r>
              <a:rPr lang="en-GB" dirty="0">
                <a:solidFill>
                  <a:srgbClr val="7F1416"/>
                </a:solidFill>
              </a:rPr>
              <a:t>(5 pages)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Displacement Tracking Matrix; Area Based Assessments. </a:t>
            </a:r>
            <a:endParaRPr lang="en-GB" dirty="0">
              <a:solidFill>
                <a:srgbClr val="7F1416"/>
              </a:solidFill>
            </a:endParaRPr>
          </a:p>
          <a:p>
            <a:pPr lvl="1"/>
            <a:r>
              <a:rPr lang="en-GB" b="1" dirty="0">
                <a:solidFill>
                  <a:srgbClr val="7F1416"/>
                </a:solidFill>
              </a:rPr>
              <a:t>5.3 Area Based Response Planning </a:t>
            </a:r>
            <a:r>
              <a:rPr lang="en-GB" dirty="0">
                <a:solidFill>
                  <a:srgbClr val="7F1416"/>
                </a:solidFill>
              </a:rPr>
              <a:t>(5 pages)</a:t>
            </a:r>
            <a:endParaRPr lang="en-GB" b="1" dirty="0">
              <a:solidFill>
                <a:srgbClr val="7F1416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Response planning and multi-sectoral prioritisation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Ongoing monitoring</a:t>
            </a:r>
          </a:p>
          <a:p>
            <a:pPr lvl="1"/>
            <a:r>
              <a:rPr lang="en-GB" b="1" dirty="0">
                <a:solidFill>
                  <a:srgbClr val="7F1416"/>
                </a:solidFill>
              </a:rPr>
              <a:t>5.3 Scale and models; </a:t>
            </a:r>
            <a:r>
              <a:rPr lang="en-GB" dirty="0">
                <a:solidFill>
                  <a:srgbClr val="7F1416"/>
                </a:solidFill>
              </a:rPr>
              <a:t>(5-10 pages)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City level working group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Municipal working groups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Tri-sector task force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One agency (neighbourhood/ settlement approach) </a:t>
            </a:r>
          </a:p>
          <a:p>
            <a:r>
              <a:rPr lang="en-GB" dirty="0"/>
              <a:t> </a:t>
            </a:r>
          </a:p>
          <a:p>
            <a:r>
              <a:rPr lang="en-GB" sz="2400" b="1" u="sng" dirty="0">
                <a:solidFill>
                  <a:srgbClr val="7F1416"/>
                </a:solidFill>
              </a:rPr>
              <a:t>6. Appropriate Funding models</a:t>
            </a:r>
            <a:r>
              <a:rPr lang="en-GB" sz="2400" b="1" dirty="0">
                <a:solidFill>
                  <a:srgbClr val="7F1416"/>
                </a:solidFill>
              </a:rPr>
              <a:t> </a:t>
            </a:r>
            <a:r>
              <a:rPr lang="en-GB" dirty="0">
                <a:solidFill>
                  <a:srgbClr val="7F1416"/>
                </a:solidFill>
              </a:rPr>
              <a:t>(4 pages)</a:t>
            </a:r>
          </a:p>
          <a:p>
            <a:r>
              <a:rPr lang="en-GB" sz="2400" b="1" u="sng" dirty="0">
                <a:solidFill>
                  <a:srgbClr val="7F1416"/>
                </a:solidFill>
              </a:rPr>
              <a:t>7. Outcomes and impact</a:t>
            </a:r>
            <a:r>
              <a:rPr lang="en-GB" sz="2400" b="1" dirty="0">
                <a:solidFill>
                  <a:srgbClr val="7F1416"/>
                </a:solidFill>
              </a:rPr>
              <a:t> </a:t>
            </a:r>
            <a:r>
              <a:rPr lang="en-GB" dirty="0">
                <a:solidFill>
                  <a:srgbClr val="7F1416"/>
                </a:solidFill>
              </a:rPr>
              <a:t>(4 pages)</a:t>
            </a:r>
          </a:p>
          <a:p>
            <a:pPr lvl="0"/>
            <a:r>
              <a:rPr lang="en-GB" sz="2400" b="1" u="sng" dirty="0">
                <a:solidFill>
                  <a:srgbClr val="7F1416"/>
                </a:solidFill>
              </a:rPr>
              <a:t>8. Efficiency, effectiveness and sustainability</a:t>
            </a:r>
            <a:r>
              <a:rPr lang="en-GB" sz="2400" b="1" dirty="0">
                <a:solidFill>
                  <a:srgbClr val="7F1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rgbClr val="7F1416"/>
                </a:solidFill>
              </a:rPr>
              <a:t>(4 pages)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886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3083"/>
            <a:ext cx="9144000" cy="133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0" y="65437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310065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310065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311496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5326" y="6244026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68" y="6365131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973377" y="77637"/>
            <a:ext cx="935555" cy="5955442"/>
          </a:xfrm>
          <a:prstGeom prst="rect">
            <a:avLst/>
          </a:prstGeom>
          <a:solidFill>
            <a:srgbClr val="C0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90523" y="77637"/>
            <a:ext cx="1017708" cy="5939038"/>
          </a:xfrm>
          <a:prstGeom prst="rect">
            <a:avLst/>
          </a:prstGeom>
          <a:solidFill>
            <a:srgbClr val="C0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D7BCFD-BE65-40B8-8561-534F33B1B78D}"/>
              </a:ext>
            </a:extLst>
          </p:cNvPr>
          <p:cNvCxnSpPr>
            <a:cxnSpLocks/>
          </p:cNvCxnSpPr>
          <p:nvPr/>
        </p:nvCxnSpPr>
        <p:spPr>
          <a:xfrm>
            <a:off x="6164718" y="4359620"/>
            <a:ext cx="2313828" cy="0"/>
          </a:xfrm>
          <a:prstGeom prst="line">
            <a:avLst/>
          </a:prstGeom>
          <a:ln>
            <a:solidFill>
              <a:srgbClr val="7F141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760" y="2711365"/>
            <a:ext cx="3253224" cy="3247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4367" tIns="556982" rIns="424367" bIns="1193532" numCol="1" spcCol="1270" anchor="ctr" anchorCtr="1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926325" y="4266625"/>
            <a:ext cx="1692188" cy="16921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15" name="Rectangle 14"/>
          <p:cNvSpPr/>
          <p:nvPr/>
        </p:nvSpPr>
        <p:spPr>
          <a:xfrm flipH="1">
            <a:off x="2772419" y="5112715"/>
            <a:ext cx="846565" cy="846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926325" y="2711363"/>
            <a:ext cx="471" cy="15552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9887" y="4263462"/>
            <a:ext cx="1586909" cy="31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5760" y="2711363"/>
            <a:ext cx="3253224" cy="32474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3195466" y="5112715"/>
            <a:ext cx="0" cy="4230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72419" y="5535762"/>
            <a:ext cx="423047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72419" y="4266621"/>
            <a:ext cx="0" cy="84293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926325" y="5109555"/>
            <a:ext cx="846094" cy="31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1934951" y="4266621"/>
            <a:ext cx="1692188" cy="1692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204092" y="5535761"/>
            <a:ext cx="423047" cy="423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2781045" y="5112715"/>
            <a:ext cx="846094" cy="846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36883" y="2722331"/>
            <a:ext cx="1512619" cy="3236478"/>
            <a:chOff x="4026530" y="1884709"/>
            <a:chExt cx="2355407" cy="3236478"/>
          </a:xfrm>
        </p:grpSpPr>
        <p:sp>
          <p:nvSpPr>
            <p:cNvPr id="32" name="Rectangle 31"/>
            <p:cNvSpPr/>
            <p:nvPr/>
          </p:nvSpPr>
          <p:spPr>
            <a:xfrm flipH="1">
              <a:off x="4187500" y="1884709"/>
              <a:ext cx="2194437" cy="16921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City/town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4145443" y="3509336"/>
              <a:ext cx="2194437" cy="841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District/borough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4156446" y="4303421"/>
              <a:ext cx="2194437" cy="4262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Ward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4026530" y="4698141"/>
              <a:ext cx="2194436" cy="423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Neighbourhood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2988" y="334110"/>
            <a:ext cx="493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F1416"/>
                </a:solidFill>
                <a:latin typeface="Arial Narrow" panose="020B0606020202030204" pitchFamily="34" charset="0"/>
                <a:ea typeface="+mj-ea"/>
                <a:cs typeface="+mj-cs"/>
              </a:rPr>
              <a:t>Area Based Approach Scales</a:t>
            </a:r>
          </a:p>
          <a:p>
            <a:endParaRPr lang="en-GB" sz="2400" b="1" dirty="0">
              <a:solidFill>
                <a:srgbClr val="7F1416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en-GB" sz="2400" dirty="0">
                <a:latin typeface="Arial Narrow" panose="020B0606020202030204" pitchFamily="34" charset="0"/>
                <a:ea typeface="+mj-ea"/>
                <a:cs typeface="+mj-cs"/>
              </a:rPr>
              <a:t>Coordination and Implementation options according to administrative levels/scales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C9B6AB-CC1D-4C3A-BDB3-4755FD61B0A6}"/>
              </a:ext>
            </a:extLst>
          </p:cNvPr>
          <p:cNvCxnSpPr>
            <a:cxnSpLocks/>
          </p:cNvCxnSpPr>
          <p:nvPr/>
        </p:nvCxnSpPr>
        <p:spPr>
          <a:xfrm>
            <a:off x="4159596" y="4359620"/>
            <a:ext cx="1997843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04AF0B-897C-464F-85DB-6C9C54B154DA}"/>
              </a:ext>
            </a:extLst>
          </p:cNvPr>
          <p:cNvCxnSpPr>
            <a:cxnSpLocks/>
          </p:cNvCxnSpPr>
          <p:nvPr/>
        </p:nvCxnSpPr>
        <p:spPr>
          <a:xfrm>
            <a:off x="5261742" y="4359622"/>
            <a:ext cx="0" cy="1692185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A8E9FF-C25F-42BF-9753-8452408382B0}"/>
              </a:ext>
            </a:extLst>
          </p:cNvPr>
          <p:cNvCxnSpPr>
            <a:cxnSpLocks/>
          </p:cNvCxnSpPr>
          <p:nvPr/>
        </p:nvCxnSpPr>
        <p:spPr>
          <a:xfrm flipV="1">
            <a:off x="4252823" y="6016676"/>
            <a:ext cx="4685578" cy="23086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C28812-2745-4FBE-AFB8-505E56E94012}"/>
              </a:ext>
            </a:extLst>
          </p:cNvPr>
          <p:cNvCxnSpPr>
            <a:cxnSpLocks/>
          </p:cNvCxnSpPr>
          <p:nvPr/>
        </p:nvCxnSpPr>
        <p:spPr>
          <a:xfrm>
            <a:off x="4252823" y="2736486"/>
            <a:ext cx="4685578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749BB9-FBC5-42BB-BCAA-3FF01BCED300}"/>
              </a:ext>
            </a:extLst>
          </p:cNvPr>
          <p:cNvCxnSpPr>
            <a:cxnSpLocks/>
          </p:cNvCxnSpPr>
          <p:nvPr/>
        </p:nvCxnSpPr>
        <p:spPr>
          <a:xfrm>
            <a:off x="5261742" y="2736486"/>
            <a:ext cx="0" cy="1692185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FA489E5-5D73-4580-977A-FCE16768F2E8}"/>
              </a:ext>
            </a:extLst>
          </p:cNvPr>
          <p:cNvSpPr txBox="1"/>
          <p:nvPr/>
        </p:nvSpPr>
        <p:spPr>
          <a:xfrm rot="16200000">
            <a:off x="4850490" y="3264977"/>
            <a:ext cx="16231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Multiple agencies </a:t>
            </a:r>
          </a:p>
          <a:p>
            <a:pPr algn="ctr"/>
            <a:r>
              <a:rPr lang="en-US" sz="1200" dirty="0"/>
              <a:t>sharing responsibility of each phase</a:t>
            </a:r>
            <a:endParaRPr lang="en-GB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6CA41D-4E45-4D46-B1D1-457F779FAE58}"/>
              </a:ext>
            </a:extLst>
          </p:cNvPr>
          <p:cNvSpPr txBox="1"/>
          <p:nvPr/>
        </p:nvSpPr>
        <p:spPr>
          <a:xfrm rot="16200000">
            <a:off x="4858846" y="4874762"/>
            <a:ext cx="16231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One agency </a:t>
            </a:r>
          </a:p>
          <a:p>
            <a:pPr algn="ctr"/>
            <a:r>
              <a:rPr lang="en-US" sz="1200" dirty="0"/>
              <a:t>Sequentially working through each stage </a:t>
            </a:r>
            <a:endParaRPr lang="en-GB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1D7B62-37D5-4768-BEF3-BDB70E6C4620}"/>
              </a:ext>
            </a:extLst>
          </p:cNvPr>
          <p:cNvGrpSpPr/>
          <p:nvPr/>
        </p:nvGrpSpPr>
        <p:grpSpPr>
          <a:xfrm>
            <a:off x="5983457" y="77638"/>
            <a:ext cx="1077218" cy="4281982"/>
            <a:chOff x="5983457" y="664234"/>
            <a:chExt cx="1077218" cy="428198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6C89FA-7CB5-42AF-A0BA-CBF8B5E6B96D}"/>
                </a:ext>
              </a:extLst>
            </p:cNvPr>
            <p:cNvSpPr txBox="1"/>
            <p:nvPr/>
          </p:nvSpPr>
          <p:spPr>
            <a:xfrm rot="16200000">
              <a:off x="5192642" y="1455049"/>
              <a:ext cx="26588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>
                  <a:solidFill>
                    <a:srgbClr val="55111C"/>
                  </a:solidFill>
                </a:rPr>
                <a:t>City level working group / coordination </a:t>
              </a:r>
            </a:p>
            <a:p>
              <a:r>
                <a:rPr lang="en-US" sz="1200" dirty="0"/>
                <a:t>(Local authority, project based coordination, technical working groups, associations) </a:t>
              </a:r>
              <a:endParaRPr lang="en-GB" sz="1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B9477D-3662-4B9D-9532-D155D3991062}"/>
                </a:ext>
              </a:extLst>
            </p:cNvPr>
            <p:cNvSpPr/>
            <p:nvPr/>
          </p:nvSpPr>
          <p:spPr>
            <a:xfrm>
              <a:off x="6368175" y="3323084"/>
              <a:ext cx="307778" cy="1623132"/>
            </a:xfrm>
            <a:prstGeom prst="rect">
              <a:avLst/>
            </a:prstGeom>
            <a:solidFill>
              <a:srgbClr val="7F1416"/>
            </a:solidFill>
            <a:ln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91781B-191B-4418-AA68-B4DDD6117B15}"/>
              </a:ext>
            </a:extLst>
          </p:cNvPr>
          <p:cNvGrpSpPr/>
          <p:nvPr/>
        </p:nvGrpSpPr>
        <p:grpSpPr>
          <a:xfrm>
            <a:off x="7082877" y="-165187"/>
            <a:ext cx="707886" cy="5271571"/>
            <a:chOff x="6792325" y="421409"/>
            <a:chExt cx="707886" cy="527157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71A295-446D-48AA-BBE4-414797B01FD9}"/>
                </a:ext>
              </a:extLst>
            </p:cNvPr>
            <p:cNvSpPr txBox="1"/>
            <p:nvPr/>
          </p:nvSpPr>
          <p:spPr>
            <a:xfrm rot="16200000">
              <a:off x="5707992" y="1505742"/>
              <a:ext cx="28765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>
                  <a:solidFill>
                    <a:srgbClr val="55111C"/>
                  </a:solidFill>
                </a:rPr>
                <a:t>Municipal working group / coordination  </a:t>
              </a:r>
            </a:p>
            <a:p>
              <a:r>
                <a:rPr lang="en-US" sz="1200" dirty="0"/>
                <a:t>(Tri-sector task force / coordination)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0096E7-FD29-4C25-9677-7AE1ADDA9664}"/>
                </a:ext>
              </a:extLst>
            </p:cNvPr>
            <p:cNvSpPr/>
            <p:nvPr/>
          </p:nvSpPr>
          <p:spPr>
            <a:xfrm>
              <a:off x="6992379" y="3323083"/>
              <a:ext cx="307777" cy="2369897"/>
            </a:xfrm>
            <a:prstGeom prst="rect">
              <a:avLst/>
            </a:prstGeom>
            <a:solidFill>
              <a:srgbClr val="7F1416"/>
            </a:solidFill>
            <a:ln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70F5D4B-C978-4FBE-9447-AFBAACD18016}"/>
              </a:ext>
            </a:extLst>
          </p:cNvPr>
          <p:cNvCxnSpPr>
            <a:cxnSpLocks/>
          </p:cNvCxnSpPr>
          <p:nvPr/>
        </p:nvCxnSpPr>
        <p:spPr>
          <a:xfrm flipV="1">
            <a:off x="4252823" y="5104802"/>
            <a:ext cx="3363758" cy="1582"/>
          </a:xfrm>
          <a:prstGeom prst="line">
            <a:avLst/>
          </a:prstGeom>
          <a:ln>
            <a:solidFill>
              <a:srgbClr val="7F141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A42332-DA71-4A9B-9C2B-2A24BE3D719E}"/>
              </a:ext>
            </a:extLst>
          </p:cNvPr>
          <p:cNvGrpSpPr/>
          <p:nvPr/>
        </p:nvGrpSpPr>
        <p:grpSpPr>
          <a:xfrm>
            <a:off x="7943909" y="69011"/>
            <a:ext cx="892552" cy="5952997"/>
            <a:chOff x="7898340" y="667288"/>
            <a:chExt cx="892552" cy="595299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FF07CA-2E82-4611-AC66-B53421166ECD}"/>
                </a:ext>
              </a:extLst>
            </p:cNvPr>
            <p:cNvSpPr txBox="1"/>
            <p:nvPr/>
          </p:nvSpPr>
          <p:spPr>
            <a:xfrm rot="16200000">
              <a:off x="6989849" y="1575779"/>
              <a:ext cx="27095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>
                  <a:solidFill>
                    <a:srgbClr val="55111C"/>
                  </a:solidFill>
                </a:rPr>
                <a:t>One agency coordinating and implementing in  specific area</a:t>
              </a:r>
            </a:p>
            <a:p>
              <a:r>
                <a:rPr lang="en-US" sz="1200" dirty="0"/>
                <a:t>(Neighborhood committees, community councils, community resource centers)</a:t>
              </a:r>
              <a:endParaRPr lang="en-GB" sz="12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245DE39-373B-4D1A-AB0F-7DC7B6478E5F}"/>
                </a:ext>
              </a:extLst>
            </p:cNvPr>
            <p:cNvSpPr/>
            <p:nvPr/>
          </p:nvSpPr>
          <p:spPr>
            <a:xfrm>
              <a:off x="8176573" y="4955955"/>
              <a:ext cx="319225" cy="1664330"/>
            </a:xfrm>
            <a:prstGeom prst="rect">
              <a:avLst/>
            </a:prstGeom>
            <a:solidFill>
              <a:srgbClr val="7F1416"/>
            </a:solidFill>
            <a:ln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7C28812-2745-4FBE-AFB8-505E56E94012}"/>
              </a:ext>
            </a:extLst>
          </p:cNvPr>
          <p:cNvCxnSpPr>
            <a:cxnSpLocks/>
          </p:cNvCxnSpPr>
          <p:nvPr/>
        </p:nvCxnSpPr>
        <p:spPr>
          <a:xfrm>
            <a:off x="339887" y="930690"/>
            <a:ext cx="4685578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3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8E6C-523E-47D9-A9D6-63C57EAB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542" y="354564"/>
            <a:ext cx="3370985" cy="4883636"/>
          </a:xfrm>
        </p:spPr>
        <p:txBody>
          <a:bodyPr/>
          <a:lstStyle/>
          <a:p>
            <a:r>
              <a:rPr lang="en-GB" b="0" dirty="0"/>
              <a:t>Updates from &amp; engagement with other clusters </a:t>
            </a:r>
            <a:br>
              <a:rPr lang="en-GB" b="0" dirty="0"/>
            </a:br>
            <a:endParaRPr lang="en-AU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5E8E87-805A-4C2A-A539-A55F4A49E02B}"/>
              </a:ext>
            </a:extLst>
          </p:cNvPr>
          <p:cNvSpPr txBox="1">
            <a:spLocks/>
          </p:cNvSpPr>
          <p:nvPr/>
        </p:nvSpPr>
        <p:spPr>
          <a:xfrm>
            <a:off x="4184489" y="196453"/>
            <a:ext cx="4814120" cy="461865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rgbClr val="7F1416"/>
                </a:solidFill>
              </a:rPr>
              <a:t>CCCM Cluster</a:t>
            </a:r>
            <a:endParaRPr lang="en-GB" sz="2800" dirty="0">
              <a:solidFill>
                <a:srgbClr val="7F1416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7F1416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</a:rPr>
              <a:t>Annika Grafweg, IOM</a:t>
            </a:r>
            <a:endParaRPr lang="en-GB" sz="32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4000" b="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3D4859-34AF-4F3F-AA58-052E6AEFA259}"/>
              </a:ext>
            </a:extLst>
          </p:cNvPr>
          <p:cNvCxnSpPr/>
          <p:nvPr/>
        </p:nvCxnSpPr>
        <p:spPr>
          <a:xfrm>
            <a:off x="4319545" y="2980177"/>
            <a:ext cx="4544008" cy="0"/>
          </a:xfrm>
          <a:prstGeom prst="line">
            <a:avLst/>
          </a:prstGeom>
          <a:ln w="38100">
            <a:solidFill>
              <a:srgbClr val="7F141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267AB7-F705-44BB-9C3D-C855634274E8}"/>
              </a:ext>
            </a:extLst>
          </p:cNvPr>
          <p:cNvCxnSpPr/>
          <p:nvPr/>
        </p:nvCxnSpPr>
        <p:spPr>
          <a:xfrm>
            <a:off x="4319545" y="4109813"/>
            <a:ext cx="4544008" cy="0"/>
          </a:xfrm>
          <a:prstGeom prst="line">
            <a:avLst/>
          </a:prstGeom>
          <a:ln w="38100">
            <a:solidFill>
              <a:srgbClr val="7F141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B5ACAF-2942-4CDF-A3D1-00D4B8DFDC58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 result for global shelter cluster">
            <a:extLst>
              <a:ext uri="{FF2B5EF4-FFF2-40B4-BE49-F238E27FC236}">
                <a16:creationId xmlns:a16="http://schemas.microsoft.com/office/drawing/2014/main" id="{C17990B8-C576-45B0-8DFF-548EDB2536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6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FEDBE-4B5F-411A-83B3-9BE19DA7F890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Image result for global shelter cluster">
            <a:extLst>
              <a:ext uri="{FF2B5EF4-FFF2-40B4-BE49-F238E27FC236}">
                <a16:creationId xmlns:a16="http://schemas.microsoft.com/office/drawing/2014/main" id="{82B507E5-33AC-4AC5-9CAD-6DAE3CD09A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02911"/>
              </p:ext>
            </p:extLst>
          </p:nvPr>
        </p:nvGraphicFramePr>
        <p:xfrm>
          <a:off x="0" y="0"/>
          <a:ext cx="9160290" cy="626903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141045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019245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Topic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Speaker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62346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Area Based Approaches</a:t>
                      </a:r>
                      <a:r>
                        <a:rPr lang="en-GB" sz="1800" b="1" baseline="0" dirty="0">
                          <a:solidFill>
                            <a:srgbClr val="7F1416"/>
                          </a:solidFill>
                          <a:effectLst/>
                        </a:rPr>
                        <a:t> case study analysis: </a:t>
                      </a:r>
                    </a:p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effectLst/>
                        </a:rPr>
                        <a:t>Overview of key findings</a:t>
                      </a:r>
                      <a:endParaRPr lang="en-GB" sz="16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USWG </a:t>
                      </a:r>
                      <a:r>
                        <a:rPr lang="en-GB" sz="1300" b="1" dirty="0" smtClean="0">
                          <a:effectLst/>
                          <a:latin typeface="+mn-lt"/>
                        </a:rPr>
                        <a:t>co-chairs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effectLst/>
                          <a:latin typeface="+mn-lt"/>
                        </a:rPr>
                        <a:t>Victoria Maynard,</a:t>
                      </a:r>
                      <a:r>
                        <a:rPr lang="en-GB" sz="13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300" b="0" baseline="0" dirty="0" smtClean="0">
                          <a:effectLst/>
                          <a:latin typeface="+mn-lt"/>
                        </a:rPr>
                        <a:t>Consultant</a:t>
                      </a:r>
                      <a:endParaRPr lang="en-GB" sz="13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25287"/>
                  </a:ext>
                </a:extLst>
              </a:tr>
              <a:tr h="621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2. Area Based Approaches in practice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Midnimo project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effectLst/>
                        </a:rPr>
                        <a:t>- Somalia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 Grundy,</a:t>
                      </a:r>
                      <a:r>
                        <a:rPr lang="en-GB" sz="13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</a:t>
                      </a:r>
                      <a:r>
                        <a:rPr lang="en-GB" sz="13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 and </a:t>
                      </a:r>
                      <a:r>
                        <a:rPr lang="en-GB" sz="13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Division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IOM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85467"/>
                  </a:ext>
                </a:extLst>
              </a:tr>
              <a:tr h="143198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3.</a:t>
                      </a:r>
                      <a:r>
                        <a:rPr lang="en-GB" sz="1800" b="1" baseline="0" dirty="0">
                          <a:solidFill>
                            <a:srgbClr val="7F1416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Development of USWG area / settlement</a:t>
                      </a:r>
                      <a:r>
                        <a:rPr lang="en-GB" sz="1800" b="1" baseline="0" dirty="0">
                          <a:solidFill>
                            <a:srgbClr val="7F1416"/>
                          </a:solidFill>
                          <a:effectLst/>
                        </a:rPr>
                        <a:t> approach guidance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: </a:t>
                      </a: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strategy</a:t>
                      </a: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 for content framing</a:t>
                      </a: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process - how to engage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USWG co-chairs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89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4. Updates from CCCM cluster 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rgbClr val="7F141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Work-in-progress update on CCCM case study collection and CCCM mobile  paper </a:t>
                      </a:r>
                      <a:endParaRPr lang="en-GB" sz="1600" b="0" u="none" dirty="0">
                        <a:solidFill>
                          <a:srgbClr val="7F141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Annika Grafweg,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CCCM Area-Based Approach Working Group Representative,</a:t>
                      </a:r>
                      <a:r>
                        <a:rPr lang="en-GB" sz="13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  <a:tr h="370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5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. </a:t>
                      </a: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Updates from WG members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: </a:t>
                      </a:r>
                      <a:endParaRPr lang="en-GB" sz="1800" b="0" dirty="0">
                        <a:solidFill>
                          <a:srgbClr val="7F141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70816"/>
                  </a:ext>
                </a:extLst>
              </a:tr>
              <a:tr h="88500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b="0" u="none" dirty="0">
                          <a:solidFill>
                            <a:schemeClr val="tx1"/>
                          </a:solidFill>
                          <a:effectLst/>
                        </a:rPr>
                        <a:t>Neighbourhood Approach consultations</a:t>
                      </a:r>
                      <a:r>
                        <a:rPr lang="en-GB" sz="16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 (Haiti, DC, Geneva)</a:t>
                      </a:r>
                      <a:endParaRPr lang="en-GB" sz="16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Laura Jones,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Advisor, Humanitarian Assistance and Resilience, PCI</a:t>
                      </a:r>
                      <a:endParaRPr lang="en-GB" sz="1300" b="1" baseline="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baseline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Harriette Purchas, 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Urban Advisor, RedR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653653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Any other updates?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29224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6. 2019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Work plan </a:t>
                      </a:r>
                      <a:endParaRPr lang="en-GB" sz="1800" b="1" dirty="0">
                        <a:solidFill>
                          <a:srgbClr val="7F141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effectLst/>
                          <a:latin typeface="+mn-lt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74625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7</a:t>
                      </a:r>
                      <a:r>
                        <a:rPr lang="en-GB" sz="1800" b="0" dirty="0">
                          <a:solidFill>
                            <a:srgbClr val="7F1416"/>
                          </a:solidFill>
                          <a:effectLst/>
                        </a:rPr>
                        <a:t>. </a:t>
                      </a:r>
                      <a:r>
                        <a:rPr lang="en-GB" sz="1800" b="1" dirty="0">
                          <a:solidFill>
                            <a:srgbClr val="7F1416"/>
                          </a:solidFill>
                          <a:effectLst/>
                        </a:rPr>
                        <a:t>AOB/ wrap up</a:t>
                      </a:r>
                      <a:endParaRPr lang="en-GB" sz="1800" b="1" dirty="0">
                        <a:solidFill>
                          <a:srgbClr val="7F141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7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2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16855-8815-467E-960D-6FAA3BD59D74}"/>
              </a:ext>
            </a:extLst>
          </p:cNvPr>
          <p:cNvSpPr txBox="1"/>
          <p:nvPr/>
        </p:nvSpPr>
        <p:spPr>
          <a:xfrm>
            <a:off x="445320" y="1058485"/>
            <a:ext cx="782026" cy="782026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endParaRPr lang="en-GB" sz="1756" dirty="0">
              <a:solidFill>
                <a:srgbClr val="F0B89E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6096-63A2-4DCF-8513-C5AD6941F33C}"/>
              </a:ext>
            </a:extLst>
          </p:cNvPr>
          <p:cNvSpPr txBox="1"/>
          <p:nvPr/>
        </p:nvSpPr>
        <p:spPr>
          <a:xfrm>
            <a:off x="445320" y="483098"/>
            <a:ext cx="4483615" cy="782026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b="1" dirty="0">
                <a:solidFill>
                  <a:srgbClr val="2A87C8"/>
                </a:solidFill>
                <a:latin typeface="Calibri" panose="020F0502020204030204" pitchFamily="34" charset="0"/>
              </a:rPr>
              <a:t>CCCM work-in-progress update- </a:t>
            </a:r>
            <a:r>
              <a:rPr lang="en-GB" sz="2052" dirty="0">
                <a:solidFill>
                  <a:srgbClr val="2A87C8"/>
                </a:solidFill>
                <a:latin typeface="Calibri" panose="020F0502020204030204" pitchFamily="34" charset="0"/>
              </a:rPr>
              <a:t>CCCM area-based working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CF65D-B83E-4B15-8A8F-D0F9155C16D8}"/>
              </a:ext>
            </a:extLst>
          </p:cNvPr>
          <p:cNvSpPr txBox="1"/>
          <p:nvPr/>
        </p:nvSpPr>
        <p:spPr>
          <a:xfrm>
            <a:off x="445320" y="1265124"/>
            <a:ext cx="8156964" cy="1430167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CCCM Mobile approach paper:</a:t>
            </a:r>
          </a:p>
          <a:p>
            <a:pPr defTabSz="891865"/>
            <a:endParaRPr lang="en-GB" sz="2052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891865"/>
            <a:r>
              <a:rPr lang="en-US" sz="2052" b="1" i="1" dirty="0">
                <a:solidFill>
                  <a:prstClr val="black"/>
                </a:solidFill>
                <a:latin typeface="Calibri" panose="020F0502020204030204" pitchFamily="34" charset="0"/>
              </a:rPr>
              <a:t>“Management and coordination of collective settings”</a:t>
            </a:r>
            <a:endParaRPr lang="en-GB" sz="2052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77F77-2115-4038-805B-19D070AA5A06}"/>
              </a:ext>
            </a:extLst>
          </p:cNvPr>
          <p:cNvSpPr txBox="1"/>
          <p:nvPr/>
        </p:nvSpPr>
        <p:spPr>
          <a:xfrm>
            <a:off x="445320" y="2549285"/>
            <a:ext cx="8156964" cy="1430167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u="sng" dirty="0">
                <a:solidFill>
                  <a:prstClr val="black"/>
                </a:solidFill>
                <a:latin typeface="Calibri" panose="020F0502020204030204" pitchFamily="34" charset="0"/>
              </a:rPr>
              <a:t>3 parts: </a:t>
            </a:r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	- Mobile paper</a:t>
            </a:r>
          </a:p>
          <a:p>
            <a:pPr defTabSz="891865"/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	- Case studies of  CCCM Mobile Approaches</a:t>
            </a:r>
          </a:p>
          <a:p>
            <a:pPr defTabSz="891865"/>
            <a:r>
              <a:rPr lang="en-GB" sz="2052" i="1" dirty="0">
                <a:solidFill>
                  <a:prstClr val="black"/>
                </a:solidFill>
                <a:latin typeface="Calibri" panose="020F0502020204030204" pitchFamily="34" charset="0"/>
              </a:rPr>
              <a:t>	- </a:t>
            </a:r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Collected Tools developed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281BA-B840-4B2E-A2F4-35A8EC3F1717}"/>
              </a:ext>
            </a:extLst>
          </p:cNvPr>
          <p:cNvSpPr txBox="1"/>
          <p:nvPr/>
        </p:nvSpPr>
        <p:spPr>
          <a:xfrm>
            <a:off x="445320" y="5204601"/>
            <a:ext cx="8156964" cy="1430167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u="sng" dirty="0">
                <a:solidFill>
                  <a:prstClr val="black"/>
                </a:solidFill>
                <a:latin typeface="Calibri" panose="020F0502020204030204" pitchFamily="34" charset="0"/>
              </a:rPr>
              <a:t>Webinar: </a:t>
            </a:r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coming Month- date to be confirmed</a:t>
            </a:r>
          </a:p>
        </p:txBody>
      </p:sp>
      <p:pic>
        <p:nvPicPr>
          <p:cNvPr id="11" name="Picture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9093228-A7A8-46BE-9357-B86C8581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81" y="3489588"/>
            <a:ext cx="3128103" cy="22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16855-8815-467E-960D-6FAA3BD59D74}"/>
              </a:ext>
            </a:extLst>
          </p:cNvPr>
          <p:cNvSpPr txBox="1"/>
          <p:nvPr/>
        </p:nvSpPr>
        <p:spPr>
          <a:xfrm>
            <a:off x="445320" y="1058485"/>
            <a:ext cx="782026" cy="782026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endParaRPr lang="en-GB" sz="1756" dirty="0">
              <a:solidFill>
                <a:srgbClr val="F0B89E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6096-63A2-4DCF-8513-C5AD6941F33C}"/>
              </a:ext>
            </a:extLst>
          </p:cNvPr>
          <p:cNvSpPr txBox="1"/>
          <p:nvPr/>
        </p:nvSpPr>
        <p:spPr>
          <a:xfrm>
            <a:off x="445320" y="483098"/>
            <a:ext cx="4483615" cy="782026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b="1" dirty="0">
                <a:solidFill>
                  <a:srgbClr val="2A87C8"/>
                </a:solidFill>
                <a:latin typeface="Calibri" panose="020F0502020204030204" pitchFamily="34" charset="0"/>
              </a:rPr>
              <a:t>CCCM work-in-progress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CF65D-B83E-4B15-8A8F-D0F9155C16D8}"/>
              </a:ext>
            </a:extLst>
          </p:cNvPr>
          <p:cNvSpPr txBox="1"/>
          <p:nvPr/>
        </p:nvSpPr>
        <p:spPr>
          <a:xfrm>
            <a:off x="445320" y="1265124"/>
            <a:ext cx="8156964" cy="1430167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b="1" dirty="0">
                <a:solidFill>
                  <a:prstClr val="black"/>
                </a:solidFill>
                <a:latin typeface="Calibri" panose="020F0502020204030204" pitchFamily="34" charset="0"/>
              </a:rPr>
              <a:t>CCCM case study publication -  Vol.3 :</a:t>
            </a:r>
          </a:p>
          <a:p>
            <a:pPr defTabSz="891865"/>
            <a:endParaRPr lang="en-GB" sz="2052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891865"/>
            <a:endParaRPr lang="en-GB" sz="2052" b="1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77F77-2115-4038-805B-19D070AA5A06}"/>
              </a:ext>
            </a:extLst>
          </p:cNvPr>
          <p:cNvSpPr txBox="1"/>
          <p:nvPr/>
        </p:nvSpPr>
        <p:spPr>
          <a:xfrm>
            <a:off x="493518" y="1899585"/>
            <a:ext cx="8156964" cy="3626883"/>
          </a:xfrm>
          <a:prstGeom prst="rect">
            <a:avLst/>
          </a:prstGeom>
        </p:spPr>
        <p:txBody>
          <a:bodyPr vert="horz" wrap="none" lIns="78203" tIns="39101" rIns="78203" bIns="39101" rtlCol="0" anchor="t">
            <a:normAutofit/>
          </a:bodyPr>
          <a:lstStyle/>
          <a:p>
            <a:pPr defTabSz="891865"/>
            <a:r>
              <a:rPr lang="en-GB" sz="2052" u="sng" dirty="0">
                <a:solidFill>
                  <a:prstClr val="black"/>
                </a:solidFill>
                <a:latin typeface="Calibri" panose="020F0502020204030204" pitchFamily="34" charset="0"/>
              </a:rPr>
              <a:t>Chapters: </a:t>
            </a:r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</a:p>
          <a:p>
            <a:pPr defTabSz="891865"/>
            <a:r>
              <a:rPr lang="en-GB" sz="2052" dirty="0">
                <a:solidFill>
                  <a:prstClr val="black"/>
                </a:solidFill>
                <a:latin typeface="Calibri" panose="020F0502020204030204" pitchFamily="34" charset="0"/>
              </a:rPr>
              <a:t>Introduction chapter: CCCM modalities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Camp Management case studies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Camp closure/return/reintegration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Mobile approaches 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Area-based Approach – CRC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Site Management Support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Women’s participation</a:t>
            </a:r>
          </a:p>
          <a:p>
            <a:pPr marL="293248" indent="-293248" defTabSz="891865">
              <a:buFont typeface="Arial" panose="020B0604020202020204" pitchFamily="34" charset="0"/>
              <a:buChar char="•"/>
            </a:pPr>
            <a:r>
              <a:rPr lang="en-US" sz="2052" dirty="0">
                <a:solidFill>
                  <a:prstClr val="black"/>
                </a:solidFill>
                <a:latin typeface="Calibri" panose="020F0502020204030204" pitchFamily="34" charset="0"/>
              </a:rPr>
              <a:t>Preparedness</a:t>
            </a:r>
            <a:endParaRPr lang="en-GB" sz="2052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891865"/>
            <a:endParaRPr lang="en-GB" sz="1756" dirty="0">
              <a:solidFill>
                <a:prstClr val="black"/>
              </a:solidFill>
              <a:latin typeface="Trebuchet MS"/>
            </a:endParaRPr>
          </a:p>
          <a:p>
            <a:pPr marL="293248" indent="-293248" defTabSz="891865">
              <a:buFontTx/>
              <a:buChar char="-"/>
            </a:pPr>
            <a:endParaRPr lang="en-GB" sz="1756" dirty="0">
              <a:solidFill>
                <a:prstClr val="black"/>
              </a:solidFill>
              <a:latin typeface="Trebuchet MS"/>
            </a:endParaRPr>
          </a:p>
          <a:p>
            <a:pPr marL="293248" indent="-293248" defTabSz="891865">
              <a:buFontTx/>
              <a:buChar char="-"/>
            </a:pPr>
            <a:endParaRPr lang="en-US" sz="1756" b="1" dirty="0">
              <a:solidFill>
                <a:prstClr val="black"/>
              </a:solidFill>
              <a:latin typeface="Trebuchet MS"/>
            </a:endParaRPr>
          </a:p>
          <a:p>
            <a:pPr defTabSz="891865"/>
            <a:endParaRPr lang="en-GB" sz="1756" dirty="0">
              <a:solidFill>
                <a:prstClr val="black"/>
              </a:solidFill>
              <a:latin typeface="Trebuchet MS"/>
            </a:endParaRPr>
          </a:p>
          <a:p>
            <a:pPr defTabSz="891865"/>
            <a:endParaRPr lang="en-GB" sz="2052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281BA-B840-4B2E-A2F4-35A8EC3F1717}"/>
              </a:ext>
            </a:extLst>
          </p:cNvPr>
          <p:cNvSpPr txBox="1"/>
          <p:nvPr/>
        </p:nvSpPr>
        <p:spPr>
          <a:xfrm>
            <a:off x="445320" y="5204601"/>
            <a:ext cx="8156964" cy="1430167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2052" u="sng" dirty="0">
                <a:solidFill>
                  <a:prstClr val="black"/>
                </a:solidFill>
                <a:latin typeface="Calibri" panose="020F0502020204030204" pitchFamily="34" charset="0"/>
              </a:rPr>
              <a:t>Case studies: </a:t>
            </a:r>
            <a:r>
              <a:rPr lang="en-GB" sz="2052" u="sng" dirty="0">
                <a:solidFill>
                  <a:srgbClr val="2A87C8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agrafweg@iom.int</a:t>
            </a:r>
            <a:endParaRPr lang="en-GB" sz="2052" u="sng" dirty="0">
              <a:solidFill>
                <a:srgbClr val="2A87C8"/>
              </a:solidFill>
              <a:latin typeface="Calibri" panose="020F0502020204030204" pitchFamily="34" charset="0"/>
            </a:endParaRPr>
          </a:p>
          <a:p>
            <a:pPr defTabSz="891865"/>
            <a:endParaRPr lang="en-GB" sz="2052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A crowd of people&#10;&#10;Description generated with very high confidence">
            <a:extLst>
              <a:ext uri="{FF2B5EF4-FFF2-40B4-BE49-F238E27FC236}">
                <a16:creationId xmlns:a16="http://schemas.microsoft.com/office/drawing/2014/main" id="{FAEB331A-4DCE-4247-B3F7-F5B767FFB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58" y="1058485"/>
            <a:ext cx="1739192" cy="2447903"/>
          </a:xfrm>
          <a:prstGeom prst="rect">
            <a:avLst/>
          </a:prstGeom>
        </p:spPr>
      </p:pic>
      <p:pic>
        <p:nvPicPr>
          <p:cNvPr id="17" name="Picture 16" descr="A picture containing person, outdoor, man&#10;&#10;Description generated with very high confidence">
            <a:extLst>
              <a:ext uri="{FF2B5EF4-FFF2-40B4-BE49-F238E27FC236}">
                <a16:creationId xmlns:a16="http://schemas.microsoft.com/office/drawing/2014/main" id="{85CD2BFC-A736-4206-9802-DCCF78F66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58" y="3538786"/>
            <a:ext cx="1739192" cy="24360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7C9D8E-67C7-4B3C-BCB5-6DFBB269376A}"/>
              </a:ext>
            </a:extLst>
          </p:cNvPr>
          <p:cNvSpPr txBox="1"/>
          <p:nvPr/>
        </p:nvSpPr>
        <p:spPr>
          <a:xfrm rot="18851640">
            <a:off x="4179493" y="3382231"/>
            <a:ext cx="1498883" cy="782026"/>
          </a:xfrm>
          <a:prstGeom prst="rect">
            <a:avLst/>
          </a:prstGeom>
        </p:spPr>
        <p:txBody>
          <a:bodyPr vert="horz" wrap="none" lIns="78203" tIns="39101" rIns="78203" bIns="39101" rtlCol="0" anchor="ctr">
            <a:normAutofit/>
          </a:bodyPr>
          <a:lstStyle/>
          <a:p>
            <a:pPr defTabSz="891865"/>
            <a:r>
              <a:rPr lang="en-GB" sz="3421" b="1" dirty="0">
                <a:solidFill>
                  <a:srgbClr val="F0B89E"/>
                </a:solidFill>
                <a:latin typeface="Trebuchet MS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536813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8E6C-523E-47D9-A9D6-63C57EAB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66" y="1830664"/>
            <a:ext cx="3370985" cy="2196420"/>
          </a:xfrm>
        </p:spPr>
        <p:txBody>
          <a:bodyPr/>
          <a:lstStyle/>
          <a:p>
            <a:r>
              <a:rPr lang="en-GB" b="0" dirty="0"/>
              <a:t>Updates from WG members</a:t>
            </a:r>
            <a:br>
              <a:rPr lang="en-GB" b="0" dirty="0"/>
            </a:br>
            <a:endParaRPr lang="en-AU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5E8E87-805A-4C2A-A539-A55F4A49E02B}"/>
              </a:ext>
            </a:extLst>
          </p:cNvPr>
          <p:cNvSpPr txBox="1">
            <a:spLocks/>
          </p:cNvSpPr>
          <p:nvPr/>
        </p:nvSpPr>
        <p:spPr>
          <a:xfrm>
            <a:off x="4184489" y="207153"/>
            <a:ext cx="4814120" cy="563257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dirty="0">
                <a:solidFill>
                  <a:srgbClr val="7F1416"/>
                </a:solidFill>
              </a:rPr>
              <a:t>Neighbourhood Approach consultations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>
              <a:solidFill>
                <a:srgbClr val="7F1416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b="0" dirty="0">
                <a:solidFill>
                  <a:srgbClr val="7F1416"/>
                </a:solidFill>
              </a:rPr>
              <a:t>Haiti, DC, Geneva</a:t>
            </a:r>
          </a:p>
          <a:p>
            <a:pPr>
              <a:lnSpc>
                <a:spcPct val="100000"/>
              </a:lnSpc>
            </a:pPr>
            <a:endParaRPr lang="en-GB" sz="3200" b="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b="0" dirty="0">
                <a:solidFill>
                  <a:schemeClr val="tx1"/>
                </a:solidFill>
              </a:rPr>
              <a:t>Laura Jones,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0" dirty="0">
                <a:solidFill>
                  <a:schemeClr val="dk1"/>
                </a:solidFill>
              </a:rPr>
              <a:t>Technical Advisor, Humanitarian Assistance and Resilience, PCI</a:t>
            </a:r>
            <a:endParaRPr lang="en-GB" sz="2400" b="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2400" b="0" dirty="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b="0" dirty="0">
                <a:solidFill>
                  <a:schemeClr val="dk1"/>
                </a:solidFill>
              </a:rPr>
              <a:t>Harriette Purchas,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b="0" dirty="0">
                <a:solidFill>
                  <a:schemeClr val="dk1"/>
                </a:solidFill>
              </a:rPr>
              <a:t>Senior Urban Advisor, RedR</a:t>
            </a:r>
          </a:p>
          <a:p>
            <a:pPr>
              <a:lnSpc>
                <a:spcPct val="100000"/>
              </a:lnSpc>
            </a:pPr>
            <a:endParaRPr lang="en-AU" sz="2400" b="0" dirty="0">
              <a:solidFill>
                <a:srgbClr val="7F1416"/>
              </a:solidFill>
            </a:endParaRPr>
          </a:p>
          <a:p>
            <a:pPr>
              <a:lnSpc>
                <a:spcPct val="100000"/>
              </a:lnSpc>
            </a:pPr>
            <a:endParaRPr lang="en-AU" sz="3200" b="0" dirty="0">
              <a:solidFill>
                <a:srgbClr val="7F141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5ACAF-2942-4CDF-A3D1-00D4B8DFDC58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 result for global shelter cluster">
            <a:extLst>
              <a:ext uri="{FF2B5EF4-FFF2-40B4-BE49-F238E27FC236}">
                <a16:creationId xmlns:a16="http://schemas.microsoft.com/office/drawing/2014/main" id="{C17990B8-C576-45B0-8DFF-548EDB2536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672C9-573A-4F22-BD9B-8F6995E1D611}"/>
              </a:ext>
            </a:extLst>
          </p:cNvPr>
          <p:cNvCxnSpPr/>
          <p:nvPr/>
        </p:nvCxnSpPr>
        <p:spPr>
          <a:xfrm>
            <a:off x="4274269" y="3161784"/>
            <a:ext cx="4758612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3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9F-ADD5-4C60-A8FB-3291A0DC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>  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2C5B-2F8A-4AA2-806F-97CC5475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81"/>
            <a:ext cx="8229600" cy="493922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Urban Humanitarian Workshop Series: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Prog</a:t>
            </a:r>
            <a:r>
              <a:rPr lang="en-GB" dirty="0"/>
              <a:t>ramming with the </a:t>
            </a:r>
            <a:r>
              <a:rPr lang="en-GB" dirty="0" smtClean="0"/>
              <a:t>Neighbourhood </a:t>
            </a:r>
            <a:r>
              <a:rPr lang="en-GB" dirty="0"/>
              <a:t>Approach </a:t>
            </a:r>
            <a:r>
              <a:rPr lang="en-GB" sz="2800" i="1" dirty="0"/>
              <a:t>13 March, Washington DC</a:t>
            </a:r>
            <a:endParaRPr lang="en-GB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Implementation: lessons from the </a:t>
            </a:r>
            <a:r>
              <a:rPr lang="en-GB" dirty="0" smtClean="0"/>
              <a:t>Neighbourhood </a:t>
            </a:r>
            <a:r>
              <a:rPr lang="en-GB" dirty="0"/>
              <a:t>Approach</a:t>
            </a:r>
            <a:r>
              <a:rPr lang="en-GB" sz="2800" dirty="0"/>
              <a:t> </a:t>
            </a:r>
            <a:r>
              <a:rPr lang="en-GB" sz="2800" i="1" dirty="0"/>
              <a:t>19 March, Port-au-Prince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Neighbourhood </a:t>
            </a:r>
            <a:r>
              <a:rPr lang="en-GB" dirty="0"/>
              <a:t>Approach: a practical tool for Coordination </a:t>
            </a:r>
            <a:r>
              <a:rPr lang="en-GB" sz="2800" i="1" dirty="0"/>
              <a:t>30 April, Geneva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For more information email </a:t>
            </a:r>
            <a:r>
              <a:rPr lang="en-GB" sz="2000" i="1" dirty="0" smtClean="0">
                <a:hlinkClick r:id="rId2"/>
              </a:rPr>
              <a:t>andrew.mahon@redr.org.uk</a:t>
            </a:r>
            <a:r>
              <a:rPr lang="en-GB" sz="2000" i="1" dirty="0" smtClean="0"/>
              <a:t> </a:t>
            </a:r>
            <a:endParaRPr lang="en-GB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BFBF7-4F16-4E18-BEC1-50E75412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8" y="70988"/>
            <a:ext cx="2226370" cy="11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5" y="266337"/>
            <a:ext cx="8197108" cy="724646"/>
          </a:xfrm>
        </p:spPr>
        <p:txBody>
          <a:bodyPr/>
          <a:lstStyle/>
          <a:p>
            <a:r>
              <a:rPr lang="en-AU" dirty="0"/>
              <a:t>USWG </a:t>
            </a:r>
            <a:r>
              <a:rPr lang="en-AU" dirty="0" smtClean="0"/>
              <a:t>2019 Work Plan: </a:t>
            </a:r>
            <a:r>
              <a:rPr lang="en-AU" b="0" dirty="0" smtClean="0"/>
              <a:t>Opportunities for Engagement  </a:t>
            </a:r>
            <a:endParaRPr lang="en-GB" b="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3299" y="1248364"/>
            <a:ext cx="85832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7F1416"/>
                </a:solidFill>
              </a:rPr>
              <a:t>Case Study Compendium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Development of Case Study Compendium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Supporting with dissemination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7F1416"/>
                </a:solidFill>
              </a:rPr>
              <a:t>Drafting Settlement Approach guidance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Steering Group, chapter authors, peer reviewers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Consultation series (3 x regional; 3 x country)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1400" dirty="0" smtClean="0"/>
          </a:p>
          <a:p>
            <a:pPr marL="457200" indent="-457200">
              <a:buAutoNum type="arabicPeriod"/>
            </a:pPr>
            <a:r>
              <a:rPr lang="en-GB" sz="2400" b="1" i="1" dirty="0" smtClean="0">
                <a:solidFill>
                  <a:srgbClr val="7F1416"/>
                </a:solidFill>
              </a:rPr>
              <a:t>Walking the talk: </a:t>
            </a:r>
            <a:r>
              <a:rPr lang="en-GB" sz="2400" b="1" dirty="0" smtClean="0">
                <a:solidFill>
                  <a:srgbClr val="7F1416"/>
                </a:solidFill>
              </a:rPr>
              <a:t>Further operationalising the approach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/>
              <a:t>More information coming soon! </a:t>
            </a:r>
            <a:endParaRPr lang="en-GB" sz="20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7F1416"/>
                </a:solidFill>
              </a:rPr>
              <a:t>Infographics &amp; advocacy materials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/>
              <a:t>Support to develop infographics (you or </a:t>
            </a:r>
            <a:r>
              <a:rPr lang="en-GB" sz="2000" dirty="0" smtClean="0"/>
              <a:t>your comms </a:t>
            </a:r>
            <a:r>
              <a:rPr lang="en-GB" sz="2000" dirty="0"/>
              <a:t>team</a:t>
            </a:r>
            <a:r>
              <a:rPr lang="en-GB" sz="2000" dirty="0" smtClean="0"/>
              <a:t>?)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7F1416"/>
                </a:solidFill>
              </a:rPr>
              <a:t>GSC training module (urban / area based approaches)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/>
              <a:t>Later in 2019 – building off </a:t>
            </a:r>
            <a:r>
              <a:rPr lang="en-GB" sz="2000" dirty="0" smtClean="0"/>
              <a:t>guidance </a:t>
            </a:r>
            <a:r>
              <a:rPr lang="en-GB" sz="2000" i="1" dirty="0" smtClean="0"/>
              <a:t>(pending funding) </a:t>
            </a:r>
            <a:r>
              <a:rPr lang="en-GB" sz="2000" dirty="0" smtClean="0"/>
              <a:t> 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b="1" u="sng" dirty="0" smtClean="0">
              <a:solidFill>
                <a:srgbClr val="7F1416"/>
              </a:solidFill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7" name="Picture 6" descr="File:Green check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88" y="1630392"/>
            <a:ext cx="301925" cy="3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2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8E6C-523E-47D9-A9D6-63C57EAB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66" y="1830664"/>
            <a:ext cx="3370985" cy="2196420"/>
          </a:xfrm>
        </p:spPr>
        <p:txBody>
          <a:bodyPr/>
          <a:lstStyle/>
          <a:p>
            <a:r>
              <a:rPr lang="en-GB" b="0" dirty="0"/>
              <a:t>AOB &amp; wrap-up</a:t>
            </a:r>
            <a:br>
              <a:rPr lang="en-GB" b="0" dirty="0"/>
            </a:br>
            <a:endParaRPr lang="en-AU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5E8E87-805A-4C2A-A539-A55F4A49E02B}"/>
              </a:ext>
            </a:extLst>
          </p:cNvPr>
          <p:cNvSpPr txBox="1">
            <a:spLocks/>
          </p:cNvSpPr>
          <p:nvPr/>
        </p:nvSpPr>
        <p:spPr>
          <a:xfrm>
            <a:off x="4090455" y="510105"/>
            <a:ext cx="4814120" cy="563257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b="0" dirty="0">
                <a:solidFill>
                  <a:schemeClr val="tx1"/>
                </a:solidFill>
              </a:rPr>
              <a:t>AOB?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b="0" dirty="0">
              <a:solidFill>
                <a:schemeClr val="tx1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b="0" dirty="0">
                <a:solidFill>
                  <a:schemeClr val="tx1"/>
                </a:solidFill>
              </a:rPr>
              <a:t>Upcoming meeting: April 2019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5400" b="0" dirty="0">
              <a:solidFill>
                <a:srgbClr val="7F1416"/>
              </a:solidFill>
            </a:endParaRPr>
          </a:p>
          <a:p>
            <a:pPr>
              <a:lnSpc>
                <a:spcPct val="100000"/>
              </a:lnSpc>
            </a:pPr>
            <a:endParaRPr lang="en-GB" sz="40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AU" sz="3200" b="0" dirty="0">
              <a:solidFill>
                <a:srgbClr val="7F1416"/>
              </a:solidFill>
            </a:endParaRPr>
          </a:p>
          <a:p>
            <a:pPr>
              <a:lnSpc>
                <a:spcPct val="100000"/>
              </a:lnSpc>
            </a:pPr>
            <a:endParaRPr lang="en-AU" sz="4000" b="0" dirty="0">
              <a:solidFill>
                <a:srgbClr val="7F141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5ACAF-2942-4CDF-A3D1-00D4B8DFDC58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 result for global shelter cluster">
            <a:extLst>
              <a:ext uri="{FF2B5EF4-FFF2-40B4-BE49-F238E27FC236}">
                <a16:creationId xmlns:a16="http://schemas.microsoft.com/office/drawing/2014/main" id="{C17990B8-C576-45B0-8DFF-548EDB2536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672C9-573A-4F22-BD9B-8F6995E1D611}"/>
              </a:ext>
            </a:extLst>
          </p:cNvPr>
          <p:cNvCxnSpPr/>
          <p:nvPr/>
        </p:nvCxnSpPr>
        <p:spPr>
          <a:xfrm>
            <a:off x="4145963" y="1343475"/>
            <a:ext cx="4758612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5672C9-573A-4F22-BD9B-8F6995E1D611}"/>
              </a:ext>
            </a:extLst>
          </p:cNvPr>
          <p:cNvCxnSpPr/>
          <p:nvPr/>
        </p:nvCxnSpPr>
        <p:spPr>
          <a:xfrm>
            <a:off x="4145963" y="2625936"/>
            <a:ext cx="4758612" cy="0"/>
          </a:xfrm>
          <a:prstGeom prst="line">
            <a:avLst/>
          </a:prstGeom>
          <a:ln w="19050"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2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algn="r"/>
            <a:r>
              <a:rPr lang="en-GB" sz="3200" dirty="0"/>
              <a:t>USWG Case Study Compendium: </a:t>
            </a:r>
            <a:br>
              <a:rPr lang="en-GB" sz="3200" dirty="0"/>
            </a:br>
            <a:r>
              <a:rPr lang="en-GB" sz="3200" b="0" dirty="0"/>
              <a:t>Analysis &amp; Executive 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7183" y="6188790"/>
            <a:ext cx="2650067" cy="67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Image result for global shelter clu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051680" y="6639264"/>
            <a:ext cx="2329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7F1416"/>
                </a:solidFill>
              </a:rPr>
              <a:t>Urban Settlements Working Group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1" y="400599"/>
            <a:ext cx="3834754" cy="5406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2400" b="0" dirty="0"/>
              <a:t>Consultants: </a:t>
            </a:r>
          </a:p>
          <a:p>
            <a:pPr algn="r">
              <a:lnSpc>
                <a:spcPct val="100000"/>
              </a:lnSpc>
            </a:pPr>
            <a:r>
              <a:rPr lang="en-GB" sz="2400" b="0" dirty="0"/>
              <a:t>Victoria Maynard &amp; Elizabeth Parker</a:t>
            </a:r>
          </a:p>
        </p:txBody>
      </p:sp>
    </p:spTree>
    <p:extLst>
      <p:ext uri="{BB962C8B-B14F-4D97-AF65-F5344CB8AC3E}">
        <p14:creationId xmlns:p14="http://schemas.microsoft.com/office/powerpoint/2010/main" val="21006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320701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3200" dirty="0"/>
              <a:t>USWG Case Study Compendium: </a:t>
            </a:r>
            <a:br>
              <a:rPr lang="en-GB" sz="3200" dirty="0"/>
            </a:br>
            <a:r>
              <a:rPr lang="en-GB" sz="32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27" y="1332356"/>
            <a:ext cx="91440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u="sng" dirty="0" smtClean="0">
                <a:solidFill>
                  <a:srgbClr val="7F1416"/>
                </a:solidFill>
              </a:rPr>
              <a:t>Broad coverage across the case study compendium : </a:t>
            </a:r>
            <a:endParaRPr lang="en-GB" sz="2100" b="1" u="sng" dirty="0">
              <a:solidFill>
                <a:srgbClr val="7F141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7F1416"/>
                </a:solidFill>
              </a:rPr>
              <a:t>Humanitarian</a:t>
            </a:r>
            <a:r>
              <a:rPr lang="en-GB" sz="2100" b="1" dirty="0" smtClean="0"/>
              <a:t> </a:t>
            </a:r>
            <a:r>
              <a:rPr lang="en-GB" sz="2100" dirty="0"/>
              <a:t>crises and </a:t>
            </a:r>
            <a:r>
              <a:rPr lang="en-GB" sz="2100" b="1" dirty="0">
                <a:solidFill>
                  <a:srgbClr val="7F1416"/>
                </a:solidFill>
              </a:rPr>
              <a:t>developmental</a:t>
            </a:r>
            <a:r>
              <a:rPr lang="en-GB" sz="2100" b="1" dirty="0"/>
              <a:t> </a:t>
            </a:r>
            <a:r>
              <a:rPr lang="en-GB" sz="2100" dirty="0" smtClean="0"/>
              <a:t>challenges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7F1416"/>
                </a:solidFill>
              </a:rPr>
              <a:t>Numerous sectors</a:t>
            </a:r>
            <a:r>
              <a:rPr lang="en-US" sz="2100" b="1" dirty="0" smtClean="0"/>
              <a:t>: </a:t>
            </a:r>
            <a:r>
              <a:rPr lang="en-GB" sz="2100" dirty="0" smtClean="0"/>
              <a:t>Protection</a:t>
            </a:r>
            <a:r>
              <a:rPr lang="en-GB" sz="2100" dirty="0"/>
              <a:t>, WASH, Shelter, Health, Early Recovery, livelihoods, infrastructure and psychosocial support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7F1416"/>
                </a:solidFill>
              </a:rPr>
              <a:t>Varied geographic regions: </a:t>
            </a:r>
            <a:r>
              <a:rPr lang="en-GB" sz="2100" dirty="0" smtClean="0"/>
              <a:t>Africa</a:t>
            </a:r>
            <a:r>
              <a:rPr lang="en-GB" sz="2100" dirty="0"/>
              <a:t>, Latin America and the Caribbean, Asia and the Middle East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7F1416"/>
                </a:solidFill>
              </a:rPr>
              <a:t>Types of emergencies / development challenges: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100" dirty="0" smtClean="0"/>
              <a:t>Rapid </a:t>
            </a:r>
            <a:r>
              <a:rPr lang="en-GB" sz="2100" dirty="0"/>
              <a:t>onset natural disasters, complex emergencies and/or refugee contexts</a:t>
            </a:r>
            <a:endParaRPr lang="en-US" sz="21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100" dirty="0" smtClean="0"/>
              <a:t>Rapid </a:t>
            </a:r>
            <a:r>
              <a:rPr lang="en-GB" sz="2100" dirty="0"/>
              <a:t>urbanisation and sub-standard living conditions 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7F1416"/>
                </a:solidFill>
              </a:rPr>
              <a:t>Scale: </a:t>
            </a:r>
            <a:r>
              <a:rPr lang="en-GB" sz="2100" dirty="0" smtClean="0"/>
              <a:t>Different </a:t>
            </a:r>
            <a:r>
              <a:rPr lang="en-GB" sz="2100" dirty="0"/>
              <a:t>types/scales of city and administrative scales: from city level, through to district, ward and neighbourhood.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7F1416"/>
                </a:solidFill>
              </a:rPr>
              <a:t>Length: </a:t>
            </a:r>
            <a:r>
              <a:rPr lang="en-GB" sz="2100" dirty="0" smtClean="0"/>
              <a:t>Implementation </a:t>
            </a:r>
            <a:r>
              <a:rPr lang="en-GB" sz="2100" dirty="0"/>
              <a:t>ranges in length from a few months to several years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7F1416"/>
                </a:solidFill>
              </a:rPr>
              <a:t>Partnerships: </a:t>
            </a:r>
            <a:r>
              <a:rPr lang="en-GB" sz="2100" dirty="0" smtClean="0"/>
              <a:t>Individual </a:t>
            </a:r>
            <a:r>
              <a:rPr lang="en-GB" sz="2100" dirty="0"/>
              <a:t>agencies, multiple agencies, and clusters </a:t>
            </a:r>
            <a:endParaRPr lang="en-GB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0027" y="1296706"/>
            <a:ext cx="889285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000" b="1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Common attributes of area-based </a:t>
            </a:r>
            <a:r>
              <a:rPr lang="en-GB" sz="2000" b="1" dirty="0" smtClean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en-GB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rom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existing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literature: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people-centred</a:t>
            </a:r>
            <a:r>
              <a:rPr lang="en-GB" sz="20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include the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active participation of all stakeholders relevant to the context</a:t>
            </a:r>
            <a:endParaRPr lang="en-US" sz="20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are based on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multi-sectoral, multi-agency assessments</a:t>
            </a:r>
            <a:endParaRPr lang="en-US" sz="20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are used selectively and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on areas with a high concentration of needs</a:t>
            </a:r>
            <a:r>
              <a:rPr lang="en-GB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linked to wider city or regional plans and policies</a:t>
            </a:r>
            <a:r>
              <a:rPr lang="en-GB" sz="20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address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immediate needs</a:t>
            </a:r>
            <a:r>
              <a:rPr lang="en-GB" sz="20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while focusing on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longer-term outcomes and impacts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sufficient time</a:t>
            </a:r>
            <a:r>
              <a:rPr lang="en-GB" sz="20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to build relationships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adopt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iterative, flexible and adaptive approaches</a:t>
            </a:r>
            <a:r>
              <a:rPr lang="en-GB" sz="2000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to programme design, management, funding and coordination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 on existing systems</a:t>
            </a:r>
            <a:endParaRPr lang="en-US" sz="2000" dirty="0">
              <a:solidFill>
                <a:srgbClr val="7F14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monitor and evaluate </a:t>
            </a:r>
            <a:r>
              <a:rPr lang="en-GB" sz="20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multi-agency </a:t>
            </a:r>
            <a:r>
              <a:rPr lang="en-GB" sz="2000" b="1" i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contribution</a:t>
            </a:r>
            <a:endParaRPr lang="en-US" sz="2000" dirty="0">
              <a:solidFill>
                <a:srgbClr val="7F141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9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1368888"/>
            <a:ext cx="6215530" cy="4623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075D9D-0A3F-43B3-A080-01CFDB397A7C}"/>
              </a:ext>
            </a:extLst>
          </p:cNvPr>
          <p:cNvSpPr/>
          <p:nvPr/>
        </p:nvSpPr>
        <p:spPr>
          <a:xfrm>
            <a:off x="5975927" y="1740873"/>
            <a:ext cx="3136674" cy="4100931"/>
          </a:xfrm>
          <a:prstGeom prst="rect">
            <a:avLst/>
          </a:prstGeom>
          <a:ln w="28575">
            <a:solidFill>
              <a:srgbClr val="7F141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b="1" dirty="0">
                <a:solidFill>
                  <a:srgbClr val="7F1416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Definition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2000" b="1" i="1" dirty="0">
                <a:solidFill>
                  <a:srgbClr val="7F14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Area-based approaches provide multi-sectoral support which considers the whole population living in a specific geographic area with high levels of need</a:t>
            </a:r>
            <a:r>
              <a:rPr lang="en-GB" sz="2000" b="1" i="1" baseline="30000" dirty="0">
                <a:solidFill>
                  <a:srgbClr val="7F14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USAID (2011) DFID &amp; NRC (2014), Parker &amp; Maynard (2015), IRC (2015), IDMC (2015), Sanderson &amp;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Sitko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(2017),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8721" y="1438023"/>
            <a:ext cx="8824159" cy="333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200" b="1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Reasons for adopting area-based approaches</a:t>
            </a:r>
            <a:endParaRPr lang="en-US" sz="2200" b="1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If well designed and implemented area-based approaches can: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7F1416"/>
                </a:solidFill>
              </a:rPr>
              <a:t>create </a:t>
            </a:r>
            <a:r>
              <a:rPr lang="en-GB" sz="2200" b="1" dirty="0" smtClean="0">
                <a:solidFill>
                  <a:srgbClr val="7F1416"/>
                </a:solidFill>
              </a:rPr>
              <a:t>a </a:t>
            </a:r>
            <a:r>
              <a:rPr lang="en-GB" sz="2200" b="1" dirty="0">
                <a:solidFill>
                  <a:srgbClr val="7F1416"/>
                </a:solidFill>
              </a:rPr>
              <a:t>‘platform’: </a:t>
            </a:r>
            <a:r>
              <a:rPr lang="en-GB" sz="2200" dirty="0"/>
              <a:t>diversity of actors/ different capacities/ collective response</a:t>
            </a:r>
            <a:endParaRPr lang="en-US" sz="2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7F1416"/>
                </a:solidFill>
              </a:rPr>
              <a:t>complement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7F1416"/>
                </a:solidFill>
              </a:rPr>
              <a:t>existing (governance) systems </a:t>
            </a:r>
            <a:endParaRPr lang="en-US" sz="2200" b="1" dirty="0">
              <a:solidFill>
                <a:srgbClr val="7F1416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/>
              <a:t>reduce tensions and inequalities; </a:t>
            </a:r>
            <a:r>
              <a:rPr lang="en-GB" sz="2200" b="1" dirty="0">
                <a:solidFill>
                  <a:srgbClr val="7F1416"/>
                </a:solidFill>
              </a:rPr>
              <a:t>improve social cohesion</a:t>
            </a:r>
            <a:endParaRPr lang="en-US" sz="2200" b="1" dirty="0">
              <a:solidFill>
                <a:srgbClr val="7F1416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/>
              <a:t>effectively focus resources: </a:t>
            </a:r>
            <a:r>
              <a:rPr lang="en-GB" sz="2200" b="1" dirty="0">
                <a:solidFill>
                  <a:srgbClr val="7F1416"/>
                </a:solidFill>
              </a:rPr>
              <a:t>multi-sector and multi-stakeholder approach </a:t>
            </a:r>
            <a:endParaRPr lang="en-US" sz="2200" b="1" dirty="0">
              <a:solidFill>
                <a:srgbClr val="7F141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87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Different scales and stages of area-based approach</a:t>
            </a:r>
            <a:endParaRPr lang="en-US" sz="2800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" y="1362974"/>
            <a:ext cx="8140682" cy="4768424"/>
          </a:xfrm>
          <a:prstGeom prst="rect">
            <a:avLst/>
          </a:prstGeom>
          <a:noFill/>
          <a:ln>
            <a:solidFill>
              <a:srgbClr val="7F1416"/>
            </a:solidFill>
          </a:ln>
        </p:spPr>
      </p:pic>
    </p:spTree>
    <p:extLst>
      <p:ext uri="{BB962C8B-B14F-4D97-AF65-F5344CB8AC3E}">
        <p14:creationId xmlns:p14="http://schemas.microsoft.com/office/powerpoint/2010/main" val="12847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76AFE-D72F-4B3B-B012-BF5706D69BA2}"/>
              </a:ext>
            </a:extLst>
          </p:cNvPr>
          <p:cNvSpPr txBox="1">
            <a:spLocks/>
          </p:cNvSpPr>
          <p:nvPr/>
        </p:nvSpPr>
        <p:spPr>
          <a:xfrm>
            <a:off x="60385" y="1479725"/>
            <a:ext cx="9218645" cy="5327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F141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800" dirty="0">
              <a:solidFill>
                <a:srgbClr val="7F141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186A32-FBEC-4CC0-AA97-AEB209444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</p:spPr>
        <p:txBody>
          <a:bodyPr/>
          <a:lstStyle/>
          <a:p>
            <a:r>
              <a:rPr lang="en-GB" sz="2800" dirty="0"/>
              <a:t>USWG Case Study Compendium: </a:t>
            </a:r>
            <a:br>
              <a:rPr lang="en-GB" sz="2800" dirty="0"/>
            </a:br>
            <a:r>
              <a:rPr lang="en-GB" sz="2800" b="0" dirty="0"/>
              <a:t>Analysis &amp; Executive Summary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B6E0D-2B82-40F0-B3B0-A66BDE24BDDA}"/>
              </a:ext>
            </a:extLst>
          </p:cNvPr>
          <p:cNvSpPr txBox="1"/>
          <p:nvPr/>
        </p:nvSpPr>
        <p:spPr>
          <a:xfrm>
            <a:off x="2897071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3682F-9DB5-4F29-831B-B02B9849D9E4}"/>
              </a:ext>
            </a:extLst>
          </p:cNvPr>
          <p:cNvSpPr txBox="1"/>
          <p:nvPr/>
        </p:nvSpPr>
        <p:spPr>
          <a:xfrm>
            <a:off x="6070463" y="4896661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C24-49AE-4B50-94D6-296F96D9F1B7}"/>
              </a:ext>
            </a:extLst>
          </p:cNvPr>
          <p:cNvSpPr txBox="1"/>
          <p:nvPr/>
        </p:nvSpPr>
        <p:spPr>
          <a:xfrm>
            <a:off x="8272866" y="4898092"/>
            <a:ext cx="121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March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16A552-3ADB-45CA-9D01-93F1C1198E6F}"/>
              </a:ext>
            </a:extLst>
          </p:cNvPr>
          <p:cNvSpPr/>
          <p:nvPr/>
        </p:nvSpPr>
        <p:spPr>
          <a:xfrm>
            <a:off x="6497515" y="6246014"/>
            <a:ext cx="2646480" cy="60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Image result for global shelter cluster">
            <a:extLst>
              <a:ext uri="{FF2B5EF4-FFF2-40B4-BE49-F238E27FC236}">
                <a16:creationId xmlns:a16="http://schemas.microsoft.com/office/drawing/2014/main" id="{40749661-45F5-463A-8652-A9F2B4237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9" y="6281925"/>
            <a:ext cx="2441332" cy="46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7979" y="1365959"/>
            <a:ext cx="8963456" cy="369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100" b="1" dirty="0">
                <a:solidFill>
                  <a:srgbClr val="7F141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Type and scale of area-based coordination models</a:t>
            </a:r>
            <a:endParaRPr lang="en-US" sz="2100" b="1" dirty="0">
              <a:solidFill>
                <a:srgbClr val="7F141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100" dirty="0">
                <a:ea typeface="Calibri" panose="020F0502020204030204" pitchFamily="34" charset="0"/>
                <a:cs typeface="Times New Roman" panose="02020603050405020304" pitchFamily="18" charset="0"/>
              </a:rPr>
              <a:t>All the programmes included coordination throughout all the stages. Different coordination mechanisms included:</a:t>
            </a:r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1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Urban Working group</a:t>
            </a:r>
            <a:r>
              <a:rPr lang="en-GB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100" dirty="0">
                <a:ea typeface="Calibri" panose="020F0502020204030204" pitchFamily="34" charset="0"/>
                <a:cs typeface="Times New Roman" panose="02020603050405020304" pitchFamily="18" charset="0"/>
              </a:rPr>
              <a:t>led by local government/the Mayor and key humanitarian agencies (Bangui and Kampala)</a:t>
            </a:r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1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Tri- sector / cluster task forces</a:t>
            </a:r>
            <a:r>
              <a:rPr lang="en-GB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100" dirty="0">
                <a:ea typeface="Calibri" panose="020F0502020204030204" pitchFamily="34" charset="0"/>
                <a:cs typeface="Times New Roman" panose="02020603050405020304" pitchFamily="18" charset="0"/>
              </a:rPr>
              <a:t>Aleppo (Shelter, WASH and Early Recovery); Mogadishu (Shelter, WASH, Health)</a:t>
            </a:r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2100" b="1" dirty="0">
                <a:solidFill>
                  <a:srgbClr val="7F14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agency-led coordination</a:t>
            </a:r>
            <a:r>
              <a:rPr lang="en-GB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: via </a:t>
            </a:r>
            <a:r>
              <a:rPr lang="en-GB" sz="2100" dirty="0">
                <a:ea typeface="Calibri" panose="020F0502020204030204" pitchFamily="34" charset="0"/>
                <a:cs typeface="Times New Roman" panose="02020603050405020304" pitchFamily="18" charset="0"/>
              </a:rPr>
              <a:t>existing humanitarian Clusters- (Port-au-Prince and Mosul, including Community Resource Centres)</a:t>
            </a:r>
            <a:endParaRPr lang="en-US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0162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8BD9E51E-9664-4E25-BEB3-8EBE30D25DB5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On-screen Show (4:3)</PresentationFormat>
  <Paragraphs>347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MS Gothic</vt:lpstr>
      <vt:lpstr>Arial</vt:lpstr>
      <vt:lpstr>Arial Narrow</vt:lpstr>
      <vt:lpstr>Calibri</vt:lpstr>
      <vt:lpstr>Symbol</vt:lpstr>
      <vt:lpstr>Times New Roman</vt:lpstr>
      <vt:lpstr>Trebuchet MS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RedR Theme - Office</vt:lpstr>
      <vt:lpstr>“Adding Clarity on  Area-Based Approaches by Learning from Practice” </vt:lpstr>
      <vt:lpstr>PowerPoint Presentation</vt:lpstr>
      <vt:lpstr>USWG Case Study Compendium:  Analysis &amp; Executive Summary</vt:lpstr>
      <vt:lpstr>USWG Case Study Compendium:  Analysis &amp; Executive Summary</vt:lpstr>
      <vt:lpstr>USWG Case Study Compendium:  Analysis &amp; Executive Summary</vt:lpstr>
      <vt:lpstr>USWG Case Study Compendium:  Analysis &amp; Executive Summary</vt:lpstr>
      <vt:lpstr>USWG Case Study Compendium:  Analysis &amp; Executive Summary</vt:lpstr>
      <vt:lpstr>USWG Case Study Compendium:  Different scales and stages of area-based approach</vt:lpstr>
      <vt:lpstr>USWG Case Study Compendium:  Analysis &amp; Executive Summary</vt:lpstr>
      <vt:lpstr>USWG Case Study Compendium:  What can we learn from the case studies?</vt:lpstr>
      <vt:lpstr>USWG Case Study Compendium:  Analysis &amp; Executive Summary</vt:lpstr>
      <vt:lpstr>USWG Case Study Compendium:  Analysis &amp; Executive Summary</vt:lpstr>
      <vt:lpstr>Area Based Approaches in practice </vt:lpstr>
      <vt:lpstr>USWG: Settlement Approach Guidance: 2019 - 2020</vt:lpstr>
      <vt:lpstr>USWG Settlement Approach Guidance:  CONTENT sheet (initial ideas for your inputs)</vt:lpstr>
      <vt:lpstr>USWG Settlement Approach Guidance: CONTENT</vt:lpstr>
      <vt:lpstr>USWG Settlement Approaches Guidance: CONTENT</vt:lpstr>
      <vt:lpstr>PowerPoint Presentation</vt:lpstr>
      <vt:lpstr>Updates from &amp; engagement with other clusters  </vt:lpstr>
      <vt:lpstr>PowerPoint Presentation</vt:lpstr>
      <vt:lpstr>PowerPoint Presentation</vt:lpstr>
      <vt:lpstr>Updates from WG members </vt:lpstr>
      <vt:lpstr>    </vt:lpstr>
      <vt:lpstr>USWG 2019 Work Plan: Opportunities for Engagement  </vt:lpstr>
      <vt:lpstr>AOB &amp; wrap-up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</cp:lastModifiedBy>
  <cp:revision>52</cp:revision>
  <dcterms:created xsi:type="dcterms:W3CDTF">2018-12-18T00:56:23Z</dcterms:created>
  <dcterms:modified xsi:type="dcterms:W3CDTF">2019-02-28T15:59:56Z</dcterms:modified>
</cp:coreProperties>
</file>