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44" r:id="rId5"/>
    <p:sldMasterId id="2147483732" r:id="rId6"/>
    <p:sldMasterId id="2147483720" r:id="rId7"/>
    <p:sldMasterId id="2147483770" r:id="rId8"/>
  </p:sldMasterIdLst>
  <p:notesMasterIdLst>
    <p:notesMasterId r:id="rId39"/>
  </p:notesMasterIdLst>
  <p:handoutMasterIdLst>
    <p:handoutMasterId r:id="rId40"/>
  </p:handoutMasterIdLst>
  <p:sldIdLst>
    <p:sldId id="256" r:id="rId9"/>
    <p:sldId id="258" r:id="rId10"/>
    <p:sldId id="257" r:id="rId11"/>
    <p:sldId id="423" r:id="rId12"/>
    <p:sldId id="268" r:id="rId13"/>
    <p:sldId id="260" r:id="rId14"/>
    <p:sldId id="436" r:id="rId15"/>
    <p:sldId id="437" r:id="rId16"/>
    <p:sldId id="438" r:id="rId17"/>
    <p:sldId id="269" r:id="rId18"/>
    <p:sldId id="270" r:id="rId19"/>
    <p:sldId id="271" r:id="rId20"/>
    <p:sldId id="273" r:id="rId21"/>
    <p:sldId id="259" r:id="rId22"/>
    <p:sldId id="424" r:id="rId23"/>
    <p:sldId id="426" r:id="rId24"/>
    <p:sldId id="427" r:id="rId25"/>
    <p:sldId id="425" r:id="rId26"/>
    <p:sldId id="428" r:id="rId27"/>
    <p:sldId id="429" r:id="rId28"/>
    <p:sldId id="430" r:id="rId29"/>
    <p:sldId id="431" r:id="rId30"/>
    <p:sldId id="432" r:id="rId31"/>
    <p:sldId id="433" r:id="rId32"/>
    <p:sldId id="435" r:id="rId33"/>
    <p:sldId id="434" r:id="rId34"/>
    <p:sldId id="422" r:id="rId35"/>
    <p:sldId id="264" r:id="rId36"/>
    <p:sldId id="421" r:id="rId37"/>
    <p:sldId id="265" r:id="rId38"/>
  </p:sldIdLst>
  <p:sldSz cx="12192000" cy="6858000"/>
  <p:notesSz cx="6867525" cy="9994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416"/>
    <a:srgbClr val="04314C"/>
    <a:srgbClr val="65B630"/>
    <a:srgbClr val="459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BD5872-2FF3-486F-83A5-747B7E076543}" v="154" dt="2021-06-16T11:36:16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48"/>
        <p:guide pos="21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0008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12381A15-447F-4DD4-BE92-B6C845C6DFBC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0008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6774B565-FA1E-4D79-963C-08C1D3707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23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0008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7642051B-1B52-401F-AE1C-323DF4C20EDD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0008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712D3970-3CF0-432F-B2B8-46278E180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3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94541" y="4857494"/>
            <a:ext cx="5559654" cy="397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1260475"/>
            <a:ext cx="6053138" cy="3405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/>
            <a:r>
              <a:rPr lang="en-US"/>
              <a:t>-CLAs do not always represent clusters at the HCT</a:t>
            </a:r>
          </a:p>
          <a:p>
            <a:pPr marL="0" indent="0"/>
            <a:r>
              <a:rPr lang="en-US"/>
              <a:t>- Reason for limited engagement by CCs in certain ICCGs is due to not always clear objectives of meetings, plethora of meetings, continuous request for information, heavy HNO and HRP process. </a:t>
            </a:r>
          </a:p>
          <a:p>
            <a:pPr marL="0" indent="0"/>
            <a:r>
              <a:rPr lang="en-US"/>
              <a:t>Need to discuss operational issues and problems faced by clusters instead of focusing on details/filling templates. </a:t>
            </a:r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98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83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25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1973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dc96ecde9_3_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ddc96ecde9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5413" y="184482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NAVIGATING THE NEXUS</a:t>
            </a:r>
            <a:br>
              <a:rPr lang="en-US"/>
            </a:br>
            <a:r>
              <a:rPr lang="en-US"/>
              <a:t>Urban Contexts at the Frontline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70176"/>
            <a:ext cx="85344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Global Shelter Cluster Meeting 2021</a:t>
            </a:r>
          </a:p>
          <a:p>
            <a:r>
              <a:rPr lang="en-US"/>
              <a:t>Thematic Session 1 – 08 June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94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5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34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0552" cy="6855696"/>
          </a:xfrm>
          <a:custGeom>
            <a:avLst/>
            <a:gdLst/>
            <a:ahLst/>
            <a:cxnLst/>
            <a:rect l="l" t="t" r="r" b="b"/>
            <a:pathLst>
              <a:path w="10692130" h="7560309" extrusionOk="0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418F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32"/>
              <a:buFont typeface="Calibri"/>
              <a:buNone/>
            </a:pPr>
            <a:r>
              <a:rPr lang="en-US" sz="16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3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10800000" flipH="1">
            <a:off x="4553900" y="3905779"/>
            <a:ext cx="3084200" cy="41458"/>
          </a:xfrm>
          <a:custGeom>
            <a:avLst/>
            <a:gdLst/>
            <a:ahLst/>
            <a:cxnLst/>
            <a:rect l="l" t="t" r="r" b="b"/>
            <a:pathLst>
              <a:path w="1287145" h="120000" extrusionOk="0">
                <a:moveTo>
                  <a:pt x="0" y="0"/>
                </a:moveTo>
                <a:lnTo>
                  <a:pt x="1287005" y="0"/>
                </a:lnTo>
              </a:path>
            </a:pathLst>
          </a:custGeom>
          <a:noFill/>
          <a:ln w="76200" cap="flat" cmpd="sng">
            <a:solidFill>
              <a:srgbClr val="1443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32"/>
              <a:buFont typeface="Calibri"/>
              <a:buNone/>
            </a:pPr>
            <a:endParaRPr sz="163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9600" y="552472"/>
            <a:ext cx="1025008" cy="12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1665178" y="2012486"/>
            <a:ext cx="8644447" cy="127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627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897" b="0" i="0" u="none" strike="noStrike" cap="none"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897" b="0" i="0" u="none" strike="noStrike" cap="none"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897" b="0" i="0" u="none" strike="noStrike" cap="none"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897" b="0" i="0" u="none" strike="noStrike" cap="none"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2577406" y="4396376"/>
            <a:ext cx="6993748" cy="127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32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32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32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32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32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32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24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2935-9963-4C82-8161-C6153FFF3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A751A-BFBF-4CE8-918E-BBBF0A070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61F96-4B53-4459-8B20-B3ADB054E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B5E2E-FCAE-4B6E-9F47-436539A0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27A9-1EA7-48C7-90CA-7FA9F0DC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823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7C7A-CA9C-4D7D-B166-45B68751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B7EB3-8316-41CD-93D5-8FA9994AE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BA7CB-AE66-488B-B6D9-80C513AA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6F45-E98E-4424-8F9A-F8382D4F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BA4FF-013C-4918-8023-99375F1C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39463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A67E-5B58-48E5-9A06-DFFA343A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10205-77DF-43E9-9096-9CD4DF9EB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C8D2-C61F-427F-B6DD-7EFBEC80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C1B-8ABF-4E48-A7C0-161F0C7F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12FFA-B2E6-4626-9858-3203B8CD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3583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4521-117D-4D27-87A2-6D120077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BA859-C38D-4D5D-8083-0C2D60744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F5908-BAA9-43CF-9D34-6E502478A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685A0-783F-409A-A1C2-0A647AEB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BB1B4-3457-4941-A788-F379F0E5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AB46B-D0C0-4DED-8FAA-DC6C0B8B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56537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5B18-204F-42F2-A93B-7927DBC2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25909-711B-49B9-AA90-893537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60A12-566F-4B52-9B55-2B9FA91CC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864B6-B113-457F-A4C9-7D79D3106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737C7-08AC-4B28-B190-C95E3AB81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67258-FD7C-436A-A36A-9A9D7B2E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38F778-2A4E-47E3-91AF-3C31608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01EE81-1338-4E83-A065-2E35EF64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58392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F6E3-46A9-4004-BA60-6C0E2C4F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66DFC-F234-4449-9719-FFC4C11E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F1DAA-A590-4F50-BC9C-AC400000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E4345-F869-4F25-91C2-A0694407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1779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BE9777-66A5-4E30-B55A-25677630A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A4636-A050-4A50-A345-47D99877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D4CC3-1A51-4A0A-85F1-F3E52038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605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64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AC4B-F00F-4E05-AB40-B541495B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50EB8-E938-4A74-A6A2-0334DC477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BEAEA-D364-4D69-A94F-BC50303F4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8BC81-4368-4B16-B4B1-A4BC9BA3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6E0D4-E456-462E-A5A0-E884FE5F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C946E-F7E4-4989-806F-BB9DFC22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3775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9166-60D5-4565-863B-DF45BFFF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2E3C9-77C2-423F-93ED-645B00C6B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C5EAF-51B3-410C-8CD5-9C503FD3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AEA77-A1E1-4AA9-80AC-CFF3694F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3180F-308E-47CB-AF24-193C54CE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74DD8-04E8-46AD-96CF-2346DAA5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653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21F1-7BB3-4279-8DA4-DA0DA3C3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5A5D7-8E70-4231-80B0-69987A008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38887-DE45-4ECA-990E-2C0E921B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DE23C-1A25-45FF-84BF-9A96257B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2BDE-C379-48BF-91E1-E65D1D14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98818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E8E31-ADBF-4852-8972-90A5D0A3C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508C9-AEB8-48F5-BC85-D9C4834FB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F774-172E-4494-B273-6F57A0A0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46B46-2C65-4F07-A97E-ACAC9A89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BAA0-852D-49BE-BEDB-AF39F6FB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8727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9D62-CC8E-46EE-B0C3-470B40EAC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51C42-9684-4FAE-BDD3-2A1BE3998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703A2-7632-4100-8D53-C2C3957A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DFBF-3258-4634-A1C5-FBE52B4B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C7E5F-3B74-4D56-BB70-9DE22713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6909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EDF5-583F-40DE-8B14-B026B5CD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6A29-E238-4F34-B4AA-DA7A8BD96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A1AE2-63D5-49F6-B231-5683108D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93403-B668-47D1-89B9-186B296A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0B26D-F5DA-47FB-84DC-E9C2FA3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388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A69C-30FE-4920-9725-39ABA77B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388D9-B0DB-49C7-9DA0-D2B4B94C1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91AA3-6471-4328-90D5-260DD281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27CD0-C13E-4A3D-8254-2D5A17B4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6DDE-2862-4F5F-AFAC-6363B8E1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5789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CB7B-F402-4A62-BE16-63F78FA5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3C450-C0B9-4738-B875-E8E8E387C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1BA16-BD84-4043-9642-DA915B2ED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D38B2-0F29-450D-96AD-646DC851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D500D-B485-4FFD-B4A8-8F312CAA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F752F-C1BA-48AC-8048-6FF3E82F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0789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1053-A3C6-4977-B7C0-1E73416E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AEBA-6175-4EEC-97D6-988E1D9E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E29F4-F627-442B-A061-F7DA8FECC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6B821-D433-4A20-BB27-D7B6F5FF0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E7A95F-1C36-40D4-8418-A5A61EDAB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AE63B-BA89-4F40-97D7-C44B3A45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3F3C7-A324-41A8-914A-3F0B74C5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43A03-861A-43B4-88AC-8B5654B1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7295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3E3A-3E01-4D6C-B6E4-8EFF80D4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86CFB-A7C6-48C3-8911-7CE98572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53E5F-3BD4-49C0-8567-8CBBEDBE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43933-0708-409F-B518-A081496F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92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50011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Navigating the Nexus – 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350100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Global Shelter Cluster Meeting 2021: Thematic Session 1 – 08 June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EB904-2D4E-4DC5-A3BD-F08E3B82A1F4}"/>
              </a:ext>
            </a:extLst>
          </p:cNvPr>
          <p:cNvSpPr txBox="1"/>
          <p:nvPr userDrawn="1"/>
        </p:nvSpPr>
        <p:spPr>
          <a:xfrm>
            <a:off x="963084" y="5535463"/>
            <a:ext cx="1082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Urban Contexts at the frontline</a:t>
            </a:r>
            <a:endParaRPr lang="en-CH" sz="400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50F265-CC15-43F8-8EBC-0459FE709C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 b="36351"/>
          <a:stretch/>
        </p:blipFill>
        <p:spPr bwMode="auto">
          <a:xfrm>
            <a:off x="0" y="116632"/>
            <a:ext cx="121920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D9E0C-3083-49C9-996D-8F2F22DBC32D}"/>
              </a:ext>
            </a:extLst>
          </p:cNvPr>
          <p:cNvSpPr txBox="1"/>
          <p:nvPr userDrawn="1"/>
        </p:nvSpPr>
        <p:spPr>
          <a:xfrm>
            <a:off x="10416480" y="4262899"/>
            <a:ext cx="1776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Angel Pascual – UNHCR – July 2019</a:t>
            </a:r>
            <a:endParaRPr lang="en-CH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6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3964A-F70A-4590-9319-A2293D75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CBDD-9C98-4934-8E3A-E1B27888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9C961-C841-490F-AC93-81F67E9C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0722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D3E1-3535-40C9-8266-F8EBA9EB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5B9A6-41C9-48AE-817F-6FD1FBFED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9F2D4-B858-4B5F-A376-3A62E7782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FECE3-7AA8-4DA4-957D-D7407BB3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49CD5-6009-485E-BBAE-F6F8DDA7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FEDF6-BC1D-4048-809B-D678A72C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229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2077-07A2-4B02-BCA7-D88206C9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F48E2-AFC8-40D2-BF00-EE36380BA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A8C1-5613-4969-A3E4-02A9D8C5A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87969-3E25-4A40-94B4-332E678B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D55A-AF24-4A6C-B2BA-28ED3B94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DCF3-461B-444A-919D-474AFA22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8225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E51E-1164-40A9-9BF9-6C1BB9BD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6768B-E545-4EEC-AD59-039680C16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4FA48-9E17-4961-809D-4579369F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0F94A-6D1F-4A01-8082-BB6B11A3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4E8EA-CCFF-4770-8059-7618132D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4232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785C3B-DCFB-455D-A324-3E434152A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D6550-B49A-4703-B2D0-62F9A7C8D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802F-226A-4A96-BB97-FC865898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077E0-F172-43B5-9C40-341D6856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E0D4-0E37-4D12-8625-A197794F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6564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1D55-9CB7-4DA1-BC2B-45E3CF555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F6EB3-F1B0-4BD2-AA79-515D2CA15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9B95-0AA7-4684-B611-91FB35CD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22218-4C33-48BB-A296-C6987B4D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4D7CE-73DC-4A6B-81F4-2A4AF80F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8112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A42C0-3AF4-45B1-83A4-EAEE4DDD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1643-DDD0-4EC5-91CE-B79494096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DB566-ABA3-4E68-8211-83AA82E0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01142-0565-4571-B25A-D9330939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C0501-68A4-4E2C-AC87-17743BD1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848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6981-DD1F-400F-842B-F9F2FB8F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35816-34CB-4C63-96CD-45C471B4C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12312-0671-46D7-BD9B-C5128882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AA31B-D4A8-42D6-AED3-C3E3E466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73CBC-9D9F-425A-A6A0-0F135E85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61340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400F-D705-4D74-AA8E-0EDFC436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4947-8CF6-4388-A3C5-A0A16CE98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CB34-F592-4FF9-AB72-C847B578E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0301B-7539-4011-AB08-AE7BC40B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4280F-830C-4D15-B658-A1D86E58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2FCFF-40C4-4EE8-B609-C4595FF2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0621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6CAD-DE8B-40DB-9891-F1EA2875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35AE5-76F3-4C3B-A5F5-4BD1DFAA7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4ABCB-39E1-4A01-A74B-63A055C20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06D46-F198-498D-974F-7A9B3F69A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8DDCC-A408-4455-B8B5-9DF9C2855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1260A-8710-4E97-9377-425DE34E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47EB4-50D9-4B4B-9B6B-BC57C818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5A83F2-3364-40B6-B0C8-48386C89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516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63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2FCD1-E844-4779-932C-0D03BD4F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D29D6-59FA-4925-A3AD-FE135267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88028-D4D1-4198-8A4A-7ADB5D7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85950-FEDE-4899-9ED5-5E332EBD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4828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63F44-F898-4013-8A90-62430133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25CCE-E4CD-4065-B3EC-1C8B4E43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2841A-0B30-41A0-B05E-7B64AA2C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458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B6CF-54FC-4435-BE7F-3153F919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479B6-0C60-489B-B9FA-BEEA32E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4983B-257E-4A11-B546-386DCBF12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08717-A79F-4C3C-BE48-4E0D8507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5C3B9-982C-4C9A-9B90-2DF9C0CA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A47FC-570C-4E28-804C-D13B3950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15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FCF7-B25F-4861-A0B6-CA120B61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F77C7C-E711-46F5-A880-373AC98F7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BA59E-CC9A-4475-A75C-7D155989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8923D-C537-4FDB-AFB0-2F628DCF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B0DBB-9DEE-461D-8AD9-0CCC3481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4788F-22A9-40C3-A6B3-D49EB152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250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6215-DB29-44D7-A50F-87000DE9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DF0CD-1600-4565-9A6B-471901551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B175-607B-4D30-8877-E8295CA9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7BF90-AC5E-4BDF-BB43-843F27F8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20007-5B2D-411A-A8F4-F3250801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52174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FA3AB-475D-4440-8489-104FEAADF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24A20-8286-49BF-BF0E-3918D65FA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081FD-F95B-472A-B572-F0459DF0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5C13A-A6FE-4ECA-ACD1-FFDC38AB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089CA-CB14-4A35-8976-F1D4C5BC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12430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505A8E-F6FA-4478-92C9-D27F96A6F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16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9B432-AE81-4A26-98EE-5C4E4F4D8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EFFBEBF-A142-4A8F-8D9B-E54786754E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0701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6DC2F-DE00-4FC7-9D7F-8B4408EEE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EB0BC5-B2C8-407C-9A99-A4A572C42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376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912" y="997858"/>
            <a:ext cx="4014520" cy="4924960"/>
          </a:xfrm>
        </p:spPr>
        <p:txBody>
          <a:bodyPr anchor="ctr"/>
          <a:lstStyle>
            <a:lvl1pPr algn="l">
              <a:defRPr sz="2400" b="0" i="0" cap="all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858F-ED92-4D33-9105-3DC65086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5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214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2DC5-F85F-49BE-B09F-159904079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65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89" y="288637"/>
            <a:ext cx="11425544" cy="461819"/>
          </a:xfrm>
        </p:spPr>
        <p:txBody>
          <a:bodyPr anchor="b"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443790"/>
            <a:ext cx="7076351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003049"/>
            <a:ext cx="4117137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976313"/>
            <a:ext cx="7058749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D671-EFFE-40AD-B1E0-E733AD695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47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F022-CF83-4CC3-82DB-7496FFBF5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60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E54F7-6EF8-42CA-8692-C7C1F119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81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ED765-6A1C-464E-8BDD-1BAFC2446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27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3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70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4557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77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79072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84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51256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1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7460628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8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97955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668193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80465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635321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73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62013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2013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2013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2013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3095344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926010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910822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910822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910822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910822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546858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5299252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528406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528406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528406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528406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7817477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7648144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4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7632955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7632955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7632955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7632955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10181948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10012615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9997426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9997426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9997426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9997426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5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4654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6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80040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7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51353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8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7470304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9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98052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81433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64499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2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62980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62980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62980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62980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3105020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93568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8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920498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920498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920498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920498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547826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5308928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4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529373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529373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529373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529373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7827153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7657820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0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7642631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7642631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7642631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7642631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10191624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5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10022291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10007102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10007102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10007102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9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10007102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Footer Placeholder 1"/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" name="Slide Number Placeholder 2"/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D01B2-10AA-4A51-9782-D5953403B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00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4064002"/>
            <a:ext cx="5305239" cy="1751263"/>
          </a:xfrm>
        </p:spPr>
        <p:txBody>
          <a:bodyPr/>
          <a:lstStyle>
            <a:lvl1pPr>
              <a:defRPr sz="3000" b="0" i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055B0-583E-4CE9-B46F-403A4F4B0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0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128685" y="5302250"/>
            <a:ext cx="7063316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3075216"/>
            <a:ext cx="5305239" cy="1950356"/>
          </a:xfrm>
        </p:spPr>
        <p:txBody>
          <a:bodyPr/>
          <a:lstStyle>
            <a:lvl1pPr>
              <a:defRPr sz="3000" b="0" i="0" baseline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490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DAB-13A3-4E47-8334-BEEEDFD18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4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D7F4F-7EA8-495D-9EDB-0B3F348E4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587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46AC-8236-4238-B268-CD84337F6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62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EF53-64A7-469D-BF9D-A24E8EFB9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13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2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28289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306550"/>
            <a:ext cx="9728968" cy="1450437"/>
          </a:xfrm>
        </p:spPr>
        <p:txBody>
          <a:bodyPr anchor="b"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3074089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443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968964"/>
            <a:ext cx="11372849" cy="52499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6979-6643-40E3-97F8-98E9CF259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08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66" y="341313"/>
            <a:ext cx="9361196" cy="647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37CCB-ED2E-4C3B-B2CA-DCAC8AE16C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219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5C527-24B5-483D-84F1-E1CE8A28D4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649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4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17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02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6632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116632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0" y="6741368"/>
            <a:ext cx="2448000" cy="116632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48000" y="6741368"/>
            <a:ext cx="2448000" cy="116632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96000" y="6741368"/>
            <a:ext cx="2448000" cy="116632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44000" y="6741368"/>
            <a:ext cx="2448000" cy="116632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68341" y="6741368"/>
            <a:ext cx="2448000" cy="116632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1F4B93-AE2D-466E-BA7E-26C8CCA62B51}"/>
              </a:ext>
            </a:extLst>
          </p:cNvPr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5"/>
          <a:stretch/>
        </p:blipFill>
        <p:spPr bwMode="auto">
          <a:xfrm>
            <a:off x="92366" y="6338937"/>
            <a:ext cx="2187210" cy="371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810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91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B3C6B-F16D-4175-AD2D-3D50AA26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B3449-AC81-4870-969C-6C57CB06D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799A9-B1F6-4894-B830-6DA9A02C1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2E7A-A0B4-49B9-A011-1DC9B6B7C11D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A36DE-273A-47E3-9EAA-8B1B3424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8366C-848F-423E-967A-E4002B74A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F142C-02EF-4A4A-ADDF-CAF414FDB4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238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B76BD-AC94-4AC1-B2A7-AE7D256C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06946-BC43-45B0-96C1-FEF814FCA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6418-99FA-4924-B3B4-ADF8A33B9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99653-4897-4267-B9CA-1094C7B2E8D5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100AA-E0E8-45F2-8093-5ACEACA05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9F0BB-5486-48D4-83AD-1E42B92BE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A133D-7F2B-4DE4-A3E4-86FB3B49B6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5157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20C57-D36A-4659-B06F-419B04DA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CEC17-C724-4344-ABD2-CE928AE8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68744-31FF-4EFA-9285-B074DD870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59466-BC4C-488B-A982-D5D3F1805579}" type="datetimeFigureOut">
              <a:rPr lang="en-CH" smtClean="0"/>
              <a:t>16/06/2021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0721E-012A-4161-A178-D0FDC387E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4BB31-C2CC-4E5F-9B97-D64E6E195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EF11-7913-48F5-8A59-801C6F9F19C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528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20802 w 638"/>
              <a:gd name="T3" fmla="*/ 49287 h 1194"/>
              <a:gd name="T4" fmla="*/ 42698 w 638"/>
              <a:gd name="T5" fmla="*/ 96782 h 1194"/>
              <a:gd name="T6" fmla="*/ 58026 w 638"/>
              <a:gd name="T7" fmla="*/ 136211 h 1194"/>
              <a:gd name="T8" fmla="*/ 74448 w 638"/>
              <a:gd name="T9" fmla="*/ 178329 h 1194"/>
              <a:gd name="T10" fmla="*/ 89776 w 638"/>
              <a:gd name="T11" fmla="*/ 226720 h 1194"/>
              <a:gd name="T12" fmla="*/ 112767 w 638"/>
              <a:gd name="T13" fmla="*/ 301098 h 1194"/>
              <a:gd name="T14" fmla="*/ 129190 w 638"/>
              <a:gd name="T15" fmla="*/ 353073 h 1194"/>
              <a:gd name="T16" fmla="*/ 148897 w 638"/>
              <a:gd name="T17" fmla="*/ 443582 h 1194"/>
              <a:gd name="T18" fmla="*/ 156560 w 638"/>
              <a:gd name="T19" fmla="*/ 486596 h 1194"/>
              <a:gd name="T20" fmla="*/ 165319 w 638"/>
              <a:gd name="T21" fmla="*/ 534987 h 1194"/>
              <a:gd name="T22" fmla="*/ 349250 w 638"/>
              <a:gd name="T23" fmla="*/ 534987 h 1194"/>
              <a:gd name="T24" fmla="*/ 341586 w 638"/>
              <a:gd name="T25" fmla="*/ 511688 h 1194"/>
              <a:gd name="T26" fmla="*/ 327353 w 638"/>
              <a:gd name="T27" fmla="*/ 474947 h 1194"/>
              <a:gd name="T28" fmla="*/ 313121 w 638"/>
              <a:gd name="T29" fmla="*/ 439102 h 1194"/>
              <a:gd name="T30" fmla="*/ 299983 w 638"/>
              <a:gd name="T31" fmla="*/ 408633 h 1194"/>
              <a:gd name="T32" fmla="*/ 270422 w 638"/>
              <a:gd name="T33" fmla="*/ 351281 h 1194"/>
              <a:gd name="T34" fmla="*/ 249621 w 638"/>
              <a:gd name="T35" fmla="*/ 312748 h 1194"/>
              <a:gd name="T36" fmla="*/ 232103 w 638"/>
              <a:gd name="T37" fmla="*/ 280487 h 1194"/>
              <a:gd name="T38" fmla="*/ 206922 w 638"/>
              <a:gd name="T39" fmla="*/ 238369 h 1194"/>
              <a:gd name="T40" fmla="*/ 186121 w 638"/>
              <a:gd name="T41" fmla="*/ 210590 h 1194"/>
              <a:gd name="T42" fmla="*/ 167509 w 638"/>
              <a:gd name="T43" fmla="*/ 185498 h 1194"/>
              <a:gd name="T44" fmla="*/ 146707 w 638"/>
              <a:gd name="T45" fmla="*/ 153237 h 1194"/>
              <a:gd name="T46" fmla="*/ 124810 w 638"/>
              <a:gd name="T47" fmla="*/ 128146 h 1194"/>
              <a:gd name="T48" fmla="*/ 95250 w 638"/>
              <a:gd name="T49" fmla="*/ 94093 h 1194"/>
              <a:gd name="T50" fmla="*/ 66784 w 638"/>
              <a:gd name="T51" fmla="*/ 62729 h 1194"/>
              <a:gd name="T52" fmla="*/ 31750 w 638"/>
              <a:gd name="T53" fmla="*/ 23299 h 1194"/>
              <a:gd name="T54" fmla="*/ 16422 w 638"/>
              <a:gd name="T55" fmla="*/ 8961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46062 w 448"/>
              <a:gd name="T1" fmla="*/ 165100 h 372"/>
              <a:gd name="T2" fmla="*/ 213107 w 448"/>
              <a:gd name="T3" fmla="*/ 134033 h 372"/>
              <a:gd name="T4" fmla="*/ 153789 w 448"/>
              <a:gd name="T5" fmla="*/ 92314 h 372"/>
              <a:gd name="T6" fmla="*/ 115342 w 448"/>
              <a:gd name="T7" fmla="*/ 63022 h 372"/>
              <a:gd name="T8" fmla="*/ 76894 w 448"/>
              <a:gd name="T9" fmla="*/ 41719 h 372"/>
              <a:gd name="T10" fmla="*/ 35152 w 448"/>
              <a:gd name="T11" fmla="*/ 19528 h 372"/>
              <a:gd name="T12" fmla="*/ 0 w 448"/>
              <a:gd name="T13" fmla="*/ 0 h 372"/>
              <a:gd name="T14" fmla="*/ 153789 w 448"/>
              <a:gd name="T15" fmla="*/ 0 h 372"/>
              <a:gd name="T16" fmla="*/ 164774 w 448"/>
              <a:gd name="T17" fmla="*/ 15977 h 372"/>
              <a:gd name="T18" fmla="*/ 177956 w 448"/>
              <a:gd name="T19" fmla="*/ 36393 h 372"/>
              <a:gd name="T20" fmla="*/ 190039 w 448"/>
              <a:gd name="T21" fmla="*/ 59472 h 372"/>
              <a:gd name="T22" fmla="*/ 207615 w 448"/>
              <a:gd name="T23" fmla="*/ 91426 h 372"/>
              <a:gd name="T24" fmla="*/ 224092 w 448"/>
              <a:gd name="T25" fmla="*/ 117168 h 372"/>
              <a:gd name="T26" fmla="*/ 238373 w 448"/>
              <a:gd name="T27" fmla="*/ 148235 h 372"/>
              <a:gd name="T28" fmla="*/ 246062 w 448"/>
              <a:gd name="T29" fmla="*/ 1651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484" y="6356351"/>
            <a:ext cx="42333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100" b="0" smtClean="0">
                <a:solidFill>
                  <a:srgbClr val="59595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6392975-6173-47C2-92A5-F7E9C3AE4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8485" y="6356351"/>
            <a:ext cx="78867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b="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MSIPCMContentMarking" descr="{&quot;HashCode&quot;:1990712160,&quot;Placement&quot;:&quot;Footer&quot;,&quot;Top&quot;:516.65155,&quot;Left&quot;:639.706238,&quot;SlideWidth&quot;:720,&quot;SlideHeight&quot;:540}">
            <a:extLst>
              <a:ext uri="{FF2B5EF4-FFF2-40B4-BE49-F238E27FC236}">
                <a16:creationId xmlns:a16="http://schemas.microsoft.com/office/drawing/2014/main" id="{DB6999D7-D039-41EF-AC1E-A7864A8EE519}"/>
              </a:ext>
            </a:extLst>
          </p:cNvPr>
          <p:cNvSpPr txBox="1"/>
          <p:nvPr userDrawn="1"/>
        </p:nvSpPr>
        <p:spPr>
          <a:xfrm>
            <a:off x="10832360" y="6617404"/>
            <a:ext cx="135964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t>Official Use</a:t>
            </a:r>
          </a:p>
        </p:txBody>
      </p:sp>
    </p:spTree>
    <p:extLst>
      <p:ext uri="{BB962C8B-B14F-4D97-AF65-F5344CB8AC3E}">
        <p14:creationId xmlns:p14="http://schemas.microsoft.com/office/powerpoint/2010/main" val="243724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hyperlink" Target="http://www.menti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A9E8C0-F8EF-40F0-9B49-6A8B7F5924C0}"/>
              </a:ext>
            </a:extLst>
          </p:cNvPr>
          <p:cNvSpPr/>
          <p:nvPr/>
        </p:nvSpPr>
        <p:spPr>
          <a:xfrm>
            <a:off x="0" y="116633"/>
            <a:ext cx="7748264" cy="796801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8696" y="116632"/>
            <a:ext cx="7748264" cy="53392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Global Shelter Cluster Meeting 2021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72" y="476672"/>
            <a:ext cx="8534400" cy="349821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7 – 17 June 2021,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19759-95DE-41BC-B9AF-3ED871C26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7813226" y="188641"/>
            <a:ext cx="4378775" cy="7247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099A7F-D74C-4AD1-B28A-3E096DED0E56}"/>
              </a:ext>
            </a:extLst>
          </p:cNvPr>
          <p:cNvSpPr/>
          <p:nvPr/>
        </p:nvSpPr>
        <p:spPr>
          <a:xfrm>
            <a:off x="0" y="6165304"/>
            <a:ext cx="239891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116BF-AC27-4F73-AE33-D6B5334715F7}"/>
              </a:ext>
            </a:extLst>
          </p:cNvPr>
          <p:cNvSpPr txBox="1"/>
          <p:nvPr/>
        </p:nvSpPr>
        <p:spPr>
          <a:xfrm>
            <a:off x="191345" y="1014517"/>
            <a:ext cx="1159328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800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Coordination at Country Level</a:t>
            </a:r>
            <a:r>
              <a:rPr lang="en-US" sz="4800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</a:p>
          <a:p>
            <a:r>
              <a:rPr lang="en-US" sz="4800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Ready for the Future?</a:t>
            </a:r>
          </a:p>
          <a:p>
            <a:endParaRPr lang="en-US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Wednesday 16 June</a:t>
            </a:r>
          </a:p>
          <a:p>
            <a:r>
              <a:rPr lang="en-US" sz="2800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14:00 to 15:30 CEST </a:t>
            </a:r>
            <a:endParaRPr lang="en-CH" sz="2800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2A74B1-52EB-4A58-BEAC-342038827CA1}"/>
              </a:ext>
            </a:extLst>
          </p:cNvPr>
          <p:cNvSpPr/>
          <p:nvPr/>
        </p:nvSpPr>
        <p:spPr>
          <a:xfrm>
            <a:off x="2" y="3969173"/>
            <a:ext cx="12191999" cy="2628180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DBD33-C89A-414E-8A56-10D623FE56C8}"/>
              </a:ext>
            </a:extLst>
          </p:cNvPr>
          <p:cNvSpPr txBox="1"/>
          <p:nvPr/>
        </p:nvSpPr>
        <p:spPr>
          <a:xfrm>
            <a:off x="623392" y="5893372"/>
            <a:ext cx="226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Marina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Skuric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P.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Chief of SAPS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OCHA</a:t>
            </a:r>
            <a:endParaRPr lang="en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F3E76-E8ED-4A1F-A4AB-CE8EAF6BEC69}"/>
              </a:ext>
            </a:extLst>
          </p:cNvPr>
          <p:cNvSpPr txBox="1"/>
          <p:nvPr/>
        </p:nvSpPr>
        <p:spPr>
          <a:xfrm>
            <a:off x="2639616" y="5893371"/>
            <a:ext cx="215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Thomas Bamforth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Cluster Coordinator NWS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UNHCR</a:t>
            </a:r>
            <a:endParaRPr lang="en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6E51BE-45A4-4106-80AA-17A5CCEC1279}"/>
              </a:ext>
            </a:extLst>
          </p:cNvPr>
          <p:cNvSpPr txBox="1"/>
          <p:nvPr/>
        </p:nvSpPr>
        <p:spPr>
          <a:xfrm>
            <a:off x="4799856" y="5860591"/>
            <a:ext cx="226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Gareth Lewis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Shelter &amp; WASH Specialist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NRC</a:t>
            </a:r>
            <a:endParaRPr lang="en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24D40-F5AC-4508-B86E-E0AFFD053CC5}"/>
              </a:ext>
            </a:extLst>
          </p:cNvPr>
          <p:cNvSpPr txBox="1"/>
          <p:nvPr/>
        </p:nvSpPr>
        <p:spPr>
          <a:xfrm rot="16200000">
            <a:off x="-1009242" y="5001824"/>
            <a:ext cx="2637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PANELISTS</a:t>
            </a:r>
            <a:endParaRPr lang="en-CH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AE8201-E23F-4EDA-AC65-3DAF465BAA76}"/>
              </a:ext>
            </a:extLst>
          </p:cNvPr>
          <p:cNvSpPr/>
          <p:nvPr/>
        </p:nvSpPr>
        <p:spPr>
          <a:xfrm>
            <a:off x="7032104" y="4070257"/>
            <a:ext cx="56651" cy="241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9D5BE0-E170-406B-8463-843802FC9685}"/>
              </a:ext>
            </a:extLst>
          </p:cNvPr>
          <p:cNvSpPr txBox="1"/>
          <p:nvPr/>
        </p:nvSpPr>
        <p:spPr>
          <a:xfrm rot="16200000">
            <a:off x="10538745" y="5020612"/>
            <a:ext cx="2637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MODERATORS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1557E9-7342-4A8B-B332-F76FB765F196}"/>
              </a:ext>
            </a:extLst>
          </p:cNvPr>
          <p:cNvSpPr txBox="1"/>
          <p:nvPr/>
        </p:nvSpPr>
        <p:spPr>
          <a:xfrm>
            <a:off x="7392144" y="5843482"/>
            <a:ext cx="202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Sahdia Khan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Homes &amp; Communities Coordinator, CRS</a:t>
            </a:r>
            <a:endParaRPr lang="en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081069-84A4-4A0D-8A4D-2BBD22628196}"/>
              </a:ext>
            </a:extLst>
          </p:cNvPr>
          <p:cNvSpPr/>
          <p:nvPr/>
        </p:nvSpPr>
        <p:spPr>
          <a:xfrm>
            <a:off x="5159895" y="3547778"/>
            <a:ext cx="7032105" cy="432048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60F727-5F50-49A3-910E-1FC2BFE4C9F4}"/>
              </a:ext>
            </a:extLst>
          </p:cNvPr>
          <p:cNvSpPr txBox="1"/>
          <p:nvPr/>
        </p:nvSpPr>
        <p:spPr>
          <a:xfrm>
            <a:off x="5231905" y="3586458"/>
            <a:ext cx="6960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Register to the GSC Meeting 2021 at www.sheltercluster.org/meeting2021</a:t>
            </a:r>
            <a:endParaRPr lang="en-CH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2" descr="Marina Skuric Prodanovic (@MSkuric) | Twitter">
            <a:extLst>
              <a:ext uri="{FF2B5EF4-FFF2-40B4-BE49-F238E27FC236}">
                <a16:creationId xmlns:a16="http://schemas.microsoft.com/office/drawing/2014/main" id="{FAD59630-04A3-42B7-8FDE-8719094A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7" y="4078612"/>
            <a:ext cx="1758064" cy="175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hoto of Tom Bamforth">
            <a:extLst>
              <a:ext uri="{FF2B5EF4-FFF2-40B4-BE49-F238E27FC236}">
                <a16:creationId xmlns:a16="http://schemas.microsoft.com/office/drawing/2014/main" id="{27CAE1B7-69BC-403D-B85F-BB9C151C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89" y="4078611"/>
            <a:ext cx="1777439" cy="17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FE874E-FF84-4E39-B34A-C9BDD165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12" y="4078610"/>
            <a:ext cx="1758063" cy="1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713490-0BB6-4D56-BC13-AB654AC7DB2B}"/>
              </a:ext>
            </a:extLst>
          </p:cNvPr>
          <p:cNvSpPr txBox="1"/>
          <p:nvPr/>
        </p:nvSpPr>
        <p:spPr>
          <a:xfrm>
            <a:off x="9480376" y="5832436"/>
            <a:ext cx="30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Amelia Rule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Emergency Shelter Advisor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CARE International UK</a:t>
            </a:r>
            <a:endParaRPr lang="en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 descr="A person in a red sweater&#10;&#10;Description automatically generated with low confidence">
            <a:extLst>
              <a:ext uri="{FF2B5EF4-FFF2-40B4-BE49-F238E27FC236}">
                <a16:creationId xmlns:a16="http://schemas.microsoft.com/office/drawing/2014/main" id="{DD0947D6-31AD-4DEA-9A9E-818A47EECD3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7475001" y="4064038"/>
            <a:ext cx="1789351" cy="17885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0F2D6D-EB53-4AD6-9A25-8A924C7C3D96}"/>
              </a:ext>
            </a:extLst>
          </p:cNvPr>
          <p:cNvPicPr/>
          <p:nvPr/>
        </p:nvPicPr>
        <p:blipFill rotWithShape="1">
          <a:blip r:embed="rId7"/>
          <a:srcRect b="24441"/>
          <a:stretch/>
        </p:blipFill>
        <p:spPr>
          <a:xfrm>
            <a:off x="9552384" y="4055768"/>
            <a:ext cx="1782316" cy="18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1.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</a:p>
          <a:p>
            <a:r>
              <a:rPr lang="en-US" sz="2800" b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Ownership</a:t>
            </a:r>
          </a:p>
        </p:txBody>
      </p:sp>
      <p:sp>
        <p:nvSpPr>
          <p:cNvPr id="118" name="Google Shape;118;p17"/>
          <p:cNvSpPr txBox="1"/>
          <p:nvPr/>
        </p:nvSpPr>
        <p:spPr>
          <a:xfrm>
            <a:off x="245092" y="1311002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AutoNum type="arabicPeriod"/>
            </a:pPr>
            <a:endParaRPr lang="en-US" sz="2400">
              <a:solidFill>
                <a:schemeClr val="dk1"/>
              </a:solidFill>
              <a:latin typeface="Roboto Slab"/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089FAE0C-F2CD-411E-BF14-01D19E17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05" y="2082419"/>
            <a:ext cx="2743200" cy="2918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E0252-BE33-4F7C-AC9B-33A8C16D330A}"/>
              </a:ext>
            </a:extLst>
          </p:cNvPr>
          <p:cNvSpPr txBox="1"/>
          <p:nvPr/>
        </p:nvSpPr>
        <p:spPr>
          <a:xfrm>
            <a:off x="4724400" y="3200400"/>
            <a:ext cx="56353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800"/>
              <a:t>Participation in ICCG</a:t>
            </a:r>
          </a:p>
          <a:p>
            <a:pPr marL="285750" indent="-285750">
              <a:buChar char="•"/>
            </a:pPr>
            <a:r>
              <a:rPr lang="en-US" sz="1800"/>
              <a:t>Representing the collective </a:t>
            </a:r>
          </a:p>
          <a:p>
            <a:pPr marL="285750" indent="-285750">
              <a:buChar char="•"/>
            </a:pPr>
            <a:r>
              <a:rPr lang="en-US" sz="1800"/>
              <a:t>Linkages between HCTs and ICCGs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3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</a:p>
          <a:p>
            <a:r>
              <a:rPr lang="en-US" sz="2800" b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Performance</a:t>
            </a:r>
          </a:p>
        </p:txBody>
      </p:sp>
      <p:sp>
        <p:nvSpPr>
          <p:cNvPr id="118" name="Google Shape;118;p17"/>
          <p:cNvSpPr txBox="1"/>
          <p:nvPr/>
        </p:nvSpPr>
        <p:spPr>
          <a:xfrm>
            <a:off x="245092" y="1311002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AutoNum type="arabicPeriod"/>
            </a:pPr>
            <a:endParaRPr lang="en-US" sz="2400">
              <a:solidFill>
                <a:schemeClr val="dk1"/>
              </a:solidFill>
              <a:latin typeface="Roboto Slab"/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5738F7-B42A-4696-B281-88787EEAD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23" y="4013668"/>
            <a:ext cx="4526972" cy="158425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9EE304B-5BB8-4941-A613-B50EF21D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95" y="2053996"/>
            <a:ext cx="2743200" cy="3009781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5BFCCA6-8CBB-430F-B8C5-563DD64C8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21" y="1314691"/>
            <a:ext cx="5895583" cy="2548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7E175-38BE-45CC-8310-BC31E0FC0B75}"/>
              </a:ext>
            </a:extLst>
          </p:cNvPr>
          <p:cNvSpPr txBox="1"/>
          <p:nvPr/>
        </p:nvSpPr>
        <p:spPr>
          <a:xfrm>
            <a:off x="5646593" y="5741844"/>
            <a:ext cx="3020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Coordination reviews</a:t>
            </a:r>
            <a:r>
              <a:rPr lang="en-US" sz="16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1697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1.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</a:p>
          <a:p>
            <a:r>
              <a:rPr lang="en-US" sz="2800" b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Transition and </a:t>
            </a:r>
            <a:r>
              <a:rPr lang="en-US" sz="2800" b="1" err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localisation</a:t>
            </a:r>
            <a:endParaRPr lang="en-US" sz="2800" b="1">
              <a:solidFill>
                <a:schemeClr val="tx1"/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245092" y="1311002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AutoNum type="arabicPeriod"/>
            </a:pPr>
            <a:endParaRPr lang="en-US" sz="2400">
              <a:solidFill>
                <a:schemeClr val="dk1"/>
              </a:solidFill>
              <a:latin typeface="Roboto Slab"/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98807BFC-D010-444C-804E-56FADD91A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9" y="2004261"/>
            <a:ext cx="2743200" cy="323047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D7F074E-D370-4EF0-972D-3EE053F5F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200" y="2349492"/>
            <a:ext cx="8122511" cy="32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1.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</a:p>
          <a:p>
            <a:r>
              <a:rPr lang="en-US" sz="2800" b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Transition and </a:t>
            </a:r>
            <a:r>
              <a:rPr lang="en-US" sz="2800" b="1" err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localisation</a:t>
            </a:r>
            <a:endParaRPr lang="en-US" sz="2800">
              <a:solidFill>
                <a:schemeClr val="tx1"/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245092" y="1311002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AutoNum type="arabicPeriod"/>
            </a:pPr>
            <a:endParaRPr lang="en-US" sz="2400">
              <a:solidFill>
                <a:schemeClr val="dk1"/>
              </a:solidFill>
              <a:latin typeface="Roboto Slab"/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98807BFC-D010-444C-804E-56FADD91A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9" y="2004261"/>
            <a:ext cx="2743200" cy="3230479"/>
          </a:xfrm>
          <a:prstGeom prst="rect">
            <a:avLst/>
          </a:prstGeom>
        </p:spPr>
      </p:pic>
      <p:pic>
        <p:nvPicPr>
          <p:cNvPr id="2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EEB9048B-0107-4A7B-A524-DD788B7E8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05" y="1746125"/>
            <a:ext cx="8588085" cy="43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1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/>
        </p:nvSpPr>
        <p:spPr>
          <a:xfrm>
            <a:off x="787731" y="122244"/>
            <a:ext cx="10147200" cy="11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800" b="1" i="0" u="none" strike="noStrike" cap="none">
              <a:solidFill>
                <a:srgbClr val="0070C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245092" y="1260780"/>
            <a:ext cx="11096564" cy="544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algn="ctr"/>
            <a:br>
              <a:rPr lang="en-US" sz="2400" b="0" i="0" u="none" strike="noStrike" cap="none" dirty="0">
                <a:latin typeface="Calibri"/>
                <a:ea typeface="Calibri"/>
                <a:cs typeface="Calibri"/>
              </a:rPr>
            </a:br>
            <a:endParaRPr lang="en-US" sz="2400">
              <a:solidFill>
                <a:schemeClr val="dk1"/>
              </a:solidFill>
              <a:latin typeface="Calibri"/>
              <a:ea typeface="Roboto Slab"/>
              <a:cs typeface="Calibri"/>
              <a:sym typeface="Roboto Slab"/>
            </a:endParaRPr>
          </a:p>
          <a:p>
            <a:pPr marL="0" marR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1. </a:t>
            </a:r>
            <a:r>
              <a:rPr lang="en-US" sz="2400" b="1">
                <a:solidFill>
                  <a:srgbClr val="0070C0"/>
                </a:solidFill>
                <a:ea typeface="Roboto Slab"/>
                <a:sym typeface="Roboto Slab"/>
              </a:rPr>
              <a:t>Has the system become too heavy? Should they adapt to remain fit for purpose?</a:t>
            </a:r>
            <a:endParaRPr lang="en-US" sz="2400">
              <a:ea typeface="Roboto Slab"/>
            </a:endParaRP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Font typeface="Arial,Sans-Serif"/>
              <a:buChar char="•"/>
            </a:pPr>
            <a:r>
              <a:rPr lang="en-US" sz="2400" b="1">
                <a:ea typeface="Roboto Slab"/>
                <a:sym typeface="Roboto Slab"/>
              </a:rPr>
              <a:t>Data-driven and evidence based process. </a:t>
            </a:r>
            <a:r>
              <a:rPr lang="en-US" sz="2400">
                <a:solidFill>
                  <a:schemeClr val="dk1"/>
                </a:solidFill>
                <a:ea typeface="Roboto Slab"/>
                <a:sym typeface="Roboto Slab"/>
              </a:rPr>
              <a:t>Is the process at the expense of operational response?</a:t>
            </a:r>
            <a:endParaRPr lang="en-US" sz="2400">
              <a:solidFill>
                <a:schemeClr val="dk1"/>
              </a:solidFill>
              <a:ea typeface="Roboto Slab"/>
            </a:endParaRP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Font typeface="Arial,Sans-Serif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sym typeface="Roboto Slab"/>
              </a:rPr>
              <a:t>Remarks on heaviness comes from all sides. What is the solution?</a:t>
            </a:r>
            <a:endParaRPr lang="en-US" sz="2400">
              <a:solidFill>
                <a:schemeClr val="dk1"/>
              </a:solidFill>
              <a:ea typeface="Roboto Slab"/>
            </a:endParaRP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Font typeface="Arial,Sans-Serif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sym typeface="Roboto Slab"/>
              </a:rPr>
              <a:t>Participate in HPC processes at global and country level. Revamped HPC SG provides a new opportunity for engagement.</a:t>
            </a:r>
            <a:endParaRPr lang="en-US">
              <a:solidFill>
                <a:schemeClr val="dk1"/>
              </a:solidFill>
              <a:ea typeface="Roboto Slab"/>
              <a:sym typeface="Roboto Slab"/>
            </a:endParaRP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Font typeface="Arial,Sans-Serif"/>
              <a:buChar char="•"/>
            </a:pPr>
            <a:endParaRPr lang="en-US" sz="2400" b="1">
              <a:solidFill>
                <a:srgbClr val="0070C0"/>
              </a:solidFill>
              <a:ea typeface="Roboto Slab"/>
              <a:cs typeface="Roboto Slab"/>
              <a:sym typeface="Roboto Slab"/>
            </a:endParaRPr>
          </a:p>
          <a:p>
            <a:pPr>
              <a:spcBef>
                <a:spcPts val="800"/>
              </a:spcBef>
              <a:buClr>
                <a:schemeClr val="dk1"/>
              </a:buClr>
            </a:pPr>
            <a:r>
              <a:rPr lang="en-US" sz="2400" b="1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2.  Do</a:t>
            </a:r>
            <a:r>
              <a:rPr lang="en-US" sz="2400" b="1" i="0" u="none" strike="noStrike" cap="none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 clusters continue to be seen as necessary or are their days numbered? </a:t>
            </a:r>
            <a:endParaRPr lang="en-US"/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cs typeface="Roboto Slab"/>
              </a:rPr>
              <a:t>Cluster approach is more than 15 years old. Time for a spruce-up? GCCG flagged the need for a review back in 2017. </a:t>
            </a: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cs typeface="Roboto Slab"/>
              </a:rPr>
              <a:t>Adaptations have occurred - by country, by different type of cluster, different approaches, working with local communities, AAP.</a:t>
            </a: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No viable alternative - clusters</a:t>
            </a:r>
            <a:r>
              <a:rPr lang="en-US" sz="2400" b="0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 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continue to be</a:t>
            </a:r>
            <a:r>
              <a:rPr lang="en-US" sz="2400" b="0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 the main reference when it comes to coordination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 </a:t>
            </a:r>
            <a:r>
              <a:rPr lang="en-US" sz="2400" b="0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 - 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clarity, predictability</a:t>
            </a:r>
            <a:r>
              <a:rPr lang="en-US" sz="2400" b="0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, accountability.</a:t>
            </a:r>
            <a:endParaRPr lang="en-US">
              <a:solidFill>
                <a:schemeClr val="dk1"/>
              </a:solidFill>
            </a:endParaRP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Other coordination approaches –  area-based, urban - can complement cluster coordination; not an either/or.</a:t>
            </a:r>
            <a:endParaRPr lang="en-US">
              <a:solidFill>
                <a:schemeClr val="dk1"/>
              </a:solidFill>
            </a:endParaRPr>
          </a:p>
          <a:p>
            <a:pPr>
              <a:spcBef>
                <a:spcPts val="800"/>
              </a:spcBef>
              <a:buClr>
                <a:schemeClr val="dk1"/>
              </a:buClr>
            </a:pPr>
            <a:endParaRPr lang="en-US" sz="2400" b="1" i="0" u="none" strike="noStrike" cap="none">
              <a:solidFill>
                <a:srgbClr val="0070C0"/>
              </a:solidFill>
              <a:ea typeface="Roboto Slab"/>
            </a:endParaRPr>
          </a:p>
          <a:p>
            <a:pPr marL="22860"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en-US" sz="2400" b="1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3. What</a:t>
            </a:r>
            <a:r>
              <a:rPr lang="en-US" sz="2400" b="1" i="0" u="none" strike="noStrike" cap="none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 can clusters do better to address the </a:t>
            </a:r>
            <a:r>
              <a:rPr lang="en-US" sz="2400" b="1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criticism</a:t>
            </a:r>
            <a:r>
              <a:rPr lang="en-US" sz="2400" b="1" i="0" u="none" strike="noStrike" cap="none">
                <a:solidFill>
                  <a:srgbClr val="0070C0"/>
                </a:solidFill>
                <a:ea typeface="Roboto Slab"/>
                <a:cs typeface="Roboto Slab"/>
                <a:sym typeface="Roboto Slab"/>
              </a:rPr>
              <a:t> of being siloed and self-serving?</a:t>
            </a:r>
            <a:endParaRPr/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ea typeface="Roboto Slab"/>
                <a:sym typeface="Roboto Slab"/>
              </a:rPr>
              <a:t>Joint needs assessments</a:t>
            </a:r>
            <a:r>
              <a:rPr lang="en-US" sz="2400">
                <a:ea typeface="Roboto Slab"/>
                <a:sym typeface="Roboto Slab"/>
              </a:rPr>
              <a:t>, </a:t>
            </a:r>
            <a:r>
              <a:rPr lang="en-US" sz="2400" b="1">
                <a:ea typeface="Roboto Slab"/>
                <a:sym typeface="Roboto Slab"/>
              </a:rPr>
              <a:t>multi-purpose cash </a:t>
            </a:r>
            <a:r>
              <a:rPr lang="en-US" sz="2400">
                <a:ea typeface="Roboto Slab"/>
                <a:sym typeface="Roboto Slab"/>
              </a:rPr>
              <a:t>lead us away from siloeing. </a:t>
            </a:r>
            <a:endParaRPr lang="en-US" b="1">
              <a:solidFill>
                <a:schemeClr val="dk1"/>
              </a:solidFill>
              <a:ea typeface="Roboto Slab"/>
              <a:sym typeface="Roboto Slab"/>
            </a:endParaRP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Participate </a:t>
            </a:r>
            <a:r>
              <a:rPr lang="en-US" sz="2400" b="0" i="0" u="none" strike="noStrike" cap="none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actively in inter cluster coordination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, with other clusters – different combinations and </a:t>
            </a:r>
            <a:r>
              <a:rPr lang="en-US" sz="2400" b="1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ownership / responsibility</a:t>
            </a:r>
            <a:endParaRPr lang="en-US" b="1">
              <a:solidFill>
                <a:schemeClr val="dk1"/>
              </a:solidFill>
              <a:ea typeface="Roboto Slab"/>
              <a:sym typeface="Roboto Slab"/>
            </a:endParaRP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ea typeface="Roboto Slab"/>
              </a:rPr>
              <a:t>Strengthening efforts between </a:t>
            </a:r>
            <a:r>
              <a:rPr lang="en-US" sz="2300" b="1">
                <a:solidFill>
                  <a:schemeClr val="dk1"/>
                </a:solidFill>
                <a:ea typeface="Roboto Slab"/>
              </a:rPr>
              <a:t>global and country-based efforts</a:t>
            </a:r>
            <a:endParaRPr sz="2300" b="1">
              <a:solidFill>
                <a:schemeClr val="dk1"/>
              </a:solidFill>
              <a:ea typeface="Roboto Slab"/>
            </a:endParaRP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ea typeface="Roboto Slab"/>
              </a:rPr>
              <a:t>Performance assessments </a:t>
            </a:r>
            <a:r>
              <a:rPr lang="en-US" sz="2400">
                <a:solidFill>
                  <a:schemeClr val="dk1"/>
                </a:solidFill>
                <a:ea typeface="Roboto Slab"/>
              </a:rPr>
              <a:t>(Cluster Coordination Performance Monitoring </a:t>
            </a:r>
            <a:r>
              <a:rPr lang="en-US" sz="2400" b="1" u="sng">
                <a:solidFill>
                  <a:schemeClr val="dk1"/>
                </a:solidFill>
                <a:ea typeface="Roboto Slab"/>
              </a:rPr>
              <a:t>and</a:t>
            </a:r>
            <a:r>
              <a:rPr lang="en-US" sz="2400">
                <a:solidFill>
                  <a:schemeClr val="dk1"/>
                </a:solidFill>
                <a:ea typeface="Roboto Slab"/>
              </a:rPr>
              <a:t> ICCG performance monitoring) =&gt; to identify trends &amp; needs and find solutions for better functioning. </a:t>
            </a:r>
            <a:endParaRPr lang="en-US" sz="2400">
              <a:solidFill>
                <a:schemeClr val="dk1"/>
              </a:solidFill>
              <a:ea typeface="Roboto Slab"/>
              <a:cs typeface="Roboto Slab"/>
              <a:sym typeface="Roboto Slab"/>
            </a:endParaRP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ea typeface="Roboto Slab"/>
              </a:rPr>
              <a:t>Architecture reviews</a:t>
            </a:r>
          </a:p>
          <a:p>
            <a:pPr marL="342900" indent="-320040"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ea typeface="Roboto Slab"/>
              </a:rPr>
              <a:t>Financing </a:t>
            </a:r>
            <a:r>
              <a:rPr lang="en-US" sz="2400">
                <a:solidFill>
                  <a:schemeClr val="dk1"/>
                </a:solidFill>
                <a:ea typeface="Roboto Slab"/>
              </a:rPr>
              <a:t>– (in) equity in funding access – CLA vs. non-CLA; international vs. local actors; differences between sectors; variations in costing for different activities vis-a-vis populations reached    =&gt; further importance of joint, intersectoral approaches. </a:t>
            </a:r>
            <a:endParaRPr lang="en-US" sz="2400" i="0" u="none" strike="noStrike" cap="none">
              <a:solidFill>
                <a:schemeClr val="dk1"/>
              </a:solidFill>
              <a:ea typeface="Roboto Slab"/>
            </a:endParaRPr>
          </a:p>
          <a:p>
            <a:pPr marR="0" lvl="0" algn="l" rtl="0">
              <a:lnSpc>
                <a:spcPct val="107000"/>
              </a:lnSpc>
              <a:spcAft>
                <a:spcPts val="0"/>
              </a:spcAft>
              <a:buClr>
                <a:srgbClr val="888888"/>
              </a:buClr>
              <a:buSzPct val="100000"/>
              <a:buFont typeface="Noto Sans Symbols"/>
            </a:pPr>
            <a:endParaRPr lang="en-US" sz="1200" i="0" u="none" strike="noStrike" cap="none">
              <a:solidFill>
                <a:srgbClr val="888888"/>
              </a:solidFill>
              <a:ea typeface="Roboto Slab"/>
            </a:endParaRPr>
          </a:p>
          <a:p>
            <a:pPr marL="0" marR="0" lvl="0" indent="0" algn="l" rtl="0">
              <a:spcAft>
                <a:spcPts val="0"/>
              </a:spcAft>
              <a:buFont typeface="Arial"/>
              <a:buNone/>
            </a:pPr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586A0-24CB-4249-A536-F99BCFFA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029" y="123076"/>
            <a:ext cx="8810971" cy="6608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FF701-C9DE-43EB-BF79-73AFAD2D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37" y="263621"/>
            <a:ext cx="10972800" cy="1143000"/>
          </a:xfrm>
        </p:spPr>
        <p:txBody>
          <a:bodyPr/>
          <a:lstStyle/>
          <a:p>
            <a:r>
              <a:rPr lang="en-US" dirty="0"/>
              <a:t>Shelter </a:t>
            </a:r>
            <a:r>
              <a:rPr lang="en-US" dirty="0">
                <a:solidFill>
                  <a:schemeClr val="bg1"/>
                </a:solidFill>
              </a:rPr>
              <a:t>Coordination at Country Level</a:t>
            </a:r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9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5A497-C076-4C39-A271-BD78D2BA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198" y="160336"/>
            <a:ext cx="10972800" cy="1143000"/>
          </a:xfrm>
        </p:spPr>
        <p:txBody>
          <a:bodyPr/>
          <a:lstStyle/>
          <a:p>
            <a:r>
              <a:rPr lang="en-US" dirty="0"/>
              <a:t>Key Shelter Figures in NW Syria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04384-D63E-4D17-BD91-A7EA5C6A4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59" y="1653822"/>
            <a:ext cx="10972800" cy="4525963"/>
          </a:xfrm>
        </p:spPr>
        <p:txBody>
          <a:bodyPr/>
          <a:lstStyle/>
          <a:p>
            <a:r>
              <a:rPr lang="en-US" dirty="0"/>
              <a:t>1.6M in IDP Sites</a:t>
            </a:r>
          </a:p>
          <a:p>
            <a:r>
              <a:rPr lang="en-US" dirty="0"/>
              <a:t>Shelter </a:t>
            </a:r>
            <a:r>
              <a:rPr lang="en-US" dirty="0" err="1"/>
              <a:t>PiN</a:t>
            </a:r>
            <a:r>
              <a:rPr lang="en-US" dirty="0"/>
              <a:t>: 2.2M</a:t>
            </a:r>
          </a:p>
          <a:p>
            <a:r>
              <a:rPr lang="en-US" dirty="0"/>
              <a:t>NFI </a:t>
            </a:r>
            <a:r>
              <a:rPr lang="en-US" dirty="0" err="1"/>
              <a:t>PiN</a:t>
            </a:r>
            <a:r>
              <a:rPr lang="en-US" dirty="0"/>
              <a:t>: 1.65M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D321-462F-42FE-8F17-36273836D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"/>
          <a:stretch/>
        </p:blipFill>
        <p:spPr>
          <a:xfrm>
            <a:off x="3734718" y="1089531"/>
            <a:ext cx="7847682" cy="56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5D8F-CBE8-46D5-A354-0BEC3237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97" y="274638"/>
            <a:ext cx="10972800" cy="1143000"/>
          </a:xfrm>
        </p:spPr>
        <p:txBody>
          <a:bodyPr/>
          <a:lstStyle/>
          <a:p>
            <a:r>
              <a:rPr lang="en-US" dirty="0"/>
              <a:t>Shelter Challenges: Winter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02A82-EA35-40A5-BE47-7F6A43FC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17638"/>
            <a:ext cx="9144000" cy="53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1B3B-54C5-4AB1-986E-780D69C8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703" y="1291779"/>
            <a:ext cx="3311703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Shelter Challenges:</a:t>
            </a:r>
            <a:endParaRPr lang="en-CH" dirty="0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A923F3B3-65F5-46BA-BCCC-71B17271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17638"/>
            <a:ext cx="9144000" cy="53357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69BB52-0AF9-445C-8B21-ACB5412EADB3}"/>
              </a:ext>
            </a:extLst>
          </p:cNvPr>
          <p:cNvSpPr txBox="1">
            <a:spLocks/>
          </p:cNvSpPr>
          <p:nvPr/>
        </p:nvSpPr>
        <p:spPr>
          <a:xfrm>
            <a:off x="2691829" y="1546921"/>
            <a:ext cx="3066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Flooding</a:t>
            </a:r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88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022D-C01C-4478-83A9-24D97609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641" y="-59076"/>
            <a:ext cx="3449641" cy="3020602"/>
          </a:xfrm>
        </p:spPr>
        <p:txBody>
          <a:bodyPr>
            <a:normAutofit/>
          </a:bodyPr>
          <a:lstStyle/>
          <a:p>
            <a:pPr algn="r"/>
            <a:r>
              <a:rPr lang="en-US" sz="3400" dirty="0"/>
              <a:t>Shelter Challenges:</a:t>
            </a:r>
            <a:endParaRPr lang="en-CH" sz="3400" dirty="0"/>
          </a:p>
        </p:txBody>
      </p:sp>
      <p:pic>
        <p:nvPicPr>
          <p:cNvPr id="4" name="Picture 3" descr="A picture containing ground, indoor, floor, dirty&#10;&#10;Description automatically generated">
            <a:extLst>
              <a:ext uri="{FF2B5EF4-FFF2-40B4-BE49-F238E27FC236}">
                <a16:creationId xmlns:a16="http://schemas.microsoft.com/office/drawing/2014/main" id="{6AB818D3-253C-4F5A-8E94-D5939F05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91293"/>
            <a:ext cx="9144000" cy="57437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7D01B7-7B81-4099-A2A4-10365FFA301E}"/>
              </a:ext>
            </a:extLst>
          </p:cNvPr>
          <p:cNvSpPr txBox="1">
            <a:spLocks/>
          </p:cNvSpPr>
          <p:nvPr/>
        </p:nvSpPr>
        <p:spPr>
          <a:xfrm>
            <a:off x="2442298" y="1153274"/>
            <a:ext cx="64649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3400" dirty="0">
                <a:solidFill>
                  <a:schemeClr val="bg1"/>
                </a:solidFill>
              </a:rPr>
              <a:t>Unfinished buildings</a:t>
            </a:r>
            <a:endParaRPr lang="en-CH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9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48E9-A791-4A7D-8A8A-39E0C85D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Agenda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E521D-43F5-41A1-B1E6-C5690B785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Introduction to Q&amp;A platform – Easy Retro</a:t>
            </a:r>
          </a:p>
          <a:p>
            <a:r>
              <a:rPr lang="en-US" dirty="0"/>
              <a:t>Panel Discussion – Initial remarks from panelists </a:t>
            </a:r>
          </a:p>
          <a:p>
            <a:r>
              <a:rPr lang="en-US" dirty="0"/>
              <a:t>Plenary Q&amp;A</a:t>
            </a:r>
          </a:p>
          <a:p>
            <a:r>
              <a:rPr lang="en-US" dirty="0"/>
              <a:t>Conclusions and final remarks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276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EAC2-1F02-4955-9515-63708D09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 Challenges: IDP Sites</a:t>
            </a:r>
            <a:endParaRPr lang="en-CH" dirty="0"/>
          </a:p>
        </p:txBody>
      </p:sp>
      <p:pic>
        <p:nvPicPr>
          <p:cNvPr id="4" name="3F81D599-E24B-4E0C-AFEB-4B1D18FB7CE9" descr="337FA012-896D-47D5-82BC-A911548C4E4F">
            <a:extLst>
              <a:ext uri="{FF2B5EF4-FFF2-40B4-BE49-F238E27FC236}">
                <a16:creationId xmlns:a16="http://schemas.microsoft.com/office/drawing/2014/main" id="{8F9EEC6F-A6DC-4A42-AF1A-E94A5D9AF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4"/>
          <a:stretch/>
        </p:blipFill>
        <p:spPr bwMode="auto">
          <a:xfrm>
            <a:off x="-1" y="1332257"/>
            <a:ext cx="12192001" cy="53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26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361C3-CF78-4764-A2DE-AF8036D0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61" y="1344058"/>
            <a:ext cx="8087039" cy="5412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59A7D-66AE-4BC2-B506-B0AFE8F6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631" y="107119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Dignified Shelter: Emergency Shelter Options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47616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F791A-6109-4A6B-B03C-70FD43FDC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9" y="1071232"/>
            <a:ext cx="7476781" cy="5671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FE60D-D161-450E-A854-D30E8D52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204" y="822727"/>
            <a:ext cx="10972800" cy="1143000"/>
          </a:xfrm>
        </p:spPr>
        <p:txBody>
          <a:bodyPr/>
          <a:lstStyle/>
          <a:p>
            <a:r>
              <a:rPr lang="en-US" dirty="0"/>
              <a:t>Dignified Shelter: Site Improvements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20842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D954-075A-4836-8F62-FB1E1AB2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Dignified Shelter: Winterization Support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9FFD8-7573-49CD-949D-0F1BA093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865" y="1818526"/>
            <a:ext cx="8750135" cy="49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1652-41D2-41DF-8125-F44C5F34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Dignified Shelter: Locally Procured Solutions</a:t>
            </a:r>
            <a:endParaRPr lang="en-CH" dirty="0"/>
          </a:p>
        </p:txBody>
      </p:sp>
      <p:pic>
        <p:nvPicPr>
          <p:cNvPr id="4" name="Picture 2" descr="page10image2722760112">
            <a:extLst>
              <a:ext uri="{FF2B5EF4-FFF2-40B4-BE49-F238E27FC236}">
                <a16:creationId xmlns:a16="http://schemas.microsoft.com/office/drawing/2014/main" id="{4C0F2317-92A2-4EE6-8C03-CB9E9A0AD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43" y="1417638"/>
            <a:ext cx="8896757" cy="53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56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F7F0-D6C2-40A9-A89E-8303EF11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Dignified Shelter: Site Planning/RHUs</a:t>
            </a:r>
            <a:endParaRPr lang="en-CH" dirty="0"/>
          </a:p>
        </p:txBody>
      </p:sp>
      <p:pic>
        <p:nvPicPr>
          <p:cNvPr id="4" name="Content Placeholder 3" descr="A picture containing outdoor, nature, valley, mountain&#10;&#10;Description automatically generated">
            <a:extLst>
              <a:ext uri="{FF2B5EF4-FFF2-40B4-BE49-F238E27FC236}">
                <a16:creationId xmlns:a16="http://schemas.microsoft.com/office/drawing/2014/main" id="{C46B6E3A-C753-4984-931B-30AF94D61FA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1417638"/>
            <a:ext cx="7280953" cy="53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0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ge1image58782928">
            <a:extLst>
              <a:ext uri="{FF2B5EF4-FFF2-40B4-BE49-F238E27FC236}">
                <a16:creationId xmlns:a16="http://schemas.microsoft.com/office/drawing/2014/main" id="{BE6B9816-9AC7-4397-8DB8-10D2A6E7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36" y="880752"/>
            <a:ext cx="9294564" cy="58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3D899-997C-457B-A064-8A0695CC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Dignified Shelter: Designed Responses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32045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38112-04F8-49FC-B859-C167679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- Q&amp;A </a:t>
            </a:r>
            <a:r>
              <a:rPr lang="en-US" dirty="0" err="1"/>
              <a:t>EasyRetro</a:t>
            </a:r>
            <a:endParaRPr lang="en-CH" dirty="0"/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6A4802-2274-4915-886D-A7255ABF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86" y="1516717"/>
            <a:ext cx="4261514" cy="19122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A44B08-AE13-4CEF-BE9C-1F1963173264}"/>
              </a:ext>
            </a:extLst>
          </p:cNvPr>
          <p:cNvSpPr txBox="1"/>
          <p:nvPr/>
        </p:nvSpPr>
        <p:spPr>
          <a:xfrm>
            <a:off x="2112174" y="2037183"/>
            <a:ext cx="928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EasyRetro</a:t>
            </a:r>
            <a:r>
              <a:rPr lang="en-US" sz="24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How to Use It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the link provided in the chat</a:t>
            </a:r>
            <a:endParaRPr lang="en-US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your question to the selected panelist</a:t>
            </a:r>
            <a:endParaRPr lang="en-US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 on other participants questions</a:t>
            </a:r>
            <a:endParaRPr lang="en-CH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EasyRetro · GitHub">
            <a:extLst>
              <a:ext uri="{FF2B5EF4-FFF2-40B4-BE49-F238E27FC236}">
                <a16:creationId xmlns:a16="http://schemas.microsoft.com/office/drawing/2014/main" id="{9DD4E8CD-C484-4BFB-BFE5-9C316B4E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650"/>
            <a:ext cx="2112174" cy="21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D19C7B-8D68-4435-B492-4E544F7B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0016"/>
            <a:ext cx="12192000" cy="14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67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58076A3-F419-42C0-B77C-90BE6331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Q&amp;A SESSION</a:t>
            </a:r>
            <a:endParaRPr lang="en-CH" sz="3600" b="1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56E5112-AF5A-472B-8135-B12075C3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787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unRetro is now EasyRetro - EasyRetro former FunRetro">
            <a:extLst>
              <a:ext uri="{FF2B5EF4-FFF2-40B4-BE49-F238E27FC236}">
                <a16:creationId xmlns:a16="http://schemas.microsoft.com/office/drawing/2014/main" id="{D94E54F5-269D-4BB6-BC40-2ED288E0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1" t="28280" r="21656" b="37030"/>
          <a:stretch/>
        </p:blipFill>
        <p:spPr bwMode="auto">
          <a:xfrm>
            <a:off x="8953040" y="5988587"/>
            <a:ext cx="3238960" cy="72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02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58076A3-F419-42C0-B77C-90BE6331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Conclusions &amp; Final Remarks</a:t>
            </a:r>
            <a:endParaRPr lang="en-CH" sz="3600" b="1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Conclusion Icons - Download Free Vector Icons | Noun Project">
            <a:extLst>
              <a:ext uri="{FF2B5EF4-FFF2-40B4-BE49-F238E27FC236}">
                <a16:creationId xmlns:a16="http://schemas.microsoft.com/office/drawing/2014/main" id="{361F4366-27AD-4560-A411-5A23908AC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6" y="2044984"/>
            <a:ext cx="2444821" cy="24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,387 BEST Conclusion Icon IMAGES, STOCK PHOTOS &amp;amp; VECTORS | Adobe Stock">
            <a:extLst>
              <a:ext uri="{FF2B5EF4-FFF2-40B4-BE49-F238E27FC236}">
                <a16:creationId xmlns:a16="http://schemas.microsoft.com/office/drawing/2014/main" id="{AF0E76D6-0E0C-404F-8E31-9910A16C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22" y="155289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3C5AD7-5B04-4A90-89A7-5AC95A02BC76}"/>
              </a:ext>
            </a:extLst>
          </p:cNvPr>
          <p:cNvSpPr/>
          <p:nvPr/>
        </p:nvSpPr>
        <p:spPr>
          <a:xfrm>
            <a:off x="6585735" y="2452956"/>
            <a:ext cx="5606265" cy="19520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D8D15-FB99-454D-B133-2996DE27AB3D}"/>
              </a:ext>
            </a:extLst>
          </p:cNvPr>
          <p:cNvSpPr txBox="1"/>
          <p:nvPr/>
        </p:nvSpPr>
        <p:spPr>
          <a:xfrm>
            <a:off x="7048501" y="3044279"/>
            <a:ext cx="4849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Remarks</a:t>
            </a:r>
            <a:endParaRPr lang="en-CH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6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38112-04F8-49FC-B859-C167679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Panelists</a:t>
            </a:r>
            <a:endParaRPr lang="en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6CFA2B-B667-42E0-994C-3501643A1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21031" y="4725144"/>
            <a:ext cx="3253245" cy="86409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Thomas Bamforth,</a:t>
            </a:r>
          </a:p>
          <a:p>
            <a:r>
              <a:rPr lang="en-US" sz="1600" b="0" dirty="0"/>
              <a:t>Cluster Coordinator NWS</a:t>
            </a:r>
          </a:p>
          <a:p>
            <a:r>
              <a:rPr lang="en-US" sz="1600" b="0" dirty="0"/>
              <a:t>UNHCR</a:t>
            </a:r>
            <a:endParaRPr lang="en-CH" sz="1600" b="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74EDDB2-F845-4592-B470-07BD117B1622}"/>
              </a:ext>
            </a:extLst>
          </p:cNvPr>
          <p:cNvSpPr txBox="1">
            <a:spLocks/>
          </p:cNvSpPr>
          <p:nvPr/>
        </p:nvSpPr>
        <p:spPr>
          <a:xfrm>
            <a:off x="223663" y="4725144"/>
            <a:ext cx="248796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/>
              <a:t>Marina </a:t>
            </a:r>
            <a:r>
              <a:rPr lang="en-US" sz="3500" dirty="0" err="1"/>
              <a:t>Skuric</a:t>
            </a:r>
            <a:r>
              <a:rPr lang="en-US" sz="3500" dirty="0"/>
              <a:t>,</a:t>
            </a:r>
          </a:p>
          <a:p>
            <a:r>
              <a:rPr lang="en-US" sz="2500" b="0" dirty="0"/>
              <a:t>Chief of SAPS,</a:t>
            </a:r>
          </a:p>
          <a:p>
            <a:r>
              <a:rPr lang="en-US" sz="2500" b="0" dirty="0"/>
              <a:t>OCHA</a:t>
            </a:r>
            <a:endParaRPr lang="en-CH" sz="2500" b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0F0AC92-FDC2-4954-8222-984B63BDFBA8}"/>
              </a:ext>
            </a:extLst>
          </p:cNvPr>
          <p:cNvSpPr txBox="1">
            <a:spLocks/>
          </p:cNvSpPr>
          <p:nvPr/>
        </p:nvSpPr>
        <p:spPr>
          <a:xfrm>
            <a:off x="8346271" y="4596700"/>
            <a:ext cx="3310771" cy="988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Gareth Lewis,</a:t>
            </a:r>
          </a:p>
          <a:p>
            <a:r>
              <a:rPr lang="en-US" sz="1400" b="0" dirty="0"/>
              <a:t>Shelter &amp; WASH Specialist</a:t>
            </a:r>
          </a:p>
          <a:p>
            <a:r>
              <a:rPr lang="en-US" sz="1400" b="0" dirty="0"/>
              <a:t>NRC (Syria Response Office)</a:t>
            </a:r>
            <a:endParaRPr lang="en-CH" sz="1400" b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065C3C-05EF-44CF-AA8A-78546B99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4744315"/>
            <a:ext cx="900294" cy="7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arina Skuric Prodanovic (@MSkuric) | Twitter">
            <a:extLst>
              <a:ext uri="{FF2B5EF4-FFF2-40B4-BE49-F238E27FC236}">
                <a16:creationId xmlns:a16="http://schemas.microsoft.com/office/drawing/2014/main" id="{FC313CD8-1778-4094-87B7-AE455F1E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9" y="1424591"/>
            <a:ext cx="3307428" cy="3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ofile photo of Tom Bamforth">
            <a:extLst>
              <a:ext uri="{FF2B5EF4-FFF2-40B4-BE49-F238E27FC236}">
                <a16:creationId xmlns:a16="http://schemas.microsoft.com/office/drawing/2014/main" id="{21CA48F0-3E56-4718-8003-677461AC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72" y="1436887"/>
            <a:ext cx="3307428" cy="3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C80FE98-C5CE-45B1-87C5-222DFFBC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49" y="1428185"/>
            <a:ext cx="3295133" cy="32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HCR | UNGIS">
            <a:extLst>
              <a:ext uri="{FF2B5EF4-FFF2-40B4-BE49-F238E27FC236}">
                <a16:creationId xmlns:a16="http://schemas.microsoft.com/office/drawing/2014/main" id="{42828DEF-981D-4BE7-9227-1B96A40C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73" y="4647041"/>
            <a:ext cx="940262" cy="9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wegian Refugee Council (NRC) | ALNAP">
            <a:extLst>
              <a:ext uri="{FF2B5EF4-FFF2-40B4-BE49-F238E27FC236}">
                <a16:creationId xmlns:a16="http://schemas.microsoft.com/office/drawing/2014/main" id="{DFA10D3F-9235-4B25-80AF-DFA446754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9473" r="26962" b="10336"/>
          <a:stretch/>
        </p:blipFill>
        <p:spPr bwMode="auto">
          <a:xfrm>
            <a:off x="10880436" y="4723318"/>
            <a:ext cx="829484" cy="8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96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58076A3-F419-42C0-B77C-90BE6331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32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YOUR PARTICIPATION!</a:t>
            </a:r>
            <a:endParaRPr lang="en-CH" sz="6000" b="1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D942A-F5EC-487E-BE22-6D9C7C1CB39A}"/>
              </a:ext>
            </a:extLst>
          </p:cNvPr>
          <p:cNvSpPr txBox="1"/>
          <p:nvPr/>
        </p:nvSpPr>
        <p:spPr>
          <a:xfrm>
            <a:off x="363984" y="3068960"/>
            <a:ext cx="118280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 SESSIONS TODAY: </a:t>
            </a:r>
          </a:p>
          <a:p>
            <a:r>
              <a:rPr lang="en-US" sz="20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Space (16:00 CEST) - Panel Discussion on Fire Safety in Humanitarian S&amp;S</a:t>
            </a:r>
          </a:p>
          <a:p>
            <a:r>
              <a:rPr lang="en-US" sz="20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Space (17:00 CEST) - Increasing Communities’ Knowledge and Access to Safer Shelter Practices through Diaspora Engagement</a:t>
            </a:r>
          </a:p>
          <a:p>
            <a:endParaRPr lang="en-US" sz="20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SESSIONS ON THURSDAY 17 JUNE</a:t>
            </a:r>
          </a:p>
          <a:p>
            <a:r>
              <a:rPr lang="en-US" sz="20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Space (11:00 CEST) – Shelter Projects discussion on potential research into longer term and wider impacts of projects</a:t>
            </a:r>
          </a:p>
          <a:p>
            <a:endParaRPr lang="en-US" sz="2000" b="1" dirty="0">
              <a:solidFill>
                <a:srgbClr val="7F141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CLOSING SESSION (14:00 CEST)</a:t>
            </a:r>
          </a:p>
        </p:txBody>
      </p:sp>
    </p:spTree>
    <p:extLst>
      <p:ext uri="{BB962C8B-B14F-4D97-AF65-F5344CB8AC3E}">
        <p14:creationId xmlns:p14="http://schemas.microsoft.com/office/powerpoint/2010/main" val="344764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38112-04F8-49FC-B859-C1676792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4804"/>
            <a:ext cx="10972800" cy="1143000"/>
          </a:xfrm>
        </p:spPr>
        <p:txBody>
          <a:bodyPr/>
          <a:lstStyle/>
          <a:p>
            <a:r>
              <a:rPr lang="en-US"/>
              <a:t>MENTIMETER SURVEY</a:t>
            </a:r>
            <a:endParaRPr lang="en-CH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BDAC773-06C9-4D3D-BD6A-CF15A3D38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196"/>
            <a:ext cx="3143672" cy="3143672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6A4802-2274-4915-886D-A7255ABF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27411"/>
            <a:ext cx="6552728" cy="2940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A44B08-AE13-4CEF-BE9C-1F1963173264}"/>
              </a:ext>
            </a:extLst>
          </p:cNvPr>
          <p:cNvSpPr txBox="1"/>
          <p:nvPr/>
        </p:nvSpPr>
        <p:spPr>
          <a:xfrm>
            <a:off x="425367" y="3784715"/>
            <a:ext cx="11646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do you work for? </a:t>
            </a:r>
            <a:r>
              <a:rPr lang="en-US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(Authorities, UN, World Bank, NGOs, Other)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your main field of work? </a:t>
            </a:r>
            <a:r>
              <a:rPr lang="en-US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(Humanitarian or Development)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kind of setting are you working in? </a:t>
            </a:r>
            <a:r>
              <a:rPr lang="en-US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(Natural Disaster or Conflict)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you relate to Country Level Clusters?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just one word, define a positive aspect of Country Level Coordination!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just one word, state the key challenge to country level cluster coordination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you recommendation to improve country level shelter cluster coordination?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BC632-863D-4224-8221-CE8B684DC419}"/>
              </a:ext>
            </a:extLst>
          </p:cNvPr>
          <p:cNvSpPr txBox="1"/>
          <p:nvPr/>
        </p:nvSpPr>
        <p:spPr>
          <a:xfrm>
            <a:off x="5144654" y="6205559"/>
            <a:ext cx="7047345" cy="523220"/>
          </a:xfrm>
          <a:prstGeom prst="rect">
            <a:avLst/>
          </a:prstGeom>
          <a:solidFill>
            <a:srgbClr val="04314C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Join </a:t>
            </a:r>
            <a:r>
              <a:rPr lang="en-US" sz="1400" dirty="0" err="1">
                <a:solidFill>
                  <a:schemeClr val="bg1"/>
                </a:solidFill>
              </a:rPr>
              <a:t>Menti</a:t>
            </a:r>
            <a:r>
              <a:rPr lang="en-US" sz="1400" dirty="0">
                <a:solidFill>
                  <a:schemeClr val="bg1"/>
                </a:solidFill>
              </a:rPr>
              <a:t> via internet browser through the link provided in the Teams chat or through mobile phone by scanning the QR Code above or go to </a:t>
            </a: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r>
              <a:rPr lang="en-US" sz="1400" dirty="0">
                <a:solidFill>
                  <a:schemeClr val="bg1"/>
                </a:solidFill>
              </a:rPr>
              <a:t> and use code </a:t>
            </a:r>
            <a:r>
              <a:rPr lang="en-US" sz="1400" b="1" dirty="0">
                <a:solidFill>
                  <a:schemeClr val="bg1"/>
                </a:solidFill>
              </a:rPr>
              <a:t>8396854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32847-0F86-46F5-8377-03CECAAB6A8E}"/>
              </a:ext>
            </a:extLst>
          </p:cNvPr>
          <p:cNvSpPr txBox="1"/>
          <p:nvPr/>
        </p:nvSpPr>
        <p:spPr>
          <a:xfrm>
            <a:off x="9714400" y="3472934"/>
            <a:ext cx="211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Scan here to access the </a:t>
            </a:r>
            <a:r>
              <a:rPr lang="en-US" sz="1200" dirty="0" err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menti</a:t>
            </a:r>
            <a:r>
              <a:rPr lang="en-US" sz="1200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your phone</a:t>
            </a:r>
            <a:endParaRPr lang="en-CH" sz="1200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E6BCD-18AA-48C5-9DBA-3DA3C983F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418" y="1275264"/>
            <a:ext cx="2228217" cy="22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6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38112-04F8-49FC-B859-C167679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Q&amp;A </a:t>
            </a:r>
            <a:r>
              <a:rPr lang="en-US" dirty="0" err="1"/>
              <a:t>EasyRetro</a:t>
            </a:r>
            <a:endParaRPr lang="en-CH" dirty="0"/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6A4802-2274-4915-886D-A7255ABF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86" y="1516717"/>
            <a:ext cx="4261514" cy="19122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A44B08-AE13-4CEF-BE9C-1F1963173264}"/>
              </a:ext>
            </a:extLst>
          </p:cNvPr>
          <p:cNvSpPr txBox="1"/>
          <p:nvPr/>
        </p:nvSpPr>
        <p:spPr>
          <a:xfrm>
            <a:off x="2112174" y="2037183"/>
            <a:ext cx="928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EasyRetro</a:t>
            </a:r>
            <a:r>
              <a:rPr lang="en-US" sz="24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How to Use It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the link provided in the chat</a:t>
            </a:r>
            <a:endParaRPr lang="en-US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your question to the selected panelist</a:t>
            </a:r>
            <a:endParaRPr lang="en-US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 on other participants questions</a:t>
            </a:r>
            <a:endParaRPr lang="en-CH" dirty="0">
              <a:solidFill>
                <a:srgbClr val="043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EasyRetro · GitHub">
            <a:extLst>
              <a:ext uri="{FF2B5EF4-FFF2-40B4-BE49-F238E27FC236}">
                <a16:creationId xmlns:a16="http://schemas.microsoft.com/office/drawing/2014/main" id="{9DD4E8CD-C484-4BFB-BFE5-9C316B4E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650"/>
            <a:ext cx="2112174" cy="21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D19C7B-8D68-4435-B492-4E544F7B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0016"/>
            <a:ext cx="12192000" cy="14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C31C-7894-4C61-A5A6-13562502A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413" y="2132856"/>
            <a:ext cx="10363200" cy="1470025"/>
          </a:xfrm>
        </p:spPr>
        <p:txBody>
          <a:bodyPr/>
          <a:lstStyle/>
          <a:p>
            <a:r>
              <a:rPr lang="en-US" dirty="0"/>
              <a:t>PANELISTS DISCUSSION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0D479-648F-48CA-9568-EF73DD76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61811"/>
            <a:ext cx="12192000" cy="244133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Thematic Session 4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b="1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Coordination at Country Level – </a:t>
            </a:r>
            <a:r>
              <a:rPr lang="en-US" sz="3000" dirty="0">
                <a:solidFill>
                  <a:srgbClr val="7F14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Ready for the Future?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Global Shelter Cluster Meeting 2021</a:t>
            </a:r>
            <a:endParaRPr lang="en-CH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AB82D2-3F0D-45DF-BEB8-7E7AC818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7" r="2954" b="4584"/>
          <a:stretch/>
        </p:blipFill>
        <p:spPr bwMode="auto">
          <a:xfrm>
            <a:off x="0" y="116632"/>
            <a:ext cx="6785371" cy="1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rina Skuric Prodanovic (@MSkuric) | Twitter">
            <a:extLst>
              <a:ext uri="{FF2B5EF4-FFF2-40B4-BE49-F238E27FC236}">
                <a16:creationId xmlns:a16="http://schemas.microsoft.com/office/drawing/2014/main" id="{63520CC5-4A1E-49FA-8AE9-AF31DEC0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90" y="116630"/>
            <a:ext cx="1801091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ofile photo of Tom Bamforth">
            <a:extLst>
              <a:ext uri="{FF2B5EF4-FFF2-40B4-BE49-F238E27FC236}">
                <a16:creationId xmlns:a16="http://schemas.microsoft.com/office/drawing/2014/main" id="{CD16E6A7-AA43-48E2-88CE-57005A17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55" y="116631"/>
            <a:ext cx="1801091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7954CA8-888F-4E76-A6B4-88163F5C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40" y="116632"/>
            <a:ext cx="1801090" cy="18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0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479778" y="1757539"/>
            <a:ext cx="11232444" cy="20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0" tIns="41425" rIns="82900" bIns="41425" anchor="t" anchorCtr="0">
            <a:noAutofit/>
          </a:bodyPr>
          <a:lstStyle/>
          <a:p>
            <a:pPr marL="414019" lvl="0" indent="-207009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2400"/>
              <a:t>Global Shelter Cluster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2400"/>
              <a:t>Coordination at the country level: Ready for the future?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2400" b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800" b="0"/>
              <a:t>Marina Skuric-Prodanovic; Chief, System-wide Approaches and Practices Section, OCHA</a:t>
            </a:r>
            <a:endParaRPr sz="1800" b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2400"/>
              <a:t>16 June 2021</a:t>
            </a:r>
            <a:endParaRPr sz="2400" b="0"/>
          </a:p>
          <a:p>
            <a:pPr marL="414019" lvl="0" indent="-207009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2400" b="0"/>
              <a:t> </a:t>
            </a:r>
            <a:br>
              <a:rPr lang="en-US" sz="3600" b="0"/>
            </a:b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1.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  <a:endParaRPr sz="2800" b="1" i="0" u="none" strike="noStrike" cap="none">
              <a:solidFill>
                <a:srgbClr val="0070C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216337" y="592134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en-US" sz="2400" b="1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1.  Delivering where and when it matters the most - our report card</a:t>
            </a:r>
            <a:endParaRPr lang="en-US" sz="2400" b="1">
              <a:solidFill>
                <a:schemeClr val="dk1"/>
              </a:solidFill>
              <a:ea typeface="Roboto Slab"/>
              <a:cs typeface="Roboto Slab"/>
            </a:endParaRPr>
          </a:p>
          <a:p>
            <a:pPr>
              <a:spcBef>
                <a:spcPts val="800"/>
              </a:spcBef>
            </a:pPr>
            <a:r>
              <a:rPr lang="en-US" sz="2400" b="1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 2.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  </a:t>
            </a:r>
            <a:r>
              <a:rPr lang="en-US" sz="2400" b="1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Are clusters being empowered to reach their potential?</a:t>
            </a:r>
            <a:r>
              <a:rPr lang="en-US" sz="2400">
                <a:solidFill>
                  <a:schemeClr val="dk1"/>
                </a:solidFill>
                <a:ea typeface="Roboto Slab"/>
                <a:cs typeface="Roboto Slab"/>
                <a:sym typeface="Roboto Slab"/>
              </a:rPr>
              <a:t> </a:t>
            </a:r>
            <a:endParaRPr lang="en-US" sz="2400">
              <a:solidFill>
                <a:schemeClr val="dk1"/>
              </a:solidFill>
              <a:ea typeface="Roboto Slab"/>
              <a:cs typeface="Roboto Slab"/>
            </a:endParaRPr>
          </a:p>
          <a:p>
            <a:pPr algn="ctr">
              <a:spcBef>
                <a:spcPts val="800"/>
              </a:spcBef>
            </a:pPr>
            <a:r>
              <a:rPr lang="en-US" sz="2400" b="1">
                <a:solidFill>
                  <a:schemeClr val="dk1"/>
                </a:solidFill>
                <a:ea typeface="Roboto Slab"/>
                <a:cs typeface="Roboto Slab"/>
              </a:rPr>
              <a:t>Key factors</a:t>
            </a:r>
          </a:p>
          <a:p>
            <a:pPr marL="457200">
              <a:spcBef>
                <a:spcPts val="800"/>
              </a:spcBef>
            </a:pPr>
            <a:endParaRPr lang="en-US" sz="2400" b="1">
              <a:solidFill>
                <a:schemeClr val="dk1"/>
              </a:solidFill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F8D6AE21-07D5-445B-BE7E-D8A8B9BF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376" y="2531968"/>
            <a:ext cx="4508809" cy="38181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96390" y="330062"/>
            <a:ext cx="10147316" cy="11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1.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Coordination</a:t>
            </a:r>
            <a:r>
              <a:rPr lang="en-US" sz="2800" b="1">
                <a:solidFill>
                  <a:srgbClr val="0070C0"/>
                </a:solidFill>
                <a:latin typeface="Roboto Slab"/>
                <a:ea typeface="Roboto Slab"/>
                <a:cs typeface="Roboto Slab"/>
                <a:sym typeface="Roboto Slab"/>
              </a:rPr>
              <a:t> at country level – current challenges</a:t>
            </a:r>
          </a:p>
          <a:p>
            <a:r>
              <a:rPr lang="en-US" sz="2800" b="1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Resourcing</a:t>
            </a:r>
          </a:p>
        </p:txBody>
      </p:sp>
      <p:sp>
        <p:nvSpPr>
          <p:cNvPr id="118" name="Google Shape;118;p17"/>
          <p:cNvSpPr txBox="1"/>
          <p:nvPr/>
        </p:nvSpPr>
        <p:spPr>
          <a:xfrm>
            <a:off x="245092" y="1311002"/>
            <a:ext cx="11084657" cy="49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AutoNum type="arabicPeriod"/>
            </a:pPr>
            <a:endParaRPr lang="en-US" sz="2400">
              <a:solidFill>
                <a:schemeClr val="dk1"/>
              </a:solidFill>
              <a:latin typeface="Roboto Slab"/>
              <a:ea typeface="Roboto Slab"/>
              <a:cs typeface="Roboto Slab"/>
            </a:endParaRPr>
          </a:p>
          <a:p>
            <a:pPr marL="4572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F8DE56A4-B33E-41BB-83C5-756C90A3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9" y="2281238"/>
            <a:ext cx="1990725" cy="2295525"/>
          </a:xfrm>
          <a:prstGeom prst="rect">
            <a:avLst/>
          </a:prstGeom>
        </p:spPr>
      </p:pic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6E2CB96-005E-488D-959B-D2C37647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708" y="2473107"/>
            <a:ext cx="1543050" cy="2705100"/>
          </a:xfrm>
          <a:prstGeom prst="rect">
            <a:avLst/>
          </a:prstGeom>
        </p:spPr>
      </p:pic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7180D3D9-966A-44CC-8932-73B83017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763" y="3225126"/>
            <a:ext cx="1514475" cy="1952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18235-7E5C-4037-80E5-490B6DFFA553}"/>
              </a:ext>
            </a:extLst>
          </p:cNvPr>
          <p:cNvSpPr txBox="1"/>
          <p:nvPr/>
        </p:nvSpPr>
        <p:spPr>
          <a:xfrm>
            <a:off x="5225441" y="2281825"/>
            <a:ext cx="1448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latin typeface="Roboto"/>
              </a:rPr>
              <a:t>Coordinator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64ABD-949A-4AE3-888F-3F29A0EDD572}"/>
              </a:ext>
            </a:extLst>
          </p:cNvPr>
          <p:cNvSpPr txBox="1"/>
          <p:nvPr/>
        </p:nvSpPr>
        <p:spPr>
          <a:xfrm>
            <a:off x="7365303" y="2939442"/>
            <a:ext cx="634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latin typeface="Roboto"/>
              </a:rPr>
              <a:t>IMO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0518A-6014-4997-B905-647718C423B0}"/>
              </a:ext>
            </a:extLst>
          </p:cNvPr>
          <p:cNvSpPr txBox="1"/>
          <p:nvPr/>
        </p:nvSpPr>
        <p:spPr>
          <a:xfrm>
            <a:off x="5475961" y="1718154"/>
            <a:ext cx="3035474" cy="41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Roboto"/>
              </a:rPr>
              <a:t>Fully dedicated capacity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40004746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ull Page Interior">
  <a:themeElements>
    <a:clrScheme name="World Bank Approved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A5157"/>
      </a:accent1>
      <a:accent2>
        <a:srgbClr val="18B844"/>
      </a:accent2>
      <a:accent3>
        <a:srgbClr val="E79B08"/>
      </a:accent3>
      <a:accent4>
        <a:srgbClr val="920016"/>
      </a:accent4>
      <a:accent5>
        <a:srgbClr val="532C63"/>
      </a:accent5>
      <a:accent6>
        <a:srgbClr val="128F9C"/>
      </a:accent6>
      <a:hlink>
        <a:srgbClr val="AF7B05"/>
      </a:hlink>
      <a:folHlink>
        <a:srgbClr val="0B5740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pdated TRE PPT with new Logo.pptx" id="{7E6A5106-0875-4EAA-ADED-F398810DD862}" vid="{D42F63A1-DC98-4810-B1DF-62CA8C2D6CF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37091D9D4F54296EC3CE6E8BFCA87" ma:contentTypeVersion="15" ma:contentTypeDescription="Create a new document." ma:contentTypeScope="" ma:versionID="78687756866688fe075215951ac496ef">
  <xsd:schema xmlns:xsd="http://www.w3.org/2001/XMLSchema" xmlns:xs="http://www.w3.org/2001/XMLSchema" xmlns:p="http://schemas.microsoft.com/office/2006/metadata/properties" xmlns:ns2="791c648d-e482-4422-b70a-b7c5fbc92150" xmlns:ns3="39101703-3322-499a-9ad7-231493c03048" targetNamespace="http://schemas.microsoft.com/office/2006/metadata/properties" ma:root="true" ma:fieldsID="44df59ba97d785bd18ee2017e8246693" ns2:_="" ns3:_="">
    <xsd:import namespace="791c648d-e482-4422-b70a-b7c5fbc92150"/>
    <xsd:import namespace="39101703-3322-499a-9ad7-231493c030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c648d-e482-4422-b70a-b7c5fbc92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01703-3322-499a-9ad7-231493c0304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F92B05-C792-4FA5-B1D0-1DDDE3C217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12F207-6E09-4879-9DD8-D0A0667BAA89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791c648d-e482-4422-b70a-b7c5fbc92150"/>
    <ds:schemaRef ds:uri="39101703-3322-499a-9ad7-231493c03048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078F987-8E37-4EB3-B5DE-C33C39C53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1c648d-e482-4422-b70a-b7c5fbc92150"/>
    <ds:schemaRef ds:uri="39101703-3322-499a-9ad7-231493c030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</TotalTime>
  <Words>1029</Words>
  <Application>Microsoft Office PowerPoint</Application>
  <PresentationFormat>Widescreen</PresentationFormat>
  <Paragraphs>178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Andes ExtraLight</vt:lpstr>
      <vt:lpstr>Arial</vt:lpstr>
      <vt:lpstr>Arial Bold</vt:lpstr>
      <vt:lpstr>Arial,Sans-Serif</vt:lpstr>
      <vt:lpstr>Calibri</vt:lpstr>
      <vt:lpstr>Calibri Light</vt:lpstr>
      <vt:lpstr>Noto Sans Symbols</vt:lpstr>
      <vt:lpstr>Roboto</vt:lpstr>
      <vt:lpstr>Roboto Slab</vt:lpstr>
      <vt:lpstr>Trebuchet MS</vt:lpstr>
      <vt:lpstr>Verdana</vt:lpstr>
      <vt:lpstr>Wingdings</vt:lpstr>
      <vt:lpstr>Shelter Cluster Powerpoint Template V 1 0 - MYN</vt:lpstr>
      <vt:lpstr>2_Custom Design</vt:lpstr>
      <vt:lpstr>1_Custom Design</vt:lpstr>
      <vt:lpstr>Custom Design</vt:lpstr>
      <vt:lpstr>Full Page Interior</vt:lpstr>
      <vt:lpstr>Global Shelter Cluster Meeting 2021</vt:lpstr>
      <vt:lpstr>Session Agenda</vt:lpstr>
      <vt:lpstr>Panelists</vt:lpstr>
      <vt:lpstr>MENTIMETER SURVEY</vt:lpstr>
      <vt:lpstr>Intro to Q&amp;A EasyRetro</vt:lpstr>
      <vt:lpstr>PANELISTS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Shelter Coordination at Country Level</vt:lpstr>
      <vt:lpstr>Key Shelter Figures in NW Syria</vt:lpstr>
      <vt:lpstr>Shelter Challenges: Winter</vt:lpstr>
      <vt:lpstr>Shelter Challenges:</vt:lpstr>
      <vt:lpstr>Shelter Challenges:</vt:lpstr>
      <vt:lpstr>Shelter Challenges: IDP Sites</vt:lpstr>
      <vt:lpstr>Dignified Shelter: Emergency Shelter Options</vt:lpstr>
      <vt:lpstr>Dignified Shelter: Site Improvements</vt:lpstr>
      <vt:lpstr>Dignified Shelter: Winterization Support</vt:lpstr>
      <vt:lpstr>Dignified Shelter: Locally Procured Solutions</vt:lpstr>
      <vt:lpstr>Dignified Shelter: Site Planning/RHUs</vt:lpstr>
      <vt:lpstr>Dignified Shelter: Designed Responses</vt:lpstr>
      <vt:lpstr>Reminder - Q&amp;A EasyRetro</vt:lpstr>
      <vt:lpstr>Q&amp;A SESSION</vt:lpstr>
      <vt:lpstr>Conclusions &amp; Final Remarks</vt:lpstr>
      <vt:lpstr>THANK YOU FOR YOUR PARTICIPATION!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Angel Pascual</cp:lastModifiedBy>
  <cp:revision>4</cp:revision>
  <cp:lastPrinted>2013-03-26T11:03:47Z</cp:lastPrinted>
  <dcterms:created xsi:type="dcterms:W3CDTF">2013-08-07T15:00:29Z</dcterms:created>
  <dcterms:modified xsi:type="dcterms:W3CDTF">2021-06-16T11:36:49Z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0x01010039737091D9D4F54296EC3CE6E8BFCA87</vt:lpwstr>
  </property>
</Properties>
</file>