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4" r:id="rId5"/>
    <p:sldId id="259" r:id="rId6"/>
    <p:sldId id="263" r:id="rId7"/>
    <p:sldId id="256" r:id="rId8"/>
    <p:sldId id="260" r:id="rId9"/>
    <p:sldId id="265" r:id="rId1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663C-C633-4FDB-8D94-3C646AC99391}" type="datetimeFigureOut">
              <a:rPr lang="es-EC" smtClean="0"/>
              <a:t>12/07/2018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14CD-1E9F-493D-8282-2EE031BBA67C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222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663C-C633-4FDB-8D94-3C646AC99391}" type="datetimeFigureOut">
              <a:rPr lang="es-EC" smtClean="0"/>
              <a:t>12/07/2018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14CD-1E9F-493D-8282-2EE031BBA67C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6264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663C-C633-4FDB-8D94-3C646AC99391}" type="datetimeFigureOut">
              <a:rPr lang="es-EC" smtClean="0"/>
              <a:t>12/07/2018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14CD-1E9F-493D-8282-2EE031BBA67C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5080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663C-C633-4FDB-8D94-3C646AC99391}" type="datetimeFigureOut">
              <a:rPr lang="es-EC" smtClean="0"/>
              <a:t>12/07/2018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14CD-1E9F-493D-8282-2EE031BBA67C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9476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663C-C633-4FDB-8D94-3C646AC99391}" type="datetimeFigureOut">
              <a:rPr lang="es-EC" smtClean="0"/>
              <a:t>12/07/2018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14CD-1E9F-493D-8282-2EE031BBA67C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0016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663C-C633-4FDB-8D94-3C646AC99391}" type="datetimeFigureOut">
              <a:rPr lang="es-EC" smtClean="0"/>
              <a:t>12/07/2018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14CD-1E9F-493D-8282-2EE031BBA67C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2170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663C-C633-4FDB-8D94-3C646AC99391}" type="datetimeFigureOut">
              <a:rPr lang="es-EC" smtClean="0"/>
              <a:t>12/07/2018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14CD-1E9F-493D-8282-2EE031BBA67C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84064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663C-C633-4FDB-8D94-3C646AC99391}" type="datetimeFigureOut">
              <a:rPr lang="es-EC" smtClean="0"/>
              <a:t>12/07/2018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14CD-1E9F-493D-8282-2EE031BBA67C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5544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663C-C633-4FDB-8D94-3C646AC99391}" type="datetimeFigureOut">
              <a:rPr lang="es-EC" smtClean="0"/>
              <a:t>12/07/2018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14CD-1E9F-493D-8282-2EE031BBA67C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3750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663C-C633-4FDB-8D94-3C646AC99391}" type="datetimeFigureOut">
              <a:rPr lang="es-EC" smtClean="0"/>
              <a:t>12/07/2018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14CD-1E9F-493D-8282-2EE031BBA67C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283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663C-C633-4FDB-8D94-3C646AC99391}" type="datetimeFigureOut">
              <a:rPr lang="es-EC" smtClean="0"/>
              <a:t>12/07/2018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14CD-1E9F-493D-8282-2EE031BBA67C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856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5663C-C633-4FDB-8D94-3C646AC99391}" type="datetimeFigureOut">
              <a:rPr lang="es-EC" smtClean="0"/>
              <a:t>12/07/2018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614CD-1E9F-493D-8282-2EE031BBA67C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8876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erie@bluewin.ch" TargetMode="External"/><Relationship Id="rId2" Type="http://schemas.openxmlformats.org/officeDocument/2006/relationships/hyperlink" Target="mailto:vidargl@gmail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hyperlink" Target="mailto:u.last@hi.or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mailto:michael.waugh@nrc.no" TargetMode="External"/><Relationship Id="rId7" Type="http://schemas.openxmlformats.org/officeDocument/2006/relationships/image" Target="../media/image6.jpeg"/><Relationship Id="rId2" Type="http://schemas.openxmlformats.org/officeDocument/2006/relationships/hyperlink" Target="mailto:lemarshall@redcross.org.a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10" Type="http://schemas.openxmlformats.org/officeDocument/2006/relationships/hyperlink" Target="mailto:jashmore@iom.int" TargetMode="External"/><Relationship Id="rId4" Type="http://schemas.openxmlformats.org/officeDocument/2006/relationships/image" Target="../media/image3.jpg"/><Relationship Id="rId9" Type="http://schemas.openxmlformats.org/officeDocument/2006/relationships/hyperlink" Target="mailto:mmojtahedi@icrc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5536" y="332656"/>
            <a:ext cx="82809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600" b="1" dirty="0" smtClean="0"/>
              <a:t>Working group on Inclusion of Persons with Disabilities</a:t>
            </a:r>
            <a:endParaRPr lang="es-EC" sz="2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317" y="5982418"/>
            <a:ext cx="2932187" cy="6149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79" t="3345" r="3805" b="6394"/>
          <a:stretch/>
        </p:blipFill>
        <p:spPr bwMode="auto">
          <a:xfrm>
            <a:off x="827584" y="1032142"/>
            <a:ext cx="7379778" cy="498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625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5536" y="332656"/>
            <a:ext cx="82809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600" b="1" dirty="0" smtClean="0"/>
              <a:t>Working group on Inclusion of Persons with Disabilities</a:t>
            </a:r>
            <a:endParaRPr lang="es-EC" sz="2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317" y="5982418"/>
            <a:ext cx="2932187" cy="6149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9622" y="1556792"/>
            <a:ext cx="812085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b="1" dirty="0" smtClean="0"/>
              <a:t>Introductions</a:t>
            </a:r>
          </a:p>
          <a:p>
            <a:r>
              <a:rPr lang="en-AU" sz="2600" b="1" dirty="0"/>
              <a:t/>
            </a:r>
            <a:br>
              <a:rPr lang="en-AU" sz="2600" b="1" dirty="0"/>
            </a:br>
            <a:r>
              <a:rPr lang="en-AU" sz="2600" dirty="0" smtClean="0"/>
              <a:t>Please share with us: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 smtClean="0"/>
              <a:t>your name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 smtClean="0"/>
              <a:t>your organisation (if relevant) and background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 smtClean="0"/>
              <a:t>if you have used ‘All Under One Roof’ or other inclusive guidance in your work.  </a:t>
            </a:r>
            <a:endParaRPr lang="es-EC" sz="2600" dirty="0"/>
          </a:p>
        </p:txBody>
      </p:sp>
    </p:spTree>
    <p:extLst>
      <p:ext uri="{BB962C8B-B14F-4D97-AF65-F5344CB8AC3E}">
        <p14:creationId xmlns:p14="http://schemas.microsoft.com/office/powerpoint/2010/main" val="17355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5536" y="332656"/>
            <a:ext cx="82809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600" b="1" dirty="0" smtClean="0"/>
              <a:t>Working group on Inclusion of Persons with Disabilities</a:t>
            </a:r>
            <a:endParaRPr lang="es-EC" sz="2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317" y="5982418"/>
            <a:ext cx="2932187" cy="6149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9622" y="1556792"/>
            <a:ext cx="81208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b="1" dirty="0" smtClean="0"/>
              <a:t>Introductions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0929" y="3035855"/>
            <a:ext cx="1055447" cy="1270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2922240"/>
            <a:ext cx="1728193" cy="1553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852936"/>
            <a:ext cx="1626123" cy="16261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012529"/>
            <a:ext cx="1199237" cy="129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22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156887"/>
            <a:ext cx="9144000" cy="1701113"/>
          </a:xfrm>
          <a:prstGeom prst="rect">
            <a:avLst/>
          </a:prstGeom>
          <a:solidFill>
            <a:srgbClr val="0039A6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/>
        </p:nvSpPr>
        <p:spPr>
          <a:xfrm>
            <a:off x="38370" y="0"/>
            <a:ext cx="879578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/>
              <a:t>Health, security, privacy and dignity</a:t>
            </a:r>
            <a:endParaRPr lang="en-US" sz="3600" dirty="0"/>
          </a:p>
        </p:txBody>
      </p:sp>
      <p:sp>
        <p:nvSpPr>
          <p:cNvPr id="14" name="Content Placeholder 2"/>
          <p:cNvSpPr>
            <a:spLocks noGrp="1"/>
          </p:cNvSpPr>
          <p:nvPr/>
        </p:nvSpPr>
        <p:spPr>
          <a:xfrm>
            <a:off x="179512" y="1412776"/>
            <a:ext cx="88751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Previous experience with GBV Working Group: </a:t>
            </a:r>
          </a:p>
          <a:p>
            <a:pPr lvl="1"/>
            <a:r>
              <a:rPr lang="en-US" sz="2200" dirty="0"/>
              <a:t>Focusing on how to improve programming in various areas of shelter and settlement responses – NFI/Cash distributions, </a:t>
            </a:r>
            <a:r>
              <a:rPr lang="en-US" sz="2200" dirty="0" smtClean="0"/>
              <a:t>site planning/ improvements</a:t>
            </a:r>
            <a:r>
              <a:rPr lang="en-US" sz="2200" dirty="0"/>
              <a:t>, shelter design and construction = how to distribute, inclusion of all aspects of community, close discussions with specific groups (women, people with disabilities and/or disabled persons organizations).</a:t>
            </a:r>
          </a:p>
          <a:p>
            <a:pPr marL="0" indent="0">
              <a:buNone/>
            </a:pPr>
            <a:r>
              <a:rPr lang="en-US" sz="2200" dirty="0"/>
              <a:t>Production of guidelines and rollout of workshops</a:t>
            </a:r>
          </a:p>
          <a:p>
            <a:pPr lvl="1"/>
            <a:r>
              <a:rPr lang="en-US" sz="2200" dirty="0"/>
              <a:t>Ensuring guidelines are of value to field staff and ability to provide ongoing support.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6885" y="355654"/>
            <a:ext cx="1849566" cy="7491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21" y="5348298"/>
            <a:ext cx="1013017" cy="14409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512" y="5558355"/>
            <a:ext cx="1917265" cy="10208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9808" y="5348298"/>
            <a:ext cx="987543" cy="14402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810" y="5365741"/>
            <a:ext cx="1111049" cy="1405343"/>
          </a:xfrm>
          <a:prstGeom prst="rect">
            <a:avLst/>
          </a:prstGeom>
        </p:spPr>
      </p:pic>
      <p:pic>
        <p:nvPicPr>
          <p:cNvPr id="20" name="Picture 19" descr="IMG_0690.jpe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2824" y="5548002"/>
            <a:ext cx="1317488" cy="988116"/>
          </a:xfrm>
          <a:prstGeom prst="rect">
            <a:avLst/>
          </a:prstGeom>
        </p:spPr>
      </p:pic>
      <p:pic>
        <p:nvPicPr>
          <p:cNvPr id="21" name="Picture 20" descr="IMG_0664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2169" y="5541301"/>
            <a:ext cx="1312319" cy="98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30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5536" y="332656"/>
            <a:ext cx="82809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600" b="1" dirty="0" smtClean="0"/>
              <a:t>Working group on Inclusion of Persons with Disabilities</a:t>
            </a:r>
            <a:endParaRPr lang="es-EC" sz="2600" b="1" dirty="0"/>
          </a:p>
        </p:txBody>
      </p:sp>
      <p:sp>
        <p:nvSpPr>
          <p:cNvPr id="12" name="Rectangle 11"/>
          <p:cNvSpPr/>
          <p:nvPr/>
        </p:nvSpPr>
        <p:spPr>
          <a:xfrm>
            <a:off x="388221" y="1556792"/>
            <a:ext cx="85320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850" b="1" dirty="0" smtClean="0"/>
              <a:t>Deliverables</a:t>
            </a:r>
          </a:p>
          <a:p>
            <a:endParaRPr lang="en-AU" sz="800" dirty="0" smtClean="0"/>
          </a:p>
          <a:p>
            <a:r>
              <a:rPr lang="en-AU" sz="1850" dirty="0" smtClean="0"/>
              <a:t>• Test </a:t>
            </a:r>
            <a:r>
              <a:rPr lang="en-AU" sz="1850" dirty="0" smtClean="0"/>
              <a:t>and </a:t>
            </a:r>
            <a:r>
              <a:rPr lang="en-AU" sz="1850" dirty="0" smtClean="0"/>
              <a:t>review </a:t>
            </a:r>
            <a:r>
              <a:rPr lang="en-AU" sz="1850" dirty="0" smtClean="0"/>
              <a:t>the efficacy of </a:t>
            </a:r>
            <a:r>
              <a:rPr lang="en-AU" sz="1850" i="1" dirty="0" smtClean="0"/>
              <a:t>AUOR</a:t>
            </a:r>
            <a:r>
              <a:rPr lang="en-AU" sz="1850" dirty="0" smtClean="0"/>
              <a:t> and other inclusive guidance in practice.</a:t>
            </a:r>
          </a:p>
          <a:p>
            <a:endParaRPr lang="en-AU" sz="800" dirty="0" smtClean="0"/>
          </a:p>
          <a:p>
            <a:r>
              <a:rPr lang="en-AU" sz="1850" dirty="0" smtClean="0"/>
              <a:t>• </a:t>
            </a:r>
            <a:r>
              <a:rPr lang="en-AU" sz="1850" dirty="0" smtClean="0"/>
              <a:t>Collect data, other related tools and case studies on good/ not so good practice.</a:t>
            </a:r>
            <a:endParaRPr lang="es-EC" sz="1850" dirty="0" smtClean="0"/>
          </a:p>
          <a:p>
            <a:endParaRPr lang="en-AU" sz="800" dirty="0" smtClean="0"/>
          </a:p>
          <a:p>
            <a:r>
              <a:rPr lang="en-AU" sz="1850" dirty="0" smtClean="0"/>
              <a:t>• </a:t>
            </a:r>
            <a:r>
              <a:rPr lang="en-AU" sz="1850" dirty="0" smtClean="0"/>
              <a:t>Revise </a:t>
            </a:r>
            <a:r>
              <a:rPr lang="en-AU" sz="1850" i="1" dirty="0" smtClean="0"/>
              <a:t>AUOR</a:t>
            </a:r>
            <a:r>
              <a:rPr lang="en-AU" sz="1850" dirty="0" smtClean="0"/>
              <a:t> </a:t>
            </a:r>
            <a:r>
              <a:rPr lang="en-AU" sz="1850" dirty="0" smtClean="0"/>
              <a:t>and other good shelter programming guidance for use as </a:t>
            </a:r>
            <a:r>
              <a:rPr lang="en-AU" sz="1850" dirty="0" smtClean="0"/>
              <a:t>GSC tools.</a:t>
            </a:r>
            <a:endParaRPr lang="en-AU" sz="1850" dirty="0" smtClean="0"/>
          </a:p>
          <a:p>
            <a:endParaRPr lang="en-AU" sz="800" dirty="0" smtClean="0"/>
          </a:p>
          <a:p>
            <a:r>
              <a:rPr lang="en-AU" sz="1850" dirty="0" smtClean="0"/>
              <a:t>• </a:t>
            </a:r>
            <a:r>
              <a:rPr lang="en-AU" sz="1850" dirty="0" smtClean="0"/>
              <a:t>Disseminate  </a:t>
            </a:r>
            <a:r>
              <a:rPr lang="en-AU" sz="1850" dirty="0" smtClean="0"/>
              <a:t>GSC tools and Standards for use by cluster members, disabled people’s organisations and relevant actors.</a:t>
            </a:r>
          </a:p>
          <a:p>
            <a:endParaRPr lang="en-AU" sz="800" dirty="0" smtClean="0"/>
          </a:p>
          <a:p>
            <a:r>
              <a:rPr lang="en-AU" sz="1850" dirty="0"/>
              <a:t>• </a:t>
            </a:r>
            <a:r>
              <a:rPr lang="en-AU" sz="1850" dirty="0" smtClean="0"/>
              <a:t>Develop awareness training package and standalone training module.</a:t>
            </a:r>
            <a:endParaRPr lang="es-EC" sz="1850" dirty="0"/>
          </a:p>
          <a:p>
            <a:endParaRPr lang="en-AU" sz="800" dirty="0" smtClean="0"/>
          </a:p>
          <a:p>
            <a:r>
              <a:rPr lang="en-AU" sz="1850" dirty="0" smtClean="0"/>
              <a:t>• </a:t>
            </a:r>
            <a:r>
              <a:rPr lang="en-AU" sz="1850" dirty="0" smtClean="0"/>
              <a:t>Develop </a:t>
            </a:r>
            <a:r>
              <a:rPr lang="en-AU" sz="1850" dirty="0" err="1" smtClean="0"/>
              <a:t>ToR</a:t>
            </a:r>
            <a:r>
              <a:rPr lang="en-AU" sz="1850" dirty="0" smtClean="0"/>
              <a:t> </a:t>
            </a:r>
            <a:r>
              <a:rPr lang="en-AU" sz="1850" dirty="0" smtClean="0"/>
              <a:t>for an inclusive shelter expert to support emergency operations</a:t>
            </a:r>
            <a:r>
              <a:rPr lang="en-AU" sz="1850" dirty="0" smtClean="0"/>
              <a:t>.</a:t>
            </a:r>
          </a:p>
          <a:p>
            <a:endParaRPr lang="en-AU" sz="800" dirty="0" smtClean="0"/>
          </a:p>
          <a:p>
            <a:r>
              <a:rPr lang="en-AU" sz="1850" dirty="0"/>
              <a:t>• </a:t>
            </a:r>
            <a:r>
              <a:rPr lang="en-AU" sz="2000" dirty="0" smtClean="0"/>
              <a:t>Identify potential </a:t>
            </a:r>
            <a:r>
              <a:rPr lang="en-AU" sz="2000" dirty="0"/>
              <a:t>funding sources for the dissemination of the </a:t>
            </a:r>
            <a:r>
              <a:rPr lang="en-AU" sz="2000" dirty="0" smtClean="0"/>
              <a:t>revised manual</a:t>
            </a:r>
            <a:r>
              <a:rPr lang="en-AU" sz="2000" dirty="0"/>
              <a:t>, </a:t>
            </a:r>
            <a:r>
              <a:rPr lang="en-AU" sz="2000" dirty="0" smtClean="0"/>
              <a:t>good shelter </a:t>
            </a:r>
            <a:r>
              <a:rPr lang="en-AU" sz="2000" dirty="0"/>
              <a:t>programming tools, standards and the roll out of awareness trainings.</a:t>
            </a:r>
            <a:endParaRPr lang="es-EC" sz="2000" dirty="0"/>
          </a:p>
          <a:p>
            <a:endParaRPr lang="en-AU" sz="1850" dirty="0"/>
          </a:p>
          <a:p>
            <a:endParaRPr lang="es-EC" sz="18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317" y="5982418"/>
            <a:ext cx="2932187" cy="61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76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5536" y="332656"/>
            <a:ext cx="82809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600" b="1" dirty="0" smtClean="0"/>
              <a:t>Working group on Inclusion of Persons with Disabilities</a:t>
            </a:r>
            <a:endParaRPr lang="es-EC" sz="2600" b="1" dirty="0"/>
          </a:p>
        </p:txBody>
      </p:sp>
      <p:sp>
        <p:nvSpPr>
          <p:cNvPr id="12" name="Rectangle 11"/>
          <p:cNvSpPr/>
          <p:nvPr/>
        </p:nvSpPr>
        <p:spPr>
          <a:xfrm>
            <a:off x="683568" y="980728"/>
            <a:ext cx="792088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850" b="1" dirty="0" smtClean="0"/>
              <a:t>Timeline:</a:t>
            </a:r>
            <a:endParaRPr lang="en-AU" sz="1850" b="1" dirty="0" smtClean="0"/>
          </a:p>
          <a:p>
            <a:r>
              <a:rPr lang="en-AU" sz="1850" dirty="0"/>
              <a:t>The Working Group </a:t>
            </a:r>
            <a:r>
              <a:rPr lang="en-AU" sz="1850" dirty="0" smtClean="0"/>
              <a:t>will be activated for a period of 3 years.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317" y="5982418"/>
            <a:ext cx="2932187" cy="61493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483152"/>
              </p:ext>
            </p:extLst>
          </p:nvPr>
        </p:nvGraphicFramePr>
        <p:xfrm>
          <a:off x="107504" y="1844824"/>
          <a:ext cx="8928992" cy="3811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6912768"/>
              </a:tblGrid>
              <a:tr h="154816">
                <a:tc>
                  <a:txBody>
                    <a:bodyPr/>
                    <a:lstStyle/>
                    <a:p>
                      <a:r>
                        <a:rPr lang="en-AU" b="0" dirty="0" smtClean="0">
                          <a:solidFill>
                            <a:schemeClr val="tx1"/>
                          </a:solidFill>
                        </a:rPr>
                        <a:t>July 2018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dirty="0" smtClean="0">
                          <a:solidFill>
                            <a:schemeClr val="tx1"/>
                          </a:solidFill>
                        </a:rPr>
                        <a:t>Activation of WG and first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baseline="0" dirty="0" smtClean="0"/>
                        <a:t>Aug </a:t>
                      </a:r>
                      <a:r>
                        <a:rPr lang="en-AU" dirty="0" smtClean="0"/>
                        <a:t>2018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/>
                        <a:t>Confirmation of action plan and defined process for collecting evidence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Jul 2018 – Apr</a:t>
                      </a:r>
                      <a:r>
                        <a:rPr lang="en-AU" baseline="0" dirty="0" smtClean="0"/>
                        <a:t> </a:t>
                      </a:r>
                      <a:r>
                        <a:rPr lang="en-AU" dirty="0" smtClean="0"/>
                        <a:t>2020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Consultation / Review of </a:t>
                      </a:r>
                      <a:r>
                        <a:rPr lang="en-AU" sz="1800" i="1" dirty="0" smtClean="0"/>
                        <a:t>All Under One Roof </a:t>
                      </a:r>
                      <a:r>
                        <a:rPr lang="en-AU" sz="1800" dirty="0" smtClean="0"/>
                        <a:t>and other inclusive guidance</a:t>
                      </a:r>
                      <a:r>
                        <a:rPr lang="en-AU" sz="1800" i="1" dirty="0" smtClean="0"/>
                        <a:t> </a:t>
                      </a:r>
                      <a:r>
                        <a:rPr lang="en-AU" sz="1800" dirty="0" smtClean="0"/>
                        <a:t>in various contexts</a:t>
                      </a:r>
                      <a:r>
                        <a:rPr lang="en-AU" sz="1800" baseline="0" dirty="0" smtClean="0"/>
                        <a:t> as part of operations/ response activities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Jul 2019 – Apr</a:t>
                      </a:r>
                      <a:r>
                        <a:rPr lang="en-AU" baseline="0" dirty="0" smtClean="0"/>
                        <a:t> </a:t>
                      </a:r>
                      <a:r>
                        <a:rPr lang="en-AU" dirty="0" smtClean="0"/>
                        <a:t>2020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err="1" smtClean="0"/>
                        <a:t>Ongoing</a:t>
                      </a:r>
                      <a:r>
                        <a:rPr lang="es-EC" sz="1800" dirty="0" smtClean="0"/>
                        <a:t> </a:t>
                      </a:r>
                      <a:r>
                        <a:rPr lang="en-AU" sz="1800" dirty="0" smtClean="0"/>
                        <a:t>collation of data, relevant case studies and other evidence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4675">
                <a:tc>
                  <a:txBody>
                    <a:bodyPr/>
                    <a:lstStyle/>
                    <a:p>
                      <a:r>
                        <a:rPr lang="en-AU" dirty="0" smtClean="0"/>
                        <a:t>Mar – Jun 2020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Revision of </a:t>
                      </a:r>
                      <a:r>
                        <a:rPr lang="en-AU" sz="1800" i="1" dirty="0" smtClean="0"/>
                        <a:t>All Under One Roof </a:t>
                      </a:r>
                      <a:r>
                        <a:rPr lang="en-AU" sz="1800" dirty="0" smtClean="0"/>
                        <a:t>as GSC tool and development of GSC standards. Revision of</a:t>
                      </a:r>
                      <a:r>
                        <a:rPr lang="en-AU" sz="1800" baseline="0" dirty="0" smtClean="0"/>
                        <a:t> </a:t>
                      </a:r>
                      <a:r>
                        <a:rPr lang="en-AU" sz="1800" dirty="0" smtClean="0"/>
                        <a:t>other inclusive GSC guidance.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n-AU" dirty="0" smtClean="0"/>
                        <a:t>Mar – Sep 2020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Development of dissemination strategy, update awareness training, TOR for roving support and</a:t>
                      </a:r>
                      <a:r>
                        <a:rPr lang="en-AU" sz="1800" baseline="0" dirty="0" smtClean="0"/>
                        <a:t> pilot plan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October 2020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Final endorsement of standards</a:t>
                      </a:r>
                      <a:r>
                        <a:rPr lang="en-AU" baseline="0" dirty="0" smtClean="0"/>
                        <a:t> and </a:t>
                      </a:r>
                      <a:r>
                        <a:rPr lang="en-AU" baseline="0" dirty="0" err="1" smtClean="0"/>
                        <a:t>ToR</a:t>
                      </a:r>
                      <a:r>
                        <a:rPr lang="en-AU" baseline="0" dirty="0" smtClean="0"/>
                        <a:t> by GSC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May 2021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End of project – possible establishment of Community</a:t>
                      </a:r>
                      <a:r>
                        <a:rPr lang="en-AU" baseline="0" dirty="0" smtClean="0"/>
                        <a:t> of Practice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116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5536" y="332656"/>
            <a:ext cx="82809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600" b="1" dirty="0" smtClean="0"/>
              <a:t>Working group on Inclusion of Persons with Disabilities</a:t>
            </a:r>
            <a:endParaRPr lang="es-EC" sz="2600" b="1" dirty="0"/>
          </a:p>
        </p:txBody>
      </p:sp>
      <p:sp>
        <p:nvSpPr>
          <p:cNvPr id="11" name="Rectangle 10"/>
          <p:cNvSpPr/>
          <p:nvPr/>
        </p:nvSpPr>
        <p:spPr>
          <a:xfrm>
            <a:off x="755576" y="1628800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 smtClean="0"/>
              <a:t>Immediate priorities:</a:t>
            </a:r>
          </a:p>
          <a:p>
            <a:endParaRPr lang="en-AU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/>
              <a:t>Defining process for collecting evidence (please share comments).</a:t>
            </a:r>
          </a:p>
          <a:p>
            <a:pPr marL="457200" indent="-457200">
              <a:buFont typeface="+mj-lt"/>
              <a:buAutoNum type="arabicPeriod"/>
            </a:pPr>
            <a:endParaRPr lang="en-AU" sz="2000" dirty="0"/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/>
              <a:t>Sharing case studies/ resources (will share </a:t>
            </a:r>
            <a:r>
              <a:rPr lang="en-AU" sz="2000" dirty="0" err="1" smtClean="0"/>
              <a:t>OneDrive</a:t>
            </a:r>
            <a:r>
              <a:rPr lang="en-AU" sz="2000" dirty="0"/>
              <a:t> </a:t>
            </a:r>
            <a:r>
              <a:rPr lang="en-AU" sz="2000" dirty="0" smtClean="0"/>
              <a:t>link).</a:t>
            </a:r>
          </a:p>
          <a:p>
            <a:pPr marL="457200" indent="-457200">
              <a:buFont typeface="+mj-lt"/>
              <a:buAutoNum type="arabicPeriod"/>
            </a:pPr>
            <a:endParaRPr lang="en-AU" sz="2000" dirty="0"/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/>
              <a:t>Looking for opportunities of testing/ piloting All Under One Roof and other guidance.</a:t>
            </a:r>
          </a:p>
        </p:txBody>
      </p:sp>
    </p:spTree>
    <p:extLst>
      <p:ext uri="{BB962C8B-B14F-4D97-AF65-F5344CB8AC3E}">
        <p14:creationId xmlns:p14="http://schemas.microsoft.com/office/powerpoint/2010/main" val="2097315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5536" y="332656"/>
            <a:ext cx="82809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b="1" dirty="0"/>
              <a:t>IASC -  </a:t>
            </a:r>
            <a:r>
              <a:rPr lang="en-US" sz="2600" b="1" dirty="0" smtClean="0"/>
              <a:t>Guidelines </a:t>
            </a:r>
            <a:r>
              <a:rPr lang="en-US" sz="2600" b="1" dirty="0"/>
              <a:t>for Inclusion of </a:t>
            </a:r>
            <a:r>
              <a:rPr lang="en-US" sz="2600" b="1" dirty="0" smtClean="0"/>
              <a:t>Persons </a:t>
            </a:r>
            <a:r>
              <a:rPr lang="en-US" sz="2600" b="1" dirty="0"/>
              <a:t>with Disabilities</a:t>
            </a:r>
            <a:br>
              <a:rPr lang="en-US" sz="2600" b="1" dirty="0"/>
            </a:br>
            <a:r>
              <a:rPr lang="en-US" sz="2600" b="1" dirty="0"/>
              <a:t>in Humanitarian Action</a:t>
            </a:r>
            <a:endParaRPr lang="en-AU" sz="2600" b="1" dirty="0"/>
          </a:p>
        </p:txBody>
      </p:sp>
      <p:sp>
        <p:nvSpPr>
          <p:cNvPr id="11" name="Rectangle 10"/>
          <p:cNvSpPr/>
          <p:nvPr/>
        </p:nvSpPr>
        <p:spPr>
          <a:xfrm>
            <a:off x="495430" y="1485359"/>
            <a:ext cx="815587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IASC </a:t>
            </a:r>
            <a:r>
              <a:rPr lang="en-GB" sz="2000" dirty="0"/>
              <a:t>guidelines on disability </a:t>
            </a:r>
            <a:r>
              <a:rPr lang="en-GB" sz="2000" dirty="0" smtClean="0"/>
              <a:t>inclusion are currently being developed to </a:t>
            </a:r>
            <a:r>
              <a:rPr lang="en-US" sz="2000" dirty="0" smtClean="0"/>
              <a:t>strengthen </a:t>
            </a:r>
            <a:r>
              <a:rPr lang="en-US" sz="2000" dirty="0"/>
              <a:t>accountability to persons with disabilities in situations of risk and humanitarian emergencies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Includes Shelter </a:t>
            </a:r>
            <a:r>
              <a:rPr lang="en-GB" sz="2000" dirty="0"/>
              <a:t>and Settlements </a:t>
            </a:r>
            <a:r>
              <a:rPr lang="en-AU" sz="2000" dirty="0" smtClean="0"/>
              <a:t>chapter.</a:t>
            </a:r>
            <a:r>
              <a:rPr lang="en-US" sz="2000" dirty="0"/>
              <a:t> </a:t>
            </a:r>
            <a:r>
              <a:rPr lang="en-US" sz="2000" dirty="0" smtClean="0"/>
              <a:t>Seeking input on: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Suggestions </a:t>
            </a:r>
            <a:r>
              <a:rPr lang="en-GB" sz="2000" dirty="0"/>
              <a:t>for case studies where organisations of persons with </a:t>
            </a:r>
            <a:r>
              <a:rPr lang="en-GB" sz="2000" dirty="0" smtClean="0"/>
              <a:t>disabilities </a:t>
            </a:r>
            <a:r>
              <a:rPr lang="en-GB" sz="2000" dirty="0"/>
              <a:t>and shelter agencies </a:t>
            </a:r>
            <a:r>
              <a:rPr lang="en-GB" sz="2000" dirty="0" smtClean="0"/>
              <a:t>collaborate (channel through WG)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Thoughts </a:t>
            </a:r>
            <a:r>
              <a:rPr lang="en-GB" sz="2000" dirty="0"/>
              <a:t>on access to shelter and settlement assistance for persons with disabilities - what are the main challenges and gaps - what type of guidance is needed? (To complement AUOR or other existing guidance).</a:t>
            </a:r>
            <a:br>
              <a:rPr lang="en-GB" sz="2000" dirty="0"/>
            </a:b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</p:txBody>
      </p:sp>
      <p:sp>
        <p:nvSpPr>
          <p:cNvPr id="12" name="Rectangle 11"/>
          <p:cNvSpPr/>
          <p:nvPr/>
        </p:nvSpPr>
        <p:spPr>
          <a:xfrm>
            <a:off x="495431" y="5301208"/>
            <a:ext cx="8155873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850" b="1" dirty="0" smtClean="0"/>
              <a:t>Contacts: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50" dirty="0"/>
              <a:t>Vidar Glette </a:t>
            </a:r>
            <a:r>
              <a:rPr lang="en-AU" sz="1850" dirty="0" smtClean="0">
                <a:hlinkClick r:id="rId2"/>
              </a:rPr>
              <a:t>vidargl@gmail.com</a:t>
            </a:r>
            <a:endParaRPr lang="en-AU" sz="185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50" dirty="0" smtClean="0"/>
              <a:t>Valerie </a:t>
            </a:r>
            <a:r>
              <a:rPr lang="en-AU" sz="1850" dirty="0" err="1" smtClean="0"/>
              <a:t>Sherrer</a:t>
            </a:r>
            <a:r>
              <a:rPr lang="en-AU" sz="1850" dirty="0"/>
              <a:t> </a:t>
            </a:r>
            <a:r>
              <a:rPr lang="en-AU" sz="1850" dirty="0" smtClean="0">
                <a:hlinkClick r:id="rId3"/>
              </a:rPr>
              <a:t>lerie@bluewin.ch</a:t>
            </a:r>
            <a:endParaRPr lang="en-AU" sz="185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 err="1" smtClean="0"/>
              <a:t>Ulrike</a:t>
            </a:r>
            <a:r>
              <a:rPr lang="es-EC" sz="2000" dirty="0" smtClean="0"/>
              <a:t> </a:t>
            </a:r>
            <a:r>
              <a:rPr lang="es-EC" sz="2000" dirty="0" err="1" smtClean="0"/>
              <a:t>Last</a:t>
            </a:r>
            <a:r>
              <a:rPr lang="es-EC" sz="2000" dirty="0" smtClean="0"/>
              <a:t> </a:t>
            </a:r>
            <a:r>
              <a:rPr lang="es-EC" sz="2000" u="sng" dirty="0" smtClean="0">
                <a:hlinkClick r:id="rId4"/>
              </a:rPr>
              <a:t>u.last@hi.org</a:t>
            </a:r>
            <a:endParaRPr lang="en-AU" sz="185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850" dirty="0" smtClean="0"/>
          </a:p>
          <a:p>
            <a:endParaRPr lang="en-AU" sz="185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85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4691" y="5644456"/>
            <a:ext cx="2859843" cy="80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23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5536" y="332656"/>
            <a:ext cx="82809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600" b="1" dirty="0" smtClean="0"/>
              <a:t>Working group on Inclusion of Persons with Disabilities</a:t>
            </a:r>
            <a:endParaRPr lang="es-EC" sz="2600" b="1" dirty="0"/>
          </a:p>
        </p:txBody>
      </p:sp>
      <p:sp>
        <p:nvSpPr>
          <p:cNvPr id="13" name="Rectangle 12"/>
          <p:cNvSpPr/>
          <p:nvPr/>
        </p:nvSpPr>
        <p:spPr>
          <a:xfrm>
            <a:off x="520583" y="1412776"/>
            <a:ext cx="8155873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850" b="1" dirty="0" smtClean="0"/>
              <a:t>Contact: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50" dirty="0" smtClean="0">
                <a:hlinkClick r:id="rId2"/>
              </a:rPr>
              <a:t>lemarshall@redcross.org.au</a:t>
            </a:r>
            <a:endParaRPr lang="en-AU" sz="185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50" dirty="0" smtClean="0">
                <a:hlinkClick r:id="rId3"/>
              </a:rPr>
              <a:t>michael.waugh@nrc.no</a:t>
            </a:r>
            <a:r>
              <a:rPr lang="en-AU" sz="1850" dirty="0" smtClean="0"/>
              <a:t> </a:t>
            </a:r>
            <a:endParaRPr lang="en-AU" sz="185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528" y="3190876"/>
            <a:ext cx="776968" cy="9351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362" y="3074849"/>
            <a:ext cx="1298434" cy="11671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698" y="3004911"/>
            <a:ext cx="1237102" cy="12371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554" y="3190874"/>
            <a:ext cx="831967" cy="897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999" y="3356992"/>
            <a:ext cx="2932187" cy="6149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16016" y="17025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hlinkClick r:id="rId9"/>
              </a:rPr>
              <a:t>mmojtahedi@icrc.org</a:t>
            </a:r>
            <a:r>
              <a:rPr lang="en-AU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>
                <a:hlinkClick r:id="rId10"/>
              </a:rPr>
              <a:t>iskrine@iom.int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8329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2419</TotalTime>
  <Words>567</Words>
  <Application>Microsoft Office PowerPoint</Application>
  <PresentationFormat>On-screen Show (4:3)</PresentationFormat>
  <Paragraphs>75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Australian Red Cross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Australian Red Cross</dc:creator>
  <cp:lastModifiedBy>Australian Red Cross</cp:lastModifiedBy>
  <cp:revision>44</cp:revision>
  <dcterms:created xsi:type="dcterms:W3CDTF">2018-06-05T22:50:28Z</dcterms:created>
  <dcterms:modified xsi:type="dcterms:W3CDTF">2018-07-13T14:12:08Z</dcterms:modified>
</cp:coreProperties>
</file>