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3"/>
  </p:sldMasterIdLst>
  <p:notesMasterIdLst>
    <p:notesMasterId r:id="rId14"/>
  </p:notesMasterIdLst>
  <p:sldIdLst>
    <p:sldId id="702" r:id="rId4"/>
    <p:sldId id="756" r:id="rId5"/>
    <p:sldId id="757" r:id="rId6"/>
    <p:sldId id="749" r:id="rId7"/>
    <p:sldId id="758" r:id="rId8"/>
    <p:sldId id="748" r:id="rId9"/>
    <p:sldId id="750" r:id="rId10"/>
    <p:sldId id="751" r:id="rId11"/>
    <p:sldId id="755" r:id="rId12"/>
    <p:sldId id="759" r:id="rId13"/>
  </p:sldIdLst>
  <p:sldSz cx="9144000" cy="5143500" type="screen16x9"/>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NHCRuser" initials="U" lastIdx="2" clrIdx="0"/>
  <p:cmAuthor id="1" name="Michael Gloeckle" initials="MG" lastIdx="1" clrIdx="1"/>
  <p:cmAuthor id="2" name="Michael Gloeckle" initials="MG [2]" lastIdx="1" clrIdx="2"/>
  <p:cmAuthor id="3" name="WEIRA Cornelius - ET" initials="WC-E" lastIdx="2" clrIdx="3"/>
  <p:cmAuthor id="4" name="Andrea" initials="A" lastIdx="0" clrIdx="4">
    <p:extLst>
      <p:ext uri="{19B8F6BF-5375-455C-9EA6-DF929625EA0E}">
        <p15:presenceInfo xmlns:p15="http://schemas.microsoft.com/office/powerpoint/2012/main" userId="Andrea" providerId="None"/>
      </p:ext>
    </p:extLst>
  </p:cmAuthor>
  <p:cmAuthor id="5" name="Francesca Coloni" initials="FC" lastIdx="10" clrIdx="5">
    <p:extLst>
      <p:ext uri="{19B8F6BF-5375-455C-9EA6-DF929625EA0E}">
        <p15:presenceInfo xmlns:p15="http://schemas.microsoft.com/office/powerpoint/2012/main" userId="S-1-5-21-2676355427-447894320-4283101651-2640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AAFF1F-3EA8-4758-B8C2-6BD10A420DBD}" v="100" dt="2019-11-26T20:16:29.0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800" y="60"/>
      </p:cViewPr>
      <p:guideLst>
        <p:guide orient="horz" pos="2160"/>
        <p:guide pos="2880"/>
        <p:guide orient="horz" pos="16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1.xml"/><Relationship Id="rId21" Type="http://schemas.microsoft.com/office/2015/10/relationships/revisionInfo" Target="revisionInfo.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ya Boevska" userId="5f757961-c27c-4ffe-a0e4-4808b86a1e04" providerId="ADAL" clId="{FB18D19E-DC92-498D-A86B-8EC2F930C8F8}"/>
    <pc:docChg chg="undo custSel addSld delSld modSld">
      <pc:chgData name="Petya Boevska" userId="5f757961-c27c-4ffe-a0e4-4808b86a1e04" providerId="ADAL" clId="{FB18D19E-DC92-498D-A86B-8EC2F930C8F8}" dt="2019-11-26T20:18:11.002" v="4444" actId="20577"/>
      <pc:docMkLst>
        <pc:docMk/>
      </pc:docMkLst>
      <pc:sldChg chg="modSp">
        <pc:chgData name="Petya Boevska" userId="5f757961-c27c-4ffe-a0e4-4808b86a1e04" providerId="ADAL" clId="{FB18D19E-DC92-498D-A86B-8EC2F930C8F8}" dt="2019-11-26T20:08:28.407" v="3561" actId="20577"/>
        <pc:sldMkLst>
          <pc:docMk/>
          <pc:sldMk cId="4117598820" sldId="702"/>
        </pc:sldMkLst>
        <pc:spChg chg="mod">
          <ac:chgData name="Petya Boevska" userId="5f757961-c27c-4ffe-a0e4-4808b86a1e04" providerId="ADAL" clId="{FB18D19E-DC92-498D-A86B-8EC2F930C8F8}" dt="2019-11-26T14:23:17.637" v="71" actId="20577"/>
          <ac:spMkLst>
            <pc:docMk/>
            <pc:sldMk cId="4117598820" sldId="702"/>
            <ac:spMk id="3" creationId="{00000000-0000-0000-0000-000000000000}"/>
          </ac:spMkLst>
        </pc:spChg>
        <pc:spChg chg="mod">
          <ac:chgData name="Petya Boevska" userId="5f757961-c27c-4ffe-a0e4-4808b86a1e04" providerId="ADAL" clId="{FB18D19E-DC92-498D-A86B-8EC2F930C8F8}" dt="2019-11-26T20:08:28.407" v="3561" actId="20577"/>
          <ac:spMkLst>
            <pc:docMk/>
            <pc:sldMk cId="4117598820" sldId="702"/>
            <ac:spMk id="4" creationId="{00000000-0000-0000-0000-000000000000}"/>
          </ac:spMkLst>
        </pc:spChg>
      </pc:sldChg>
      <pc:sldChg chg="del">
        <pc:chgData name="Petya Boevska" userId="5f757961-c27c-4ffe-a0e4-4808b86a1e04" providerId="ADAL" clId="{FB18D19E-DC92-498D-A86B-8EC2F930C8F8}" dt="2019-11-26T20:00:03.617" v="3232" actId="2696"/>
        <pc:sldMkLst>
          <pc:docMk/>
          <pc:sldMk cId="3625791522" sldId="732"/>
        </pc:sldMkLst>
      </pc:sldChg>
      <pc:sldChg chg="del">
        <pc:chgData name="Petya Boevska" userId="5f757961-c27c-4ffe-a0e4-4808b86a1e04" providerId="ADAL" clId="{FB18D19E-DC92-498D-A86B-8EC2F930C8F8}" dt="2019-11-26T20:00:05.604" v="3233" actId="2696"/>
        <pc:sldMkLst>
          <pc:docMk/>
          <pc:sldMk cId="1489114144" sldId="734"/>
        </pc:sldMkLst>
      </pc:sldChg>
      <pc:sldChg chg="addSp delSp modSp">
        <pc:chgData name="Petya Boevska" userId="5f757961-c27c-4ffe-a0e4-4808b86a1e04" providerId="ADAL" clId="{FB18D19E-DC92-498D-A86B-8EC2F930C8F8}" dt="2019-11-26T20:16:37.900" v="4385" actId="404"/>
        <pc:sldMkLst>
          <pc:docMk/>
          <pc:sldMk cId="2126329092" sldId="748"/>
        </pc:sldMkLst>
        <pc:spChg chg="add mod">
          <ac:chgData name="Petya Boevska" userId="5f757961-c27c-4ffe-a0e4-4808b86a1e04" providerId="ADAL" clId="{FB18D19E-DC92-498D-A86B-8EC2F930C8F8}" dt="2019-11-26T20:16:37.900" v="4385" actId="404"/>
          <ac:spMkLst>
            <pc:docMk/>
            <pc:sldMk cId="2126329092" sldId="748"/>
            <ac:spMk id="3" creationId="{8C547EB8-2D78-4DD4-A985-D5C5B15B6AD6}"/>
          </ac:spMkLst>
        </pc:spChg>
        <pc:spChg chg="add del mod">
          <ac:chgData name="Petya Boevska" userId="5f757961-c27c-4ffe-a0e4-4808b86a1e04" providerId="ADAL" clId="{FB18D19E-DC92-498D-A86B-8EC2F930C8F8}" dt="2019-11-26T20:05:43.817" v="3394" actId="478"/>
          <ac:spMkLst>
            <pc:docMk/>
            <pc:sldMk cId="2126329092" sldId="748"/>
            <ac:spMk id="6" creationId="{03ABBAE8-E791-4AAF-9C28-CA690D770A98}"/>
          </ac:spMkLst>
        </pc:spChg>
        <pc:spChg chg="del mod">
          <ac:chgData name="Petya Boevska" userId="5f757961-c27c-4ffe-a0e4-4808b86a1e04" providerId="ADAL" clId="{FB18D19E-DC92-498D-A86B-8EC2F930C8F8}" dt="2019-11-26T14:57:51.049" v="1017" actId="478"/>
          <ac:spMkLst>
            <pc:docMk/>
            <pc:sldMk cId="2126329092" sldId="748"/>
            <ac:spMk id="10" creationId="{1A249293-5158-445D-AEBF-6FA3C9F427AF}"/>
          </ac:spMkLst>
        </pc:spChg>
        <pc:spChg chg="del">
          <ac:chgData name="Petya Boevska" userId="5f757961-c27c-4ffe-a0e4-4808b86a1e04" providerId="ADAL" clId="{FB18D19E-DC92-498D-A86B-8EC2F930C8F8}" dt="2019-11-26T14:57:54.472" v="1018" actId="478"/>
          <ac:spMkLst>
            <pc:docMk/>
            <pc:sldMk cId="2126329092" sldId="748"/>
            <ac:spMk id="11" creationId="{91F8756A-ABEE-49DA-9B26-EE3A92201DF5}"/>
          </ac:spMkLst>
        </pc:spChg>
        <pc:spChg chg="del">
          <ac:chgData name="Petya Boevska" userId="5f757961-c27c-4ffe-a0e4-4808b86a1e04" providerId="ADAL" clId="{FB18D19E-DC92-498D-A86B-8EC2F930C8F8}" dt="2019-11-26T14:58:52.391" v="1028" actId="478"/>
          <ac:spMkLst>
            <pc:docMk/>
            <pc:sldMk cId="2126329092" sldId="748"/>
            <ac:spMk id="12" creationId="{F286A3EF-38D2-456B-885D-6DDA2AA084F9}"/>
          </ac:spMkLst>
        </pc:spChg>
        <pc:spChg chg="del">
          <ac:chgData name="Petya Boevska" userId="5f757961-c27c-4ffe-a0e4-4808b86a1e04" providerId="ADAL" clId="{FB18D19E-DC92-498D-A86B-8EC2F930C8F8}" dt="2019-11-26T14:57:46.116" v="1016" actId="478"/>
          <ac:spMkLst>
            <pc:docMk/>
            <pc:sldMk cId="2126329092" sldId="748"/>
            <ac:spMk id="13" creationId="{85876422-0341-48C6-A5F3-4DF6C156F4C8}"/>
          </ac:spMkLst>
        </pc:spChg>
        <pc:spChg chg="add mod">
          <ac:chgData name="Petya Boevska" userId="5f757961-c27c-4ffe-a0e4-4808b86a1e04" providerId="ADAL" clId="{FB18D19E-DC92-498D-A86B-8EC2F930C8F8}" dt="2019-11-26T20:05:55" v="3443" actId="20577"/>
          <ac:spMkLst>
            <pc:docMk/>
            <pc:sldMk cId="2126329092" sldId="748"/>
            <ac:spMk id="15" creationId="{92F043F3-77B5-4046-B607-62040D30A299}"/>
          </ac:spMkLst>
        </pc:spChg>
        <pc:graphicFrameChg chg="add mod modGraphic">
          <ac:chgData name="Petya Boevska" userId="5f757961-c27c-4ffe-a0e4-4808b86a1e04" providerId="ADAL" clId="{FB18D19E-DC92-498D-A86B-8EC2F930C8F8}" dt="2019-11-26T20:15:18.679" v="4303"/>
          <ac:graphicFrameMkLst>
            <pc:docMk/>
            <pc:sldMk cId="2126329092" sldId="748"/>
            <ac:graphicFrameMk id="14" creationId="{0B2042BF-CE99-4677-8C49-1D1320574B9B}"/>
          </ac:graphicFrameMkLst>
        </pc:graphicFrameChg>
      </pc:sldChg>
      <pc:sldChg chg="addSp delSp modSp">
        <pc:chgData name="Petya Boevska" userId="5f757961-c27c-4ffe-a0e4-4808b86a1e04" providerId="ADAL" clId="{FB18D19E-DC92-498D-A86B-8EC2F930C8F8}" dt="2019-11-26T20:04:18.468" v="3318" actId="1076"/>
        <pc:sldMkLst>
          <pc:docMk/>
          <pc:sldMk cId="2774645942" sldId="749"/>
        </pc:sldMkLst>
        <pc:spChg chg="del mod">
          <ac:chgData name="Petya Boevska" userId="5f757961-c27c-4ffe-a0e4-4808b86a1e04" providerId="ADAL" clId="{FB18D19E-DC92-498D-A86B-8EC2F930C8F8}" dt="2019-11-26T20:02:28.715" v="3256" actId="478"/>
          <ac:spMkLst>
            <pc:docMk/>
            <pc:sldMk cId="2774645942" sldId="749"/>
            <ac:spMk id="2" creationId="{0ADF63AA-02B6-4A9C-BB3D-67B1734DDE7E}"/>
          </ac:spMkLst>
        </pc:spChg>
        <pc:spChg chg="add del mod">
          <ac:chgData name="Petya Boevska" userId="5f757961-c27c-4ffe-a0e4-4808b86a1e04" providerId="ADAL" clId="{FB18D19E-DC92-498D-A86B-8EC2F930C8F8}" dt="2019-11-26T19:46:18.183" v="2330"/>
          <ac:spMkLst>
            <pc:docMk/>
            <pc:sldMk cId="2774645942" sldId="749"/>
            <ac:spMk id="5" creationId="{1C47665F-705E-43AC-AEB7-5E2027444685}"/>
          </ac:spMkLst>
        </pc:spChg>
        <pc:spChg chg="del mod">
          <ac:chgData name="Petya Boevska" userId="5f757961-c27c-4ffe-a0e4-4808b86a1e04" providerId="ADAL" clId="{FB18D19E-DC92-498D-A86B-8EC2F930C8F8}" dt="2019-11-26T20:04:07.784" v="3316" actId="478"/>
          <ac:spMkLst>
            <pc:docMk/>
            <pc:sldMk cId="2774645942" sldId="749"/>
            <ac:spMk id="6" creationId="{03ABBAE8-E791-4AAF-9C28-CA690D770A98}"/>
          </ac:spMkLst>
        </pc:spChg>
        <pc:spChg chg="add mod">
          <ac:chgData name="Petya Boevska" userId="5f757961-c27c-4ffe-a0e4-4808b86a1e04" providerId="ADAL" clId="{FB18D19E-DC92-498D-A86B-8EC2F930C8F8}" dt="2019-11-26T20:04:18.468" v="3318" actId="1076"/>
          <ac:spMkLst>
            <pc:docMk/>
            <pc:sldMk cId="2774645942" sldId="749"/>
            <ac:spMk id="7" creationId="{38B0F7C4-78D7-442C-938C-4AD2464C2C23}"/>
          </ac:spMkLst>
        </pc:spChg>
        <pc:spChg chg="add mod">
          <ac:chgData name="Petya Boevska" userId="5f757961-c27c-4ffe-a0e4-4808b86a1e04" providerId="ADAL" clId="{FB18D19E-DC92-498D-A86B-8EC2F930C8F8}" dt="2019-11-26T20:04:02.857" v="3315" actId="20577"/>
          <ac:spMkLst>
            <pc:docMk/>
            <pc:sldMk cId="2774645942" sldId="749"/>
            <ac:spMk id="11" creationId="{C20B4D74-E6AE-44A8-BD4A-ACB70BB64532}"/>
          </ac:spMkLst>
        </pc:spChg>
        <pc:graphicFrameChg chg="add del mod modGraphic">
          <ac:chgData name="Petya Boevska" userId="5f757961-c27c-4ffe-a0e4-4808b86a1e04" providerId="ADAL" clId="{FB18D19E-DC92-498D-A86B-8EC2F930C8F8}" dt="2019-11-26T14:57:30.924" v="1013"/>
          <ac:graphicFrameMkLst>
            <pc:docMk/>
            <pc:sldMk cId="2774645942" sldId="749"/>
            <ac:graphicFrameMk id="3" creationId="{F683CD94-224D-452D-8246-E82A313CE204}"/>
          </ac:graphicFrameMkLst>
        </pc:graphicFrameChg>
        <pc:graphicFrameChg chg="add mod modGraphic">
          <ac:chgData name="Petya Boevska" userId="5f757961-c27c-4ffe-a0e4-4808b86a1e04" providerId="ADAL" clId="{FB18D19E-DC92-498D-A86B-8EC2F930C8F8}" dt="2019-11-26T20:04:14.177" v="3317" actId="1076"/>
          <ac:graphicFrameMkLst>
            <pc:docMk/>
            <pc:sldMk cId="2774645942" sldId="749"/>
            <ac:graphicFrameMk id="9" creationId="{C251C03C-0F1C-4416-8DD3-285645655497}"/>
          </ac:graphicFrameMkLst>
        </pc:graphicFrameChg>
        <pc:picChg chg="del mod">
          <ac:chgData name="Petya Boevska" userId="5f757961-c27c-4ffe-a0e4-4808b86a1e04" providerId="ADAL" clId="{FB18D19E-DC92-498D-A86B-8EC2F930C8F8}" dt="2019-11-26T14:27:03.068" v="265" actId="478"/>
          <ac:picMkLst>
            <pc:docMk/>
            <pc:sldMk cId="2774645942" sldId="749"/>
            <ac:picMk id="10" creationId="{B7DC49D0-BDA9-4483-9B7F-F57775256EEF}"/>
          </ac:picMkLst>
        </pc:picChg>
      </pc:sldChg>
      <pc:sldChg chg="addSp delSp modSp">
        <pc:chgData name="Petya Boevska" userId="5f757961-c27c-4ffe-a0e4-4808b86a1e04" providerId="ADAL" clId="{FB18D19E-DC92-498D-A86B-8EC2F930C8F8}" dt="2019-11-26T20:09:42.458" v="3650" actId="20577"/>
        <pc:sldMkLst>
          <pc:docMk/>
          <pc:sldMk cId="4075479934" sldId="750"/>
        </pc:sldMkLst>
        <pc:spChg chg="del">
          <ac:chgData name="Petya Boevska" userId="5f757961-c27c-4ffe-a0e4-4808b86a1e04" providerId="ADAL" clId="{FB18D19E-DC92-498D-A86B-8EC2F930C8F8}" dt="2019-11-26T20:09:11.487" v="3639" actId="478"/>
          <ac:spMkLst>
            <pc:docMk/>
            <pc:sldMk cId="4075479934" sldId="750"/>
            <ac:spMk id="6" creationId="{03ABBAE8-E791-4AAF-9C28-CA690D770A98}"/>
          </ac:spMkLst>
        </pc:spChg>
        <pc:spChg chg="add mod">
          <ac:chgData name="Petya Boevska" userId="5f757961-c27c-4ffe-a0e4-4808b86a1e04" providerId="ADAL" clId="{FB18D19E-DC92-498D-A86B-8EC2F930C8F8}" dt="2019-11-26T20:09:42.458" v="3650" actId="20577"/>
          <ac:spMkLst>
            <pc:docMk/>
            <pc:sldMk cId="4075479934" sldId="750"/>
            <ac:spMk id="9" creationId="{3BCA3A66-D115-4B47-8A60-9A5359211507}"/>
          </ac:spMkLst>
        </pc:spChg>
        <pc:spChg chg="mod">
          <ac:chgData name="Petya Boevska" userId="5f757961-c27c-4ffe-a0e4-4808b86a1e04" providerId="ADAL" clId="{FB18D19E-DC92-498D-A86B-8EC2F930C8F8}" dt="2019-11-26T20:07:03.993" v="3532" actId="20577"/>
          <ac:spMkLst>
            <pc:docMk/>
            <pc:sldMk cId="4075479934" sldId="750"/>
            <ac:spMk id="15" creationId="{BBBF32CE-0221-4532-858D-01C5347A09E7}"/>
          </ac:spMkLst>
        </pc:spChg>
      </pc:sldChg>
      <pc:sldChg chg="addSp delSp modSp">
        <pc:chgData name="Petya Boevska" userId="5f757961-c27c-4ffe-a0e4-4808b86a1e04" providerId="ADAL" clId="{FB18D19E-DC92-498D-A86B-8EC2F930C8F8}" dt="2019-11-26T20:09:30.355" v="3645" actId="20577"/>
        <pc:sldMkLst>
          <pc:docMk/>
          <pc:sldMk cId="1676302822" sldId="751"/>
        </pc:sldMkLst>
        <pc:spChg chg="del">
          <ac:chgData name="Petya Boevska" userId="5f757961-c27c-4ffe-a0e4-4808b86a1e04" providerId="ADAL" clId="{FB18D19E-DC92-498D-A86B-8EC2F930C8F8}" dt="2019-11-26T20:09:24.447" v="3641" actId="478"/>
          <ac:spMkLst>
            <pc:docMk/>
            <pc:sldMk cId="1676302822" sldId="751"/>
            <ac:spMk id="6" creationId="{03ABBAE8-E791-4AAF-9C28-CA690D770A98}"/>
          </ac:spMkLst>
        </pc:spChg>
        <pc:spChg chg="add mod">
          <ac:chgData name="Petya Boevska" userId="5f757961-c27c-4ffe-a0e4-4808b86a1e04" providerId="ADAL" clId="{FB18D19E-DC92-498D-A86B-8EC2F930C8F8}" dt="2019-11-26T20:09:30.355" v="3645" actId="20577"/>
          <ac:spMkLst>
            <pc:docMk/>
            <pc:sldMk cId="1676302822" sldId="751"/>
            <ac:spMk id="9" creationId="{2B74C999-1824-44B4-AFD1-9A963632A579}"/>
          </ac:spMkLst>
        </pc:spChg>
        <pc:spChg chg="mod">
          <ac:chgData name="Petya Boevska" userId="5f757961-c27c-4ffe-a0e4-4808b86a1e04" providerId="ADAL" clId="{FB18D19E-DC92-498D-A86B-8EC2F930C8F8}" dt="2019-11-26T19:59:23.593" v="3229" actId="20577"/>
          <ac:spMkLst>
            <pc:docMk/>
            <pc:sldMk cId="1676302822" sldId="751"/>
            <ac:spMk id="18" creationId="{4B9E53B0-BE4F-409F-A13B-053D0A7D67B2}"/>
          </ac:spMkLst>
        </pc:spChg>
      </pc:sldChg>
      <pc:sldChg chg="del">
        <pc:chgData name="Petya Boevska" userId="5f757961-c27c-4ffe-a0e4-4808b86a1e04" providerId="ADAL" clId="{FB18D19E-DC92-498D-A86B-8EC2F930C8F8}" dt="2019-11-26T19:58:15.087" v="3157" actId="2696"/>
        <pc:sldMkLst>
          <pc:docMk/>
          <pc:sldMk cId="3200780893" sldId="752"/>
        </pc:sldMkLst>
      </pc:sldChg>
      <pc:sldChg chg="modSp del">
        <pc:chgData name="Petya Boevska" userId="5f757961-c27c-4ffe-a0e4-4808b86a1e04" providerId="ADAL" clId="{FB18D19E-DC92-498D-A86B-8EC2F930C8F8}" dt="2019-11-26T19:59:40.684" v="3230" actId="2696"/>
        <pc:sldMkLst>
          <pc:docMk/>
          <pc:sldMk cId="479355094" sldId="753"/>
        </pc:sldMkLst>
        <pc:spChg chg="mod">
          <ac:chgData name="Petya Boevska" userId="5f757961-c27c-4ffe-a0e4-4808b86a1e04" providerId="ADAL" clId="{FB18D19E-DC92-498D-A86B-8EC2F930C8F8}" dt="2019-11-26T19:58:30.332" v="3158" actId="6549"/>
          <ac:spMkLst>
            <pc:docMk/>
            <pc:sldMk cId="479355094" sldId="753"/>
            <ac:spMk id="9" creationId="{122A58A1-DF5C-4DA3-85F7-B089568C0A4E}"/>
          </ac:spMkLst>
        </pc:spChg>
      </pc:sldChg>
      <pc:sldChg chg="modSp del">
        <pc:chgData name="Petya Boevska" userId="5f757961-c27c-4ffe-a0e4-4808b86a1e04" providerId="ADAL" clId="{FB18D19E-DC92-498D-A86B-8EC2F930C8F8}" dt="2019-11-26T19:58:10.216" v="3156" actId="2696"/>
        <pc:sldMkLst>
          <pc:docMk/>
          <pc:sldMk cId="2564640211" sldId="754"/>
        </pc:sldMkLst>
        <pc:spChg chg="mod">
          <ac:chgData name="Petya Boevska" userId="5f757961-c27c-4ffe-a0e4-4808b86a1e04" providerId="ADAL" clId="{FB18D19E-DC92-498D-A86B-8EC2F930C8F8}" dt="2019-11-26T19:58:07.609" v="3155" actId="6549"/>
          <ac:spMkLst>
            <pc:docMk/>
            <pc:sldMk cId="2564640211" sldId="754"/>
            <ac:spMk id="11" creationId="{41960B5D-8008-45A0-977B-DD7417F7EC44}"/>
          </ac:spMkLst>
        </pc:spChg>
      </pc:sldChg>
      <pc:sldChg chg="addSp delSp modSp">
        <pc:chgData name="Petya Boevska" userId="5f757961-c27c-4ffe-a0e4-4808b86a1e04" providerId="ADAL" clId="{FB18D19E-DC92-498D-A86B-8EC2F930C8F8}" dt="2019-11-26T20:17:12.095" v="4437" actId="20577"/>
        <pc:sldMkLst>
          <pc:docMk/>
          <pc:sldMk cId="752737843" sldId="755"/>
        </pc:sldMkLst>
        <pc:spChg chg="add del">
          <ac:chgData name="Petya Boevska" userId="5f757961-c27c-4ffe-a0e4-4808b86a1e04" providerId="ADAL" clId="{FB18D19E-DC92-498D-A86B-8EC2F930C8F8}" dt="2019-11-26T20:09:59.455" v="3653"/>
          <ac:spMkLst>
            <pc:docMk/>
            <pc:sldMk cId="752737843" sldId="755"/>
            <ac:spMk id="3" creationId="{C5DE37AD-2F32-4522-BB29-87441ADFDA9D}"/>
          </ac:spMkLst>
        </pc:spChg>
        <pc:spChg chg="del mod">
          <ac:chgData name="Petya Boevska" userId="5f757961-c27c-4ffe-a0e4-4808b86a1e04" providerId="ADAL" clId="{FB18D19E-DC92-498D-A86B-8EC2F930C8F8}" dt="2019-11-26T20:10:27.771" v="3678" actId="478"/>
          <ac:spMkLst>
            <pc:docMk/>
            <pc:sldMk cId="752737843" sldId="755"/>
            <ac:spMk id="6" creationId="{03ABBAE8-E791-4AAF-9C28-CA690D770A98}"/>
          </ac:spMkLst>
        </pc:spChg>
        <pc:spChg chg="add mod">
          <ac:chgData name="Petya Boevska" userId="5f757961-c27c-4ffe-a0e4-4808b86a1e04" providerId="ADAL" clId="{FB18D19E-DC92-498D-A86B-8EC2F930C8F8}" dt="2019-11-26T20:10:37.034" v="3705" actId="20577"/>
          <ac:spMkLst>
            <pc:docMk/>
            <pc:sldMk cId="752737843" sldId="755"/>
            <ac:spMk id="9" creationId="{FAAC78AE-2E13-4BA0-83C8-7B2528CE56C0}"/>
          </ac:spMkLst>
        </pc:spChg>
        <pc:spChg chg="mod">
          <ac:chgData name="Petya Boevska" userId="5f757961-c27c-4ffe-a0e4-4808b86a1e04" providerId="ADAL" clId="{FB18D19E-DC92-498D-A86B-8EC2F930C8F8}" dt="2019-11-26T20:17:12.095" v="4437" actId="20577"/>
          <ac:spMkLst>
            <pc:docMk/>
            <pc:sldMk cId="752737843" sldId="755"/>
            <ac:spMk id="11" creationId="{124B9BA6-DF6D-469D-9BBA-EE9D5EAA997D}"/>
          </ac:spMkLst>
        </pc:spChg>
      </pc:sldChg>
      <pc:sldChg chg="modSp">
        <pc:chgData name="Petya Boevska" userId="5f757961-c27c-4ffe-a0e4-4808b86a1e04" providerId="ADAL" clId="{FB18D19E-DC92-498D-A86B-8EC2F930C8F8}" dt="2019-11-26T20:01:01.269" v="3248" actId="1076"/>
        <pc:sldMkLst>
          <pc:docMk/>
          <pc:sldMk cId="3857557651" sldId="756"/>
        </pc:sldMkLst>
        <pc:spChg chg="mod">
          <ac:chgData name="Petya Boevska" userId="5f757961-c27c-4ffe-a0e4-4808b86a1e04" providerId="ADAL" clId="{FB18D19E-DC92-498D-A86B-8EC2F930C8F8}" dt="2019-11-26T20:00:55.331" v="3247" actId="6549"/>
          <ac:spMkLst>
            <pc:docMk/>
            <pc:sldMk cId="3857557651" sldId="756"/>
            <ac:spMk id="3" creationId="{FD06C3F6-15C4-4930-9D2C-33AE97C5F77D}"/>
          </ac:spMkLst>
        </pc:spChg>
        <pc:graphicFrameChg chg="mod">
          <ac:chgData name="Petya Boevska" userId="5f757961-c27c-4ffe-a0e4-4808b86a1e04" providerId="ADAL" clId="{FB18D19E-DC92-498D-A86B-8EC2F930C8F8}" dt="2019-11-26T20:01:01.269" v="3248" actId="1076"/>
          <ac:graphicFrameMkLst>
            <pc:docMk/>
            <pc:sldMk cId="3857557651" sldId="756"/>
            <ac:graphicFrameMk id="8" creationId="{91BD4CAB-8D89-4A77-B7BA-505E30A3C67C}"/>
          </ac:graphicFrameMkLst>
        </pc:graphicFrameChg>
      </pc:sldChg>
      <pc:sldChg chg="addSp delSp modSp">
        <pc:chgData name="Petya Boevska" userId="5f757961-c27c-4ffe-a0e4-4808b86a1e04" providerId="ADAL" clId="{FB18D19E-DC92-498D-A86B-8EC2F930C8F8}" dt="2019-11-26T20:01:23.516" v="3251" actId="1076"/>
        <pc:sldMkLst>
          <pc:docMk/>
          <pc:sldMk cId="537890986" sldId="757"/>
        </pc:sldMkLst>
        <pc:spChg chg="del mod">
          <ac:chgData name="Petya Boevska" userId="5f757961-c27c-4ffe-a0e4-4808b86a1e04" providerId="ADAL" clId="{FB18D19E-DC92-498D-A86B-8EC2F930C8F8}" dt="2019-11-26T20:01:17.309" v="3250" actId="478"/>
          <ac:spMkLst>
            <pc:docMk/>
            <pc:sldMk cId="537890986" sldId="757"/>
            <ac:spMk id="2" creationId="{77938DB9-757F-430D-825E-BD885EA09125}"/>
          </ac:spMkLst>
        </pc:spChg>
        <pc:spChg chg="add mod">
          <ac:chgData name="Petya Boevska" userId="5f757961-c27c-4ffe-a0e4-4808b86a1e04" providerId="ADAL" clId="{FB18D19E-DC92-498D-A86B-8EC2F930C8F8}" dt="2019-11-26T20:01:17.309" v="3250" actId="478"/>
          <ac:spMkLst>
            <pc:docMk/>
            <pc:sldMk cId="537890986" sldId="757"/>
            <ac:spMk id="5" creationId="{D69BEF22-7247-404E-9104-E1922620AB7A}"/>
          </ac:spMkLst>
        </pc:spChg>
        <pc:graphicFrameChg chg="mod">
          <ac:chgData name="Petya Boevska" userId="5f757961-c27c-4ffe-a0e4-4808b86a1e04" providerId="ADAL" clId="{FB18D19E-DC92-498D-A86B-8EC2F930C8F8}" dt="2019-11-26T20:01:23.516" v="3251" actId="1076"/>
          <ac:graphicFrameMkLst>
            <pc:docMk/>
            <pc:sldMk cId="537890986" sldId="757"/>
            <ac:graphicFrameMk id="6" creationId="{D9AAF0B5-AD67-4F41-9F4B-5016DC670AE5}"/>
          </ac:graphicFrameMkLst>
        </pc:graphicFrameChg>
      </pc:sldChg>
      <pc:sldChg chg="addSp delSp modSp add">
        <pc:chgData name="Petya Boevska" userId="5f757961-c27c-4ffe-a0e4-4808b86a1e04" providerId="ADAL" clId="{FB18D19E-DC92-498D-A86B-8EC2F930C8F8}" dt="2019-11-26T20:05:21.365" v="3342" actId="571"/>
        <pc:sldMkLst>
          <pc:docMk/>
          <pc:sldMk cId="100782241" sldId="758"/>
        </pc:sldMkLst>
        <pc:spChg chg="del">
          <ac:chgData name="Petya Boevska" userId="5f757961-c27c-4ffe-a0e4-4808b86a1e04" providerId="ADAL" clId="{FB18D19E-DC92-498D-A86B-8EC2F930C8F8}" dt="2019-11-26T20:05:14.316" v="3341" actId="478"/>
          <ac:spMkLst>
            <pc:docMk/>
            <pc:sldMk cId="100782241" sldId="758"/>
            <ac:spMk id="2" creationId="{0ADF63AA-02B6-4A9C-BB3D-67B1734DDE7E}"/>
          </ac:spMkLst>
        </pc:spChg>
        <pc:spChg chg="del">
          <ac:chgData name="Petya Boevska" userId="5f757961-c27c-4ffe-a0e4-4808b86a1e04" providerId="ADAL" clId="{FB18D19E-DC92-498D-A86B-8EC2F930C8F8}" dt="2019-11-26T15:40:13.994" v="1846" actId="478"/>
          <ac:spMkLst>
            <pc:docMk/>
            <pc:sldMk cId="100782241" sldId="758"/>
            <ac:spMk id="4" creationId="{E5B9C5E0-6308-4EF0-B002-D15D22ED3F20}"/>
          </ac:spMkLst>
        </pc:spChg>
        <pc:spChg chg="add mod">
          <ac:chgData name="Petya Boevska" userId="5f757961-c27c-4ffe-a0e4-4808b86a1e04" providerId="ADAL" clId="{FB18D19E-DC92-498D-A86B-8EC2F930C8F8}" dt="2019-11-26T19:52:26.271" v="2550" actId="403"/>
          <ac:spMkLst>
            <pc:docMk/>
            <pc:sldMk cId="100782241" sldId="758"/>
            <ac:spMk id="5" creationId="{EFF384B3-1E4D-4A38-813B-FEEF279765DD}"/>
          </ac:spMkLst>
        </pc:spChg>
        <pc:spChg chg="del mod">
          <ac:chgData name="Petya Boevska" userId="5f757961-c27c-4ffe-a0e4-4808b86a1e04" providerId="ADAL" clId="{FB18D19E-DC92-498D-A86B-8EC2F930C8F8}" dt="2019-11-26T20:04:49.302" v="3320" actId="478"/>
          <ac:spMkLst>
            <pc:docMk/>
            <pc:sldMk cId="100782241" sldId="758"/>
            <ac:spMk id="6" creationId="{03ABBAE8-E791-4AAF-9C28-CA690D770A98}"/>
          </ac:spMkLst>
        </pc:spChg>
        <pc:spChg chg="add mod">
          <ac:chgData name="Petya Boevska" userId="5f757961-c27c-4ffe-a0e4-4808b86a1e04" providerId="ADAL" clId="{FB18D19E-DC92-498D-A86B-8EC2F930C8F8}" dt="2019-11-26T20:04:58.822" v="3339" actId="20577"/>
          <ac:spMkLst>
            <pc:docMk/>
            <pc:sldMk cId="100782241" sldId="758"/>
            <ac:spMk id="9" creationId="{3F0C98F9-C023-4208-A57B-EBEA17102E97}"/>
          </ac:spMkLst>
        </pc:spChg>
        <pc:spChg chg="add mod">
          <ac:chgData name="Petya Boevska" userId="5f757961-c27c-4ffe-a0e4-4808b86a1e04" providerId="ADAL" clId="{FB18D19E-DC92-498D-A86B-8EC2F930C8F8}" dt="2019-11-26T20:05:21.365" v="3342" actId="571"/>
          <ac:spMkLst>
            <pc:docMk/>
            <pc:sldMk cId="100782241" sldId="758"/>
            <ac:spMk id="10" creationId="{0D95D7D7-B1C7-4E27-9937-A23850AA3AF4}"/>
          </ac:spMkLst>
        </pc:spChg>
        <pc:graphicFrameChg chg="mod modGraphic">
          <ac:chgData name="Petya Boevska" userId="5f757961-c27c-4ffe-a0e4-4808b86a1e04" providerId="ADAL" clId="{FB18D19E-DC92-498D-A86B-8EC2F930C8F8}" dt="2019-11-26T20:05:09.254" v="3340" actId="1076"/>
          <ac:graphicFrameMkLst>
            <pc:docMk/>
            <pc:sldMk cId="100782241" sldId="758"/>
            <ac:graphicFrameMk id="3" creationId="{F683CD94-224D-452D-8246-E82A313CE204}"/>
          </ac:graphicFrameMkLst>
        </pc:graphicFrameChg>
      </pc:sldChg>
      <pc:sldChg chg="addSp delSp modSp add">
        <pc:chgData name="Petya Boevska" userId="5f757961-c27c-4ffe-a0e4-4808b86a1e04" providerId="ADAL" clId="{FB18D19E-DC92-498D-A86B-8EC2F930C8F8}" dt="2019-11-26T20:18:11.002" v="4444" actId="20577"/>
        <pc:sldMkLst>
          <pc:docMk/>
          <pc:sldMk cId="2612025406" sldId="759"/>
        </pc:sldMkLst>
        <pc:spChg chg="del">
          <ac:chgData name="Petya Boevska" userId="5f757961-c27c-4ffe-a0e4-4808b86a1e04" providerId="ADAL" clId="{FB18D19E-DC92-498D-A86B-8EC2F930C8F8}" dt="2019-11-26T20:11:31.203" v="3757" actId="478"/>
          <ac:spMkLst>
            <pc:docMk/>
            <pc:sldMk cId="2612025406" sldId="759"/>
            <ac:spMk id="6" creationId="{03ABBAE8-E791-4AAF-9C28-CA690D770A98}"/>
          </ac:spMkLst>
        </pc:spChg>
        <pc:spChg chg="add mod">
          <ac:chgData name="Petya Boevska" userId="5f757961-c27c-4ffe-a0e4-4808b86a1e04" providerId="ADAL" clId="{FB18D19E-DC92-498D-A86B-8EC2F930C8F8}" dt="2019-11-26T20:11:36.477" v="3758" actId="1076"/>
          <ac:spMkLst>
            <pc:docMk/>
            <pc:sldMk cId="2612025406" sldId="759"/>
            <ac:spMk id="7" creationId="{0B40779B-4FEA-4BFE-B79F-6C85DE78D3AF}"/>
          </ac:spMkLst>
        </pc:spChg>
        <pc:spChg chg="mod">
          <ac:chgData name="Petya Boevska" userId="5f757961-c27c-4ffe-a0e4-4808b86a1e04" providerId="ADAL" clId="{FB18D19E-DC92-498D-A86B-8EC2F930C8F8}" dt="2019-11-26T20:18:11.002" v="4444" actId="20577"/>
          <ac:spMkLst>
            <pc:docMk/>
            <pc:sldMk cId="2612025406" sldId="759"/>
            <ac:spMk id="11" creationId="{124B9BA6-DF6D-469D-9BBA-EE9D5EAA997D}"/>
          </ac:spMkLst>
        </pc:spChg>
      </pc:sldChg>
      <pc:sldChg chg="addSp delSp modSp add del">
        <pc:chgData name="Petya Boevska" userId="5f757961-c27c-4ffe-a0e4-4808b86a1e04" providerId="ADAL" clId="{FB18D19E-DC92-498D-A86B-8EC2F930C8F8}" dt="2019-11-26T19:56:13.624" v="2979" actId="2696"/>
        <pc:sldMkLst>
          <pc:docMk/>
          <pc:sldMk cId="2704172473" sldId="759"/>
        </pc:sldMkLst>
        <pc:spChg chg="add mod">
          <ac:chgData name="Petya Boevska" userId="5f757961-c27c-4ffe-a0e4-4808b86a1e04" providerId="ADAL" clId="{FB18D19E-DC92-498D-A86B-8EC2F930C8F8}" dt="2019-11-26T15:31:27.625" v="1335" actId="12"/>
          <ac:spMkLst>
            <pc:docMk/>
            <pc:sldMk cId="2704172473" sldId="759"/>
            <ac:spMk id="3" creationId="{4B46B191-AC92-47F3-835E-73A2BE5E2121}"/>
          </ac:spMkLst>
        </pc:spChg>
        <pc:spChg chg="mod">
          <ac:chgData name="Petya Boevska" userId="5f757961-c27c-4ffe-a0e4-4808b86a1e04" providerId="ADAL" clId="{FB18D19E-DC92-498D-A86B-8EC2F930C8F8}" dt="2019-11-26T19:56:10.989" v="2978" actId="6549"/>
          <ac:spMkLst>
            <pc:docMk/>
            <pc:sldMk cId="2704172473" sldId="759"/>
            <ac:spMk id="6" creationId="{03ABBAE8-E791-4AAF-9C28-CA690D770A98}"/>
          </ac:spMkLst>
        </pc:spChg>
        <pc:graphicFrameChg chg="del">
          <ac:chgData name="Petya Boevska" userId="5f757961-c27c-4ffe-a0e4-4808b86a1e04" providerId="ADAL" clId="{FB18D19E-DC92-498D-A86B-8EC2F930C8F8}" dt="2019-11-26T15:31:15.410" v="1333" actId="478"/>
          <ac:graphicFrameMkLst>
            <pc:docMk/>
            <pc:sldMk cId="2704172473" sldId="759"/>
            <ac:graphicFrameMk id="14" creationId="{0B2042BF-CE99-4677-8C49-1D1320574B9B}"/>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700" cy="461804"/>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3936767" y="0"/>
            <a:ext cx="3011700" cy="461804"/>
          </a:xfrm>
          <a:prstGeom prst="rect">
            <a:avLst/>
          </a:prstGeom>
        </p:spPr>
        <p:txBody>
          <a:bodyPr vert="horz" lIns="96661" tIns="48331" rIns="96661" bIns="48331" rtlCol="0"/>
          <a:lstStyle>
            <a:lvl1pPr algn="r">
              <a:defRPr sz="1300"/>
            </a:lvl1pPr>
          </a:lstStyle>
          <a:p>
            <a:fld id="{3149DE7A-1A12-4746-8822-E7131700A1BD}" type="datetimeFigureOut">
              <a:rPr lang="en-US" smtClean="0"/>
              <a:t>11/26/2019</a:t>
            </a:fld>
            <a:endParaRPr lang="en-US"/>
          </a:p>
        </p:txBody>
      </p:sp>
      <p:sp>
        <p:nvSpPr>
          <p:cNvPr id="4" name="Slide Image Placeholder 3"/>
          <p:cNvSpPr>
            <a:spLocks noGrp="1" noRot="1" noChangeAspect="1"/>
          </p:cNvSpPr>
          <p:nvPr>
            <p:ph type="sldImg" idx="2"/>
          </p:nvPr>
        </p:nvSpPr>
        <p:spPr>
          <a:xfrm>
            <a:off x="396875" y="693738"/>
            <a:ext cx="6156325" cy="3462337"/>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6661" tIns="48331" rIns="96661" bIns="48331" rtlCol="0"/>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6" name="Footer Placeholder 5"/>
          <p:cNvSpPr>
            <a:spLocks noGrp="1"/>
          </p:cNvSpPr>
          <p:nvPr>
            <p:ph type="ftr" sz="quarter" idx="4"/>
          </p:nvPr>
        </p:nvSpPr>
        <p:spPr>
          <a:xfrm>
            <a:off x="0" y="8772668"/>
            <a:ext cx="3011700" cy="461804"/>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3936767" y="8772668"/>
            <a:ext cx="3011700" cy="461804"/>
          </a:xfrm>
          <a:prstGeom prst="rect">
            <a:avLst/>
          </a:prstGeom>
        </p:spPr>
        <p:txBody>
          <a:bodyPr vert="horz" lIns="96661" tIns="48331" rIns="96661" bIns="48331" rtlCol="0" anchor="b"/>
          <a:lstStyle>
            <a:lvl1pPr algn="r">
              <a:defRPr sz="1300"/>
            </a:lvl1pPr>
          </a:lstStyle>
          <a:p>
            <a:fld id="{6B69D276-5C27-0048-BF36-4302BA85142B}" type="slidenum">
              <a:rPr lang="en-US" smtClean="0"/>
              <a:t>‹#›</a:t>
            </a:fld>
            <a:endParaRPr lang="en-US"/>
          </a:p>
        </p:txBody>
      </p:sp>
    </p:spTree>
    <p:extLst>
      <p:ext uri="{BB962C8B-B14F-4D97-AF65-F5344CB8AC3E}">
        <p14:creationId xmlns:p14="http://schemas.microsoft.com/office/powerpoint/2010/main" val="11305307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457200" y="720725"/>
            <a:ext cx="6400800" cy="3600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en-US" sz="1200" kern="1200" baseline="0">
              <a:solidFill>
                <a:schemeClr val="tx1"/>
              </a:solidFill>
              <a:latin typeface="+mn-lt"/>
              <a:ea typeface="+mn-ea"/>
              <a:cs typeface="+mn-cs"/>
            </a:endParaRP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85372" indent="-302066" eaLnBrk="0" hangingPunct="0">
              <a:defRPr>
                <a:solidFill>
                  <a:schemeClr val="tx1"/>
                </a:solidFill>
                <a:latin typeface="Calibri" charset="0"/>
                <a:ea typeface="MS PGothic" charset="0"/>
                <a:cs typeface="MS PGothic" charset="0"/>
              </a:defRPr>
            </a:lvl2pPr>
            <a:lvl3pPr marL="1208265" indent="-241653" eaLnBrk="0" hangingPunct="0">
              <a:defRPr>
                <a:solidFill>
                  <a:schemeClr val="tx1"/>
                </a:solidFill>
                <a:latin typeface="Calibri" charset="0"/>
                <a:ea typeface="MS PGothic" charset="0"/>
                <a:cs typeface="MS PGothic" charset="0"/>
              </a:defRPr>
            </a:lvl3pPr>
            <a:lvl4pPr marL="1691571" indent="-241653" eaLnBrk="0" hangingPunct="0">
              <a:defRPr>
                <a:solidFill>
                  <a:schemeClr val="tx1"/>
                </a:solidFill>
                <a:latin typeface="Calibri" charset="0"/>
                <a:ea typeface="MS PGothic" charset="0"/>
                <a:cs typeface="MS PGothic" charset="0"/>
              </a:defRPr>
            </a:lvl4pPr>
            <a:lvl5pPr marL="2174878" indent="-241653" eaLnBrk="0" hangingPunct="0">
              <a:defRPr>
                <a:solidFill>
                  <a:schemeClr val="tx1"/>
                </a:solidFill>
                <a:latin typeface="Calibri" charset="0"/>
                <a:ea typeface="MS PGothic" charset="0"/>
                <a:cs typeface="MS PGothic" charset="0"/>
              </a:defRPr>
            </a:lvl5pPr>
            <a:lvl6pPr marL="2658184" indent="-241653" eaLnBrk="0" fontAlgn="base" hangingPunct="0">
              <a:spcBef>
                <a:spcPct val="0"/>
              </a:spcBef>
              <a:spcAft>
                <a:spcPct val="0"/>
              </a:spcAft>
              <a:defRPr>
                <a:solidFill>
                  <a:schemeClr val="tx1"/>
                </a:solidFill>
                <a:latin typeface="Calibri" charset="0"/>
                <a:ea typeface="MS PGothic" charset="0"/>
                <a:cs typeface="MS PGothic" charset="0"/>
              </a:defRPr>
            </a:lvl6pPr>
            <a:lvl7pPr marL="3141490" indent="-241653" eaLnBrk="0" fontAlgn="base" hangingPunct="0">
              <a:spcBef>
                <a:spcPct val="0"/>
              </a:spcBef>
              <a:spcAft>
                <a:spcPct val="0"/>
              </a:spcAft>
              <a:defRPr>
                <a:solidFill>
                  <a:schemeClr val="tx1"/>
                </a:solidFill>
                <a:latin typeface="Calibri" charset="0"/>
                <a:ea typeface="MS PGothic" charset="0"/>
                <a:cs typeface="MS PGothic" charset="0"/>
              </a:defRPr>
            </a:lvl7pPr>
            <a:lvl8pPr marL="3624796" indent="-241653" eaLnBrk="0" fontAlgn="base" hangingPunct="0">
              <a:spcBef>
                <a:spcPct val="0"/>
              </a:spcBef>
              <a:spcAft>
                <a:spcPct val="0"/>
              </a:spcAft>
              <a:defRPr>
                <a:solidFill>
                  <a:schemeClr val="tx1"/>
                </a:solidFill>
                <a:latin typeface="Calibri" charset="0"/>
                <a:ea typeface="MS PGothic" charset="0"/>
                <a:cs typeface="MS PGothic" charset="0"/>
              </a:defRPr>
            </a:lvl8pPr>
            <a:lvl9pPr marL="4108102" indent="-241653"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C98BEABF-5B6D-7540-9E2C-8D799685E515}" type="slidenum">
              <a:rPr lang="en-GB">
                <a:solidFill>
                  <a:srgbClr val="000000"/>
                </a:solidFill>
              </a:rPr>
              <a:pPr eaLnBrk="1" hangingPunct="1"/>
              <a:t>1</a:t>
            </a:fld>
            <a:endParaRPr lang="en-GB">
              <a:solidFill>
                <a:srgbClr val="000000"/>
              </a:solidFill>
            </a:endParaRPr>
          </a:p>
        </p:txBody>
      </p:sp>
    </p:spTree>
    <p:extLst>
      <p:ext uri="{BB962C8B-B14F-4D97-AF65-F5344CB8AC3E}">
        <p14:creationId xmlns:p14="http://schemas.microsoft.com/office/powerpoint/2010/main" val="902326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383620"/>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752632"/>
            <a:ext cx="6400800" cy="95324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53061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076568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671279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38159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01578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695548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22425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98245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19026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667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028806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6553200" y="4743309"/>
            <a:ext cx="2133600" cy="273844"/>
          </a:xfrm>
          <a:prstGeom prst="rect">
            <a:avLst/>
          </a:prstGeom>
        </p:spPr>
        <p:txBody>
          <a:bodyPr vert="horz" lIns="91440" tIns="45720" rIns="91440" bIns="45720" rtlCol="0" anchor="ctr"/>
          <a:lstStyle>
            <a:lvl1pPr algn="r">
              <a:defRPr sz="1200">
                <a:solidFill>
                  <a:srgbClr val="7F1416"/>
                </a:solidFill>
              </a:defRPr>
            </a:lvl1pPr>
          </a:lstStyle>
          <a:p>
            <a:pPr defTabSz="914400"/>
            <a:fld id="{1327C452-0D12-48F3-BB65-BBA3E6350F2C}" type="slidenum">
              <a:rPr lang="en-GB" smtClean="0">
                <a:latin typeface="Calibri"/>
              </a:rPr>
              <a:pPr defTabSz="914400"/>
              <a:t>‹#›</a:t>
            </a:fld>
            <a:endParaRPr lang="en-GB">
              <a:latin typeface="Calibri"/>
            </a:endParaRPr>
          </a:p>
        </p:txBody>
      </p:sp>
      <p:sp>
        <p:nvSpPr>
          <p:cNvPr id="7" name="Rectangle 2"/>
          <p:cNvSpPr>
            <a:spLocks noChangeArrowheads="1"/>
          </p:cNvSpPr>
          <p:nvPr/>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grpSp>
        <p:nvGrpSpPr>
          <p:cNvPr id="31" name="Group 30"/>
          <p:cNvGrpSpPr/>
          <p:nvPr userDrawn="1"/>
        </p:nvGrpSpPr>
        <p:grpSpPr>
          <a:xfrm>
            <a:off x="467544" y="4681985"/>
            <a:ext cx="1908720" cy="400110"/>
            <a:chOff x="3671392" y="6274576"/>
            <a:chExt cx="1908720" cy="533478"/>
          </a:xfrm>
        </p:grpSpPr>
        <p:pic>
          <p:nvPicPr>
            <p:cNvPr id="2049" name="Picture 3" descr="Logo-small"/>
            <p:cNvPicPr>
              <a:picLocks noChangeAspect="1" noChangeArrowheads="1"/>
            </p:cNvPicPr>
            <p:nvPr/>
          </p:nvPicPr>
          <p:blipFill>
            <a:blip r:embed="rId13" cstate="email">
              <a:extLst>
                <a:ext uri="{28A0092B-C50C-407E-A947-70E740481C1C}">
                  <a14:useLocalDpi xmlns:a14="http://schemas.microsoft.com/office/drawing/2010/main"/>
                </a:ext>
              </a:extLst>
            </a:blip>
            <a:srcRect/>
            <a:stretch>
              <a:fillRect/>
            </a:stretch>
          </p:blipFill>
          <p:spPr bwMode="auto">
            <a:xfrm>
              <a:off x="3671392" y="6381328"/>
              <a:ext cx="360040" cy="31548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p:cNvSpPr>
              <a:spLocks noChangeArrowheads="1"/>
            </p:cNvSpPr>
            <p:nvPr/>
          </p:nvSpPr>
          <p:spPr bwMode="auto">
            <a:xfrm>
              <a:off x="3995936" y="6274576"/>
              <a:ext cx="1584176" cy="533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fontAlgn="base">
                <a:spcBef>
                  <a:spcPct val="0"/>
                </a:spcBef>
                <a:spcAft>
                  <a:spcPct val="0"/>
                </a:spcAft>
              </a:pPr>
              <a:r>
                <a:rPr lang="en-GB" sz="800" b="1">
                  <a:solidFill>
                    <a:srgbClr val="7F1416"/>
                  </a:solidFill>
                  <a:latin typeface="Verdana" pitchFamily="34" charset="0"/>
                  <a:ea typeface="Times New Roman" pitchFamily="18" charset="0"/>
                  <a:cs typeface="Times New Roman" pitchFamily="18" charset="0"/>
                </a:rPr>
                <a:t>Shelter Cluster – Iraq</a:t>
              </a:r>
              <a:endParaRPr lang="en-GB" sz="60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err="1">
                  <a:solidFill>
                    <a:srgbClr val="7F1416"/>
                  </a:solidFill>
                  <a:latin typeface="Verdana" pitchFamily="34" charset="0"/>
                  <a:ea typeface="Times New Roman" pitchFamily="18" charset="0"/>
                  <a:cs typeface="Times New Roman" pitchFamily="18" charset="0"/>
                </a:rPr>
                <a:t>sheltercluster.org</a:t>
              </a:r>
              <a:endParaRPr lang="en-GB" sz="60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a:solidFill>
                    <a:srgbClr val="595959"/>
                  </a:solidFill>
                  <a:latin typeface="Verdana" pitchFamily="34" charset="0"/>
                  <a:ea typeface="Times New Roman" pitchFamily="18" charset="0"/>
                  <a:cs typeface="Times New Roman" pitchFamily="18" charset="0"/>
                </a:rPr>
                <a:t>Coordinating Humanitarian Shelter</a:t>
              </a:r>
              <a:endParaRPr lang="en-GB">
                <a:solidFill>
                  <a:prstClr val="black"/>
                </a:solidFill>
                <a:latin typeface="Arial" pitchFamily="34" charset="0"/>
                <a:cs typeface="Arial" pitchFamily="34" charset="0"/>
              </a:endParaRPr>
            </a:p>
          </p:txBody>
        </p:sp>
      </p:grpSp>
      <p:sp>
        <p:nvSpPr>
          <p:cNvPr id="11" name="Rectangle 10"/>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12" name="Rectangle 2"/>
          <p:cNvSpPr>
            <a:spLocks noChangeArrowheads="1"/>
          </p:cNvSpPr>
          <p:nvPr userDrawn="1"/>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sp>
        <p:nvSpPr>
          <p:cNvPr id="16" name="Rectangle 15"/>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20" name="Rectangle 19"/>
          <p:cNvSpPr/>
          <p:nvPr userDrawn="1"/>
        </p:nvSpPr>
        <p:spPr>
          <a:xfrm>
            <a:off x="0"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7" name="Rectangle 26"/>
          <p:cNvSpPr/>
          <p:nvPr userDrawn="1"/>
        </p:nvSpPr>
        <p:spPr>
          <a:xfrm>
            <a:off x="1836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8" name="Rectangle 27"/>
          <p:cNvSpPr/>
          <p:nvPr userDrawn="1"/>
        </p:nvSpPr>
        <p:spPr>
          <a:xfrm>
            <a:off x="3672000" y="5056026"/>
            <a:ext cx="1836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9" name="Rectangle 28"/>
          <p:cNvSpPr/>
          <p:nvPr userDrawn="1"/>
        </p:nvSpPr>
        <p:spPr>
          <a:xfrm>
            <a:off x="5508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30" name="Rectangle 29"/>
          <p:cNvSpPr/>
          <p:nvPr userDrawn="1"/>
        </p:nvSpPr>
        <p:spPr>
          <a:xfrm>
            <a:off x="7326256"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Tree>
    <p:extLst>
      <p:ext uri="{BB962C8B-B14F-4D97-AF65-F5344CB8AC3E}">
        <p14:creationId xmlns:p14="http://schemas.microsoft.com/office/powerpoint/2010/main" val="24662275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heltercluster.org/response/iraq"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s://www.sheltercluster.org/response/iraq"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sheltercluster.org/response/iraq"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sheltercluster.org/iraq/iraq-war-damaged-shelter-rehabilitation-interactive-dashboard" TargetMode="External"/><Relationship Id="rId2" Type="http://schemas.openxmlformats.org/officeDocument/2006/relationships/hyperlink" Target="https://www.sheltercluster.org/response/iraq"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sheltercluster.org/response/iraq"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sheltercluster.org/response/iraq"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sheltercluster.org/response/iraq"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sheltercluster.org/response/iraq"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7882" y="197490"/>
            <a:ext cx="8148918" cy="954107"/>
          </a:xfrm>
          <a:prstGeom prst="rect">
            <a:avLst/>
          </a:prstGeom>
        </p:spPr>
        <p:txBody>
          <a:bodyPr wrap="square">
            <a:spAutoFit/>
          </a:bodyPr>
          <a:lstStyle/>
          <a:p>
            <a:pPr algn="ctr"/>
            <a:r>
              <a:rPr lang="en-US" sz="2800" b="1" dirty="0">
                <a:solidFill>
                  <a:srgbClr val="0070C0"/>
                </a:solidFill>
                <a:latin typeface="Calibri Light" panose="020F0302020204030204" pitchFamily="34" charset="0"/>
                <a:ea typeface="Verdana" pitchFamily="34" charset="0"/>
                <a:cs typeface="Verdana" pitchFamily="34" charset="0"/>
              </a:rPr>
              <a:t>Sub-national Shelter &amp; NFI Cluster Coordinator</a:t>
            </a:r>
          </a:p>
          <a:p>
            <a:pPr algn="ctr"/>
            <a:r>
              <a:rPr lang="en-US" sz="2800" b="1" dirty="0">
                <a:solidFill>
                  <a:srgbClr val="0070C0"/>
                </a:solidFill>
                <a:latin typeface="Calibri Light" panose="020F0302020204030204" pitchFamily="34" charset="0"/>
                <a:ea typeface="Verdana" pitchFamily="34" charset="0"/>
                <a:cs typeface="Verdana" pitchFamily="34" charset="0"/>
              </a:rPr>
              <a:t>KR-I and Kirkuk</a:t>
            </a:r>
          </a:p>
        </p:txBody>
      </p:sp>
      <p:sp>
        <p:nvSpPr>
          <p:cNvPr id="4" name="Rectangle 3"/>
          <p:cNvSpPr/>
          <p:nvPr/>
        </p:nvSpPr>
        <p:spPr>
          <a:xfrm>
            <a:off x="360384" y="1061839"/>
            <a:ext cx="8503914" cy="3231654"/>
          </a:xfrm>
          <a:prstGeom prst="rect">
            <a:avLst/>
          </a:prstGeom>
        </p:spPr>
        <p:txBody>
          <a:bodyPr wrap="square">
            <a:spAutoFit/>
          </a:bodyPr>
          <a:lstStyle/>
          <a:p>
            <a:pPr marL="342900" indent="-342900">
              <a:buFont typeface="+mj-lt"/>
              <a:buAutoNum type="arabicPeriod"/>
            </a:pPr>
            <a:r>
              <a:rPr lang="en-US" dirty="0"/>
              <a:t>Activity-based Costing for Shelter</a:t>
            </a:r>
          </a:p>
          <a:p>
            <a:pPr marL="342900" indent="-342900">
              <a:buFont typeface="+mj-lt"/>
              <a:buAutoNum type="arabicPeriod"/>
            </a:pPr>
            <a:r>
              <a:rPr lang="en-US" dirty="0"/>
              <a:t>Achievements 2019</a:t>
            </a:r>
          </a:p>
          <a:p>
            <a:pPr marL="342900" indent="-342900">
              <a:buFont typeface="+mj-lt"/>
              <a:buAutoNum type="arabicPeriod"/>
            </a:pPr>
            <a:r>
              <a:rPr lang="en-US" dirty="0"/>
              <a:t>HRP 2020 – targets and priority interventions</a:t>
            </a:r>
          </a:p>
          <a:p>
            <a:pPr marL="342900" indent="-342900">
              <a:buFont typeface="+mj-lt"/>
              <a:buAutoNum type="arabicPeriod"/>
            </a:pPr>
            <a:r>
              <a:rPr lang="en-US" dirty="0"/>
              <a:t>Winter 2019/2020</a:t>
            </a:r>
          </a:p>
          <a:p>
            <a:pPr marL="342900" indent="-342900">
              <a:buFont typeface="+mj-lt"/>
              <a:buAutoNum type="arabicPeriod"/>
            </a:pPr>
            <a:r>
              <a:rPr lang="en-US" dirty="0"/>
              <a:t>Activity Info and WDS Database reporting</a:t>
            </a:r>
          </a:p>
          <a:p>
            <a:pPr marL="342900" indent="-342900">
              <a:buFont typeface="+mj-lt"/>
              <a:buAutoNum type="arabicPeriod"/>
            </a:pPr>
            <a:r>
              <a:rPr lang="en-US" dirty="0"/>
              <a:t>Questions?</a:t>
            </a:r>
          </a:p>
          <a:p>
            <a:pPr marL="800100" lvl="1" indent="-342900">
              <a:buFont typeface="+mj-lt"/>
              <a:buAutoNum type="arabicPeriod"/>
            </a:pPr>
            <a:endParaRPr lang="en-US" sz="2400" i="1" dirty="0">
              <a:solidFill>
                <a:schemeClr val="tx1">
                  <a:lumMod val="65000"/>
                  <a:lumOff val="35000"/>
                </a:schemeClr>
              </a:solidFill>
            </a:endParaRPr>
          </a:p>
          <a:p>
            <a:pPr marL="800100" lvl="1" indent="-342900">
              <a:buFont typeface="+mj-lt"/>
              <a:buAutoNum type="arabicPeriod"/>
            </a:pPr>
            <a:endParaRPr lang="en-US" sz="2400" i="1" dirty="0">
              <a:solidFill>
                <a:schemeClr val="tx1">
                  <a:lumMod val="65000"/>
                  <a:lumOff val="35000"/>
                </a:schemeClr>
              </a:solidFill>
            </a:endParaRPr>
          </a:p>
          <a:p>
            <a:pPr marL="800100" lvl="1" indent="-342900">
              <a:buFont typeface="+mj-lt"/>
              <a:buAutoNum type="arabicPeriod"/>
            </a:pPr>
            <a:endParaRPr lang="en-US" sz="2400" i="1" dirty="0">
              <a:solidFill>
                <a:schemeClr val="tx1">
                  <a:lumMod val="65000"/>
                  <a:lumOff val="35000"/>
                </a:schemeClr>
              </a:solidFill>
            </a:endParaRPr>
          </a:p>
          <a:p>
            <a:pPr lvl="8"/>
            <a:r>
              <a:rPr lang="en-US" sz="2400" i="1" dirty="0">
                <a:solidFill>
                  <a:schemeClr val="tx1">
                    <a:lumMod val="65000"/>
                    <a:lumOff val="35000"/>
                  </a:schemeClr>
                </a:solidFill>
              </a:rPr>
              <a:t>Wednesday, 27</a:t>
            </a:r>
            <a:r>
              <a:rPr lang="en-US" sz="2400" i="1" baseline="30000" dirty="0">
                <a:solidFill>
                  <a:schemeClr val="tx1">
                    <a:lumMod val="65000"/>
                    <a:lumOff val="35000"/>
                  </a:schemeClr>
                </a:solidFill>
              </a:rPr>
              <a:t>th</a:t>
            </a:r>
            <a:r>
              <a:rPr lang="en-US" sz="2400" i="1" dirty="0">
                <a:solidFill>
                  <a:schemeClr val="tx1">
                    <a:lumMod val="65000"/>
                    <a:lumOff val="35000"/>
                  </a:schemeClr>
                </a:solidFill>
              </a:rPr>
              <a:t> November 2019</a:t>
            </a:r>
          </a:p>
        </p:txBody>
      </p:sp>
      <p:sp>
        <p:nvSpPr>
          <p:cNvPr id="6" name="Rectangle 5"/>
          <p:cNvSpPr/>
          <p:nvPr/>
        </p:nvSpPr>
        <p:spPr>
          <a:xfrm>
            <a:off x="3564267" y="4778438"/>
            <a:ext cx="3520003" cy="307777"/>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a:hlinkClick r:id="rId3"/>
              </a:rPr>
              <a:t>https://www.sheltercluster.org/response/iraq</a:t>
            </a:r>
            <a:endParaRPr lang="en-GB" sz="1400"/>
          </a:p>
        </p:txBody>
      </p:sp>
      <p:sp>
        <p:nvSpPr>
          <p:cNvPr id="7" name="Slide Number Placeholder 3">
            <a:extLst>
              <a:ext uri="{FF2B5EF4-FFF2-40B4-BE49-F238E27FC236}">
                <a16:creationId xmlns:a16="http://schemas.microsoft.com/office/drawing/2014/main" id="{B456E0C7-24BA-4801-9F19-F04E07DFADEF}"/>
              </a:ext>
            </a:extLst>
          </p:cNvPr>
          <p:cNvSpPr>
            <a:spLocks noGrp="1"/>
          </p:cNvSpPr>
          <p:nvPr>
            <p:ph type="sldNum" sz="quarter" idx="12"/>
          </p:nvPr>
        </p:nvSpPr>
        <p:spPr>
          <a:xfrm>
            <a:off x="8416634" y="4743309"/>
            <a:ext cx="270165" cy="273844"/>
          </a:xfrm>
        </p:spPr>
        <p:txBody>
          <a:bodyPr/>
          <a:lstStyle/>
          <a:p>
            <a:r>
              <a:rPr lang="en-US">
                <a:latin typeface="Calibri"/>
              </a:rPr>
              <a:t>1</a:t>
            </a:r>
            <a:endParaRPr lang="en-GB">
              <a:latin typeface="Calibri"/>
            </a:endParaRPr>
          </a:p>
        </p:txBody>
      </p:sp>
    </p:spTree>
    <p:extLst>
      <p:ext uri="{BB962C8B-B14F-4D97-AF65-F5344CB8AC3E}">
        <p14:creationId xmlns:p14="http://schemas.microsoft.com/office/powerpoint/2010/main" val="4117598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5B9C5E0-6308-4EF0-B002-D15D22ED3F20}"/>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327C452-0D12-48F3-BB65-BBA3E6350F2C}" type="slidenum">
              <a:rPr kumimoji="0" lang="en-GB" sz="1200" b="0" i="0" u="none" strike="noStrike" kern="1200" cap="none" spc="0" normalizeH="0" baseline="0" noProof="0" smtClean="0">
                <a:ln>
                  <a:noFill/>
                </a:ln>
                <a:solidFill>
                  <a:srgbClr val="7F1416"/>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srgbClr val="7F1416"/>
              </a:solidFill>
              <a:effectLst/>
              <a:uLnTx/>
              <a:uFillTx/>
              <a:latin typeface="Calibri"/>
              <a:ea typeface="+mn-ea"/>
              <a:cs typeface="+mn-cs"/>
            </a:endParaRPr>
          </a:p>
        </p:txBody>
      </p:sp>
      <p:sp>
        <p:nvSpPr>
          <p:cNvPr id="2" name="Rectangle 1">
            <a:extLst>
              <a:ext uri="{FF2B5EF4-FFF2-40B4-BE49-F238E27FC236}">
                <a16:creationId xmlns:a16="http://schemas.microsoft.com/office/drawing/2014/main" id="{0ADF63AA-02B6-4A9C-BB3D-67B1734DDE7E}"/>
              </a:ext>
            </a:extLst>
          </p:cNvPr>
          <p:cNvSpPr/>
          <p:nvPr/>
        </p:nvSpPr>
        <p:spPr>
          <a:xfrm>
            <a:off x="457201" y="566910"/>
            <a:ext cx="7522234" cy="3970318"/>
          </a:xfrm>
          <a:prstGeom prst="rect">
            <a:avLst/>
          </a:prstGeom>
        </p:spPr>
        <p:txBody>
          <a:bodyPr wrap="square">
            <a:spAutoFit/>
          </a:bodyPr>
          <a:lstStyle/>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r>
              <a:rPr lang="en-US">
                <a:solidFill>
                  <a:srgbClr val="FF0000"/>
                </a:solidFill>
              </a:rPr>
              <a:t>                                                             </a:t>
            </a:r>
          </a:p>
          <a:p>
            <a:endParaRPr lang="en-US"/>
          </a:p>
          <a:p>
            <a:endParaRPr lang="en-US"/>
          </a:p>
          <a:p>
            <a:endParaRPr lang="en-US"/>
          </a:p>
          <a:p>
            <a:endParaRPr lang="en-US"/>
          </a:p>
          <a:p>
            <a:endParaRPr lang="en-US"/>
          </a:p>
        </p:txBody>
      </p:sp>
      <p:sp>
        <p:nvSpPr>
          <p:cNvPr id="8" name="Rectangle 7"/>
          <p:cNvSpPr/>
          <p:nvPr/>
        </p:nvSpPr>
        <p:spPr>
          <a:xfrm>
            <a:off x="3564267" y="4778438"/>
            <a:ext cx="3520003" cy="307777"/>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a:hlinkClick r:id="rId2"/>
              </a:rPr>
              <a:t>https://www.sheltercluster.org/response/iraq</a:t>
            </a:r>
            <a:endParaRPr lang="en-GB" sz="1400"/>
          </a:p>
        </p:txBody>
      </p:sp>
      <p:sp>
        <p:nvSpPr>
          <p:cNvPr id="11" name="Content Placeholder 2">
            <a:extLst>
              <a:ext uri="{FF2B5EF4-FFF2-40B4-BE49-F238E27FC236}">
                <a16:creationId xmlns:a16="http://schemas.microsoft.com/office/drawing/2014/main" id="{124B9BA6-DF6D-469D-9BBA-EE9D5EAA997D}"/>
              </a:ext>
            </a:extLst>
          </p:cNvPr>
          <p:cNvSpPr>
            <a:spLocks noGrp="1"/>
          </p:cNvSpPr>
          <p:nvPr>
            <p:ph idx="1"/>
          </p:nvPr>
        </p:nvSpPr>
        <p:spPr>
          <a:xfrm>
            <a:off x="71336" y="796682"/>
            <a:ext cx="8856764" cy="3611027"/>
          </a:xfrm>
        </p:spPr>
        <p:txBody>
          <a:bodyPr>
            <a:normAutofit/>
          </a:bodyPr>
          <a:lstStyle/>
          <a:p>
            <a:pPr marL="45720" lvl="0" indent="0" algn="ctr">
              <a:spcBef>
                <a:spcPts val="0"/>
              </a:spcBef>
              <a:buNone/>
            </a:pPr>
            <a:r>
              <a:rPr lang="en-US" sz="2300" dirty="0"/>
              <a:t>Shelter Cluster has created the following databases for reporting:</a:t>
            </a:r>
          </a:p>
          <a:p>
            <a:pPr lvl="1" algn="just">
              <a:buFont typeface="Wingdings" panose="05000000000000000000" pitchFamily="2" charset="2"/>
              <a:buChar char="v"/>
            </a:pPr>
            <a:r>
              <a:rPr lang="en-US" sz="1900" b="1" dirty="0"/>
              <a:t>Contingency stock of agencies</a:t>
            </a:r>
          </a:p>
          <a:p>
            <a:pPr lvl="1" algn="just">
              <a:buFont typeface="Wingdings" panose="05000000000000000000" pitchFamily="2" charset="2"/>
              <a:buChar char="v"/>
            </a:pPr>
            <a:r>
              <a:rPr lang="en-US" sz="1900" b="1" dirty="0"/>
              <a:t>Assessments – partners should report in Assessment Registry AND AI</a:t>
            </a:r>
          </a:p>
          <a:p>
            <a:pPr lvl="1" algn="just">
              <a:buFont typeface="Wingdings" panose="05000000000000000000" pitchFamily="2" charset="2"/>
              <a:buChar char="v"/>
            </a:pPr>
            <a:r>
              <a:rPr lang="en-US" sz="1900" b="1" dirty="0"/>
              <a:t>4W – planned and ongoing activities</a:t>
            </a:r>
          </a:p>
          <a:p>
            <a:pPr lvl="1" algn="just">
              <a:buFont typeface="Wingdings" panose="05000000000000000000" pitchFamily="2" charset="2"/>
              <a:buChar char="v"/>
            </a:pPr>
            <a:r>
              <a:rPr lang="en-US" sz="1900" b="1" dirty="0"/>
              <a:t>Completed activities</a:t>
            </a:r>
          </a:p>
          <a:p>
            <a:pPr lvl="2" algn="just">
              <a:buFont typeface="Wingdings" panose="05000000000000000000" pitchFamily="2" charset="2"/>
              <a:buChar char="v"/>
            </a:pPr>
            <a:r>
              <a:rPr lang="en-US" sz="1500" b="1" dirty="0"/>
              <a:t>Completed WDS is also reported to the WDS portal of Shelter Cluster and UN-Habitat</a:t>
            </a:r>
          </a:p>
          <a:p>
            <a:pPr lvl="2" algn="just">
              <a:buFont typeface="Wingdings" panose="05000000000000000000" pitchFamily="2" charset="2"/>
              <a:buChar char="v"/>
            </a:pPr>
            <a:r>
              <a:rPr lang="en-US" sz="1500" b="1" dirty="0"/>
              <a:t>Partners can monitor their areas of work through the Shelter Cluster Interactive Dashboard</a:t>
            </a:r>
          </a:p>
          <a:p>
            <a:pPr lvl="2" algn="just">
              <a:buFont typeface="Wingdings" panose="05000000000000000000" pitchFamily="2" charset="2"/>
              <a:buChar char="v"/>
            </a:pPr>
            <a:r>
              <a:rPr lang="en-US" sz="1500" b="1" dirty="0"/>
              <a:t>Shelter Cluster also provides trainings on AI Reporting, WDS and the use of </a:t>
            </a:r>
            <a:r>
              <a:rPr lang="en-US" sz="1500" b="1" dirty="0" err="1"/>
              <a:t>BoQ</a:t>
            </a:r>
            <a:r>
              <a:rPr lang="en-US" sz="1500" b="1" dirty="0"/>
              <a:t>, SEVAT</a:t>
            </a:r>
          </a:p>
        </p:txBody>
      </p:sp>
      <p:sp>
        <p:nvSpPr>
          <p:cNvPr id="7" name="Title 1">
            <a:extLst>
              <a:ext uri="{FF2B5EF4-FFF2-40B4-BE49-F238E27FC236}">
                <a16:creationId xmlns:a16="http://schemas.microsoft.com/office/drawing/2014/main" id="{0B40779B-4FEA-4BFE-B79F-6C85DE78D3AF}"/>
              </a:ext>
            </a:extLst>
          </p:cNvPr>
          <p:cNvSpPr txBox="1">
            <a:spLocks/>
          </p:cNvSpPr>
          <p:nvPr/>
        </p:nvSpPr>
        <p:spPr>
          <a:xfrm>
            <a:off x="384918" y="321600"/>
            <a:ext cx="8229600" cy="51744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r>
              <a:rPr lang="en-US" sz="1800" dirty="0">
                <a:latin typeface="Verdana"/>
                <a:ea typeface="Verdana"/>
              </a:rPr>
              <a:t>5. Activity Info and WDS Database reporting</a:t>
            </a:r>
            <a:endParaRPr lang="en-US" sz="1800" dirty="0"/>
          </a:p>
        </p:txBody>
      </p:sp>
    </p:spTree>
    <p:extLst>
      <p:ext uri="{BB962C8B-B14F-4D97-AF65-F5344CB8AC3E}">
        <p14:creationId xmlns:p14="http://schemas.microsoft.com/office/powerpoint/2010/main" val="2612025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59B42-1E36-4A4F-83D7-06ADFC14F15D}"/>
              </a:ext>
            </a:extLst>
          </p:cNvPr>
          <p:cNvSpPr>
            <a:spLocks noGrp="1"/>
          </p:cNvSpPr>
          <p:nvPr>
            <p:ph type="title"/>
          </p:nvPr>
        </p:nvSpPr>
        <p:spPr>
          <a:xfrm>
            <a:off x="457200" y="205978"/>
            <a:ext cx="8229600" cy="517440"/>
          </a:xfrm>
        </p:spPr>
        <p:txBody>
          <a:bodyPr>
            <a:normAutofit/>
          </a:bodyPr>
          <a:lstStyle/>
          <a:p>
            <a:r>
              <a:rPr lang="en-US" sz="1800" dirty="0">
                <a:latin typeface="Verdana"/>
                <a:ea typeface="Verdana"/>
              </a:rPr>
              <a:t>Activity-Based Costing</a:t>
            </a:r>
            <a:endParaRPr lang="en-US" sz="1800" dirty="0"/>
          </a:p>
        </p:txBody>
      </p:sp>
      <p:sp>
        <p:nvSpPr>
          <p:cNvPr id="3" name="Content Placeholder 2">
            <a:extLst>
              <a:ext uri="{FF2B5EF4-FFF2-40B4-BE49-F238E27FC236}">
                <a16:creationId xmlns:a16="http://schemas.microsoft.com/office/drawing/2014/main" id="{FD06C3F6-15C4-4930-9D2C-33AE97C5F77D}"/>
              </a:ext>
            </a:extLst>
          </p:cNvPr>
          <p:cNvSpPr>
            <a:spLocks noGrp="1"/>
          </p:cNvSpPr>
          <p:nvPr>
            <p:ph idx="1"/>
          </p:nvPr>
        </p:nvSpPr>
        <p:spPr>
          <a:xfrm>
            <a:off x="410862" y="590036"/>
            <a:ext cx="8229600" cy="3904188"/>
          </a:xfrm>
        </p:spPr>
        <p:txBody>
          <a:bodyPr vert="horz" lIns="91440" tIns="45720" rIns="91440" bIns="45720" rtlCol="0" anchor="t">
            <a:normAutofit/>
          </a:bodyPr>
          <a:lstStyle/>
          <a:p>
            <a:r>
              <a:rPr lang="en-US" sz="1400" dirty="0">
                <a:cs typeface="Calibri"/>
              </a:rPr>
              <a:t>Average costs for activities including direct and support costs—SAG partners were consulted on and provided feedback on the results and then the costs were presented to OCHA.</a:t>
            </a:r>
          </a:p>
          <a:p>
            <a:endParaRPr lang="en-US" sz="1400" dirty="0">
              <a:cs typeface="Calibri"/>
            </a:endParaRPr>
          </a:p>
          <a:p>
            <a:pPr marL="0" indent="0">
              <a:buNone/>
            </a:pPr>
            <a:endParaRPr lang="en-US" sz="1400" dirty="0">
              <a:cs typeface="Calibri"/>
            </a:endParaRPr>
          </a:p>
        </p:txBody>
      </p:sp>
      <p:sp>
        <p:nvSpPr>
          <p:cNvPr id="4" name="Slide Number Placeholder 3">
            <a:extLst>
              <a:ext uri="{FF2B5EF4-FFF2-40B4-BE49-F238E27FC236}">
                <a16:creationId xmlns:a16="http://schemas.microsoft.com/office/drawing/2014/main" id="{C5BFB1E9-D0C5-4CBA-9022-358E497461B5}"/>
              </a:ext>
            </a:extLst>
          </p:cNvPr>
          <p:cNvSpPr>
            <a:spLocks noGrp="1"/>
          </p:cNvSpPr>
          <p:nvPr>
            <p:ph type="sldNum" sz="quarter" idx="12"/>
          </p:nvPr>
        </p:nvSpPr>
        <p:spPr/>
        <p:txBody>
          <a:bodyPr/>
          <a:lstStyle/>
          <a:p>
            <a:fld id="{1327C452-0D12-48F3-BB65-BBA3E6350F2C}" type="slidenum">
              <a:rPr lang="en-GB" smtClean="0">
                <a:latin typeface="Calibri"/>
              </a:rPr>
              <a:pPr/>
              <a:t>2</a:t>
            </a:fld>
            <a:endParaRPr lang="en-GB">
              <a:latin typeface="Calibri"/>
            </a:endParaRPr>
          </a:p>
        </p:txBody>
      </p:sp>
      <p:graphicFrame>
        <p:nvGraphicFramePr>
          <p:cNvPr id="8" name="Table 7">
            <a:extLst>
              <a:ext uri="{FF2B5EF4-FFF2-40B4-BE49-F238E27FC236}">
                <a16:creationId xmlns:a16="http://schemas.microsoft.com/office/drawing/2014/main" id="{91BD4CAB-8D89-4A77-B7BA-505E30A3C67C}"/>
              </a:ext>
            </a:extLst>
          </p:cNvPr>
          <p:cNvGraphicFramePr>
            <a:graphicFrameLocks noGrp="1"/>
          </p:cNvGraphicFramePr>
          <p:nvPr>
            <p:extLst>
              <p:ext uri="{D42A27DB-BD31-4B8C-83A1-F6EECF244321}">
                <p14:modId xmlns:p14="http://schemas.microsoft.com/office/powerpoint/2010/main" val="228634254"/>
              </p:ext>
            </p:extLst>
          </p:nvPr>
        </p:nvGraphicFramePr>
        <p:xfrm>
          <a:off x="410862" y="1107476"/>
          <a:ext cx="8479450" cy="3589432"/>
        </p:xfrm>
        <a:graphic>
          <a:graphicData uri="http://schemas.openxmlformats.org/drawingml/2006/table">
            <a:tbl>
              <a:tblPr firstRow="1" bandRow="1">
                <a:tableStyleId>{5C22544A-7EE6-4342-B048-85BDC9FD1C3A}</a:tableStyleId>
              </a:tblPr>
              <a:tblGrid>
                <a:gridCol w="523875">
                  <a:extLst>
                    <a:ext uri="{9D8B030D-6E8A-4147-A177-3AD203B41FA5}">
                      <a16:colId xmlns:a16="http://schemas.microsoft.com/office/drawing/2014/main" val="4225766778"/>
                    </a:ext>
                  </a:extLst>
                </a:gridCol>
                <a:gridCol w="1543050">
                  <a:extLst>
                    <a:ext uri="{9D8B030D-6E8A-4147-A177-3AD203B41FA5}">
                      <a16:colId xmlns:a16="http://schemas.microsoft.com/office/drawing/2014/main" val="722372515"/>
                    </a:ext>
                  </a:extLst>
                </a:gridCol>
                <a:gridCol w="1230697">
                  <a:extLst>
                    <a:ext uri="{9D8B030D-6E8A-4147-A177-3AD203B41FA5}">
                      <a16:colId xmlns:a16="http://schemas.microsoft.com/office/drawing/2014/main" val="1514659503"/>
                    </a:ext>
                  </a:extLst>
                </a:gridCol>
                <a:gridCol w="1206354">
                  <a:extLst>
                    <a:ext uri="{9D8B030D-6E8A-4147-A177-3AD203B41FA5}">
                      <a16:colId xmlns:a16="http://schemas.microsoft.com/office/drawing/2014/main" val="2619782764"/>
                    </a:ext>
                  </a:extLst>
                </a:gridCol>
                <a:gridCol w="3975474">
                  <a:extLst>
                    <a:ext uri="{9D8B030D-6E8A-4147-A177-3AD203B41FA5}">
                      <a16:colId xmlns:a16="http://schemas.microsoft.com/office/drawing/2014/main" val="145576118"/>
                    </a:ext>
                  </a:extLst>
                </a:gridCol>
              </a:tblGrid>
              <a:tr h="217449">
                <a:tc gridSpan="5">
                  <a:txBody>
                    <a:bodyPr/>
                    <a:lstStyle/>
                    <a:p>
                      <a:pPr algn="ctr"/>
                      <a:r>
                        <a:rPr lang="en-US" sz="900" dirty="0"/>
                        <a:t>List of Indicative Activities Per Cluster and Cost for 2020 HRP - Shelter and NFI</a:t>
                      </a:r>
                    </a:p>
                  </a:txBody>
                  <a:tcPr anchor="ctr"/>
                </a:tc>
                <a:tc hMerge="1">
                  <a:txBody>
                    <a:bodyPr/>
                    <a:lstStyle/>
                    <a:p>
                      <a:endParaRPr lang="en-US"/>
                    </a:p>
                  </a:txBody>
                  <a:tcPr anchor="ctr"/>
                </a:tc>
                <a:tc hMerge="1">
                  <a:txBody>
                    <a:bodyPr/>
                    <a:lstStyle/>
                    <a:p>
                      <a:endParaRPr lang="en-US"/>
                    </a:p>
                  </a:txBody>
                  <a:tcPr anchor="ctr"/>
                </a:tc>
                <a:tc hMerge="1">
                  <a:txBody>
                    <a:bodyPr/>
                    <a:lstStyle/>
                    <a:p>
                      <a:endParaRPr lang="en-US"/>
                    </a:p>
                  </a:txBody>
                  <a:tcPr anchor="ctr"/>
                </a:tc>
                <a:tc hMerge="1">
                  <a:txBody>
                    <a:bodyPr/>
                    <a:lstStyle/>
                    <a:p>
                      <a:endParaRPr lang="en-US"/>
                    </a:p>
                  </a:txBody>
                  <a:tcPr anchor="ctr"/>
                </a:tc>
                <a:extLst>
                  <a:ext uri="{0D108BD9-81ED-4DB2-BD59-A6C34878D82A}">
                    <a16:rowId xmlns:a16="http://schemas.microsoft.com/office/drawing/2014/main" val="649778300"/>
                  </a:ext>
                </a:extLst>
              </a:tr>
              <a:tr h="471138">
                <a:tc>
                  <a:txBody>
                    <a:bodyPr/>
                    <a:lstStyle/>
                    <a:p>
                      <a:r>
                        <a:rPr lang="en-US" sz="900" dirty="0"/>
                        <a:t>No.</a:t>
                      </a:r>
                    </a:p>
                  </a:txBody>
                  <a:tcPr anchor="ctr"/>
                </a:tc>
                <a:tc>
                  <a:txBody>
                    <a:bodyPr/>
                    <a:lstStyle/>
                    <a:p>
                      <a:r>
                        <a:rPr lang="en-US" sz="900" dirty="0"/>
                        <a:t>Activity</a:t>
                      </a:r>
                    </a:p>
                  </a:txBody>
                  <a:tcPr anchor="ctr"/>
                </a:tc>
                <a:tc>
                  <a:txBody>
                    <a:bodyPr/>
                    <a:lstStyle/>
                    <a:p>
                      <a:r>
                        <a:rPr lang="en-US" sz="900" dirty="0"/>
                        <a:t>"Unit Cost (per family of 6)"</a:t>
                      </a:r>
                    </a:p>
                  </a:txBody>
                  <a:tcPr anchor="ctr"/>
                </a:tc>
                <a:tc>
                  <a:txBody>
                    <a:bodyPr/>
                    <a:lstStyle/>
                    <a:p>
                      <a:r>
                        <a:rPr lang="en-US" sz="900" dirty="0"/>
                        <a:t>"Total Cost (per family of 6)"</a:t>
                      </a:r>
                    </a:p>
                  </a:txBody>
                  <a:tcPr anchor="ctr"/>
                </a:tc>
                <a:tc>
                  <a:txBody>
                    <a:bodyPr/>
                    <a:lstStyle/>
                    <a:p>
                      <a:r>
                        <a:rPr lang="en-US" sz="900" dirty="0"/>
                        <a:t>Remarks</a:t>
                      </a:r>
                    </a:p>
                  </a:txBody>
                  <a:tcPr anchor="ctr"/>
                </a:tc>
                <a:extLst>
                  <a:ext uri="{0D108BD9-81ED-4DB2-BD59-A6C34878D82A}">
                    <a16:rowId xmlns:a16="http://schemas.microsoft.com/office/drawing/2014/main" val="544664014"/>
                  </a:ext>
                </a:extLst>
              </a:tr>
              <a:tr h="443958">
                <a:tc>
                  <a:txBody>
                    <a:bodyPr/>
                    <a:lstStyle/>
                    <a:p>
                      <a:r>
                        <a:rPr lang="en-US" sz="900" dirty="0"/>
                        <a:t>1</a:t>
                      </a:r>
                    </a:p>
                  </a:txBody>
                  <a:tcPr anchor="ctr"/>
                </a:tc>
                <a:tc>
                  <a:txBody>
                    <a:bodyPr/>
                    <a:lstStyle/>
                    <a:p>
                      <a:r>
                        <a:rPr lang="en-US" sz="900" dirty="0"/>
                        <a:t>Non-Food Item (NFI) Kit Distribution</a:t>
                      </a:r>
                    </a:p>
                  </a:txBody>
                  <a:tcPr anchor="ctr"/>
                </a:tc>
                <a:tc>
                  <a:txBody>
                    <a:bodyPr/>
                    <a:lstStyle/>
                    <a:p>
                      <a:r>
                        <a:rPr lang="en-US" sz="900" dirty="0"/>
                        <a:t>$250 </a:t>
                      </a:r>
                    </a:p>
                  </a:txBody>
                  <a:tcPr anchor="ctr"/>
                </a:tc>
                <a:tc>
                  <a:txBody>
                    <a:bodyPr/>
                    <a:lstStyle/>
                    <a:p>
                      <a:r>
                        <a:rPr lang="en-US" sz="900" dirty="0"/>
                        <a:t>$340 </a:t>
                      </a:r>
                    </a:p>
                  </a:txBody>
                  <a:tcPr anchor="ctr"/>
                </a:tc>
                <a:tc>
                  <a:txBody>
                    <a:bodyPr/>
                    <a:lstStyle/>
                    <a:p>
                      <a:r>
                        <a:rPr lang="en-US" sz="900" dirty="0"/>
                        <a:t>The total cost includes the cost of the kit as well as the staff required to assess needs and distribute the kits, plus the relevant support costs. This can include both in-kind and cash-based modalities. </a:t>
                      </a:r>
                    </a:p>
                  </a:txBody>
                  <a:tcPr anchor="ctr"/>
                </a:tc>
                <a:extLst>
                  <a:ext uri="{0D108BD9-81ED-4DB2-BD59-A6C34878D82A}">
                    <a16:rowId xmlns:a16="http://schemas.microsoft.com/office/drawing/2014/main" val="3468104863"/>
                  </a:ext>
                </a:extLst>
              </a:tr>
              <a:tr h="443958">
                <a:tc>
                  <a:txBody>
                    <a:bodyPr/>
                    <a:lstStyle/>
                    <a:p>
                      <a:r>
                        <a:rPr lang="en-US" sz="900" dirty="0"/>
                        <a:t>2</a:t>
                      </a:r>
                    </a:p>
                  </a:txBody>
                  <a:tcPr anchor="ctr"/>
                </a:tc>
                <a:tc>
                  <a:txBody>
                    <a:bodyPr/>
                    <a:lstStyle/>
                    <a:p>
                      <a:r>
                        <a:rPr lang="en-US" sz="900" dirty="0"/>
                        <a:t>Sealing-Off Kit (SOK) Distribution</a:t>
                      </a:r>
                    </a:p>
                  </a:txBody>
                  <a:tcPr anchor="ctr"/>
                </a:tc>
                <a:tc>
                  <a:txBody>
                    <a:bodyPr/>
                    <a:lstStyle/>
                    <a:p>
                      <a:r>
                        <a:rPr lang="en-US" sz="900" dirty="0"/>
                        <a:t>$210 </a:t>
                      </a:r>
                    </a:p>
                  </a:txBody>
                  <a:tcPr anchor="ctr"/>
                </a:tc>
                <a:tc>
                  <a:txBody>
                    <a:bodyPr/>
                    <a:lstStyle/>
                    <a:p>
                      <a:r>
                        <a:rPr lang="en-US" sz="900" dirty="0"/>
                        <a:t>$285 </a:t>
                      </a:r>
                    </a:p>
                  </a:txBody>
                  <a:tcPr anchor="ctr"/>
                </a:tc>
                <a:tc>
                  <a:txBody>
                    <a:bodyPr/>
                    <a:lstStyle/>
                    <a:p>
                      <a:r>
                        <a:rPr lang="en-US" sz="900" dirty="0"/>
                        <a:t>The total cost includes the cost of the kit as well as the staff required to assess needs and distribute the kits, plus the relevant support costs. This can include both in-kind and cash-based modalities. </a:t>
                      </a:r>
                    </a:p>
                  </a:txBody>
                  <a:tcPr anchor="ctr"/>
                </a:tc>
                <a:extLst>
                  <a:ext uri="{0D108BD9-81ED-4DB2-BD59-A6C34878D82A}">
                    <a16:rowId xmlns:a16="http://schemas.microsoft.com/office/drawing/2014/main" val="2025195063"/>
                  </a:ext>
                </a:extLst>
              </a:tr>
              <a:tr h="797312">
                <a:tc>
                  <a:txBody>
                    <a:bodyPr/>
                    <a:lstStyle/>
                    <a:p>
                      <a:r>
                        <a:rPr lang="en-US" sz="900" dirty="0"/>
                        <a:t>3</a:t>
                      </a:r>
                    </a:p>
                  </a:txBody>
                  <a:tcPr anchor="ctr"/>
                </a:tc>
                <a:tc>
                  <a:txBody>
                    <a:bodyPr/>
                    <a:lstStyle/>
                    <a:p>
                      <a:r>
                        <a:rPr lang="en-US" sz="900" dirty="0"/>
                        <a:t>Critical Shelter Upgrades</a:t>
                      </a:r>
                    </a:p>
                  </a:txBody>
                  <a:tcPr anchor="ctr"/>
                </a:tc>
                <a:tc>
                  <a:txBody>
                    <a:bodyPr/>
                    <a:lstStyle/>
                    <a:p>
                      <a:r>
                        <a:rPr lang="en-US" sz="900" dirty="0"/>
                        <a:t>$1,000 </a:t>
                      </a:r>
                    </a:p>
                  </a:txBody>
                  <a:tcPr anchor="ctr"/>
                </a:tc>
                <a:tc>
                  <a:txBody>
                    <a:bodyPr/>
                    <a:lstStyle/>
                    <a:p>
                      <a:r>
                        <a:rPr lang="en-US" sz="900" dirty="0"/>
                        <a:t>$1,350 </a:t>
                      </a:r>
                    </a:p>
                  </a:txBody>
                  <a:tcPr anchor="ctr"/>
                </a:tc>
                <a:tc>
                  <a:txBody>
                    <a:bodyPr/>
                    <a:lstStyle/>
                    <a:p>
                      <a:r>
                        <a:rPr lang="en-US" sz="900" dirty="0"/>
                        <a:t>This cost is variable, with a Cluster-set average of $1,000. However, the exact cost is dependent on the status of the structure to be upgraded/repaired, the size of the HH, proximity to specialized markets, availability of skilled </a:t>
                      </a:r>
                      <a:r>
                        <a:rPr lang="en-US" sz="900" dirty="0" err="1"/>
                        <a:t>labour</a:t>
                      </a:r>
                      <a:r>
                        <a:rPr lang="en-US" sz="900" dirty="0"/>
                        <a:t> and what is necessary to reach minimum standards. The total cost includes the staffing necessary to conduct detailed technical assessments and Bills of Quantity preparation, as well as the relevant support costs for the program.</a:t>
                      </a:r>
                    </a:p>
                  </a:txBody>
                  <a:tcPr anchor="ctr"/>
                </a:tc>
                <a:extLst>
                  <a:ext uri="{0D108BD9-81ED-4DB2-BD59-A6C34878D82A}">
                    <a16:rowId xmlns:a16="http://schemas.microsoft.com/office/drawing/2014/main" val="1862688950"/>
                  </a:ext>
                </a:extLst>
              </a:tr>
              <a:tr h="969454">
                <a:tc>
                  <a:txBody>
                    <a:bodyPr/>
                    <a:lstStyle/>
                    <a:p>
                      <a:r>
                        <a:rPr lang="en-US" sz="900" dirty="0"/>
                        <a:t>4</a:t>
                      </a:r>
                    </a:p>
                  </a:txBody>
                  <a:tcPr anchor="ctr"/>
                </a:tc>
                <a:tc>
                  <a:txBody>
                    <a:bodyPr/>
                    <a:lstStyle/>
                    <a:p>
                      <a:r>
                        <a:rPr lang="en-US" sz="900" dirty="0"/>
                        <a:t>Cash for Rent</a:t>
                      </a:r>
                    </a:p>
                  </a:txBody>
                  <a:tcPr anchor="ctr"/>
                </a:tc>
                <a:tc>
                  <a:txBody>
                    <a:bodyPr/>
                    <a:lstStyle/>
                    <a:p>
                      <a:r>
                        <a:rPr lang="en-US" sz="900" dirty="0"/>
                        <a:t>$1,200 </a:t>
                      </a:r>
                    </a:p>
                  </a:txBody>
                  <a:tcPr anchor="ctr"/>
                </a:tc>
                <a:tc>
                  <a:txBody>
                    <a:bodyPr/>
                    <a:lstStyle/>
                    <a:p>
                      <a:r>
                        <a:rPr lang="en-US" sz="900" dirty="0"/>
                        <a:t>$1,620 </a:t>
                      </a:r>
                    </a:p>
                  </a:txBody>
                  <a:tcPr anchor="ctr"/>
                </a:tc>
                <a:tc>
                  <a:txBody>
                    <a:bodyPr/>
                    <a:lstStyle/>
                    <a:p>
                      <a:r>
                        <a:rPr lang="en-US" sz="900" dirty="0"/>
                        <a:t>This cost is based on a Cluster-set average of $200 per month for 6 months, however, this should be understood to be an average, as exact prices will depend on the area, the HH size, the quality of the structure, and the length of the program. Total costs include the staff necessary to conduct detailed vulnerability assessments and provide support to HHs and landowners, as well as the necessary support costs.</a:t>
                      </a:r>
                    </a:p>
                  </a:txBody>
                  <a:tcPr anchor="ctr"/>
                </a:tc>
                <a:extLst>
                  <a:ext uri="{0D108BD9-81ED-4DB2-BD59-A6C34878D82A}">
                    <a16:rowId xmlns:a16="http://schemas.microsoft.com/office/drawing/2014/main" val="997524872"/>
                  </a:ext>
                </a:extLst>
              </a:tr>
            </a:tbl>
          </a:graphicData>
        </a:graphic>
      </p:graphicFrame>
    </p:spTree>
    <p:extLst>
      <p:ext uri="{BB962C8B-B14F-4D97-AF65-F5344CB8AC3E}">
        <p14:creationId xmlns:p14="http://schemas.microsoft.com/office/powerpoint/2010/main" val="3857557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D9AAF0B5-AD67-4F41-9F4B-5016DC670AE5}"/>
              </a:ext>
            </a:extLst>
          </p:cNvPr>
          <p:cNvGraphicFramePr>
            <a:graphicFrameLocks noGrp="1"/>
          </p:cNvGraphicFramePr>
          <p:nvPr>
            <p:ph idx="1"/>
            <p:extLst>
              <p:ext uri="{D42A27DB-BD31-4B8C-83A1-F6EECF244321}">
                <p14:modId xmlns:p14="http://schemas.microsoft.com/office/powerpoint/2010/main" val="200597263"/>
              </p:ext>
            </p:extLst>
          </p:nvPr>
        </p:nvGraphicFramePr>
        <p:xfrm>
          <a:off x="260631" y="399909"/>
          <a:ext cx="8622737" cy="4343400"/>
        </p:xfrm>
        <a:graphic>
          <a:graphicData uri="http://schemas.openxmlformats.org/drawingml/2006/table">
            <a:tbl>
              <a:tblPr bandRow="1">
                <a:tableStyleId>{5C22544A-7EE6-4342-B048-85BDC9FD1C3A}</a:tableStyleId>
              </a:tblPr>
              <a:tblGrid>
                <a:gridCol w="366188">
                  <a:extLst>
                    <a:ext uri="{9D8B030D-6E8A-4147-A177-3AD203B41FA5}">
                      <a16:colId xmlns:a16="http://schemas.microsoft.com/office/drawing/2014/main" val="1266545658"/>
                    </a:ext>
                  </a:extLst>
                </a:gridCol>
                <a:gridCol w="1374839">
                  <a:extLst>
                    <a:ext uri="{9D8B030D-6E8A-4147-A177-3AD203B41FA5}">
                      <a16:colId xmlns:a16="http://schemas.microsoft.com/office/drawing/2014/main" val="2332246103"/>
                    </a:ext>
                  </a:extLst>
                </a:gridCol>
                <a:gridCol w="591365">
                  <a:extLst>
                    <a:ext uri="{9D8B030D-6E8A-4147-A177-3AD203B41FA5}">
                      <a16:colId xmlns:a16="http://schemas.microsoft.com/office/drawing/2014/main" val="1028113996"/>
                    </a:ext>
                  </a:extLst>
                </a:gridCol>
                <a:gridCol w="836451">
                  <a:extLst>
                    <a:ext uri="{9D8B030D-6E8A-4147-A177-3AD203B41FA5}">
                      <a16:colId xmlns:a16="http://schemas.microsoft.com/office/drawing/2014/main" val="779360988"/>
                    </a:ext>
                  </a:extLst>
                </a:gridCol>
                <a:gridCol w="5453894">
                  <a:extLst>
                    <a:ext uri="{9D8B030D-6E8A-4147-A177-3AD203B41FA5}">
                      <a16:colId xmlns:a16="http://schemas.microsoft.com/office/drawing/2014/main" val="850689985"/>
                    </a:ext>
                  </a:extLst>
                </a:gridCol>
              </a:tblGrid>
              <a:tr h="0">
                <a:tc>
                  <a:txBody>
                    <a:bodyPr/>
                    <a:lstStyle/>
                    <a:p>
                      <a:r>
                        <a:rPr lang="en-US" sz="900" dirty="0"/>
                        <a:t>5</a:t>
                      </a:r>
                    </a:p>
                  </a:txBody>
                  <a:tcPr anchor="ctr"/>
                </a:tc>
                <a:tc>
                  <a:txBody>
                    <a:bodyPr/>
                    <a:lstStyle/>
                    <a:p>
                      <a:r>
                        <a:rPr lang="en-US" sz="900" dirty="0"/>
                        <a:t>War Damage Shelter Repairs (Category 2)</a:t>
                      </a:r>
                    </a:p>
                  </a:txBody>
                  <a:tcPr anchor="ctr"/>
                </a:tc>
                <a:tc>
                  <a:txBody>
                    <a:bodyPr/>
                    <a:lstStyle/>
                    <a:p>
                      <a:r>
                        <a:rPr lang="en-US" sz="900" dirty="0"/>
                        <a:t>$1,800-$3,000</a:t>
                      </a:r>
                    </a:p>
                  </a:txBody>
                  <a:tcPr anchor="ctr"/>
                </a:tc>
                <a:tc>
                  <a:txBody>
                    <a:bodyPr/>
                    <a:lstStyle/>
                    <a:p>
                      <a:r>
                        <a:rPr lang="en-US" sz="900" dirty="0"/>
                        <a:t>$2,430-$4,050</a:t>
                      </a:r>
                    </a:p>
                  </a:txBody>
                  <a:tcPr anchor="ctr"/>
                </a:tc>
                <a:tc>
                  <a:txBody>
                    <a:bodyPr/>
                    <a:lstStyle/>
                    <a:p>
                      <a:r>
                        <a:rPr lang="en-US" sz="900" dirty="0"/>
                        <a:t>This cost is a range based on partner-reported averages. However, this cost should be understood to be variable based on the individual structure, location in the country including proximity to specialized markets and availability of skilled </a:t>
                      </a:r>
                      <a:r>
                        <a:rPr lang="en-US" sz="900" dirty="0" err="1"/>
                        <a:t>labour</a:t>
                      </a:r>
                      <a:r>
                        <a:rPr lang="en-US" sz="900" dirty="0"/>
                        <a:t>, HH size, and nature and type of damage. Total costs include engineering staff to conduct detailed technical assessments and prepare Bills of Quantity, staff to conduct vulnerability assessments for targeting, and the necessary support costs.</a:t>
                      </a:r>
                    </a:p>
                  </a:txBody>
                  <a:tcPr anchor="ctr"/>
                </a:tc>
                <a:extLst>
                  <a:ext uri="{0D108BD9-81ED-4DB2-BD59-A6C34878D82A}">
                    <a16:rowId xmlns:a16="http://schemas.microsoft.com/office/drawing/2014/main" val="1431417126"/>
                  </a:ext>
                </a:extLst>
              </a:tr>
              <a:tr h="0">
                <a:tc>
                  <a:txBody>
                    <a:bodyPr/>
                    <a:lstStyle/>
                    <a:p>
                      <a:r>
                        <a:rPr lang="en-US" sz="900" dirty="0"/>
                        <a:t>6</a:t>
                      </a:r>
                    </a:p>
                  </a:txBody>
                  <a:tcPr anchor="ctr"/>
                </a:tc>
                <a:tc>
                  <a:txBody>
                    <a:bodyPr/>
                    <a:lstStyle/>
                    <a:p>
                      <a:r>
                        <a:rPr lang="en-US" sz="900" dirty="0"/>
                        <a:t>War Damage Shelter Repairs (Category 3)</a:t>
                      </a:r>
                    </a:p>
                  </a:txBody>
                  <a:tcPr anchor="ctr"/>
                </a:tc>
                <a:tc>
                  <a:txBody>
                    <a:bodyPr/>
                    <a:lstStyle/>
                    <a:p>
                      <a:r>
                        <a:rPr lang="en-US" sz="900" dirty="0"/>
                        <a:t>$3,000-$5,000</a:t>
                      </a:r>
                    </a:p>
                  </a:txBody>
                  <a:tcPr anchor="ctr"/>
                </a:tc>
                <a:tc>
                  <a:txBody>
                    <a:bodyPr/>
                    <a:lstStyle/>
                    <a:p>
                      <a:r>
                        <a:rPr lang="en-US" sz="900" dirty="0"/>
                        <a:t>$3,900-$6,500</a:t>
                      </a:r>
                    </a:p>
                  </a:txBody>
                  <a:tcPr anchor="ctr"/>
                </a:tc>
                <a:tc>
                  <a:txBody>
                    <a:bodyPr/>
                    <a:lstStyle/>
                    <a:p>
                      <a:r>
                        <a:rPr lang="en-US" sz="900" dirty="0"/>
                        <a:t>This cost range is based on a Cluster-determined average based on past partner achievements. However, this cost should be understood to be variable based on the individual structure, location in the country including proximity to specialized markets and availability of skilled </a:t>
                      </a:r>
                      <a:r>
                        <a:rPr lang="en-US" sz="900" dirty="0" err="1"/>
                        <a:t>labour</a:t>
                      </a:r>
                      <a:r>
                        <a:rPr lang="en-US" sz="900" dirty="0"/>
                        <a:t>, HH size, and nature and type of damage. Total costs include engineering staff to conduct detailed technical assessments and prepare Bills of Quantity, staff to conduct vulnerability assessments for targeting, and the necessary support costs.</a:t>
                      </a:r>
                    </a:p>
                  </a:txBody>
                  <a:tcPr anchor="ctr"/>
                </a:tc>
                <a:extLst>
                  <a:ext uri="{0D108BD9-81ED-4DB2-BD59-A6C34878D82A}">
                    <a16:rowId xmlns:a16="http://schemas.microsoft.com/office/drawing/2014/main" val="2867048457"/>
                  </a:ext>
                </a:extLst>
              </a:tr>
              <a:tr h="0">
                <a:tc>
                  <a:txBody>
                    <a:bodyPr/>
                    <a:lstStyle/>
                    <a:p>
                      <a:r>
                        <a:rPr lang="en-US" sz="900" dirty="0"/>
                        <a:t>7</a:t>
                      </a:r>
                    </a:p>
                  </a:txBody>
                  <a:tcPr anchor="ctr"/>
                </a:tc>
                <a:tc>
                  <a:txBody>
                    <a:bodyPr/>
                    <a:lstStyle/>
                    <a:p>
                      <a:r>
                        <a:rPr lang="en-US" sz="900" dirty="0"/>
                        <a:t>Low-Cost Transitional Shelter (Including RHUs, traditionally-constructed, </a:t>
                      </a:r>
                      <a:r>
                        <a:rPr lang="en-US" sz="900" dirty="0" err="1"/>
                        <a:t>etc</a:t>
                      </a:r>
                      <a:r>
                        <a:rPr lang="en-US" sz="900" dirty="0"/>
                        <a:t>)</a:t>
                      </a:r>
                    </a:p>
                  </a:txBody>
                  <a:tcPr anchor="ctr"/>
                </a:tc>
                <a:tc>
                  <a:txBody>
                    <a:bodyPr/>
                    <a:lstStyle/>
                    <a:p>
                      <a:r>
                        <a:rPr lang="en-US" sz="900" dirty="0"/>
                        <a:t>$2,500 </a:t>
                      </a:r>
                    </a:p>
                  </a:txBody>
                  <a:tcPr anchor="ctr"/>
                </a:tc>
                <a:tc>
                  <a:txBody>
                    <a:bodyPr/>
                    <a:lstStyle/>
                    <a:p>
                      <a:r>
                        <a:rPr lang="en-US" sz="900" dirty="0"/>
                        <a:t>$3,325 </a:t>
                      </a:r>
                    </a:p>
                  </a:txBody>
                  <a:tcPr anchor="ctr"/>
                </a:tc>
                <a:tc>
                  <a:txBody>
                    <a:bodyPr/>
                    <a:lstStyle/>
                    <a:p>
                      <a:r>
                        <a:rPr lang="en-US" sz="900" dirty="0"/>
                        <a:t>This cost is variable, based upon an average from past partner interventions including RHUs and constructed interventions. However, these costs should be understood to be variable based on the construction typology selected, the location of the intervention including proximity to specialized markets and availability of skilled </a:t>
                      </a:r>
                      <a:r>
                        <a:rPr lang="en-US" sz="900" dirty="0" err="1"/>
                        <a:t>labour</a:t>
                      </a:r>
                      <a:r>
                        <a:rPr lang="en-US" sz="900" dirty="0"/>
                        <a:t>, and the HH size. The total costs include skilled staff to conduct detailed technical and vulnerability assessments, and transportation of materials as necessary, as well as the relevant support costs.</a:t>
                      </a:r>
                    </a:p>
                  </a:txBody>
                  <a:tcPr anchor="ctr"/>
                </a:tc>
                <a:extLst>
                  <a:ext uri="{0D108BD9-81ED-4DB2-BD59-A6C34878D82A}">
                    <a16:rowId xmlns:a16="http://schemas.microsoft.com/office/drawing/2014/main" val="1557129818"/>
                  </a:ext>
                </a:extLst>
              </a:tr>
              <a:tr h="0">
                <a:tc>
                  <a:txBody>
                    <a:bodyPr/>
                    <a:lstStyle/>
                    <a:p>
                      <a:r>
                        <a:rPr lang="en-US" sz="900" dirty="0"/>
                        <a:t>8</a:t>
                      </a:r>
                    </a:p>
                  </a:txBody>
                  <a:tcPr anchor="ctr"/>
                </a:tc>
                <a:tc>
                  <a:txBody>
                    <a:bodyPr/>
                    <a:lstStyle/>
                    <a:p>
                      <a:r>
                        <a:rPr lang="en-US" sz="900" dirty="0"/>
                        <a:t>Winter Assistance Distribution</a:t>
                      </a:r>
                    </a:p>
                  </a:txBody>
                  <a:tcPr anchor="ctr"/>
                </a:tc>
                <a:tc>
                  <a:txBody>
                    <a:bodyPr/>
                    <a:lstStyle/>
                    <a:p>
                      <a:r>
                        <a:rPr lang="en-US" sz="900" dirty="0"/>
                        <a:t>$63-$200</a:t>
                      </a:r>
                    </a:p>
                  </a:txBody>
                  <a:tcPr anchor="ctr"/>
                </a:tc>
                <a:tc>
                  <a:txBody>
                    <a:bodyPr/>
                    <a:lstStyle/>
                    <a:p>
                      <a:r>
                        <a:rPr lang="en-US" sz="900" dirty="0"/>
                        <a:t>$82-290</a:t>
                      </a:r>
                    </a:p>
                  </a:txBody>
                  <a:tcPr anchor="ctr"/>
                </a:tc>
                <a:tc>
                  <a:txBody>
                    <a:bodyPr/>
                    <a:lstStyle/>
                    <a:p>
                      <a:r>
                        <a:rPr lang="en-US" sz="900" dirty="0"/>
                        <a:t>Winter assistance is provided as a range, consisting of the minimum assistance package up to a more robust package, which should be provided on the basis of a vulnerability assessment and </a:t>
                      </a:r>
                      <a:r>
                        <a:rPr lang="en-US" sz="900" err="1"/>
                        <a:t>specfic</a:t>
                      </a:r>
                      <a:r>
                        <a:rPr lang="en-US" sz="900" dirty="0"/>
                        <a:t> HH needs. The total cost includes the skilled staffing necessary to conduct vulnerability assessments and transportation of materials as </a:t>
                      </a:r>
                      <a:r>
                        <a:rPr lang="en-US" sz="900" dirty="0" err="1"/>
                        <a:t>neccessary</a:t>
                      </a:r>
                      <a:r>
                        <a:rPr lang="en-US" sz="900" dirty="0"/>
                        <a:t>, as well as the relevant support costs.</a:t>
                      </a:r>
                    </a:p>
                  </a:txBody>
                  <a:tcPr anchor="ctr"/>
                </a:tc>
                <a:extLst>
                  <a:ext uri="{0D108BD9-81ED-4DB2-BD59-A6C34878D82A}">
                    <a16:rowId xmlns:a16="http://schemas.microsoft.com/office/drawing/2014/main" val="561607939"/>
                  </a:ext>
                </a:extLst>
              </a:tr>
              <a:tr h="0">
                <a:tc>
                  <a:txBody>
                    <a:bodyPr/>
                    <a:lstStyle/>
                    <a:p>
                      <a:r>
                        <a:rPr lang="en-US" sz="900" dirty="0"/>
                        <a:t>9</a:t>
                      </a:r>
                    </a:p>
                  </a:txBody>
                  <a:tcPr anchor="ctr"/>
                </a:tc>
                <a:tc>
                  <a:txBody>
                    <a:bodyPr/>
                    <a:lstStyle/>
                    <a:p>
                      <a:r>
                        <a:rPr lang="en-US" sz="900" dirty="0"/>
                        <a:t>Children's Winter Clothing</a:t>
                      </a:r>
                    </a:p>
                  </a:txBody>
                  <a:tcPr anchor="ctr"/>
                </a:tc>
                <a:tc>
                  <a:txBody>
                    <a:bodyPr/>
                    <a:lstStyle/>
                    <a:p>
                      <a:r>
                        <a:rPr lang="en-US" sz="900" dirty="0"/>
                        <a:t>$67 </a:t>
                      </a:r>
                    </a:p>
                  </a:txBody>
                  <a:tcPr anchor="ctr"/>
                </a:tc>
                <a:tc>
                  <a:txBody>
                    <a:bodyPr/>
                    <a:lstStyle/>
                    <a:p>
                      <a:r>
                        <a:rPr lang="en-US" sz="900" dirty="0"/>
                        <a:t>$84 </a:t>
                      </a:r>
                    </a:p>
                  </a:txBody>
                  <a:tcPr anchor="ctr"/>
                </a:tc>
                <a:tc>
                  <a:txBody>
                    <a:bodyPr/>
                    <a:lstStyle/>
                    <a:p>
                      <a:r>
                        <a:rPr lang="en-US" sz="900" dirty="0"/>
                        <a:t>This cost is based on a Cluster-set guideline, and the total cost includes the skilled staff necessary to conduct vulnerability assessments and the logistics costs necessary to provide assistance, as well as the relevant support costs.</a:t>
                      </a:r>
                    </a:p>
                  </a:txBody>
                  <a:tcPr anchor="ctr"/>
                </a:tc>
                <a:extLst>
                  <a:ext uri="{0D108BD9-81ED-4DB2-BD59-A6C34878D82A}">
                    <a16:rowId xmlns:a16="http://schemas.microsoft.com/office/drawing/2014/main" val="478282653"/>
                  </a:ext>
                </a:extLst>
              </a:tr>
              <a:tr h="0">
                <a:tc>
                  <a:txBody>
                    <a:bodyPr/>
                    <a:lstStyle/>
                    <a:p>
                      <a:r>
                        <a:rPr lang="en-US" sz="900" dirty="0"/>
                        <a:t>10</a:t>
                      </a:r>
                    </a:p>
                  </a:txBody>
                  <a:tcPr anchor="ctr"/>
                </a:tc>
                <a:tc>
                  <a:txBody>
                    <a:bodyPr/>
                    <a:lstStyle/>
                    <a:p>
                      <a:r>
                        <a:rPr lang="en-US" sz="900" dirty="0"/>
                        <a:t>Tent Replacement</a:t>
                      </a:r>
                    </a:p>
                  </a:txBody>
                  <a:tcPr anchor="ctr"/>
                </a:tc>
                <a:tc>
                  <a:txBody>
                    <a:bodyPr/>
                    <a:lstStyle/>
                    <a:p>
                      <a:r>
                        <a:rPr lang="en-US" sz="900" dirty="0"/>
                        <a:t>$400 </a:t>
                      </a:r>
                    </a:p>
                  </a:txBody>
                  <a:tcPr anchor="ctr"/>
                </a:tc>
                <a:tc>
                  <a:txBody>
                    <a:bodyPr/>
                    <a:lstStyle/>
                    <a:p>
                      <a:r>
                        <a:rPr lang="en-US" sz="900" dirty="0"/>
                        <a:t>$540 </a:t>
                      </a:r>
                    </a:p>
                  </a:txBody>
                  <a:tcPr anchor="ctr"/>
                </a:tc>
                <a:tc>
                  <a:txBody>
                    <a:bodyPr/>
                    <a:lstStyle/>
                    <a:p>
                      <a:r>
                        <a:rPr lang="en-US" sz="900" dirty="0"/>
                        <a:t>This cost is based on a Cluster-set guideline and the total cost includes the costs for transport, installation and necessary support costs. It does NOT include the cost of a replacement slab which would require additional costs.</a:t>
                      </a:r>
                    </a:p>
                  </a:txBody>
                  <a:tcPr anchor="ctr"/>
                </a:tc>
                <a:extLst>
                  <a:ext uri="{0D108BD9-81ED-4DB2-BD59-A6C34878D82A}">
                    <a16:rowId xmlns:a16="http://schemas.microsoft.com/office/drawing/2014/main" val="2651970303"/>
                  </a:ext>
                </a:extLst>
              </a:tr>
              <a:tr h="0">
                <a:tc>
                  <a:txBody>
                    <a:bodyPr/>
                    <a:lstStyle/>
                    <a:p>
                      <a:r>
                        <a:rPr lang="en-US" sz="900" dirty="0"/>
                        <a:t>11</a:t>
                      </a:r>
                    </a:p>
                  </a:txBody>
                  <a:tcPr anchor="ctr"/>
                </a:tc>
                <a:tc>
                  <a:txBody>
                    <a:bodyPr/>
                    <a:lstStyle/>
                    <a:p>
                      <a:r>
                        <a:rPr lang="en-US" sz="900" dirty="0"/>
                        <a:t>In Camp Site Upgrades</a:t>
                      </a:r>
                    </a:p>
                  </a:txBody>
                  <a:tcPr anchor="ctr"/>
                </a:tc>
                <a:tc>
                  <a:txBody>
                    <a:bodyPr/>
                    <a:lstStyle/>
                    <a:p>
                      <a:r>
                        <a:rPr lang="en-US" sz="900" dirty="0"/>
                        <a:t>$120 </a:t>
                      </a:r>
                    </a:p>
                  </a:txBody>
                  <a:tcPr anchor="ctr"/>
                </a:tc>
                <a:tc>
                  <a:txBody>
                    <a:bodyPr/>
                    <a:lstStyle/>
                    <a:p>
                      <a:r>
                        <a:rPr lang="en-US" sz="900" dirty="0"/>
                        <a:t>$140 </a:t>
                      </a:r>
                    </a:p>
                  </a:txBody>
                  <a:tcPr anchor="ctr"/>
                </a:tc>
                <a:tc>
                  <a:txBody>
                    <a:bodyPr/>
                    <a:lstStyle/>
                    <a:p>
                      <a:r>
                        <a:rPr lang="en-US" sz="900" dirty="0"/>
                        <a:t>This cost is based on a Cluster-set average guideline and the total cost includes the costs for transport, installation, and necessary support costs. These activities can include electrical wiring, replacement slabs, and other related activities.</a:t>
                      </a:r>
                    </a:p>
                  </a:txBody>
                  <a:tcPr anchor="ctr"/>
                </a:tc>
                <a:extLst>
                  <a:ext uri="{0D108BD9-81ED-4DB2-BD59-A6C34878D82A}">
                    <a16:rowId xmlns:a16="http://schemas.microsoft.com/office/drawing/2014/main" val="894304381"/>
                  </a:ext>
                </a:extLst>
              </a:tr>
            </a:tbl>
          </a:graphicData>
        </a:graphic>
      </p:graphicFrame>
      <p:sp>
        <p:nvSpPr>
          <p:cNvPr id="4" name="Slide Number Placeholder 3">
            <a:extLst>
              <a:ext uri="{FF2B5EF4-FFF2-40B4-BE49-F238E27FC236}">
                <a16:creationId xmlns:a16="http://schemas.microsoft.com/office/drawing/2014/main" id="{C4777E12-DB5A-4D2D-8E58-32AD6520FD2E}"/>
              </a:ext>
            </a:extLst>
          </p:cNvPr>
          <p:cNvSpPr>
            <a:spLocks noGrp="1"/>
          </p:cNvSpPr>
          <p:nvPr>
            <p:ph type="sldNum" sz="quarter" idx="12"/>
          </p:nvPr>
        </p:nvSpPr>
        <p:spPr/>
        <p:txBody>
          <a:bodyPr/>
          <a:lstStyle/>
          <a:p>
            <a:fld id="{1327C452-0D12-48F3-BB65-BBA3E6350F2C}" type="slidenum">
              <a:rPr lang="en-GB" smtClean="0">
                <a:latin typeface="Calibri"/>
              </a:rPr>
              <a:pPr/>
              <a:t>3</a:t>
            </a:fld>
            <a:endParaRPr lang="en-GB">
              <a:latin typeface="Calibri"/>
            </a:endParaRPr>
          </a:p>
        </p:txBody>
      </p:sp>
      <p:sp>
        <p:nvSpPr>
          <p:cNvPr id="5" name="Title 4">
            <a:extLst>
              <a:ext uri="{FF2B5EF4-FFF2-40B4-BE49-F238E27FC236}">
                <a16:creationId xmlns:a16="http://schemas.microsoft.com/office/drawing/2014/main" id="{D69BEF22-7247-404E-9104-E1922620AB7A}"/>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537890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5B9C5E0-6308-4EF0-B002-D15D22ED3F20}"/>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327C452-0D12-48F3-BB65-BBA3E6350F2C}" type="slidenum">
              <a:rPr kumimoji="0" lang="en-GB" sz="1200" b="0" i="0" u="none" strike="noStrike" kern="1200" cap="none" spc="0" normalizeH="0" baseline="0" noProof="0" smtClean="0">
                <a:ln>
                  <a:noFill/>
                </a:ln>
                <a:solidFill>
                  <a:srgbClr val="7F1416"/>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srgbClr val="7F1416"/>
              </a:solidFill>
              <a:effectLst/>
              <a:uLnTx/>
              <a:uFillTx/>
              <a:latin typeface="Calibri"/>
              <a:ea typeface="+mn-ea"/>
              <a:cs typeface="+mn-cs"/>
            </a:endParaRPr>
          </a:p>
        </p:txBody>
      </p:sp>
      <p:sp>
        <p:nvSpPr>
          <p:cNvPr id="8" name="Rectangle 7"/>
          <p:cNvSpPr/>
          <p:nvPr/>
        </p:nvSpPr>
        <p:spPr>
          <a:xfrm>
            <a:off x="3564267" y="4778438"/>
            <a:ext cx="3520003" cy="307777"/>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a:hlinkClick r:id="rId2"/>
              </a:rPr>
              <a:t>https://www.sheltercluster.org/response/iraq</a:t>
            </a:r>
            <a:endParaRPr lang="en-GB" sz="1400"/>
          </a:p>
        </p:txBody>
      </p:sp>
      <p:graphicFrame>
        <p:nvGraphicFramePr>
          <p:cNvPr id="9" name="Table 8">
            <a:extLst>
              <a:ext uri="{FF2B5EF4-FFF2-40B4-BE49-F238E27FC236}">
                <a16:creationId xmlns:a16="http://schemas.microsoft.com/office/drawing/2014/main" id="{C251C03C-0F1C-4416-8DD3-285645655497}"/>
              </a:ext>
            </a:extLst>
          </p:cNvPr>
          <p:cNvGraphicFramePr>
            <a:graphicFrameLocks noGrp="1"/>
          </p:cNvGraphicFramePr>
          <p:nvPr>
            <p:extLst>
              <p:ext uri="{D42A27DB-BD31-4B8C-83A1-F6EECF244321}">
                <p14:modId xmlns:p14="http://schemas.microsoft.com/office/powerpoint/2010/main" val="2486534474"/>
              </p:ext>
            </p:extLst>
          </p:nvPr>
        </p:nvGraphicFramePr>
        <p:xfrm>
          <a:off x="237771" y="694614"/>
          <a:ext cx="8560447" cy="2692656"/>
        </p:xfrm>
        <a:graphic>
          <a:graphicData uri="http://schemas.openxmlformats.org/drawingml/2006/table">
            <a:tbl>
              <a:tblPr firstRow="1" bandRow="1">
                <a:tableStyleId>{F5AB1C69-6EDB-4FF4-983F-18BD219EF322}</a:tableStyleId>
              </a:tblPr>
              <a:tblGrid>
                <a:gridCol w="937885">
                  <a:extLst>
                    <a:ext uri="{9D8B030D-6E8A-4147-A177-3AD203B41FA5}">
                      <a16:colId xmlns:a16="http://schemas.microsoft.com/office/drawing/2014/main" val="2598995664"/>
                    </a:ext>
                  </a:extLst>
                </a:gridCol>
                <a:gridCol w="991241">
                  <a:extLst>
                    <a:ext uri="{9D8B030D-6E8A-4147-A177-3AD203B41FA5}">
                      <a16:colId xmlns:a16="http://schemas.microsoft.com/office/drawing/2014/main" val="2342665949"/>
                    </a:ext>
                  </a:extLst>
                </a:gridCol>
                <a:gridCol w="1214078">
                  <a:extLst>
                    <a:ext uri="{9D8B030D-6E8A-4147-A177-3AD203B41FA5}">
                      <a16:colId xmlns:a16="http://schemas.microsoft.com/office/drawing/2014/main" val="3485113598"/>
                    </a:ext>
                  </a:extLst>
                </a:gridCol>
                <a:gridCol w="1152605">
                  <a:extLst>
                    <a:ext uri="{9D8B030D-6E8A-4147-A177-3AD203B41FA5}">
                      <a16:colId xmlns:a16="http://schemas.microsoft.com/office/drawing/2014/main" val="821290844"/>
                    </a:ext>
                  </a:extLst>
                </a:gridCol>
                <a:gridCol w="1390810">
                  <a:extLst>
                    <a:ext uri="{9D8B030D-6E8A-4147-A177-3AD203B41FA5}">
                      <a16:colId xmlns:a16="http://schemas.microsoft.com/office/drawing/2014/main" val="2400271541"/>
                    </a:ext>
                  </a:extLst>
                </a:gridCol>
                <a:gridCol w="1444598">
                  <a:extLst>
                    <a:ext uri="{9D8B030D-6E8A-4147-A177-3AD203B41FA5}">
                      <a16:colId xmlns:a16="http://schemas.microsoft.com/office/drawing/2014/main" val="1826249366"/>
                    </a:ext>
                  </a:extLst>
                </a:gridCol>
                <a:gridCol w="1429230">
                  <a:extLst>
                    <a:ext uri="{9D8B030D-6E8A-4147-A177-3AD203B41FA5}">
                      <a16:colId xmlns:a16="http://schemas.microsoft.com/office/drawing/2014/main" val="2002611210"/>
                    </a:ext>
                  </a:extLst>
                </a:gridCol>
              </a:tblGrid>
              <a:tr h="506011">
                <a:tc>
                  <a:txBody>
                    <a:bodyPr/>
                    <a:lstStyle/>
                    <a:p>
                      <a:r>
                        <a:rPr lang="en-US" sz="1400" dirty="0"/>
                        <a:t>District</a:t>
                      </a:r>
                    </a:p>
                  </a:txBody>
                  <a:tcPr/>
                </a:tc>
                <a:tc>
                  <a:txBody>
                    <a:bodyPr/>
                    <a:lstStyle/>
                    <a:p>
                      <a:r>
                        <a:rPr lang="en-US" sz="1400" dirty="0"/>
                        <a:t>Beneficiary type</a:t>
                      </a:r>
                    </a:p>
                  </a:txBody>
                  <a:tcPr/>
                </a:tc>
                <a:tc>
                  <a:txBody>
                    <a:bodyPr/>
                    <a:lstStyle/>
                    <a:p>
                      <a:r>
                        <a:rPr lang="en-US" sz="1400" dirty="0"/>
                        <a:t>Shelter Target</a:t>
                      </a:r>
                    </a:p>
                    <a:p>
                      <a:r>
                        <a:rPr lang="en-US" sz="1400" dirty="0"/>
                        <a:t>(ind.)</a:t>
                      </a:r>
                    </a:p>
                  </a:txBody>
                  <a:tcPr/>
                </a:tc>
                <a:tc>
                  <a:txBody>
                    <a:bodyPr/>
                    <a:lstStyle/>
                    <a:p>
                      <a:r>
                        <a:rPr lang="en-US" sz="1400" dirty="0"/>
                        <a:t>Reached (ind.)</a:t>
                      </a:r>
                    </a:p>
                  </a:txBody>
                  <a:tcPr/>
                </a:tc>
                <a:tc>
                  <a:txBody>
                    <a:bodyPr/>
                    <a:lstStyle/>
                    <a:p>
                      <a:r>
                        <a:rPr lang="en-US" sz="1400" dirty="0"/>
                        <a:t>NFI Target (ind.)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Reached (ind.)</a:t>
                      </a:r>
                    </a:p>
                    <a:p>
                      <a:endParaRPr lang="en-US" sz="1400" dirty="0"/>
                    </a:p>
                  </a:txBody>
                  <a:tcPr/>
                </a:tc>
                <a:tc>
                  <a:txBody>
                    <a:bodyPr/>
                    <a:lstStyle/>
                    <a:p>
                      <a:r>
                        <a:rPr lang="en-US" sz="1400" dirty="0"/>
                        <a:t>Partners</a:t>
                      </a:r>
                    </a:p>
                  </a:txBody>
                  <a:tcPr/>
                </a:tc>
                <a:extLst>
                  <a:ext uri="{0D108BD9-81ED-4DB2-BD59-A6C34878D82A}">
                    <a16:rowId xmlns:a16="http://schemas.microsoft.com/office/drawing/2014/main" val="3612467689"/>
                  </a:ext>
                </a:extLst>
              </a:tr>
              <a:tr h="306536">
                <a:tc>
                  <a:txBody>
                    <a:bodyPr/>
                    <a:lstStyle/>
                    <a:p>
                      <a:r>
                        <a:rPr lang="en-US" sz="1400" dirty="0"/>
                        <a:t>Al-</a:t>
                      </a:r>
                      <a:r>
                        <a:rPr lang="en-US" sz="1400" dirty="0" err="1"/>
                        <a:t>Hawiga</a:t>
                      </a:r>
                      <a:endParaRPr lang="en-US" sz="1400" dirty="0"/>
                    </a:p>
                  </a:txBody>
                  <a:tcPr/>
                </a:tc>
                <a:tc>
                  <a:txBody>
                    <a:bodyPr/>
                    <a:lstStyle/>
                    <a:p>
                      <a:r>
                        <a:rPr lang="en-US" sz="1400" dirty="0"/>
                        <a:t>IDP </a:t>
                      </a:r>
                      <a:r>
                        <a:rPr lang="en-US" sz="1400" dirty="0" err="1"/>
                        <a:t>OoC</a:t>
                      </a:r>
                      <a:endParaRPr lang="en-US" sz="1400" dirty="0"/>
                    </a:p>
                  </a:txBody>
                  <a:tcPr/>
                </a:tc>
                <a:tc rowSpan="2">
                  <a:txBody>
                    <a:bodyPr/>
                    <a:lstStyle/>
                    <a:p>
                      <a:r>
                        <a:rPr lang="en-US" sz="1400" dirty="0"/>
                        <a:t> 8,061 </a:t>
                      </a:r>
                    </a:p>
                    <a:p>
                      <a:endParaRPr lang="en-US" sz="1400" dirty="0"/>
                    </a:p>
                  </a:txBody>
                  <a:tcPr/>
                </a:tc>
                <a:tc>
                  <a:txBody>
                    <a:bodyPr/>
                    <a:lstStyle/>
                    <a:p>
                      <a:r>
                        <a:rPr lang="en-US" sz="1400" dirty="0"/>
                        <a:t>619</a:t>
                      </a:r>
                    </a:p>
                  </a:txBody>
                  <a:tcPr/>
                </a:tc>
                <a:tc rowSpan="2">
                  <a:txBody>
                    <a:bodyPr/>
                    <a:lstStyle/>
                    <a:p>
                      <a:r>
                        <a:rPr lang="en-US" sz="1400" dirty="0"/>
                        <a:t> 3,992 </a:t>
                      </a:r>
                    </a:p>
                    <a:p>
                      <a:endParaRPr lang="en-US" sz="1400" dirty="0"/>
                    </a:p>
                  </a:txBody>
                  <a:tcPr/>
                </a:tc>
                <a:tc>
                  <a:txBody>
                    <a:bodyPr/>
                    <a:lstStyle/>
                    <a:p>
                      <a:r>
                        <a:rPr lang="en-US" sz="1400" dirty="0"/>
                        <a:t>3,140</a:t>
                      </a:r>
                    </a:p>
                  </a:txBody>
                  <a:tcPr/>
                </a:tc>
                <a:tc>
                  <a:txBody>
                    <a:bodyPr/>
                    <a:lstStyle/>
                    <a:p>
                      <a:r>
                        <a:rPr lang="en-US" sz="1400" dirty="0"/>
                        <a:t>HRF</a:t>
                      </a:r>
                    </a:p>
                  </a:txBody>
                  <a:tcPr/>
                </a:tc>
                <a:extLst>
                  <a:ext uri="{0D108BD9-81ED-4DB2-BD59-A6C34878D82A}">
                    <a16:rowId xmlns:a16="http://schemas.microsoft.com/office/drawing/2014/main" val="4196898082"/>
                  </a:ext>
                </a:extLst>
              </a:tr>
              <a:tr h="306536">
                <a:tc>
                  <a:txBody>
                    <a:bodyPr/>
                    <a:lstStyle/>
                    <a:p>
                      <a:r>
                        <a:rPr lang="en-US" sz="1400" dirty="0"/>
                        <a:t>Al-</a:t>
                      </a:r>
                      <a:r>
                        <a:rPr lang="en-US" sz="1400" dirty="0" err="1"/>
                        <a:t>Hawiga</a:t>
                      </a:r>
                      <a:endParaRPr lang="en-US" sz="1400" dirty="0"/>
                    </a:p>
                  </a:txBody>
                  <a:tcPr/>
                </a:tc>
                <a:tc>
                  <a:txBody>
                    <a:bodyPr/>
                    <a:lstStyle/>
                    <a:p>
                      <a:r>
                        <a:rPr lang="en-US" sz="1400" dirty="0"/>
                        <a:t>Returnees</a:t>
                      </a:r>
                    </a:p>
                  </a:txBody>
                  <a:tcPr/>
                </a:tc>
                <a:tc vMerge="1">
                  <a:txBody>
                    <a:bodyPr/>
                    <a:lstStyle/>
                    <a:p>
                      <a:endParaRPr lang="en-US" sz="1400" dirty="0"/>
                    </a:p>
                  </a:txBody>
                  <a:tcPr/>
                </a:tc>
                <a:tc>
                  <a:txBody>
                    <a:bodyPr/>
                    <a:lstStyle/>
                    <a:p>
                      <a:r>
                        <a:rPr lang="en-US" sz="1400" dirty="0"/>
                        <a:t>6,683</a:t>
                      </a:r>
                    </a:p>
                  </a:txBody>
                  <a:tcPr/>
                </a:tc>
                <a:tc vMerge="1">
                  <a:txBody>
                    <a:bodyPr/>
                    <a:lstStyle/>
                    <a:p>
                      <a:endParaRPr lang="en-US" sz="1400" dirty="0"/>
                    </a:p>
                  </a:txBody>
                  <a:tcPr/>
                </a:tc>
                <a:tc>
                  <a:txBody>
                    <a:bodyPr/>
                    <a:lstStyle/>
                    <a:p>
                      <a:r>
                        <a:rPr lang="en-US" sz="1400" dirty="0"/>
                        <a:t>1092</a:t>
                      </a:r>
                    </a:p>
                  </a:txBody>
                  <a:tcPr/>
                </a:tc>
                <a:tc>
                  <a:txBody>
                    <a:bodyPr/>
                    <a:lstStyle/>
                    <a:p>
                      <a:r>
                        <a:rPr lang="en-US" sz="1400" dirty="0"/>
                        <a:t>Mission East</a:t>
                      </a:r>
                    </a:p>
                  </a:txBody>
                  <a:tcPr/>
                </a:tc>
                <a:extLst>
                  <a:ext uri="{0D108BD9-81ED-4DB2-BD59-A6C34878D82A}">
                    <a16:rowId xmlns:a16="http://schemas.microsoft.com/office/drawing/2014/main" val="766822767"/>
                  </a:ext>
                </a:extLst>
              </a:tr>
              <a:tr h="306536">
                <a:tc>
                  <a:txBody>
                    <a:bodyPr/>
                    <a:lstStyle/>
                    <a:p>
                      <a:r>
                        <a:rPr lang="en-US" sz="1400" dirty="0" err="1"/>
                        <a:t>Daquq</a:t>
                      </a:r>
                      <a:endParaRPr lang="en-US" sz="1400" dirty="0"/>
                    </a:p>
                  </a:txBody>
                  <a:tcPr/>
                </a:tc>
                <a:tc>
                  <a:txBody>
                    <a:bodyPr/>
                    <a:lstStyle/>
                    <a:p>
                      <a:r>
                        <a:rPr lang="en-US" sz="1400" dirty="0"/>
                        <a:t>Returnees</a:t>
                      </a:r>
                    </a:p>
                  </a:txBody>
                  <a:tcPr/>
                </a:tc>
                <a:tc>
                  <a:txBody>
                    <a:bodyPr/>
                    <a:lstStyle/>
                    <a:p>
                      <a:r>
                        <a:rPr lang="en-US" sz="1400" dirty="0"/>
                        <a:t> 4,648 </a:t>
                      </a:r>
                    </a:p>
                  </a:txBody>
                  <a:tcPr/>
                </a:tc>
                <a:tc>
                  <a:txBody>
                    <a:bodyPr/>
                    <a:lstStyle/>
                    <a:p>
                      <a:r>
                        <a:rPr lang="en-US" sz="1400" dirty="0"/>
                        <a:t>715</a:t>
                      </a:r>
                    </a:p>
                  </a:txBody>
                  <a:tcPr/>
                </a:tc>
                <a:tc>
                  <a:txBody>
                    <a:bodyPr/>
                    <a:lstStyle/>
                    <a:p>
                      <a:r>
                        <a:rPr lang="en-US" sz="1400" dirty="0"/>
                        <a:t> 4,408 </a:t>
                      </a:r>
                    </a:p>
                  </a:txBody>
                  <a:tcPr/>
                </a:tc>
                <a:tc>
                  <a:txBody>
                    <a:bodyPr/>
                    <a:lstStyle/>
                    <a:p>
                      <a:endParaRPr lang="en-US" sz="1400" dirty="0"/>
                    </a:p>
                  </a:txBody>
                  <a:tcPr/>
                </a:tc>
                <a:tc>
                  <a:txBody>
                    <a:bodyPr/>
                    <a:lstStyle/>
                    <a:p>
                      <a:r>
                        <a:rPr lang="en-US" sz="1400" dirty="0"/>
                        <a:t>IOM</a:t>
                      </a:r>
                    </a:p>
                  </a:txBody>
                  <a:tcPr/>
                </a:tc>
                <a:extLst>
                  <a:ext uri="{0D108BD9-81ED-4DB2-BD59-A6C34878D82A}">
                    <a16:rowId xmlns:a16="http://schemas.microsoft.com/office/drawing/2014/main" val="642677493"/>
                  </a:ext>
                </a:extLst>
              </a:tr>
              <a:tr h="306536">
                <a:tc>
                  <a:txBody>
                    <a:bodyPr/>
                    <a:lstStyle/>
                    <a:p>
                      <a:r>
                        <a:rPr lang="en-US" sz="1400" dirty="0" err="1"/>
                        <a:t>Dibis</a:t>
                      </a:r>
                      <a:endParaRPr lang="en-US" sz="1400" dirty="0"/>
                    </a:p>
                  </a:txBody>
                  <a:tcPr/>
                </a:tc>
                <a:tc>
                  <a:txBody>
                    <a:bodyPr/>
                    <a:lstStyle/>
                    <a:p>
                      <a:r>
                        <a:rPr lang="en-US" sz="1400" dirty="0"/>
                        <a:t>IDP </a:t>
                      </a:r>
                      <a:r>
                        <a:rPr lang="en-US" sz="1400" dirty="0" err="1"/>
                        <a:t>OoC</a:t>
                      </a:r>
                      <a:endParaRPr lang="en-US" sz="1400" dirty="0"/>
                    </a:p>
                  </a:txBody>
                  <a:tcPr/>
                </a:tc>
                <a:tc>
                  <a:txBody>
                    <a:bodyPr/>
                    <a:lstStyle/>
                    <a:p>
                      <a:r>
                        <a:rPr lang="en-US" sz="1400" dirty="0"/>
                        <a:t>-</a:t>
                      </a:r>
                    </a:p>
                  </a:txBody>
                  <a:tcPr/>
                </a:tc>
                <a:tc>
                  <a:txBody>
                    <a:bodyPr/>
                    <a:lstStyle/>
                    <a:p>
                      <a:endParaRPr lang="en-US" sz="1400" dirty="0"/>
                    </a:p>
                  </a:txBody>
                  <a:tcPr/>
                </a:tc>
                <a:tc>
                  <a:txBody>
                    <a:bodyPr/>
                    <a:lstStyle/>
                    <a:p>
                      <a:r>
                        <a:rPr lang="en-US" sz="1400" dirty="0"/>
                        <a:t>-</a:t>
                      </a:r>
                    </a:p>
                  </a:txBody>
                  <a:tcPr/>
                </a:tc>
                <a:tc>
                  <a:txBody>
                    <a:bodyPr/>
                    <a:lstStyle/>
                    <a:p>
                      <a:r>
                        <a:rPr lang="en-US" sz="1400" dirty="0"/>
                        <a:t>966</a:t>
                      </a:r>
                    </a:p>
                  </a:txBody>
                  <a:tcPr/>
                </a:tc>
                <a:tc>
                  <a:txBody>
                    <a:bodyPr/>
                    <a:lstStyle/>
                    <a:p>
                      <a:r>
                        <a:rPr lang="en-US" sz="1400" dirty="0"/>
                        <a:t>IOM, HRF</a:t>
                      </a:r>
                    </a:p>
                  </a:txBody>
                  <a:tcPr/>
                </a:tc>
                <a:extLst>
                  <a:ext uri="{0D108BD9-81ED-4DB2-BD59-A6C34878D82A}">
                    <a16:rowId xmlns:a16="http://schemas.microsoft.com/office/drawing/2014/main" val="1720470036"/>
                  </a:ext>
                </a:extLst>
              </a:tr>
              <a:tr h="306536">
                <a:tc>
                  <a:txBody>
                    <a:bodyPr/>
                    <a:lstStyle/>
                    <a:p>
                      <a:r>
                        <a:rPr lang="en-US" sz="1400" dirty="0"/>
                        <a:t>Kirkuk</a:t>
                      </a:r>
                    </a:p>
                  </a:txBody>
                  <a:tcPr/>
                </a:tc>
                <a:tc>
                  <a:txBody>
                    <a:bodyPr/>
                    <a:lstStyle/>
                    <a:p>
                      <a:r>
                        <a:rPr lang="en-US" sz="1400" dirty="0"/>
                        <a:t>IDP Camp</a:t>
                      </a:r>
                    </a:p>
                  </a:txBody>
                  <a:tcPr/>
                </a:tc>
                <a:tc rowSpan="2">
                  <a:txBody>
                    <a:bodyPr/>
                    <a:lstStyle/>
                    <a:p>
                      <a:r>
                        <a:rPr lang="en-US" sz="1400" dirty="0"/>
                        <a:t> 18,065 </a:t>
                      </a:r>
                    </a:p>
                    <a:p>
                      <a:endParaRPr lang="en-US" sz="1400" dirty="0"/>
                    </a:p>
                  </a:txBody>
                  <a:tcPr/>
                </a:tc>
                <a:tc>
                  <a:txBody>
                    <a:bodyPr/>
                    <a:lstStyle/>
                    <a:p>
                      <a:r>
                        <a:rPr lang="en-US" sz="1400" dirty="0"/>
                        <a:t>3,968</a:t>
                      </a:r>
                    </a:p>
                  </a:txBody>
                  <a:tcPr/>
                </a:tc>
                <a:tc rowSpan="2">
                  <a:txBody>
                    <a:bodyPr/>
                    <a:lstStyle/>
                    <a:p>
                      <a:r>
                        <a:rPr lang="en-US" sz="1400" dirty="0"/>
                        <a:t> 17,422 </a:t>
                      </a:r>
                    </a:p>
                    <a:p>
                      <a:endParaRPr lang="en-US" sz="1400" dirty="0"/>
                    </a:p>
                  </a:txBody>
                  <a:tcPr/>
                </a:tc>
                <a:tc>
                  <a:txBody>
                    <a:bodyPr/>
                    <a:lstStyle/>
                    <a:p>
                      <a:r>
                        <a:rPr lang="en-US" sz="1400" dirty="0"/>
                        <a:t>8,821</a:t>
                      </a:r>
                    </a:p>
                  </a:txBody>
                  <a:tcPr/>
                </a:tc>
                <a:tc>
                  <a:txBody>
                    <a:bodyPr/>
                    <a:lstStyle/>
                    <a:p>
                      <a:r>
                        <a:rPr lang="en-US" sz="1400" dirty="0"/>
                        <a:t>HRF</a:t>
                      </a:r>
                    </a:p>
                  </a:txBody>
                  <a:tcPr/>
                </a:tc>
                <a:extLst>
                  <a:ext uri="{0D108BD9-81ED-4DB2-BD59-A6C34878D82A}">
                    <a16:rowId xmlns:a16="http://schemas.microsoft.com/office/drawing/2014/main" val="58196250"/>
                  </a:ext>
                </a:extLst>
              </a:tr>
              <a:tr h="30653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Kirkuk</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IDP </a:t>
                      </a:r>
                      <a:r>
                        <a:rPr lang="en-US" sz="1400" dirty="0" err="1"/>
                        <a:t>OoC</a:t>
                      </a:r>
                      <a:endParaRPr lang="en-US" sz="1400" dirty="0"/>
                    </a:p>
                  </a:txBody>
                  <a:tcPr/>
                </a:tc>
                <a:tc vMerge="1">
                  <a:txBody>
                    <a:bodyPr/>
                    <a:lstStyle/>
                    <a:p>
                      <a:endParaRPr lang="en-US" sz="1400" dirty="0"/>
                    </a:p>
                  </a:txBody>
                  <a:tcPr/>
                </a:tc>
                <a:tc>
                  <a:txBody>
                    <a:bodyPr/>
                    <a:lstStyle/>
                    <a:p>
                      <a:r>
                        <a:rPr lang="en-US" sz="1400" dirty="0"/>
                        <a:t>3,366</a:t>
                      </a:r>
                    </a:p>
                  </a:txBody>
                  <a:tcPr/>
                </a:tc>
                <a:tc vMerge="1">
                  <a:txBody>
                    <a:bodyPr/>
                    <a:lstStyle/>
                    <a:p>
                      <a:endParaRPr lang="en-US" sz="1400" dirty="0"/>
                    </a:p>
                  </a:txBody>
                  <a:tcPr/>
                </a:tc>
                <a:tc>
                  <a:txBody>
                    <a:bodyPr/>
                    <a:lstStyle/>
                    <a:p>
                      <a:r>
                        <a:rPr lang="en-US" sz="1400" dirty="0"/>
                        <a:t>3,372</a:t>
                      </a:r>
                    </a:p>
                  </a:txBody>
                  <a:tcPr/>
                </a:tc>
                <a:tc>
                  <a:txBody>
                    <a:bodyPr/>
                    <a:lstStyle/>
                    <a:p>
                      <a:r>
                        <a:rPr lang="en-US" sz="1400" dirty="0"/>
                        <a:t>HRF, IOM, CRS</a:t>
                      </a:r>
                    </a:p>
                  </a:txBody>
                  <a:tcPr/>
                </a:tc>
                <a:extLst>
                  <a:ext uri="{0D108BD9-81ED-4DB2-BD59-A6C34878D82A}">
                    <a16:rowId xmlns:a16="http://schemas.microsoft.com/office/drawing/2014/main" val="2940287995"/>
                  </a:ext>
                </a:extLst>
              </a:tr>
              <a:tr h="306536">
                <a:tc gridSpan="2">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b="1" dirty="0">
                          <a:solidFill>
                            <a:schemeClr val="bg1"/>
                          </a:solidFill>
                        </a:rPr>
                        <a:t>Total</a:t>
                      </a:r>
                    </a:p>
                  </a:txBody>
                  <a:tcPr>
                    <a:solidFill>
                      <a:schemeClr val="accent3"/>
                    </a:solidFill>
                  </a:tcPr>
                </a:tc>
                <a:tc hMerge="1">
                  <a:txBody>
                    <a:bodyPr/>
                    <a:lstStyle/>
                    <a:p>
                      <a:endParaRPr lang="en-US" sz="1400" dirty="0"/>
                    </a:p>
                  </a:txBody>
                  <a:tcPr/>
                </a:tc>
                <a:tc>
                  <a:txBody>
                    <a:bodyPr/>
                    <a:lstStyle/>
                    <a:p>
                      <a:r>
                        <a:rPr lang="en-US" sz="1600" b="1" dirty="0">
                          <a:solidFill>
                            <a:schemeClr val="bg1"/>
                          </a:solidFill>
                        </a:rPr>
                        <a:t>30,774</a:t>
                      </a:r>
                    </a:p>
                  </a:txBody>
                  <a:tcPr>
                    <a:solidFill>
                      <a:schemeClr val="accent3"/>
                    </a:solidFill>
                  </a:tcPr>
                </a:tc>
                <a:tc>
                  <a:txBody>
                    <a:bodyPr/>
                    <a:lstStyle/>
                    <a:p>
                      <a:r>
                        <a:rPr lang="en-US" sz="1600" b="1" dirty="0">
                          <a:solidFill>
                            <a:schemeClr val="bg1"/>
                          </a:solidFill>
                        </a:rPr>
                        <a:t>15,351</a:t>
                      </a:r>
                    </a:p>
                  </a:txBody>
                  <a:tcPr>
                    <a:solidFill>
                      <a:schemeClr val="accent3"/>
                    </a:solidFill>
                  </a:tcPr>
                </a:tc>
                <a:tc>
                  <a:txBody>
                    <a:bodyPr/>
                    <a:lstStyle/>
                    <a:p>
                      <a:r>
                        <a:rPr lang="en-US" sz="1600" b="1" dirty="0">
                          <a:solidFill>
                            <a:schemeClr val="bg1"/>
                          </a:solidFill>
                        </a:rPr>
                        <a:t>25,822</a:t>
                      </a:r>
                    </a:p>
                  </a:txBody>
                  <a:tcPr>
                    <a:solidFill>
                      <a:schemeClr val="accent3"/>
                    </a:solidFill>
                  </a:tcPr>
                </a:tc>
                <a:tc>
                  <a:txBody>
                    <a:bodyPr/>
                    <a:lstStyle/>
                    <a:p>
                      <a:r>
                        <a:rPr lang="en-US" sz="1600" b="1" dirty="0">
                          <a:solidFill>
                            <a:schemeClr val="bg1"/>
                          </a:solidFill>
                        </a:rPr>
                        <a:t>17,391</a:t>
                      </a:r>
                    </a:p>
                  </a:txBody>
                  <a:tcPr>
                    <a:solidFill>
                      <a:schemeClr val="accent3"/>
                    </a:solidFill>
                  </a:tcPr>
                </a:tc>
                <a:tc>
                  <a:txBody>
                    <a:bodyPr/>
                    <a:lstStyle/>
                    <a:p>
                      <a:endParaRPr lang="en-US" sz="1400" dirty="0"/>
                    </a:p>
                  </a:txBody>
                  <a:tcPr>
                    <a:solidFill>
                      <a:schemeClr val="accent3"/>
                    </a:solidFill>
                  </a:tcPr>
                </a:tc>
                <a:extLst>
                  <a:ext uri="{0D108BD9-81ED-4DB2-BD59-A6C34878D82A}">
                    <a16:rowId xmlns:a16="http://schemas.microsoft.com/office/drawing/2014/main" val="215575653"/>
                  </a:ext>
                </a:extLst>
              </a:tr>
            </a:tbl>
          </a:graphicData>
        </a:graphic>
      </p:graphicFrame>
      <p:sp>
        <p:nvSpPr>
          <p:cNvPr id="7" name="TextBox 6">
            <a:extLst>
              <a:ext uri="{FF2B5EF4-FFF2-40B4-BE49-F238E27FC236}">
                <a16:creationId xmlns:a16="http://schemas.microsoft.com/office/drawing/2014/main" id="{38B0F7C4-78D7-442C-938C-4AD2464C2C23}"/>
              </a:ext>
            </a:extLst>
          </p:cNvPr>
          <p:cNvSpPr txBox="1"/>
          <p:nvPr/>
        </p:nvSpPr>
        <p:spPr>
          <a:xfrm>
            <a:off x="237770" y="3436522"/>
            <a:ext cx="8560447" cy="646331"/>
          </a:xfrm>
          <a:prstGeom prst="rect">
            <a:avLst/>
          </a:prstGeom>
          <a:noFill/>
        </p:spPr>
        <p:txBody>
          <a:bodyPr wrap="square" rtlCol="0">
            <a:spAutoFit/>
          </a:bodyPr>
          <a:lstStyle/>
          <a:p>
            <a:r>
              <a:rPr lang="en-US" dirty="0"/>
              <a:t>HRF: 1393 IDP HHs out of camps will be assisted with </a:t>
            </a:r>
            <a:r>
              <a:rPr lang="en-US" b="1" dirty="0"/>
              <a:t>critical shelter upgrades </a:t>
            </a:r>
            <a:r>
              <a:rPr lang="en-US" dirty="0"/>
              <a:t>– IHF Second Allocation: Kirkuk and </a:t>
            </a:r>
            <a:r>
              <a:rPr lang="en-US" dirty="0" err="1"/>
              <a:t>Daquq</a:t>
            </a:r>
            <a:r>
              <a:rPr lang="en-US" dirty="0"/>
              <a:t> Nov 2019 - 2020</a:t>
            </a:r>
          </a:p>
        </p:txBody>
      </p:sp>
      <p:sp>
        <p:nvSpPr>
          <p:cNvPr id="11" name="Title 1">
            <a:extLst>
              <a:ext uri="{FF2B5EF4-FFF2-40B4-BE49-F238E27FC236}">
                <a16:creationId xmlns:a16="http://schemas.microsoft.com/office/drawing/2014/main" id="{C20B4D74-E6AE-44A8-BD4A-ACB70BB64532}"/>
              </a:ext>
            </a:extLst>
          </p:cNvPr>
          <p:cNvSpPr>
            <a:spLocks noGrp="1"/>
          </p:cNvSpPr>
          <p:nvPr>
            <p:ph type="title"/>
          </p:nvPr>
        </p:nvSpPr>
        <p:spPr>
          <a:xfrm>
            <a:off x="457200" y="205978"/>
            <a:ext cx="8229600" cy="517440"/>
          </a:xfrm>
        </p:spPr>
        <p:txBody>
          <a:bodyPr>
            <a:normAutofit/>
          </a:bodyPr>
          <a:lstStyle/>
          <a:p>
            <a:r>
              <a:rPr lang="en-US" sz="1800" dirty="0">
                <a:latin typeface="Verdana"/>
                <a:ea typeface="Verdana"/>
              </a:rPr>
              <a:t>2. Achievements 2019 – Shelter and NFI</a:t>
            </a:r>
            <a:endParaRPr lang="en-US" sz="1800" dirty="0"/>
          </a:p>
        </p:txBody>
      </p:sp>
    </p:spTree>
    <p:extLst>
      <p:ext uri="{BB962C8B-B14F-4D97-AF65-F5344CB8AC3E}">
        <p14:creationId xmlns:p14="http://schemas.microsoft.com/office/powerpoint/2010/main" val="2774645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564267" y="4778438"/>
            <a:ext cx="3520003" cy="307777"/>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a:hlinkClick r:id="rId2"/>
              </a:rPr>
              <a:t>https://www.sheltercluster.org/response/iraq</a:t>
            </a:r>
            <a:endParaRPr lang="en-GB" sz="1400"/>
          </a:p>
        </p:txBody>
      </p:sp>
      <p:graphicFrame>
        <p:nvGraphicFramePr>
          <p:cNvPr id="3" name="Table 2">
            <a:extLst>
              <a:ext uri="{FF2B5EF4-FFF2-40B4-BE49-F238E27FC236}">
                <a16:creationId xmlns:a16="http://schemas.microsoft.com/office/drawing/2014/main" id="{F683CD94-224D-452D-8246-E82A313CE204}"/>
              </a:ext>
            </a:extLst>
          </p:cNvPr>
          <p:cNvGraphicFramePr>
            <a:graphicFrameLocks noGrp="1"/>
          </p:cNvGraphicFramePr>
          <p:nvPr>
            <p:extLst>
              <p:ext uri="{D42A27DB-BD31-4B8C-83A1-F6EECF244321}">
                <p14:modId xmlns:p14="http://schemas.microsoft.com/office/powerpoint/2010/main" val="3771418360"/>
              </p:ext>
            </p:extLst>
          </p:nvPr>
        </p:nvGraphicFramePr>
        <p:xfrm>
          <a:off x="260824" y="715931"/>
          <a:ext cx="5448413" cy="3890056"/>
        </p:xfrm>
        <a:graphic>
          <a:graphicData uri="http://schemas.openxmlformats.org/drawingml/2006/table">
            <a:tbl>
              <a:tblPr firstRow="1" bandRow="1">
                <a:tableStyleId>{F5AB1C69-6EDB-4FF4-983F-18BD219EF322}</a:tableStyleId>
              </a:tblPr>
              <a:tblGrid>
                <a:gridCol w="1072919">
                  <a:extLst>
                    <a:ext uri="{9D8B030D-6E8A-4147-A177-3AD203B41FA5}">
                      <a16:colId xmlns:a16="http://schemas.microsoft.com/office/drawing/2014/main" val="2598995664"/>
                    </a:ext>
                  </a:extLst>
                </a:gridCol>
                <a:gridCol w="1102096">
                  <a:extLst>
                    <a:ext uri="{9D8B030D-6E8A-4147-A177-3AD203B41FA5}">
                      <a16:colId xmlns:a16="http://schemas.microsoft.com/office/drawing/2014/main" val="2342665949"/>
                    </a:ext>
                  </a:extLst>
                </a:gridCol>
                <a:gridCol w="1083448">
                  <a:extLst>
                    <a:ext uri="{9D8B030D-6E8A-4147-A177-3AD203B41FA5}">
                      <a16:colId xmlns:a16="http://schemas.microsoft.com/office/drawing/2014/main" val="3485113598"/>
                    </a:ext>
                  </a:extLst>
                </a:gridCol>
                <a:gridCol w="1183341">
                  <a:extLst>
                    <a:ext uri="{9D8B030D-6E8A-4147-A177-3AD203B41FA5}">
                      <a16:colId xmlns:a16="http://schemas.microsoft.com/office/drawing/2014/main" val="821290844"/>
                    </a:ext>
                  </a:extLst>
                </a:gridCol>
                <a:gridCol w="1006609">
                  <a:extLst>
                    <a:ext uri="{9D8B030D-6E8A-4147-A177-3AD203B41FA5}">
                      <a16:colId xmlns:a16="http://schemas.microsoft.com/office/drawing/2014/main" val="2400271541"/>
                    </a:ext>
                  </a:extLst>
                </a:gridCol>
              </a:tblGrid>
              <a:tr h="506011">
                <a:tc>
                  <a:txBody>
                    <a:bodyPr/>
                    <a:lstStyle/>
                    <a:p>
                      <a:r>
                        <a:rPr lang="en-US" sz="1400" dirty="0"/>
                        <a:t>District</a:t>
                      </a:r>
                    </a:p>
                  </a:txBody>
                  <a:tcPr/>
                </a:tc>
                <a:tc>
                  <a:txBody>
                    <a:bodyPr/>
                    <a:lstStyle/>
                    <a:p>
                      <a:r>
                        <a:rPr lang="en-US" sz="1400" dirty="0"/>
                        <a:t>Sub-district</a:t>
                      </a:r>
                    </a:p>
                  </a:txBody>
                  <a:tcPr/>
                </a:tc>
                <a:tc>
                  <a:txBody>
                    <a:bodyPr/>
                    <a:lstStyle/>
                    <a:p>
                      <a:r>
                        <a:rPr lang="en-US" sz="1400" dirty="0"/>
                        <a:t>Partner(s)</a:t>
                      </a:r>
                    </a:p>
                  </a:txBody>
                  <a:tcPr/>
                </a:tc>
                <a:tc>
                  <a:txBody>
                    <a:bodyPr/>
                    <a:lstStyle/>
                    <a:p>
                      <a:r>
                        <a:rPr lang="en-US" sz="1400" dirty="0"/>
                        <a:t># of houses rehabilitated</a:t>
                      </a:r>
                    </a:p>
                  </a:txBody>
                  <a:tcPr/>
                </a:tc>
                <a:tc>
                  <a:txBody>
                    <a:bodyPr/>
                    <a:lstStyle/>
                    <a:p>
                      <a:r>
                        <a:rPr lang="en-US" sz="1400" dirty="0"/>
                        <a:t>Status</a:t>
                      </a:r>
                    </a:p>
                  </a:txBody>
                  <a:tcPr/>
                </a:tc>
                <a:extLst>
                  <a:ext uri="{0D108BD9-81ED-4DB2-BD59-A6C34878D82A}">
                    <a16:rowId xmlns:a16="http://schemas.microsoft.com/office/drawing/2014/main" val="3612467689"/>
                  </a:ext>
                </a:extLst>
              </a:tr>
              <a:tr h="306536">
                <a:tc>
                  <a:txBody>
                    <a:bodyPr/>
                    <a:lstStyle/>
                    <a:p>
                      <a:r>
                        <a:rPr lang="en-US" sz="1400" dirty="0"/>
                        <a:t>Kirkuk</a:t>
                      </a:r>
                    </a:p>
                  </a:txBody>
                  <a:tcPr/>
                </a:tc>
                <a:tc>
                  <a:txBody>
                    <a:bodyPr/>
                    <a:lstStyle/>
                    <a:p>
                      <a:r>
                        <a:rPr lang="en-US" sz="1400" dirty="0"/>
                        <a:t>Al-</a:t>
                      </a:r>
                      <a:r>
                        <a:rPr lang="en-US" sz="1400" dirty="0" err="1"/>
                        <a:t>Hawiga</a:t>
                      </a:r>
                      <a:endParaRPr lang="en-US" sz="1400" dirty="0"/>
                    </a:p>
                  </a:txBody>
                  <a:tcPr/>
                </a:tc>
                <a:tc>
                  <a:txBody>
                    <a:bodyPr/>
                    <a:lstStyle/>
                    <a:p>
                      <a:r>
                        <a:rPr lang="en-US" sz="1400" dirty="0"/>
                        <a:t>IOM</a:t>
                      </a:r>
                    </a:p>
                  </a:txBody>
                  <a:tcPr/>
                </a:tc>
                <a:tc>
                  <a:txBody>
                    <a:bodyPr/>
                    <a:lstStyle/>
                    <a:p>
                      <a:r>
                        <a:rPr lang="en-US" sz="1400" dirty="0"/>
                        <a:t>121</a:t>
                      </a:r>
                    </a:p>
                  </a:txBody>
                  <a:tcPr/>
                </a:tc>
                <a:tc>
                  <a:txBody>
                    <a:bodyPr/>
                    <a:lstStyle/>
                    <a:p>
                      <a:r>
                        <a:rPr lang="en-US" sz="1400" dirty="0"/>
                        <a:t>Completed</a:t>
                      </a:r>
                    </a:p>
                  </a:txBody>
                  <a:tcPr/>
                </a:tc>
                <a:extLst>
                  <a:ext uri="{0D108BD9-81ED-4DB2-BD59-A6C34878D82A}">
                    <a16:rowId xmlns:a16="http://schemas.microsoft.com/office/drawing/2014/main" val="4196898082"/>
                  </a:ext>
                </a:extLst>
              </a:tr>
              <a:tr h="306536">
                <a:tc>
                  <a:txBody>
                    <a:bodyPr/>
                    <a:lstStyle/>
                    <a:p>
                      <a:r>
                        <a:rPr lang="en-US" sz="1400" dirty="0"/>
                        <a:t>Kirkuk</a:t>
                      </a:r>
                    </a:p>
                  </a:txBody>
                  <a:tcPr/>
                </a:tc>
                <a:tc>
                  <a:txBody>
                    <a:bodyPr/>
                    <a:lstStyle/>
                    <a:p>
                      <a:r>
                        <a:rPr lang="en-US" sz="1400" dirty="0"/>
                        <a:t>Al-</a:t>
                      </a:r>
                      <a:r>
                        <a:rPr lang="en-US" sz="1400" dirty="0" err="1"/>
                        <a:t>Hawiga</a:t>
                      </a:r>
                      <a:endParaRPr lang="en-US" sz="1400" dirty="0"/>
                    </a:p>
                  </a:txBody>
                  <a:tcPr/>
                </a:tc>
                <a:tc>
                  <a:txBody>
                    <a:bodyPr/>
                    <a:lstStyle/>
                    <a:p>
                      <a:r>
                        <a:rPr lang="en-US" sz="1400" dirty="0"/>
                        <a:t>NRC</a:t>
                      </a:r>
                    </a:p>
                  </a:txBody>
                  <a:tcPr/>
                </a:tc>
                <a:tc>
                  <a:txBody>
                    <a:bodyPr/>
                    <a:lstStyle/>
                    <a:p>
                      <a:r>
                        <a:rPr lang="en-US" sz="1400" dirty="0"/>
                        <a:t>461</a:t>
                      </a:r>
                    </a:p>
                  </a:txBody>
                  <a:tcPr/>
                </a:tc>
                <a:tc>
                  <a:txBody>
                    <a:bodyPr/>
                    <a:lstStyle/>
                    <a:p>
                      <a:r>
                        <a:rPr lang="en-US" sz="1400" dirty="0"/>
                        <a:t>Completed</a:t>
                      </a:r>
                    </a:p>
                  </a:txBody>
                  <a:tcPr/>
                </a:tc>
                <a:extLst>
                  <a:ext uri="{0D108BD9-81ED-4DB2-BD59-A6C34878D82A}">
                    <a16:rowId xmlns:a16="http://schemas.microsoft.com/office/drawing/2014/main" val="766822767"/>
                  </a:ext>
                </a:extLst>
              </a:tr>
              <a:tr h="306536">
                <a:tc>
                  <a:txBody>
                    <a:bodyPr/>
                    <a:lstStyle/>
                    <a:p>
                      <a:r>
                        <a:rPr lang="en-US" sz="1400" dirty="0"/>
                        <a:t>Kirkuk</a:t>
                      </a:r>
                    </a:p>
                  </a:txBody>
                  <a:tcPr/>
                </a:tc>
                <a:tc>
                  <a:txBody>
                    <a:bodyPr/>
                    <a:lstStyle/>
                    <a:p>
                      <a:r>
                        <a:rPr lang="en-US" sz="1400" dirty="0"/>
                        <a:t>Al-</a:t>
                      </a:r>
                      <a:r>
                        <a:rPr lang="en-US" sz="1400" dirty="0" err="1"/>
                        <a:t>Hawiga</a:t>
                      </a:r>
                      <a:endParaRPr lang="en-US" sz="1400" dirty="0"/>
                    </a:p>
                  </a:txBody>
                  <a:tcPr/>
                </a:tc>
                <a:tc>
                  <a:txBody>
                    <a:bodyPr/>
                    <a:lstStyle/>
                    <a:p>
                      <a:r>
                        <a:rPr lang="en-US" sz="1400" dirty="0"/>
                        <a:t>CRS</a:t>
                      </a:r>
                    </a:p>
                  </a:txBody>
                  <a:tcPr/>
                </a:tc>
                <a:tc>
                  <a:txBody>
                    <a:bodyPr/>
                    <a:lstStyle/>
                    <a:p>
                      <a:r>
                        <a:rPr lang="en-US" sz="1400" dirty="0"/>
                        <a:t>39</a:t>
                      </a:r>
                    </a:p>
                  </a:txBody>
                  <a:tcPr/>
                </a:tc>
                <a:tc>
                  <a:txBody>
                    <a:bodyPr/>
                    <a:lstStyle/>
                    <a:p>
                      <a:r>
                        <a:rPr lang="en-US" sz="1400" dirty="0"/>
                        <a:t>Completed</a:t>
                      </a:r>
                    </a:p>
                  </a:txBody>
                  <a:tcPr/>
                </a:tc>
                <a:extLst>
                  <a:ext uri="{0D108BD9-81ED-4DB2-BD59-A6C34878D82A}">
                    <a16:rowId xmlns:a16="http://schemas.microsoft.com/office/drawing/2014/main" val="642677493"/>
                  </a:ext>
                </a:extLst>
              </a:tr>
              <a:tr h="306536">
                <a:tc>
                  <a:txBody>
                    <a:bodyPr/>
                    <a:lstStyle/>
                    <a:p>
                      <a:r>
                        <a:rPr lang="en-US" sz="1400" dirty="0"/>
                        <a:t>Kirkuk</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Al-</a:t>
                      </a:r>
                      <a:r>
                        <a:rPr lang="en-US" sz="1400" dirty="0" err="1"/>
                        <a:t>Hawiga</a:t>
                      </a:r>
                      <a:endParaRPr lang="en-US" sz="1400" dirty="0"/>
                    </a:p>
                  </a:txBody>
                  <a:tcPr/>
                </a:tc>
                <a:tc>
                  <a:txBody>
                    <a:bodyPr/>
                    <a:lstStyle/>
                    <a:p>
                      <a:r>
                        <a:rPr lang="en-US" sz="1400" dirty="0"/>
                        <a:t>Mission East</a:t>
                      </a:r>
                    </a:p>
                  </a:txBody>
                  <a:tcPr/>
                </a:tc>
                <a:tc>
                  <a:txBody>
                    <a:bodyPr/>
                    <a:lstStyle/>
                    <a:p>
                      <a:r>
                        <a:rPr lang="en-US" sz="1400" dirty="0"/>
                        <a:t>220</a:t>
                      </a:r>
                    </a:p>
                  </a:txBody>
                  <a:tcPr/>
                </a:tc>
                <a:tc>
                  <a:txBody>
                    <a:bodyPr/>
                    <a:lstStyle/>
                    <a:p>
                      <a:r>
                        <a:rPr lang="en-US" sz="1400" dirty="0"/>
                        <a:t>Completed</a:t>
                      </a:r>
                    </a:p>
                  </a:txBody>
                  <a:tcPr/>
                </a:tc>
                <a:extLst>
                  <a:ext uri="{0D108BD9-81ED-4DB2-BD59-A6C34878D82A}">
                    <a16:rowId xmlns:a16="http://schemas.microsoft.com/office/drawing/2014/main" val="1720470036"/>
                  </a:ext>
                </a:extLst>
              </a:tr>
              <a:tr h="306536">
                <a:tc>
                  <a:txBody>
                    <a:bodyPr/>
                    <a:lstStyle/>
                    <a:p>
                      <a:r>
                        <a:rPr lang="en-US" sz="1400" dirty="0"/>
                        <a:t>Kirkuk</a:t>
                      </a:r>
                    </a:p>
                  </a:txBody>
                  <a:tcPr/>
                </a:tc>
                <a:tc>
                  <a:txBody>
                    <a:bodyPr/>
                    <a:lstStyle/>
                    <a:p>
                      <a:r>
                        <a:rPr lang="en-US" sz="1400" dirty="0"/>
                        <a:t>Al-</a:t>
                      </a:r>
                      <a:r>
                        <a:rPr lang="en-US" sz="1400" dirty="0" err="1"/>
                        <a:t>Hawiga</a:t>
                      </a:r>
                      <a:endParaRPr lang="en-US" sz="1400" dirty="0"/>
                    </a:p>
                  </a:txBody>
                  <a:tcPr/>
                </a:tc>
                <a:tc>
                  <a:txBody>
                    <a:bodyPr/>
                    <a:lstStyle/>
                    <a:p>
                      <a:r>
                        <a:rPr lang="en-US" sz="1400" dirty="0" err="1"/>
                        <a:t>Medair</a:t>
                      </a:r>
                      <a:endParaRPr lang="en-US" sz="1400" dirty="0"/>
                    </a:p>
                  </a:txBody>
                  <a:tcPr/>
                </a:tc>
                <a:tc>
                  <a:txBody>
                    <a:bodyPr/>
                    <a:lstStyle/>
                    <a:p>
                      <a:r>
                        <a:rPr lang="en-US" sz="1400" dirty="0"/>
                        <a:t>20</a:t>
                      </a:r>
                    </a:p>
                  </a:txBody>
                  <a:tcPr/>
                </a:tc>
                <a:tc>
                  <a:txBody>
                    <a:bodyPr/>
                    <a:lstStyle/>
                    <a:p>
                      <a:r>
                        <a:rPr lang="en-US" sz="1400" dirty="0"/>
                        <a:t>Ongoing</a:t>
                      </a:r>
                    </a:p>
                  </a:txBody>
                  <a:tcPr/>
                </a:tc>
                <a:extLst>
                  <a:ext uri="{0D108BD9-81ED-4DB2-BD59-A6C34878D82A}">
                    <a16:rowId xmlns:a16="http://schemas.microsoft.com/office/drawing/2014/main" val="58196250"/>
                  </a:ext>
                </a:extLst>
              </a:tr>
              <a:tr h="30653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Kirkuk</a:t>
                      </a:r>
                    </a:p>
                  </a:txBody>
                  <a:tcPr/>
                </a:tc>
                <a:tc>
                  <a:txBody>
                    <a:bodyPr/>
                    <a:lstStyle/>
                    <a:p>
                      <a:r>
                        <a:rPr lang="en-US" sz="1400" dirty="0" err="1"/>
                        <a:t>Dabes</a:t>
                      </a:r>
                      <a:endParaRPr lang="en-US" sz="1400" dirty="0"/>
                    </a:p>
                  </a:txBody>
                  <a:tcPr/>
                </a:tc>
                <a:tc>
                  <a:txBody>
                    <a:bodyPr/>
                    <a:lstStyle/>
                    <a:p>
                      <a:r>
                        <a:rPr lang="en-US" sz="1400" dirty="0"/>
                        <a:t>IOM</a:t>
                      </a:r>
                    </a:p>
                  </a:txBody>
                  <a:tcPr/>
                </a:tc>
                <a:tc>
                  <a:txBody>
                    <a:bodyPr/>
                    <a:lstStyle/>
                    <a:p>
                      <a:r>
                        <a:rPr lang="en-US" sz="1400" dirty="0"/>
                        <a:t>101</a:t>
                      </a:r>
                    </a:p>
                  </a:txBody>
                  <a:tcPr/>
                </a:tc>
                <a:tc>
                  <a:txBody>
                    <a:bodyPr/>
                    <a:lstStyle/>
                    <a:p>
                      <a:r>
                        <a:rPr lang="en-US" sz="1400" dirty="0"/>
                        <a:t>Completed</a:t>
                      </a:r>
                    </a:p>
                  </a:txBody>
                  <a:tcPr/>
                </a:tc>
                <a:extLst>
                  <a:ext uri="{0D108BD9-81ED-4DB2-BD59-A6C34878D82A}">
                    <a16:rowId xmlns:a16="http://schemas.microsoft.com/office/drawing/2014/main" val="2940287995"/>
                  </a:ext>
                </a:extLst>
              </a:tr>
              <a:tr h="30653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Kirkuk</a:t>
                      </a:r>
                    </a:p>
                  </a:txBody>
                  <a:tcPr/>
                </a:tc>
                <a:tc>
                  <a:txBody>
                    <a:bodyPr/>
                    <a:lstStyle/>
                    <a:p>
                      <a:r>
                        <a:rPr lang="en-US" sz="1400" dirty="0" err="1"/>
                        <a:t>Daquq</a:t>
                      </a:r>
                      <a:endParaRPr lang="en-US" sz="1400" dirty="0"/>
                    </a:p>
                  </a:txBody>
                  <a:tcPr/>
                </a:tc>
                <a:tc>
                  <a:txBody>
                    <a:bodyPr/>
                    <a:lstStyle/>
                    <a:p>
                      <a:r>
                        <a:rPr lang="en-US" sz="1400" dirty="0"/>
                        <a:t>IOM</a:t>
                      </a:r>
                    </a:p>
                  </a:txBody>
                  <a:tcPr/>
                </a:tc>
                <a:tc>
                  <a:txBody>
                    <a:bodyPr/>
                    <a:lstStyle/>
                    <a:p>
                      <a:r>
                        <a:rPr lang="en-US" sz="1400" dirty="0"/>
                        <a:t>138</a:t>
                      </a:r>
                    </a:p>
                  </a:txBody>
                  <a:tcPr/>
                </a:tc>
                <a:tc>
                  <a:txBody>
                    <a:bodyPr/>
                    <a:lstStyle/>
                    <a:p>
                      <a:r>
                        <a:rPr lang="en-US" sz="1400" dirty="0"/>
                        <a:t>Completed</a:t>
                      </a:r>
                    </a:p>
                  </a:txBody>
                  <a:tcPr/>
                </a:tc>
                <a:extLst>
                  <a:ext uri="{0D108BD9-81ED-4DB2-BD59-A6C34878D82A}">
                    <a16:rowId xmlns:a16="http://schemas.microsoft.com/office/drawing/2014/main" val="1597814787"/>
                  </a:ext>
                </a:extLst>
              </a:tr>
              <a:tr h="30653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Kirkuk</a:t>
                      </a:r>
                    </a:p>
                  </a:txBody>
                  <a:tcPr/>
                </a:tc>
                <a:tc>
                  <a:txBody>
                    <a:bodyPr/>
                    <a:lstStyle/>
                    <a:p>
                      <a:r>
                        <a:rPr lang="en-US" sz="1400" dirty="0"/>
                        <a:t>Kirkuk</a:t>
                      </a:r>
                    </a:p>
                  </a:txBody>
                  <a:tcPr/>
                </a:tc>
                <a:tc>
                  <a:txBody>
                    <a:bodyPr/>
                    <a:lstStyle/>
                    <a:p>
                      <a:r>
                        <a:rPr lang="en-US" sz="1400" dirty="0"/>
                        <a:t>NRC</a:t>
                      </a:r>
                    </a:p>
                  </a:txBody>
                  <a:tcPr/>
                </a:tc>
                <a:tc>
                  <a:txBody>
                    <a:bodyPr/>
                    <a:lstStyle/>
                    <a:p>
                      <a:r>
                        <a:rPr lang="en-US" sz="1400" dirty="0"/>
                        <a:t>417</a:t>
                      </a:r>
                    </a:p>
                  </a:txBody>
                  <a:tcPr/>
                </a:tc>
                <a:tc>
                  <a:txBody>
                    <a:bodyPr/>
                    <a:lstStyle/>
                    <a:p>
                      <a:r>
                        <a:rPr lang="en-US" sz="1400" dirty="0"/>
                        <a:t>Ongoing</a:t>
                      </a:r>
                    </a:p>
                  </a:txBody>
                  <a:tcPr/>
                </a:tc>
                <a:extLst>
                  <a:ext uri="{0D108BD9-81ED-4DB2-BD59-A6C34878D82A}">
                    <a16:rowId xmlns:a16="http://schemas.microsoft.com/office/drawing/2014/main" val="1437036134"/>
                  </a:ext>
                </a:extLst>
              </a:tr>
              <a:tr h="30653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Kirkuk</a:t>
                      </a:r>
                    </a:p>
                  </a:txBody>
                  <a:tcPr/>
                </a:tc>
                <a:tc>
                  <a:txBody>
                    <a:bodyPr/>
                    <a:lstStyle/>
                    <a:p>
                      <a:r>
                        <a:rPr lang="en-US" sz="1400" dirty="0"/>
                        <a:t>Kirkuk</a:t>
                      </a:r>
                    </a:p>
                  </a:txBody>
                  <a:tcPr/>
                </a:tc>
                <a:tc>
                  <a:txBody>
                    <a:bodyPr/>
                    <a:lstStyle/>
                    <a:p>
                      <a:r>
                        <a:rPr lang="en-US" sz="1400" dirty="0"/>
                        <a:t>IOM</a:t>
                      </a:r>
                    </a:p>
                  </a:txBody>
                  <a:tcPr/>
                </a:tc>
                <a:tc>
                  <a:txBody>
                    <a:bodyPr/>
                    <a:lstStyle/>
                    <a:p>
                      <a:r>
                        <a:rPr lang="en-US" sz="1400" dirty="0"/>
                        <a:t>112</a:t>
                      </a:r>
                    </a:p>
                  </a:txBody>
                  <a:tcPr/>
                </a:tc>
                <a:tc>
                  <a:txBody>
                    <a:bodyPr/>
                    <a:lstStyle/>
                    <a:p>
                      <a:r>
                        <a:rPr lang="en-US" sz="1400" dirty="0"/>
                        <a:t>Completed</a:t>
                      </a:r>
                    </a:p>
                  </a:txBody>
                  <a:tcPr/>
                </a:tc>
                <a:extLst>
                  <a:ext uri="{0D108BD9-81ED-4DB2-BD59-A6C34878D82A}">
                    <a16:rowId xmlns:a16="http://schemas.microsoft.com/office/drawing/2014/main" val="2899649852"/>
                  </a:ext>
                </a:extLst>
              </a:tr>
              <a:tr h="30653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Kirkuk</a:t>
                      </a:r>
                    </a:p>
                  </a:txBody>
                  <a:tcPr/>
                </a:tc>
                <a:tc>
                  <a:txBody>
                    <a:bodyPr/>
                    <a:lstStyle/>
                    <a:p>
                      <a:r>
                        <a:rPr lang="en-US" sz="1400" dirty="0"/>
                        <a:t>Kirkuk</a:t>
                      </a:r>
                    </a:p>
                  </a:txBody>
                  <a:tcPr/>
                </a:tc>
                <a:tc>
                  <a:txBody>
                    <a:bodyPr/>
                    <a:lstStyle/>
                    <a:p>
                      <a:r>
                        <a:rPr lang="en-US" sz="1400" dirty="0"/>
                        <a:t>IOM</a:t>
                      </a:r>
                    </a:p>
                  </a:txBody>
                  <a:tcPr/>
                </a:tc>
                <a:tc>
                  <a:txBody>
                    <a:bodyPr/>
                    <a:lstStyle/>
                    <a:p>
                      <a:r>
                        <a:rPr lang="en-US" sz="1400" dirty="0"/>
                        <a:t>25</a:t>
                      </a:r>
                    </a:p>
                  </a:txBody>
                  <a:tcPr/>
                </a:tc>
                <a:tc>
                  <a:txBody>
                    <a:bodyPr/>
                    <a:lstStyle/>
                    <a:p>
                      <a:r>
                        <a:rPr lang="en-US" sz="1400" dirty="0"/>
                        <a:t>Ongoing</a:t>
                      </a:r>
                    </a:p>
                  </a:txBody>
                  <a:tcPr/>
                </a:tc>
                <a:extLst>
                  <a:ext uri="{0D108BD9-81ED-4DB2-BD59-A6C34878D82A}">
                    <a16:rowId xmlns:a16="http://schemas.microsoft.com/office/drawing/2014/main" val="2949278679"/>
                  </a:ext>
                </a:extLst>
              </a:tr>
              <a:tr h="306536">
                <a:tc gridSpan="3">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dirty="0"/>
                        <a:t>Total</a:t>
                      </a:r>
                    </a:p>
                  </a:txBody>
                  <a:tcPr/>
                </a:tc>
                <a:tc hMerge="1">
                  <a:txBody>
                    <a:bodyPr/>
                    <a:lstStyle/>
                    <a:p>
                      <a:endParaRPr lang="en-US" sz="1400" dirty="0"/>
                    </a:p>
                  </a:txBody>
                  <a:tcPr/>
                </a:tc>
                <a:tc hMerge="1">
                  <a:txBody>
                    <a:bodyPr/>
                    <a:lstStyle/>
                    <a:p>
                      <a:endParaRPr lang="en-US" sz="1400" dirty="0"/>
                    </a:p>
                  </a:txBody>
                  <a:tcPr/>
                </a:tc>
                <a:tc>
                  <a:txBody>
                    <a:bodyPr/>
                    <a:lstStyle/>
                    <a:p>
                      <a:r>
                        <a:rPr lang="en-US" sz="1400" dirty="0"/>
                        <a:t>1,654</a:t>
                      </a:r>
                    </a:p>
                  </a:txBody>
                  <a:tcPr/>
                </a:tc>
                <a:tc>
                  <a:txBody>
                    <a:bodyPr/>
                    <a:lstStyle/>
                    <a:p>
                      <a:endParaRPr lang="en-US" sz="1400" dirty="0"/>
                    </a:p>
                  </a:txBody>
                  <a:tcPr/>
                </a:tc>
                <a:extLst>
                  <a:ext uri="{0D108BD9-81ED-4DB2-BD59-A6C34878D82A}">
                    <a16:rowId xmlns:a16="http://schemas.microsoft.com/office/drawing/2014/main" val="215575653"/>
                  </a:ext>
                </a:extLst>
              </a:tr>
            </a:tbl>
          </a:graphicData>
        </a:graphic>
      </p:graphicFrame>
      <p:sp>
        <p:nvSpPr>
          <p:cNvPr id="5" name="TextBox 4">
            <a:extLst>
              <a:ext uri="{FF2B5EF4-FFF2-40B4-BE49-F238E27FC236}">
                <a16:creationId xmlns:a16="http://schemas.microsoft.com/office/drawing/2014/main" id="{EFF384B3-1E4D-4A38-813B-FEEF279765DD}"/>
              </a:ext>
            </a:extLst>
          </p:cNvPr>
          <p:cNvSpPr txBox="1"/>
          <p:nvPr/>
        </p:nvSpPr>
        <p:spPr>
          <a:xfrm>
            <a:off x="5632396" y="968188"/>
            <a:ext cx="3127835" cy="3385542"/>
          </a:xfrm>
          <a:prstGeom prst="rect">
            <a:avLst/>
          </a:prstGeom>
          <a:noFill/>
        </p:spPr>
        <p:txBody>
          <a:bodyPr wrap="square" rtlCol="0">
            <a:spAutoFit/>
          </a:bodyPr>
          <a:lstStyle/>
          <a:p>
            <a:pPr marL="285750" indent="-285750">
              <a:buFont typeface="Arial" panose="020B0604020202020204" pitchFamily="34" charset="0"/>
              <a:buChar char="•"/>
            </a:pPr>
            <a:r>
              <a:rPr lang="en-US" sz="1400" dirty="0"/>
              <a:t>Partners have clear capacity to implement WDS Cat 2&amp;3</a:t>
            </a:r>
          </a:p>
          <a:p>
            <a:pPr marL="285750" indent="-285750">
              <a:buFont typeface="Arial" panose="020B0604020202020204" pitchFamily="34" charset="0"/>
              <a:buChar char="•"/>
            </a:pPr>
            <a:r>
              <a:rPr lang="en-US" sz="1400" dirty="0"/>
              <a:t>This is a mix of reporting from WDS Portal and Activity Info.</a:t>
            </a:r>
          </a:p>
          <a:p>
            <a:pPr marL="285750" indent="-285750">
              <a:buFont typeface="Arial" panose="020B0604020202020204" pitchFamily="34" charset="0"/>
              <a:buChar char="•"/>
            </a:pPr>
            <a:r>
              <a:rPr lang="en-US" sz="1400" dirty="0"/>
              <a:t>All Partners are reminded to report in both the same numbers.</a:t>
            </a:r>
          </a:p>
          <a:p>
            <a:pPr marL="285750" indent="-285750">
              <a:buFont typeface="Arial" panose="020B0604020202020204" pitchFamily="34" charset="0"/>
              <a:buChar char="•"/>
            </a:pPr>
            <a:r>
              <a:rPr lang="en-US" sz="1400" dirty="0"/>
              <a:t>WDS reporting – to avoid duplication, geospatial information on locations and coverage.</a:t>
            </a:r>
          </a:p>
          <a:p>
            <a:pPr marL="285750" indent="-285750">
              <a:buFont typeface="Arial" panose="020B0604020202020204" pitchFamily="34" charset="0"/>
              <a:buChar char="•"/>
            </a:pPr>
            <a:r>
              <a:rPr lang="en-US" sz="1400" dirty="0"/>
              <a:t>AI reporting – track achievements against targets (Clusters and OCHA)</a:t>
            </a:r>
          </a:p>
          <a:p>
            <a:endParaRPr lang="en-US" sz="1400" dirty="0"/>
          </a:p>
          <a:p>
            <a:r>
              <a:rPr lang="en-US" sz="1400" dirty="0"/>
              <a:t>WDS Dashboard can be found </a:t>
            </a:r>
            <a:r>
              <a:rPr lang="en-US" sz="2000" dirty="0">
                <a:hlinkClick r:id="rId3"/>
              </a:rPr>
              <a:t>here</a:t>
            </a:r>
            <a:r>
              <a:rPr lang="en-US" sz="1400" dirty="0"/>
              <a:t>:</a:t>
            </a:r>
          </a:p>
          <a:p>
            <a:endParaRPr lang="en-US" sz="1400" dirty="0"/>
          </a:p>
          <a:p>
            <a:endParaRPr lang="en-US" sz="1400" dirty="0"/>
          </a:p>
        </p:txBody>
      </p:sp>
      <p:sp>
        <p:nvSpPr>
          <p:cNvPr id="9" name="Title 1">
            <a:extLst>
              <a:ext uri="{FF2B5EF4-FFF2-40B4-BE49-F238E27FC236}">
                <a16:creationId xmlns:a16="http://schemas.microsoft.com/office/drawing/2014/main" id="{3F0C98F9-C023-4208-A57B-EBEA17102E97}"/>
              </a:ext>
            </a:extLst>
          </p:cNvPr>
          <p:cNvSpPr>
            <a:spLocks noGrp="1"/>
          </p:cNvSpPr>
          <p:nvPr>
            <p:ph type="title"/>
          </p:nvPr>
        </p:nvSpPr>
        <p:spPr>
          <a:xfrm>
            <a:off x="457200" y="205978"/>
            <a:ext cx="8229600" cy="517440"/>
          </a:xfrm>
        </p:spPr>
        <p:txBody>
          <a:bodyPr>
            <a:normAutofit/>
          </a:bodyPr>
          <a:lstStyle/>
          <a:p>
            <a:r>
              <a:rPr lang="en-US" sz="1800" dirty="0">
                <a:latin typeface="Verdana"/>
                <a:ea typeface="Verdana"/>
              </a:rPr>
              <a:t>2. Achievements 2019 – War-damaged Shelter</a:t>
            </a:r>
            <a:endParaRPr lang="en-US" sz="1800" dirty="0"/>
          </a:p>
        </p:txBody>
      </p:sp>
      <p:sp>
        <p:nvSpPr>
          <p:cNvPr id="10" name="Title 1">
            <a:extLst>
              <a:ext uri="{FF2B5EF4-FFF2-40B4-BE49-F238E27FC236}">
                <a16:creationId xmlns:a16="http://schemas.microsoft.com/office/drawing/2014/main" id="{0D95D7D7-B1C7-4E27-9937-A23850AA3AF4}"/>
              </a:ext>
            </a:extLst>
          </p:cNvPr>
          <p:cNvSpPr txBox="1">
            <a:spLocks/>
          </p:cNvSpPr>
          <p:nvPr/>
        </p:nvSpPr>
        <p:spPr>
          <a:xfrm>
            <a:off x="457200" y="198491"/>
            <a:ext cx="8229600" cy="51744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r>
              <a:rPr lang="en-US" sz="1800" dirty="0">
                <a:latin typeface="Verdana"/>
                <a:ea typeface="Verdana"/>
              </a:rPr>
              <a:t>2. Achievements 2019 – War-damaged Shelter</a:t>
            </a:r>
            <a:endParaRPr lang="en-US" sz="1800" dirty="0"/>
          </a:p>
        </p:txBody>
      </p:sp>
    </p:spTree>
    <p:extLst>
      <p:ext uri="{BB962C8B-B14F-4D97-AF65-F5344CB8AC3E}">
        <p14:creationId xmlns:p14="http://schemas.microsoft.com/office/powerpoint/2010/main" val="100782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5B9C5E0-6308-4EF0-B002-D15D22ED3F20}"/>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327C452-0D12-48F3-BB65-BBA3E6350F2C}" type="slidenum">
              <a:rPr kumimoji="0" lang="en-GB" sz="1200" b="0" i="0" u="none" strike="noStrike" kern="1200" cap="none" spc="0" normalizeH="0" baseline="0" noProof="0" smtClean="0">
                <a:ln>
                  <a:noFill/>
                </a:ln>
                <a:solidFill>
                  <a:srgbClr val="7F1416"/>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srgbClr val="7F1416"/>
              </a:solidFill>
              <a:effectLst/>
              <a:uLnTx/>
              <a:uFillTx/>
              <a:latin typeface="Calibri"/>
              <a:ea typeface="+mn-ea"/>
              <a:cs typeface="+mn-cs"/>
            </a:endParaRPr>
          </a:p>
        </p:txBody>
      </p:sp>
      <p:sp>
        <p:nvSpPr>
          <p:cNvPr id="2" name="Rectangle 1">
            <a:extLst>
              <a:ext uri="{FF2B5EF4-FFF2-40B4-BE49-F238E27FC236}">
                <a16:creationId xmlns:a16="http://schemas.microsoft.com/office/drawing/2014/main" id="{0ADF63AA-02B6-4A9C-BB3D-67B1734DDE7E}"/>
              </a:ext>
            </a:extLst>
          </p:cNvPr>
          <p:cNvSpPr/>
          <p:nvPr/>
        </p:nvSpPr>
        <p:spPr>
          <a:xfrm>
            <a:off x="457201" y="566910"/>
            <a:ext cx="7522234" cy="3970318"/>
          </a:xfrm>
          <a:prstGeom prst="rect">
            <a:avLst/>
          </a:prstGeom>
        </p:spPr>
        <p:txBody>
          <a:bodyPr wrap="square">
            <a:spAutoFit/>
          </a:bodyPr>
          <a:lstStyle/>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r>
              <a:rPr lang="en-US">
                <a:solidFill>
                  <a:srgbClr val="FF0000"/>
                </a:solidFill>
              </a:rPr>
              <a:t>                                                             </a:t>
            </a:r>
          </a:p>
          <a:p>
            <a:endParaRPr lang="en-US"/>
          </a:p>
          <a:p>
            <a:endParaRPr lang="en-US"/>
          </a:p>
          <a:p>
            <a:endParaRPr lang="en-US"/>
          </a:p>
          <a:p>
            <a:endParaRPr lang="en-US"/>
          </a:p>
          <a:p>
            <a:endParaRPr lang="en-US"/>
          </a:p>
        </p:txBody>
      </p:sp>
      <p:sp>
        <p:nvSpPr>
          <p:cNvPr id="8" name="Rectangle 7"/>
          <p:cNvSpPr/>
          <p:nvPr/>
        </p:nvSpPr>
        <p:spPr>
          <a:xfrm>
            <a:off x="3564267" y="4778438"/>
            <a:ext cx="3520003" cy="307777"/>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a:hlinkClick r:id="rId2"/>
              </a:rPr>
              <a:t>https://www.sheltercluster.org/response/iraq</a:t>
            </a:r>
            <a:endParaRPr lang="en-GB" sz="1400"/>
          </a:p>
        </p:txBody>
      </p:sp>
      <p:graphicFrame>
        <p:nvGraphicFramePr>
          <p:cNvPr id="14" name="Table 13">
            <a:extLst>
              <a:ext uri="{FF2B5EF4-FFF2-40B4-BE49-F238E27FC236}">
                <a16:creationId xmlns:a16="http://schemas.microsoft.com/office/drawing/2014/main" id="{0B2042BF-CE99-4677-8C49-1D1320574B9B}"/>
              </a:ext>
            </a:extLst>
          </p:cNvPr>
          <p:cNvGraphicFramePr>
            <a:graphicFrameLocks noGrp="1"/>
          </p:cNvGraphicFramePr>
          <p:nvPr>
            <p:extLst>
              <p:ext uri="{D42A27DB-BD31-4B8C-83A1-F6EECF244321}">
                <p14:modId xmlns:p14="http://schemas.microsoft.com/office/powerpoint/2010/main" val="3971509349"/>
              </p:ext>
            </p:extLst>
          </p:nvPr>
        </p:nvGraphicFramePr>
        <p:xfrm>
          <a:off x="283820" y="606272"/>
          <a:ext cx="7323372" cy="2194560"/>
        </p:xfrm>
        <a:graphic>
          <a:graphicData uri="http://schemas.openxmlformats.org/drawingml/2006/table">
            <a:tbl>
              <a:tblPr firstRow="1" bandRow="1">
                <a:tableStyleId>{F5AB1C69-6EDB-4FF4-983F-18BD219EF322}</a:tableStyleId>
              </a:tblPr>
              <a:tblGrid>
                <a:gridCol w="1452771">
                  <a:extLst>
                    <a:ext uri="{9D8B030D-6E8A-4147-A177-3AD203B41FA5}">
                      <a16:colId xmlns:a16="http://schemas.microsoft.com/office/drawing/2014/main" val="2342665949"/>
                    </a:ext>
                  </a:extLst>
                </a:gridCol>
                <a:gridCol w="875979">
                  <a:extLst>
                    <a:ext uri="{9D8B030D-6E8A-4147-A177-3AD203B41FA5}">
                      <a16:colId xmlns:a16="http://schemas.microsoft.com/office/drawing/2014/main" val="821290844"/>
                    </a:ext>
                  </a:extLst>
                </a:gridCol>
                <a:gridCol w="975873">
                  <a:extLst>
                    <a:ext uri="{9D8B030D-6E8A-4147-A177-3AD203B41FA5}">
                      <a16:colId xmlns:a16="http://schemas.microsoft.com/office/drawing/2014/main" val="3577443233"/>
                    </a:ext>
                  </a:extLst>
                </a:gridCol>
                <a:gridCol w="1060396">
                  <a:extLst>
                    <a:ext uri="{9D8B030D-6E8A-4147-A177-3AD203B41FA5}">
                      <a16:colId xmlns:a16="http://schemas.microsoft.com/office/drawing/2014/main" val="1198683417"/>
                    </a:ext>
                  </a:extLst>
                </a:gridCol>
                <a:gridCol w="952821">
                  <a:extLst>
                    <a:ext uri="{9D8B030D-6E8A-4147-A177-3AD203B41FA5}">
                      <a16:colId xmlns:a16="http://schemas.microsoft.com/office/drawing/2014/main" val="598307966"/>
                    </a:ext>
                  </a:extLst>
                </a:gridCol>
                <a:gridCol w="1137236">
                  <a:extLst>
                    <a:ext uri="{9D8B030D-6E8A-4147-A177-3AD203B41FA5}">
                      <a16:colId xmlns:a16="http://schemas.microsoft.com/office/drawing/2014/main" val="2699923530"/>
                    </a:ext>
                  </a:extLst>
                </a:gridCol>
                <a:gridCol w="868296">
                  <a:extLst>
                    <a:ext uri="{9D8B030D-6E8A-4147-A177-3AD203B41FA5}">
                      <a16:colId xmlns:a16="http://schemas.microsoft.com/office/drawing/2014/main" val="481852987"/>
                    </a:ext>
                  </a:extLst>
                </a:gridCol>
              </a:tblGrid>
              <a:tr h="350520">
                <a:tc rowSpan="2">
                  <a:txBody>
                    <a:bodyPr/>
                    <a:lstStyle/>
                    <a:p>
                      <a:r>
                        <a:rPr lang="en-US" dirty="0"/>
                        <a:t>HRP Target 2020</a:t>
                      </a:r>
                    </a:p>
                  </a:txBody>
                  <a:tcPr/>
                </a:tc>
                <a:tc gridSpan="2">
                  <a:txBody>
                    <a:bodyPr/>
                    <a:lstStyle/>
                    <a:p>
                      <a:pPr algn="ctr"/>
                      <a:r>
                        <a:rPr lang="en-US" dirty="0"/>
                        <a:t>IDPs in camp</a:t>
                      </a:r>
                    </a:p>
                  </a:txBody>
                  <a:tcPr>
                    <a:solidFill>
                      <a:schemeClr val="accent5">
                        <a:lumMod val="60000"/>
                        <a:lumOff val="40000"/>
                      </a:schemeClr>
                    </a:solidFill>
                  </a:tcPr>
                </a:tc>
                <a:tc hMerge="1">
                  <a:txBody>
                    <a:bodyPr/>
                    <a:lstStyle/>
                    <a:p>
                      <a:endParaRPr lang="en-US"/>
                    </a:p>
                  </a:txBody>
                  <a:tcPr/>
                </a:tc>
                <a:tc gridSpan="2">
                  <a:txBody>
                    <a:bodyPr/>
                    <a:lstStyle/>
                    <a:p>
                      <a:pPr algn="ctr"/>
                      <a:r>
                        <a:rPr lang="en-US" dirty="0"/>
                        <a:t>IDPs out of camp</a:t>
                      </a:r>
                    </a:p>
                  </a:txBody>
                  <a:tcPr>
                    <a:solidFill>
                      <a:schemeClr val="accent5">
                        <a:lumMod val="60000"/>
                        <a:lumOff val="40000"/>
                      </a:schemeClr>
                    </a:solidFill>
                  </a:tcPr>
                </a:tc>
                <a:tc hMerge="1">
                  <a:txBody>
                    <a:bodyPr/>
                    <a:lstStyle/>
                    <a:p>
                      <a:endParaRPr lang="en-US"/>
                    </a:p>
                  </a:txBody>
                  <a:tcPr/>
                </a:tc>
                <a:tc gridSpan="2">
                  <a:txBody>
                    <a:bodyPr/>
                    <a:lstStyle/>
                    <a:p>
                      <a:pPr algn="ctr"/>
                      <a:r>
                        <a:rPr lang="en-US" dirty="0"/>
                        <a:t>Returnees</a:t>
                      </a:r>
                    </a:p>
                  </a:txBody>
                  <a:tcPr>
                    <a:solidFill>
                      <a:schemeClr val="accent5">
                        <a:lumMod val="60000"/>
                        <a:lumOff val="40000"/>
                      </a:schemeClr>
                    </a:solidFill>
                  </a:tcPr>
                </a:tc>
                <a:tc hMerge="1">
                  <a:txBody>
                    <a:bodyPr/>
                    <a:lstStyle/>
                    <a:p>
                      <a:endParaRPr lang="en-US"/>
                    </a:p>
                  </a:txBody>
                  <a:tcPr/>
                </a:tc>
                <a:extLst>
                  <a:ext uri="{0D108BD9-81ED-4DB2-BD59-A6C34878D82A}">
                    <a16:rowId xmlns:a16="http://schemas.microsoft.com/office/drawing/2014/main" val="2470617017"/>
                  </a:ext>
                </a:extLst>
              </a:tr>
              <a:tr h="350520">
                <a:tc vMerge="1">
                  <a:txBody>
                    <a:bodyPr/>
                    <a:lstStyle/>
                    <a:p>
                      <a:endParaRPr lang="en-US"/>
                    </a:p>
                  </a:txBody>
                  <a:tcPr/>
                </a:tc>
                <a:tc>
                  <a:txBody>
                    <a:bodyPr/>
                    <a:lstStyle/>
                    <a:p>
                      <a:pPr algn="ctr"/>
                      <a:r>
                        <a:rPr lang="en-US" dirty="0"/>
                        <a:t>Shelter</a:t>
                      </a:r>
                    </a:p>
                  </a:txBody>
                  <a:tcPr>
                    <a:solidFill>
                      <a:schemeClr val="accent5">
                        <a:lumMod val="60000"/>
                        <a:lumOff val="40000"/>
                      </a:schemeClr>
                    </a:solidFill>
                  </a:tcPr>
                </a:tc>
                <a:tc>
                  <a:txBody>
                    <a:bodyPr/>
                    <a:lstStyle/>
                    <a:p>
                      <a:pPr algn="ctr"/>
                      <a:r>
                        <a:rPr lang="en-US" dirty="0"/>
                        <a:t>NFI</a:t>
                      </a:r>
                    </a:p>
                  </a:txBody>
                  <a:tcPr>
                    <a:solidFill>
                      <a:schemeClr val="accent5">
                        <a:lumMod val="60000"/>
                        <a:lumOff val="40000"/>
                      </a:schemeClr>
                    </a:solidFill>
                  </a:tcPr>
                </a:tc>
                <a:tc>
                  <a:txBody>
                    <a:bodyPr/>
                    <a:lstStyle/>
                    <a:p>
                      <a:pPr algn="ctr"/>
                      <a:r>
                        <a:rPr lang="en-US" dirty="0"/>
                        <a:t>Shelter</a:t>
                      </a:r>
                    </a:p>
                  </a:txBody>
                  <a:tcPr>
                    <a:solidFill>
                      <a:schemeClr val="accent5">
                        <a:lumMod val="60000"/>
                        <a:lumOff val="40000"/>
                      </a:schemeClr>
                    </a:solidFill>
                  </a:tcPr>
                </a:tc>
                <a:tc>
                  <a:txBody>
                    <a:bodyPr/>
                    <a:lstStyle/>
                    <a:p>
                      <a:pPr algn="ctr"/>
                      <a:r>
                        <a:rPr lang="en-US" dirty="0"/>
                        <a:t>NFI</a:t>
                      </a:r>
                    </a:p>
                  </a:txBody>
                  <a:tcPr>
                    <a:solidFill>
                      <a:schemeClr val="accent5">
                        <a:lumMod val="60000"/>
                        <a:lumOff val="40000"/>
                      </a:schemeClr>
                    </a:solidFill>
                  </a:tcPr>
                </a:tc>
                <a:tc>
                  <a:txBody>
                    <a:bodyPr/>
                    <a:lstStyle/>
                    <a:p>
                      <a:pPr algn="ctr"/>
                      <a:r>
                        <a:rPr lang="en-US" dirty="0"/>
                        <a:t>Shelter</a:t>
                      </a:r>
                    </a:p>
                  </a:txBody>
                  <a:tcPr>
                    <a:solidFill>
                      <a:schemeClr val="accent5">
                        <a:lumMod val="60000"/>
                        <a:lumOff val="40000"/>
                      </a:schemeClr>
                    </a:solidFill>
                  </a:tcPr>
                </a:tc>
                <a:tc>
                  <a:txBody>
                    <a:bodyPr/>
                    <a:lstStyle/>
                    <a:p>
                      <a:pPr algn="ctr"/>
                      <a:r>
                        <a:rPr lang="en-US" dirty="0"/>
                        <a:t>NFI</a:t>
                      </a:r>
                    </a:p>
                  </a:txBody>
                  <a:tcPr>
                    <a:solidFill>
                      <a:schemeClr val="accent5">
                        <a:lumMod val="60000"/>
                        <a:lumOff val="40000"/>
                      </a:schemeClr>
                    </a:solidFill>
                  </a:tcPr>
                </a:tc>
                <a:extLst>
                  <a:ext uri="{0D108BD9-81ED-4DB2-BD59-A6C34878D82A}">
                    <a16:rowId xmlns:a16="http://schemas.microsoft.com/office/drawing/2014/main" val="2595489812"/>
                  </a:ext>
                </a:extLst>
              </a:tr>
              <a:tr h="350520">
                <a:tc>
                  <a:txBody>
                    <a:bodyPr/>
                    <a:lstStyle/>
                    <a:p>
                      <a:r>
                        <a:rPr lang="en-US" dirty="0"/>
                        <a:t>Al-</a:t>
                      </a:r>
                      <a:r>
                        <a:rPr lang="en-US" dirty="0" err="1"/>
                        <a:t>Hawiga</a:t>
                      </a:r>
                      <a:endParaRPr lang="en-US" dirty="0"/>
                    </a:p>
                  </a:txBody>
                  <a:tcPr/>
                </a:tc>
                <a:tc>
                  <a:txBody>
                    <a:bodyPr/>
                    <a:lstStyle/>
                    <a:p>
                      <a:r>
                        <a:rPr lang="en-US" dirty="0"/>
                        <a:t>-</a:t>
                      </a:r>
                    </a:p>
                  </a:txBody>
                  <a:tcPr/>
                </a:tc>
                <a:tc>
                  <a:txBody>
                    <a:bodyPr/>
                    <a:lstStyle/>
                    <a:p>
                      <a:endParaRPr lang="en-US" dirty="0"/>
                    </a:p>
                  </a:txBody>
                  <a:tcPr/>
                </a:tc>
                <a:tc>
                  <a:txBody>
                    <a:bodyPr/>
                    <a:lstStyle/>
                    <a:p>
                      <a:r>
                        <a:rPr lang="en-US" dirty="0"/>
                        <a:t>-</a:t>
                      </a:r>
                    </a:p>
                  </a:txBody>
                  <a:tcPr/>
                </a:tc>
                <a:tc>
                  <a:txBody>
                    <a:bodyPr/>
                    <a:lstStyle/>
                    <a:p>
                      <a:endParaRPr lang="en-US" dirty="0"/>
                    </a:p>
                  </a:txBody>
                  <a:tcPr/>
                </a:tc>
                <a:tc>
                  <a:txBody>
                    <a:bodyPr/>
                    <a:lstStyle/>
                    <a:p>
                      <a:r>
                        <a:rPr lang="en-US" dirty="0"/>
                        <a:t>10,883</a:t>
                      </a:r>
                    </a:p>
                  </a:txBody>
                  <a:tcPr/>
                </a:tc>
                <a:tc>
                  <a:txBody>
                    <a:bodyPr/>
                    <a:lstStyle/>
                    <a:p>
                      <a:r>
                        <a:rPr lang="en-US" dirty="0"/>
                        <a:t>2,673</a:t>
                      </a:r>
                    </a:p>
                  </a:txBody>
                  <a:tcPr/>
                </a:tc>
                <a:extLst>
                  <a:ext uri="{0D108BD9-81ED-4DB2-BD59-A6C34878D82A}">
                    <a16:rowId xmlns:a16="http://schemas.microsoft.com/office/drawing/2014/main" val="4196898082"/>
                  </a:ext>
                </a:extLst>
              </a:tr>
              <a:tr h="350520">
                <a:tc>
                  <a:txBody>
                    <a:bodyPr/>
                    <a:lstStyle/>
                    <a:p>
                      <a:r>
                        <a:rPr lang="en-US" dirty="0"/>
                        <a:t>Kirkuk</a:t>
                      </a:r>
                    </a:p>
                  </a:txBody>
                  <a:tcPr/>
                </a:tc>
                <a:tc>
                  <a:txBody>
                    <a:bodyPr/>
                    <a:lstStyle/>
                    <a:p>
                      <a:r>
                        <a:rPr lang="en-US" dirty="0"/>
                        <a:t> 4,453</a:t>
                      </a:r>
                    </a:p>
                  </a:txBody>
                  <a:tcPr/>
                </a:tc>
                <a:tc>
                  <a:txBody>
                    <a:bodyPr/>
                    <a:lstStyle/>
                    <a:p>
                      <a:r>
                        <a:rPr lang="en-US" dirty="0"/>
                        <a:t> 1,677</a:t>
                      </a:r>
                    </a:p>
                  </a:txBody>
                  <a:tcPr/>
                </a:tc>
                <a:tc>
                  <a:txBody>
                    <a:bodyPr/>
                    <a:lstStyle/>
                    <a:p>
                      <a:r>
                        <a:rPr lang="en-US" dirty="0"/>
                        <a:t> 16,080</a:t>
                      </a:r>
                    </a:p>
                  </a:txBody>
                  <a:tcPr/>
                </a:tc>
                <a:tc>
                  <a:txBody>
                    <a:bodyPr/>
                    <a:lstStyle/>
                    <a:p>
                      <a:r>
                        <a:rPr lang="en-US" dirty="0"/>
                        <a:t> 13,470</a:t>
                      </a:r>
                    </a:p>
                  </a:txBody>
                  <a:tcPr/>
                </a:tc>
                <a:tc>
                  <a:txBody>
                    <a:bodyPr/>
                    <a:lstStyle/>
                    <a:p>
                      <a:r>
                        <a:rPr lang="en-US" dirty="0"/>
                        <a:t> 3,828</a:t>
                      </a:r>
                    </a:p>
                  </a:txBody>
                  <a:tcPr/>
                </a:tc>
                <a:tc>
                  <a:txBody>
                    <a:bodyPr/>
                    <a:lstStyle/>
                    <a:p>
                      <a:r>
                        <a:rPr lang="en-US" dirty="0"/>
                        <a:t> 932</a:t>
                      </a:r>
                    </a:p>
                  </a:txBody>
                  <a:tcPr/>
                </a:tc>
                <a:extLst>
                  <a:ext uri="{0D108BD9-81ED-4DB2-BD59-A6C34878D82A}">
                    <a16:rowId xmlns:a16="http://schemas.microsoft.com/office/drawing/2014/main" val="58196250"/>
                  </a:ext>
                </a:extLst>
              </a:tr>
              <a:tr h="350520">
                <a:tc>
                  <a:txBody>
                    <a:bodyPr/>
                    <a:lstStyle/>
                    <a:p>
                      <a:r>
                        <a:rPr lang="en-US" dirty="0" err="1"/>
                        <a:t>Daquq</a:t>
                      </a:r>
                      <a:endParaRPr lang="en-US" dirty="0"/>
                    </a:p>
                  </a:txBody>
                  <a:tcPr/>
                </a:tc>
                <a:tc>
                  <a:txBody>
                    <a:bodyPr/>
                    <a:lstStyle/>
                    <a:p>
                      <a:r>
                        <a:rPr lang="en-US" dirty="0"/>
                        <a:t>-</a:t>
                      </a:r>
                    </a:p>
                  </a:txBody>
                  <a:tcPr/>
                </a:tc>
                <a:tc>
                  <a:txBody>
                    <a:bodyPr/>
                    <a:lstStyle/>
                    <a:p>
                      <a:endParaRPr lang="en-US" dirty="0"/>
                    </a:p>
                  </a:txBody>
                  <a:tcPr/>
                </a:tc>
                <a:tc>
                  <a:txBody>
                    <a:bodyPr/>
                    <a:lstStyle/>
                    <a:p>
                      <a:r>
                        <a:rPr lang="en-US" dirty="0"/>
                        <a:t> 669 </a:t>
                      </a:r>
                    </a:p>
                  </a:txBody>
                  <a:tcPr/>
                </a:tc>
                <a:tc>
                  <a:txBody>
                    <a:bodyPr/>
                    <a:lstStyle/>
                    <a:p>
                      <a:endParaRPr lang="en-US" dirty="0"/>
                    </a:p>
                  </a:txBody>
                  <a:tcPr/>
                </a:tc>
                <a:tc>
                  <a:txBody>
                    <a:bodyPr/>
                    <a:lstStyle/>
                    <a:p>
                      <a:r>
                        <a:rPr lang="en-US" dirty="0"/>
                        <a:t> 225 </a:t>
                      </a:r>
                    </a:p>
                  </a:txBody>
                  <a:tcPr/>
                </a:tc>
                <a:tc>
                  <a:txBody>
                    <a:bodyPr/>
                    <a:lstStyle/>
                    <a:p>
                      <a:r>
                        <a:rPr lang="en-US" dirty="0"/>
                        <a:t> 55 </a:t>
                      </a:r>
                    </a:p>
                  </a:txBody>
                  <a:tcPr/>
                </a:tc>
                <a:extLst>
                  <a:ext uri="{0D108BD9-81ED-4DB2-BD59-A6C34878D82A}">
                    <a16:rowId xmlns:a16="http://schemas.microsoft.com/office/drawing/2014/main" val="1597814787"/>
                  </a:ext>
                </a:extLst>
              </a:tr>
              <a:tr h="350520">
                <a:tc>
                  <a:txBody>
                    <a:bodyPr/>
                    <a:lstStyle/>
                    <a:p>
                      <a:r>
                        <a:rPr lang="en-US" sz="1800" b="1" kern="1200" dirty="0">
                          <a:solidFill>
                            <a:schemeClr val="lt1"/>
                          </a:solidFill>
                          <a:latin typeface="+mn-lt"/>
                          <a:ea typeface="+mn-ea"/>
                          <a:cs typeface="+mn-cs"/>
                        </a:rPr>
                        <a:t>Total</a:t>
                      </a:r>
                    </a:p>
                  </a:txBody>
                  <a:tcPr>
                    <a:solidFill>
                      <a:schemeClr val="accent3"/>
                    </a:solidFill>
                  </a:tcPr>
                </a:tc>
                <a:tc gridSpan="2">
                  <a:txBody>
                    <a:bodyPr/>
                    <a:lstStyle/>
                    <a:p>
                      <a:pPr algn="ctr"/>
                      <a:r>
                        <a:rPr lang="en-US" sz="1800" b="1" kern="1200" dirty="0">
                          <a:solidFill>
                            <a:schemeClr val="lt1"/>
                          </a:solidFill>
                          <a:latin typeface="+mn-lt"/>
                          <a:ea typeface="+mn-ea"/>
                          <a:cs typeface="+mn-cs"/>
                        </a:rPr>
                        <a:t>6,130</a:t>
                      </a:r>
                    </a:p>
                  </a:txBody>
                  <a:tcPr>
                    <a:solidFill>
                      <a:schemeClr val="accent3"/>
                    </a:solidFill>
                  </a:tcPr>
                </a:tc>
                <a:tc hMerge="1">
                  <a:txBody>
                    <a:bodyPr/>
                    <a:lstStyle/>
                    <a:p>
                      <a:endParaRPr lang="en-US" sz="1800" b="1" kern="1200" dirty="0">
                        <a:solidFill>
                          <a:schemeClr val="lt1"/>
                        </a:solidFill>
                        <a:latin typeface="+mn-lt"/>
                        <a:ea typeface="+mn-ea"/>
                        <a:cs typeface="+mn-cs"/>
                      </a:endParaRPr>
                    </a:p>
                  </a:txBody>
                  <a:tcPr>
                    <a:solidFill>
                      <a:schemeClr val="accent3"/>
                    </a:solidFill>
                  </a:tcPr>
                </a:tc>
                <a:tc gridSpan="2">
                  <a:txBody>
                    <a:bodyPr/>
                    <a:lstStyle/>
                    <a:p>
                      <a:pPr algn="ctr"/>
                      <a:r>
                        <a:rPr lang="en-US" sz="1800" b="1" kern="1200" dirty="0">
                          <a:solidFill>
                            <a:schemeClr val="lt1"/>
                          </a:solidFill>
                          <a:latin typeface="+mn-lt"/>
                          <a:ea typeface="+mn-ea"/>
                          <a:cs typeface="+mn-cs"/>
                        </a:rPr>
                        <a:t>30,780</a:t>
                      </a:r>
                    </a:p>
                  </a:txBody>
                  <a:tcPr>
                    <a:solidFill>
                      <a:schemeClr val="accent3"/>
                    </a:solidFill>
                  </a:tcPr>
                </a:tc>
                <a:tc hMerge="1">
                  <a:txBody>
                    <a:bodyPr/>
                    <a:lstStyle/>
                    <a:p>
                      <a:endParaRPr lang="en-US" sz="1800" b="1" kern="1200" dirty="0">
                        <a:solidFill>
                          <a:schemeClr val="lt1"/>
                        </a:solidFill>
                        <a:latin typeface="+mn-lt"/>
                        <a:ea typeface="+mn-ea"/>
                        <a:cs typeface="+mn-cs"/>
                      </a:endParaRPr>
                    </a:p>
                  </a:txBody>
                  <a:tcPr>
                    <a:solidFill>
                      <a:schemeClr val="accent3"/>
                    </a:solidFill>
                  </a:tcPr>
                </a:tc>
                <a:tc gridSpan="2">
                  <a:txBody>
                    <a:bodyPr/>
                    <a:lstStyle/>
                    <a:p>
                      <a:pPr algn="ctr"/>
                      <a:r>
                        <a:rPr lang="en-US" sz="1800" b="1" kern="1200" dirty="0">
                          <a:solidFill>
                            <a:schemeClr val="lt1"/>
                          </a:solidFill>
                          <a:latin typeface="+mn-lt"/>
                          <a:ea typeface="+mn-ea"/>
                          <a:cs typeface="+mn-cs"/>
                        </a:rPr>
                        <a:t>18,510</a:t>
                      </a:r>
                    </a:p>
                  </a:txBody>
                  <a:tcPr>
                    <a:solidFill>
                      <a:schemeClr val="accent3"/>
                    </a:solidFill>
                  </a:tcPr>
                </a:tc>
                <a:tc hMerge="1">
                  <a:txBody>
                    <a:bodyPr/>
                    <a:lstStyle/>
                    <a:p>
                      <a:endParaRPr lang="en-US" sz="1800" b="1" kern="1200" dirty="0">
                        <a:solidFill>
                          <a:schemeClr val="lt1"/>
                        </a:solidFill>
                        <a:latin typeface="+mn-lt"/>
                        <a:ea typeface="+mn-ea"/>
                        <a:cs typeface="+mn-cs"/>
                      </a:endParaRPr>
                    </a:p>
                  </a:txBody>
                  <a:tcPr>
                    <a:solidFill>
                      <a:schemeClr val="accent3"/>
                    </a:solidFill>
                  </a:tcPr>
                </a:tc>
                <a:extLst>
                  <a:ext uri="{0D108BD9-81ED-4DB2-BD59-A6C34878D82A}">
                    <a16:rowId xmlns:a16="http://schemas.microsoft.com/office/drawing/2014/main" val="2577812172"/>
                  </a:ext>
                </a:extLst>
              </a:tr>
            </a:tbl>
          </a:graphicData>
        </a:graphic>
      </p:graphicFrame>
      <p:sp>
        <p:nvSpPr>
          <p:cNvPr id="3" name="TextBox 2">
            <a:extLst>
              <a:ext uri="{FF2B5EF4-FFF2-40B4-BE49-F238E27FC236}">
                <a16:creationId xmlns:a16="http://schemas.microsoft.com/office/drawing/2014/main" id="{8C547EB8-2D78-4DD4-A985-D5C5B15B6AD6}"/>
              </a:ext>
            </a:extLst>
          </p:cNvPr>
          <p:cNvSpPr txBox="1"/>
          <p:nvPr/>
        </p:nvSpPr>
        <p:spPr>
          <a:xfrm>
            <a:off x="283820" y="2835961"/>
            <a:ext cx="8460609" cy="1415772"/>
          </a:xfrm>
          <a:prstGeom prst="rect">
            <a:avLst/>
          </a:prstGeom>
          <a:noFill/>
        </p:spPr>
        <p:txBody>
          <a:bodyPr wrap="square" rtlCol="0">
            <a:spAutoFit/>
          </a:bodyPr>
          <a:lstStyle/>
          <a:p>
            <a:r>
              <a:rPr lang="en-US" sz="1400" dirty="0"/>
              <a:t>Shelter interventions are prioritized for 2020:</a:t>
            </a:r>
          </a:p>
          <a:p>
            <a:pPr marL="285750" indent="-285750">
              <a:buFont typeface="Arial" panose="020B0604020202020204" pitchFamily="34" charset="0"/>
              <a:buChar char="•"/>
            </a:pPr>
            <a:r>
              <a:rPr lang="en-US" sz="1400" dirty="0"/>
              <a:t>substandard or war-damaged shelter remains the main obstacle to return – cat. 2&amp;3 </a:t>
            </a:r>
          </a:p>
          <a:p>
            <a:pPr marL="285750" indent="-285750">
              <a:buFont typeface="Arial" panose="020B0604020202020204" pitchFamily="34" charset="0"/>
              <a:buChar char="•"/>
            </a:pPr>
            <a:r>
              <a:rPr lang="en-US" sz="1400" dirty="0"/>
              <a:t>critical shelter affects well-being, health and protection of IDPs in and out of camps – SOKs, shelter upgrades, rental subsidies</a:t>
            </a:r>
          </a:p>
          <a:p>
            <a:pPr marL="285750" indent="-285750">
              <a:buFont typeface="Arial" panose="020B0604020202020204" pitchFamily="34" charset="0"/>
              <a:buChar char="•"/>
            </a:pPr>
            <a:r>
              <a:rPr lang="en-US" sz="1400" dirty="0"/>
              <a:t>NFI support for new comers and replenishment, very vulnerable – NO winter support</a:t>
            </a:r>
          </a:p>
          <a:p>
            <a:r>
              <a:rPr lang="en-US" sz="1600" b="1" dirty="0">
                <a:solidFill>
                  <a:schemeClr val="bg1">
                    <a:lumMod val="50000"/>
                  </a:schemeClr>
                </a:solidFill>
                <a:latin typeface="Verdana" panose="020B0604030504040204" pitchFamily="34" charset="0"/>
                <a:ea typeface="Verdana" panose="020B0604030504040204" pitchFamily="34" charset="0"/>
              </a:rPr>
              <a:t>ALL interventions to be based on socio-economic vulnerability (SEVAT)!</a:t>
            </a:r>
          </a:p>
        </p:txBody>
      </p:sp>
      <p:sp>
        <p:nvSpPr>
          <p:cNvPr id="15" name="Title 1">
            <a:extLst>
              <a:ext uri="{FF2B5EF4-FFF2-40B4-BE49-F238E27FC236}">
                <a16:creationId xmlns:a16="http://schemas.microsoft.com/office/drawing/2014/main" id="{92F043F3-77B5-4046-B607-62040D30A299}"/>
              </a:ext>
            </a:extLst>
          </p:cNvPr>
          <p:cNvSpPr txBox="1">
            <a:spLocks/>
          </p:cNvSpPr>
          <p:nvPr/>
        </p:nvSpPr>
        <p:spPr>
          <a:xfrm>
            <a:off x="457200" y="198491"/>
            <a:ext cx="8229600" cy="51744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r>
              <a:rPr lang="en-US" sz="1800" dirty="0">
                <a:latin typeface="Verdana"/>
                <a:ea typeface="Verdana"/>
              </a:rPr>
              <a:t>3. HRP 2020 – targets and priority interventions</a:t>
            </a:r>
            <a:endParaRPr lang="en-US" sz="1800" dirty="0"/>
          </a:p>
        </p:txBody>
      </p:sp>
    </p:spTree>
    <p:extLst>
      <p:ext uri="{BB962C8B-B14F-4D97-AF65-F5344CB8AC3E}">
        <p14:creationId xmlns:p14="http://schemas.microsoft.com/office/powerpoint/2010/main" val="2126329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5B9C5E0-6308-4EF0-B002-D15D22ED3F20}"/>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327C452-0D12-48F3-BB65-BBA3E6350F2C}" type="slidenum">
              <a:rPr kumimoji="0" lang="en-GB" sz="1200" b="0" i="0" u="none" strike="noStrike" kern="1200" cap="none" spc="0" normalizeH="0" baseline="0" noProof="0" smtClean="0">
                <a:ln>
                  <a:noFill/>
                </a:ln>
                <a:solidFill>
                  <a:srgbClr val="7F1416"/>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srgbClr val="7F1416"/>
              </a:solidFill>
              <a:effectLst/>
              <a:uLnTx/>
              <a:uFillTx/>
              <a:latin typeface="Calibri"/>
              <a:ea typeface="+mn-ea"/>
              <a:cs typeface="+mn-cs"/>
            </a:endParaRPr>
          </a:p>
        </p:txBody>
      </p:sp>
      <p:sp>
        <p:nvSpPr>
          <p:cNvPr id="2" name="Rectangle 1">
            <a:extLst>
              <a:ext uri="{FF2B5EF4-FFF2-40B4-BE49-F238E27FC236}">
                <a16:creationId xmlns:a16="http://schemas.microsoft.com/office/drawing/2014/main" id="{0ADF63AA-02B6-4A9C-BB3D-67B1734DDE7E}"/>
              </a:ext>
            </a:extLst>
          </p:cNvPr>
          <p:cNvSpPr/>
          <p:nvPr/>
        </p:nvSpPr>
        <p:spPr>
          <a:xfrm>
            <a:off x="457201" y="566910"/>
            <a:ext cx="7522234" cy="3970318"/>
          </a:xfrm>
          <a:prstGeom prst="rect">
            <a:avLst/>
          </a:prstGeom>
        </p:spPr>
        <p:txBody>
          <a:bodyPr wrap="square">
            <a:spAutoFit/>
          </a:bodyPr>
          <a:lstStyle/>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r>
              <a:rPr lang="en-US">
                <a:solidFill>
                  <a:srgbClr val="FF0000"/>
                </a:solidFill>
              </a:rPr>
              <a:t>                                                             </a:t>
            </a:r>
          </a:p>
          <a:p>
            <a:endParaRPr lang="en-US"/>
          </a:p>
          <a:p>
            <a:endParaRPr lang="en-US"/>
          </a:p>
          <a:p>
            <a:endParaRPr lang="en-US"/>
          </a:p>
          <a:p>
            <a:endParaRPr lang="en-US"/>
          </a:p>
          <a:p>
            <a:endParaRPr lang="en-US"/>
          </a:p>
        </p:txBody>
      </p:sp>
      <p:sp>
        <p:nvSpPr>
          <p:cNvPr id="8" name="Rectangle 7"/>
          <p:cNvSpPr/>
          <p:nvPr/>
        </p:nvSpPr>
        <p:spPr>
          <a:xfrm>
            <a:off x="3564267" y="4778438"/>
            <a:ext cx="3520003" cy="307777"/>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a:hlinkClick r:id="rId2"/>
              </a:rPr>
              <a:t>https://www.sheltercluster.org/response/iraq</a:t>
            </a:r>
            <a:endParaRPr lang="en-GB" sz="1400"/>
          </a:p>
        </p:txBody>
      </p:sp>
      <p:sp>
        <p:nvSpPr>
          <p:cNvPr id="15" name="Content Placeholder 2">
            <a:extLst>
              <a:ext uri="{FF2B5EF4-FFF2-40B4-BE49-F238E27FC236}">
                <a16:creationId xmlns:a16="http://schemas.microsoft.com/office/drawing/2014/main" id="{BBBF32CE-0221-4532-858D-01C5347A09E7}"/>
              </a:ext>
            </a:extLst>
          </p:cNvPr>
          <p:cNvSpPr>
            <a:spLocks noGrp="1"/>
          </p:cNvSpPr>
          <p:nvPr>
            <p:ph idx="1"/>
          </p:nvPr>
        </p:nvSpPr>
        <p:spPr>
          <a:xfrm>
            <a:off x="203360" y="669714"/>
            <a:ext cx="8711881" cy="3764710"/>
          </a:xfrm>
        </p:spPr>
        <p:txBody>
          <a:bodyPr>
            <a:noAutofit/>
          </a:bodyPr>
          <a:lstStyle/>
          <a:p>
            <a:pPr marL="45720" indent="0" algn="just">
              <a:buNone/>
            </a:pPr>
            <a:r>
              <a:rPr lang="en-GB" sz="1800" b="1" dirty="0">
                <a:solidFill>
                  <a:schemeClr val="tx1"/>
                </a:solidFill>
              </a:rPr>
              <a:t>Humanitarian Partners (UN agencies, NGOs)</a:t>
            </a:r>
          </a:p>
          <a:p>
            <a:pPr algn="just">
              <a:spcBef>
                <a:spcPts val="600"/>
              </a:spcBef>
              <a:buClrTx/>
            </a:pPr>
            <a:r>
              <a:rPr lang="en-GB" sz="1800" dirty="0">
                <a:solidFill>
                  <a:schemeClr val="tx1"/>
                </a:solidFill>
              </a:rPr>
              <a:t>Essential Winter kit (kerosene heater, kerosene jerry can) and Full winter kit (thermal blanket, carpets, mats, etc.), or Cash for winter (esp. in out of camp settings)</a:t>
            </a:r>
          </a:p>
          <a:p>
            <a:pPr algn="just">
              <a:spcBef>
                <a:spcPts val="600"/>
              </a:spcBef>
              <a:buClrTx/>
            </a:pPr>
            <a:r>
              <a:rPr lang="en-US" sz="1800" dirty="0">
                <a:solidFill>
                  <a:schemeClr val="tx1"/>
                </a:solidFill>
              </a:rPr>
              <a:t>Children winter clothing</a:t>
            </a:r>
            <a:endParaRPr lang="en-GB" sz="1800" dirty="0">
              <a:solidFill>
                <a:schemeClr val="tx1"/>
              </a:solidFill>
            </a:endParaRPr>
          </a:p>
          <a:p>
            <a:pPr algn="just">
              <a:spcBef>
                <a:spcPts val="600"/>
              </a:spcBef>
              <a:buClrTx/>
            </a:pPr>
            <a:r>
              <a:rPr lang="en-GB" sz="1800" dirty="0">
                <a:solidFill>
                  <a:schemeClr val="tx1"/>
                </a:solidFill>
              </a:rPr>
              <a:t>Sealing Off Kits for people living in critical shelter</a:t>
            </a:r>
          </a:p>
          <a:p>
            <a:pPr algn="just">
              <a:spcBef>
                <a:spcPts val="600"/>
              </a:spcBef>
              <a:buClrTx/>
            </a:pPr>
            <a:r>
              <a:rPr lang="en-GB" sz="1800" dirty="0">
                <a:solidFill>
                  <a:schemeClr val="tx1"/>
                </a:solidFill>
              </a:rPr>
              <a:t>Tent replacement </a:t>
            </a:r>
          </a:p>
          <a:p>
            <a:pPr marL="45720" indent="0" algn="just">
              <a:spcBef>
                <a:spcPts val="0"/>
              </a:spcBef>
              <a:buNone/>
            </a:pPr>
            <a:endParaRPr lang="en-GB" sz="1800" b="1" dirty="0">
              <a:solidFill>
                <a:schemeClr val="tx1"/>
              </a:solidFill>
            </a:endParaRPr>
          </a:p>
          <a:p>
            <a:pPr marL="45720" indent="0" algn="just">
              <a:buNone/>
            </a:pPr>
            <a:r>
              <a:rPr lang="en-GB" sz="1800" b="1" dirty="0">
                <a:solidFill>
                  <a:srgbClr val="C00000"/>
                </a:solidFill>
              </a:rPr>
              <a:t>Government</a:t>
            </a:r>
          </a:p>
          <a:p>
            <a:pPr algn="just">
              <a:lnSpc>
                <a:spcPct val="100000"/>
              </a:lnSpc>
              <a:spcBef>
                <a:spcPts val="600"/>
              </a:spcBef>
              <a:buClrTx/>
            </a:pPr>
            <a:r>
              <a:rPr lang="en-GB" sz="1800" dirty="0">
                <a:solidFill>
                  <a:srgbClr val="C00000"/>
                </a:solidFill>
              </a:rPr>
              <a:t>Heating fuel (200 l per family for 4 months)</a:t>
            </a:r>
          </a:p>
          <a:p>
            <a:pPr algn="just">
              <a:lnSpc>
                <a:spcPct val="100000"/>
              </a:lnSpc>
              <a:spcBef>
                <a:spcPts val="600"/>
              </a:spcBef>
              <a:buClrTx/>
            </a:pPr>
            <a:r>
              <a:rPr lang="en-GB" sz="1800" dirty="0">
                <a:solidFill>
                  <a:srgbClr val="C00000"/>
                </a:solidFill>
              </a:rPr>
              <a:t>Clothing</a:t>
            </a:r>
          </a:p>
          <a:p>
            <a:pPr algn="just">
              <a:lnSpc>
                <a:spcPct val="100000"/>
              </a:lnSpc>
              <a:spcBef>
                <a:spcPts val="600"/>
              </a:spcBef>
              <a:buClrTx/>
            </a:pPr>
            <a:r>
              <a:rPr lang="en-GB" sz="1800" dirty="0">
                <a:solidFill>
                  <a:srgbClr val="C00000"/>
                </a:solidFill>
              </a:rPr>
              <a:t>MOMD tent replacement</a:t>
            </a:r>
          </a:p>
        </p:txBody>
      </p:sp>
      <p:pic>
        <p:nvPicPr>
          <p:cNvPr id="16" name="Picture 15">
            <a:extLst>
              <a:ext uri="{FF2B5EF4-FFF2-40B4-BE49-F238E27FC236}">
                <a16:creationId xmlns:a16="http://schemas.microsoft.com/office/drawing/2014/main" id="{2468ED95-AE62-40AD-ABA9-FD9BE0C599DA}"/>
              </a:ext>
            </a:extLst>
          </p:cNvPr>
          <p:cNvPicPr>
            <a:picLocks noChangeAspect="1"/>
          </p:cNvPicPr>
          <p:nvPr/>
        </p:nvPicPr>
        <p:blipFill>
          <a:blip r:embed="rId3"/>
          <a:stretch>
            <a:fillRect/>
          </a:stretch>
        </p:blipFill>
        <p:spPr>
          <a:xfrm>
            <a:off x="4775201" y="2343468"/>
            <a:ext cx="4140040" cy="2330779"/>
          </a:xfrm>
          <a:prstGeom prst="rect">
            <a:avLst/>
          </a:prstGeom>
        </p:spPr>
      </p:pic>
      <p:sp>
        <p:nvSpPr>
          <p:cNvPr id="17" name="Text Box 10">
            <a:extLst>
              <a:ext uri="{FF2B5EF4-FFF2-40B4-BE49-F238E27FC236}">
                <a16:creationId xmlns:a16="http://schemas.microsoft.com/office/drawing/2014/main" id="{D8AC8677-2CED-41E0-8F89-26FF2ED32FBC}"/>
              </a:ext>
            </a:extLst>
          </p:cNvPr>
          <p:cNvSpPr txBox="1"/>
          <p:nvPr/>
        </p:nvSpPr>
        <p:spPr>
          <a:xfrm>
            <a:off x="3778124" y="4340926"/>
            <a:ext cx="5162516" cy="32512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r">
              <a:spcBef>
                <a:spcPts val="0"/>
              </a:spcBef>
              <a:spcAft>
                <a:spcPts val="0"/>
              </a:spcAft>
            </a:pPr>
            <a:r>
              <a:rPr lang="en-US" sz="1400" b="1">
                <a:solidFill>
                  <a:schemeClr val="bg1"/>
                </a:solidFill>
                <a:effectLst/>
                <a:latin typeface="Arial" panose="020B0604020202020204" pitchFamily="34" charset="0"/>
                <a:ea typeface="Calibri" panose="020F0502020204030204" pitchFamily="34" charset="0"/>
                <a:cs typeface="Arial" panose="020B0604020202020204" pitchFamily="34" charset="0"/>
              </a:rPr>
              <a:t>Tent replacement in </a:t>
            </a:r>
            <a:r>
              <a:rPr lang="en-US" sz="1400" b="1" err="1">
                <a:solidFill>
                  <a:schemeClr val="bg1"/>
                </a:solidFill>
                <a:effectLst/>
                <a:latin typeface="Arial" panose="020B0604020202020204" pitchFamily="34" charset="0"/>
                <a:ea typeface="Calibri" panose="020F0502020204030204" pitchFamily="34" charset="0"/>
                <a:cs typeface="Arial" panose="020B0604020202020204" pitchFamily="34" charset="0"/>
              </a:rPr>
              <a:t>Jad’ah</a:t>
            </a:r>
            <a:r>
              <a:rPr lang="en-US" sz="1400" b="1">
                <a:solidFill>
                  <a:schemeClr val="bg1"/>
                </a:solidFill>
                <a:effectLst/>
                <a:latin typeface="Arial" panose="020B0604020202020204" pitchFamily="34" charset="0"/>
                <a:ea typeface="Calibri" panose="020F0502020204030204" pitchFamily="34" charset="0"/>
                <a:cs typeface="Arial" panose="020B0604020202020204" pitchFamily="34" charset="0"/>
              </a:rPr>
              <a:t> camps, IOM 2019</a:t>
            </a:r>
            <a:endParaRPr lang="en-US" sz="140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9" name="Title 1">
            <a:extLst>
              <a:ext uri="{FF2B5EF4-FFF2-40B4-BE49-F238E27FC236}">
                <a16:creationId xmlns:a16="http://schemas.microsoft.com/office/drawing/2014/main" id="{3BCA3A66-D115-4B47-8A60-9A5359211507}"/>
              </a:ext>
            </a:extLst>
          </p:cNvPr>
          <p:cNvSpPr txBox="1">
            <a:spLocks/>
          </p:cNvSpPr>
          <p:nvPr/>
        </p:nvSpPr>
        <p:spPr>
          <a:xfrm>
            <a:off x="457200" y="198491"/>
            <a:ext cx="8229600" cy="51744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r>
              <a:rPr lang="en-US" sz="1800" dirty="0">
                <a:latin typeface="Verdana"/>
                <a:ea typeface="Verdana"/>
              </a:rPr>
              <a:t>4. Winter items and Interventions</a:t>
            </a:r>
            <a:endParaRPr lang="en-US" sz="1800" dirty="0"/>
          </a:p>
        </p:txBody>
      </p:sp>
    </p:spTree>
    <p:extLst>
      <p:ext uri="{BB962C8B-B14F-4D97-AF65-F5344CB8AC3E}">
        <p14:creationId xmlns:p14="http://schemas.microsoft.com/office/powerpoint/2010/main" val="4075479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B9C4DBC9-FEDA-4E33-B413-BDB90682EA66}"/>
              </a:ext>
            </a:extLst>
          </p:cNvPr>
          <p:cNvPicPr>
            <a:picLocks noChangeAspect="1"/>
          </p:cNvPicPr>
          <p:nvPr/>
        </p:nvPicPr>
        <p:blipFill>
          <a:blip r:embed="rId2"/>
          <a:stretch>
            <a:fillRect/>
          </a:stretch>
        </p:blipFill>
        <p:spPr>
          <a:xfrm>
            <a:off x="5203312" y="2140151"/>
            <a:ext cx="3875321" cy="2591521"/>
          </a:xfrm>
          <a:prstGeom prst="rect">
            <a:avLst/>
          </a:prstGeom>
        </p:spPr>
      </p:pic>
      <p:sp>
        <p:nvSpPr>
          <p:cNvPr id="4" name="Slide Number Placeholder 3">
            <a:extLst>
              <a:ext uri="{FF2B5EF4-FFF2-40B4-BE49-F238E27FC236}">
                <a16:creationId xmlns:a16="http://schemas.microsoft.com/office/drawing/2014/main" id="{E5B9C5E0-6308-4EF0-B002-D15D22ED3F20}"/>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327C452-0D12-48F3-BB65-BBA3E6350F2C}" type="slidenum">
              <a:rPr kumimoji="0" lang="en-GB" sz="1200" b="0" i="0" u="none" strike="noStrike" kern="1200" cap="none" spc="0" normalizeH="0" baseline="0" noProof="0" smtClean="0">
                <a:ln>
                  <a:noFill/>
                </a:ln>
                <a:solidFill>
                  <a:srgbClr val="7F1416"/>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srgbClr val="7F1416"/>
              </a:solidFill>
              <a:effectLst/>
              <a:uLnTx/>
              <a:uFillTx/>
              <a:latin typeface="Calibri"/>
              <a:ea typeface="+mn-ea"/>
              <a:cs typeface="+mn-cs"/>
            </a:endParaRPr>
          </a:p>
        </p:txBody>
      </p:sp>
      <p:sp>
        <p:nvSpPr>
          <p:cNvPr id="2" name="Rectangle 1">
            <a:extLst>
              <a:ext uri="{FF2B5EF4-FFF2-40B4-BE49-F238E27FC236}">
                <a16:creationId xmlns:a16="http://schemas.microsoft.com/office/drawing/2014/main" id="{0ADF63AA-02B6-4A9C-BB3D-67B1734DDE7E}"/>
              </a:ext>
            </a:extLst>
          </p:cNvPr>
          <p:cNvSpPr/>
          <p:nvPr/>
        </p:nvSpPr>
        <p:spPr>
          <a:xfrm>
            <a:off x="457201" y="566910"/>
            <a:ext cx="7522234" cy="3970318"/>
          </a:xfrm>
          <a:prstGeom prst="rect">
            <a:avLst/>
          </a:prstGeom>
        </p:spPr>
        <p:txBody>
          <a:bodyPr wrap="square">
            <a:spAutoFit/>
          </a:bodyPr>
          <a:lstStyle/>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r>
              <a:rPr lang="en-US">
                <a:solidFill>
                  <a:srgbClr val="FF0000"/>
                </a:solidFill>
              </a:rPr>
              <a:t>                                                             </a:t>
            </a:r>
          </a:p>
          <a:p>
            <a:endParaRPr lang="en-US"/>
          </a:p>
          <a:p>
            <a:endParaRPr lang="en-US"/>
          </a:p>
          <a:p>
            <a:endParaRPr lang="en-US"/>
          </a:p>
          <a:p>
            <a:endParaRPr lang="en-US"/>
          </a:p>
          <a:p>
            <a:endParaRPr lang="en-US"/>
          </a:p>
        </p:txBody>
      </p:sp>
      <p:sp>
        <p:nvSpPr>
          <p:cNvPr id="8" name="Rectangle 7"/>
          <p:cNvSpPr/>
          <p:nvPr/>
        </p:nvSpPr>
        <p:spPr>
          <a:xfrm>
            <a:off x="3564267" y="4778438"/>
            <a:ext cx="3520003" cy="307777"/>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a:hlinkClick r:id="rId3"/>
              </a:rPr>
              <a:t>https://www.sheltercluster.org/response/iraq</a:t>
            </a:r>
            <a:endParaRPr lang="en-GB" sz="1400"/>
          </a:p>
        </p:txBody>
      </p:sp>
      <p:sp>
        <p:nvSpPr>
          <p:cNvPr id="12" name="Text Box 10">
            <a:extLst>
              <a:ext uri="{FF2B5EF4-FFF2-40B4-BE49-F238E27FC236}">
                <a16:creationId xmlns:a16="http://schemas.microsoft.com/office/drawing/2014/main" id="{76945D1F-1B20-4D39-95A7-68D64ACAE9A8}"/>
              </a:ext>
            </a:extLst>
          </p:cNvPr>
          <p:cNvSpPr txBox="1"/>
          <p:nvPr/>
        </p:nvSpPr>
        <p:spPr>
          <a:xfrm>
            <a:off x="3902286" y="4388336"/>
            <a:ext cx="5162516" cy="881062"/>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r">
              <a:spcBef>
                <a:spcPts val="0"/>
              </a:spcBef>
              <a:spcAft>
                <a:spcPts val="0"/>
              </a:spcAft>
            </a:pPr>
            <a:r>
              <a:rPr lang="en-US" sz="1600" b="1">
                <a:solidFill>
                  <a:schemeClr val="bg1"/>
                </a:solidFill>
                <a:effectLst/>
                <a:latin typeface="Arial" panose="020B0604020202020204" pitchFamily="34" charset="0"/>
                <a:ea typeface="Calibri" panose="020F0502020204030204" pitchFamily="34" charset="0"/>
                <a:cs typeface="Arial" panose="020B0604020202020204" pitchFamily="34" charset="0"/>
              </a:rPr>
              <a:t>IOM winter distribution, 2018 </a:t>
            </a:r>
            <a:endParaRPr lang="en-US" sz="160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8" name="Content Placeholder 2">
            <a:extLst>
              <a:ext uri="{FF2B5EF4-FFF2-40B4-BE49-F238E27FC236}">
                <a16:creationId xmlns:a16="http://schemas.microsoft.com/office/drawing/2014/main" id="{4B9E53B0-BE4F-409F-A13B-053D0A7D67B2}"/>
              </a:ext>
            </a:extLst>
          </p:cNvPr>
          <p:cNvSpPr>
            <a:spLocks noGrp="1"/>
          </p:cNvSpPr>
          <p:nvPr>
            <p:ph idx="1"/>
          </p:nvPr>
        </p:nvSpPr>
        <p:spPr>
          <a:xfrm>
            <a:off x="95275" y="679229"/>
            <a:ext cx="5106906" cy="4337924"/>
          </a:xfrm>
        </p:spPr>
        <p:txBody>
          <a:bodyPr>
            <a:noAutofit/>
          </a:bodyPr>
          <a:lstStyle/>
          <a:p>
            <a:pPr marL="45720" indent="0" algn="just">
              <a:buNone/>
            </a:pPr>
            <a:r>
              <a:rPr lang="en-GB" sz="2200" b="1" dirty="0">
                <a:solidFill>
                  <a:schemeClr val="tx1"/>
                </a:solidFill>
              </a:rPr>
              <a:t>IDPs in Camps</a:t>
            </a:r>
            <a:endParaRPr lang="en-US" sz="2200" dirty="0">
              <a:solidFill>
                <a:schemeClr val="tx1"/>
              </a:solidFill>
            </a:endParaRPr>
          </a:p>
          <a:p>
            <a:pPr algn="just">
              <a:buClrTx/>
              <a:buFont typeface="Arial" panose="020B0604020202020204" pitchFamily="34" charset="0"/>
              <a:buChar char="•"/>
            </a:pPr>
            <a:r>
              <a:rPr lang="en-GB" sz="2200" b="1" dirty="0">
                <a:solidFill>
                  <a:schemeClr val="tx1"/>
                </a:solidFill>
              </a:rPr>
              <a:t>UNHCR</a:t>
            </a:r>
            <a:r>
              <a:rPr lang="en-GB" sz="2200" dirty="0">
                <a:solidFill>
                  <a:schemeClr val="tx1"/>
                </a:solidFill>
              </a:rPr>
              <a:t> – provision of cash for winter</a:t>
            </a:r>
          </a:p>
          <a:p>
            <a:pPr algn="just">
              <a:buClrTx/>
              <a:buFont typeface="Arial" panose="020B0604020202020204" pitchFamily="34" charset="0"/>
              <a:buChar char="•"/>
            </a:pPr>
            <a:r>
              <a:rPr lang="en-GB" sz="2200" b="1" dirty="0"/>
              <a:t>Tearfund - </a:t>
            </a:r>
            <a:r>
              <a:rPr lang="en-GB" sz="2200" dirty="0"/>
              <a:t> cash for clothes for children</a:t>
            </a:r>
          </a:p>
          <a:p>
            <a:pPr algn="just">
              <a:spcBef>
                <a:spcPts val="0"/>
              </a:spcBef>
              <a:buClrTx/>
              <a:buFont typeface="Arial" panose="020B0604020202020204" pitchFamily="34" charset="0"/>
              <a:buChar char="•"/>
            </a:pPr>
            <a:endParaRPr lang="en-GB" sz="2200" b="1" dirty="0">
              <a:solidFill>
                <a:schemeClr val="tx1"/>
              </a:solidFill>
            </a:endParaRPr>
          </a:p>
          <a:p>
            <a:pPr marL="45720" indent="0" algn="just">
              <a:buNone/>
            </a:pPr>
            <a:r>
              <a:rPr lang="en-GB" sz="2200" b="1" dirty="0">
                <a:solidFill>
                  <a:schemeClr val="tx1"/>
                </a:solidFill>
              </a:rPr>
              <a:t>IDPs Out of Camp:</a:t>
            </a:r>
          </a:p>
          <a:p>
            <a:pPr algn="just">
              <a:buClrTx/>
              <a:buFont typeface="Arial" panose="020B0604020202020204" pitchFamily="34" charset="0"/>
              <a:buChar char="•"/>
            </a:pPr>
            <a:r>
              <a:rPr lang="en-GB" sz="2200" b="1" dirty="0">
                <a:solidFill>
                  <a:schemeClr val="tx1"/>
                </a:solidFill>
              </a:rPr>
              <a:t>CRS, IOM and UNHCR </a:t>
            </a:r>
            <a:r>
              <a:rPr lang="en-GB" sz="2200" dirty="0">
                <a:solidFill>
                  <a:schemeClr val="tx1"/>
                </a:solidFill>
              </a:rPr>
              <a:t>have confirmed winter plans for Kirkuk – coordinate to avoid duplication</a:t>
            </a:r>
          </a:p>
          <a:p>
            <a:pPr algn="just">
              <a:buClrTx/>
              <a:buFont typeface="Arial" panose="020B0604020202020204" pitchFamily="34" charset="0"/>
              <a:buChar char="•"/>
            </a:pPr>
            <a:r>
              <a:rPr lang="en-GB" sz="2200" b="1" dirty="0"/>
              <a:t>ACTED – </a:t>
            </a:r>
            <a:r>
              <a:rPr lang="en-GB" sz="2200" dirty="0"/>
              <a:t>replacement of 165 tents in </a:t>
            </a:r>
            <a:r>
              <a:rPr lang="en-GB" sz="2200" dirty="0" err="1"/>
              <a:t>Yahyawa</a:t>
            </a:r>
            <a:r>
              <a:rPr lang="en-GB" sz="2200" dirty="0"/>
              <a:t> – Jan 2020</a:t>
            </a:r>
            <a:endParaRPr lang="en-GB" sz="2200" b="1" dirty="0">
              <a:solidFill>
                <a:schemeClr val="tx1"/>
              </a:solidFill>
            </a:endParaRPr>
          </a:p>
        </p:txBody>
      </p:sp>
      <p:sp>
        <p:nvSpPr>
          <p:cNvPr id="9" name="Title 1">
            <a:extLst>
              <a:ext uri="{FF2B5EF4-FFF2-40B4-BE49-F238E27FC236}">
                <a16:creationId xmlns:a16="http://schemas.microsoft.com/office/drawing/2014/main" id="{2B74C999-1824-44B4-AFD1-9A963632A579}"/>
              </a:ext>
            </a:extLst>
          </p:cNvPr>
          <p:cNvSpPr txBox="1">
            <a:spLocks/>
          </p:cNvSpPr>
          <p:nvPr/>
        </p:nvSpPr>
        <p:spPr>
          <a:xfrm>
            <a:off x="457200" y="198491"/>
            <a:ext cx="8229600" cy="51744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r>
              <a:rPr lang="en-US" sz="1800" dirty="0">
                <a:latin typeface="Verdana"/>
                <a:ea typeface="Verdana"/>
              </a:rPr>
              <a:t>4. Winter Response Plan</a:t>
            </a:r>
            <a:endParaRPr lang="en-US" sz="1800" dirty="0"/>
          </a:p>
        </p:txBody>
      </p:sp>
    </p:spTree>
    <p:extLst>
      <p:ext uri="{BB962C8B-B14F-4D97-AF65-F5344CB8AC3E}">
        <p14:creationId xmlns:p14="http://schemas.microsoft.com/office/powerpoint/2010/main" val="1676302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5B9C5E0-6308-4EF0-B002-D15D22ED3F20}"/>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327C452-0D12-48F3-BB65-BBA3E6350F2C}" type="slidenum">
              <a:rPr kumimoji="0" lang="en-GB" sz="1200" b="0" i="0" u="none" strike="noStrike" kern="1200" cap="none" spc="0" normalizeH="0" baseline="0" noProof="0" smtClean="0">
                <a:ln>
                  <a:noFill/>
                </a:ln>
                <a:solidFill>
                  <a:srgbClr val="7F1416"/>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srgbClr val="7F1416"/>
              </a:solidFill>
              <a:effectLst/>
              <a:uLnTx/>
              <a:uFillTx/>
              <a:latin typeface="Calibri"/>
              <a:ea typeface="+mn-ea"/>
              <a:cs typeface="+mn-cs"/>
            </a:endParaRPr>
          </a:p>
        </p:txBody>
      </p:sp>
      <p:sp>
        <p:nvSpPr>
          <p:cNvPr id="2" name="Rectangle 1">
            <a:extLst>
              <a:ext uri="{FF2B5EF4-FFF2-40B4-BE49-F238E27FC236}">
                <a16:creationId xmlns:a16="http://schemas.microsoft.com/office/drawing/2014/main" id="{0ADF63AA-02B6-4A9C-BB3D-67B1734DDE7E}"/>
              </a:ext>
            </a:extLst>
          </p:cNvPr>
          <p:cNvSpPr/>
          <p:nvPr/>
        </p:nvSpPr>
        <p:spPr>
          <a:xfrm>
            <a:off x="457201" y="566910"/>
            <a:ext cx="7522234" cy="3970318"/>
          </a:xfrm>
          <a:prstGeom prst="rect">
            <a:avLst/>
          </a:prstGeom>
        </p:spPr>
        <p:txBody>
          <a:bodyPr wrap="square">
            <a:spAutoFit/>
          </a:bodyPr>
          <a:lstStyle/>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r>
              <a:rPr lang="en-US">
                <a:solidFill>
                  <a:srgbClr val="FF0000"/>
                </a:solidFill>
              </a:rPr>
              <a:t>                                                             </a:t>
            </a:r>
          </a:p>
          <a:p>
            <a:endParaRPr lang="en-US"/>
          </a:p>
          <a:p>
            <a:endParaRPr lang="en-US"/>
          </a:p>
          <a:p>
            <a:endParaRPr lang="en-US"/>
          </a:p>
          <a:p>
            <a:endParaRPr lang="en-US"/>
          </a:p>
          <a:p>
            <a:endParaRPr lang="en-US"/>
          </a:p>
        </p:txBody>
      </p:sp>
      <p:sp>
        <p:nvSpPr>
          <p:cNvPr id="8" name="Rectangle 7"/>
          <p:cNvSpPr/>
          <p:nvPr/>
        </p:nvSpPr>
        <p:spPr>
          <a:xfrm>
            <a:off x="3564267" y="4778438"/>
            <a:ext cx="3520003" cy="307777"/>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a:hlinkClick r:id="rId2"/>
              </a:rPr>
              <a:t>https://www.sheltercluster.org/response/iraq</a:t>
            </a:r>
            <a:endParaRPr lang="en-GB" sz="1400"/>
          </a:p>
        </p:txBody>
      </p:sp>
      <p:sp>
        <p:nvSpPr>
          <p:cNvPr id="11" name="Content Placeholder 2">
            <a:extLst>
              <a:ext uri="{FF2B5EF4-FFF2-40B4-BE49-F238E27FC236}">
                <a16:creationId xmlns:a16="http://schemas.microsoft.com/office/drawing/2014/main" id="{124B9BA6-DF6D-469D-9BBA-EE9D5EAA997D}"/>
              </a:ext>
            </a:extLst>
          </p:cNvPr>
          <p:cNvSpPr>
            <a:spLocks noGrp="1"/>
          </p:cNvSpPr>
          <p:nvPr>
            <p:ph idx="1"/>
          </p:nvPr>
        </p:nvSpPr>
        <p:spPr>
          <a:xfrm>
            <a:off x="71336" y="796682"/>
            <a:ext cx="8856764" cy="3611027"/>
          </a:xfrm>
        </p:spPr>
        <p:txBody>
          <a:bodyPr>
            <a:normAutofit/>
          </a:bodyPr>
          <a:lstStyle/>
          <a:p>
            <a:pPr lvl="0" algn="just">
              <a:buFont typeface="Wingdings" panose="05000000000000000000" pitchFamily="2" charset="2"/>
              <a:buChar char="v"/>
            </a:pPr>
            <a:r>
              <a:rPr lang="en-GB" sz="2300" dirty="0"/>
              <a:t> Advocacy with MOMD and COMSEC to provide IDP in camps with </a:t>
            </a:r>
          </a:p>
          <a:p>
            <a:pPr lvl="1">
              <a:buFont typeface="Wingdings" panose="05000000000000000000" pitchFamily="2" charset="2"/>
              <a:buChar char="v"/>
            </a:pPr>
            <a:r>
              <a:rPr lang="en-GB" sz="2300" b="1" dirty="0"/>
              <a:t> kerosene for heating and cooking</a:t>
            </a:r>
            <a:r>
              <a:rPr lang="en-US" sz="2300" b="1" dirty="0"/>
              <a:t> </a:t>
            </a:r>
          </a:p>
          <a:p>
            <a:pPr lvl="1">
              <a:buFont typeface="Wingdings" panose="05000000000000000000" pitchFamily="2" charset="2"/>
              <a:buChar char="v"/>
            </a:pPr>
            <a:r>
              <a:rPr lang="en-US" sz="2300" b="1" dirty="0"/>
              <a:t>NO kerosene distributions by humanitarian agencies</a:t>
            </a:r>
          </a:p>
          <a:p>
            <a:pPr marL="457200" lvl="1" indent="0">
              <a:buNone/>
            </a:pPr>
            <a:endParaRPr lang="en-US" sz="2300" b="1" dirty="0"/>
          </a:p>
          <a:p>
            <a:pPr marL="457200" lvl="1" indent="0">
              <a:buNone/>
            </a:pPr>
            <a:r>
              <a:rPr lang="en-US" sz="2300" dirty="0"/>
              <a:t>Shelter Cluster partners are urged to finalize winter distributions in December 2019 and report in </a:t>
            </a:r>
            <a:r>
              <a:rPr lang="en-US" sz="2300" b="1" dirty="0"/>
              <a:t>Activity Info</a:t>
            </a:r>
          </a:p>
        </p:txBody>
      </p:sp>
      <p:sp>
        <p:nvSpPr>
          <p:cNvPr id="9" name="Title 1">
            <a:extLst>
              <a:ext uri="{FF2B5EF4-FFF2-40B4-BE49-F238E27FC236}">
                <a16:creationId xmlns:a16="http://schemas.microsoft.com/office/drawing/2014/main" id="{FAAC78AE-2E13-4BA0-83C8-7B2528CE56C0}"/>
              </a:ext>
            </a:extLst>
          </p:cNvPr>
          <p:cNvSpPr txBox="1">
            <a:spLocks/>
          </p:cNvSpPr>
          <p:nvPr/>
        </p:nvSpPr>
        <p:spPr>
          <a:xfrm>
            <a:off x="457200" y="198491"/>
            <a:ext cx="8229600" cy="51744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r>
              <a:rPr lang="en-US" sz="1800" dirty="0">
                <a:latin typeface="Verdana"/>
                <a:ea typeface="Verdana"/>
              </a:rPr>
              <a:t>4. Winter Response Plan – key advocacy messages</a:t>
            </a:r>
            <a:endParaRPr lang="en-US" sz="1800" dirty="0"/>
          </a:p>
        </p:txBody>
      </p:sp>
    </p:spTree>
    <p:extLst>
      <p:ext uri="{BB962C8B-B14F-4D97-AF65-F5344CB8AC3E}">
        <p14:creationId xmlns:p14="http://schemas.microsoft.com/office/powerpoint/2010/main" val="752737843"/>
      </p:ext>
    </p:extLst>
  </p:cSld>
  <p:clrMapOvr>
    <a:masterClrMapping/>
  </p:clrMapOvr>
</p:sld>
</file>

<file path=ppt/theme/theme1.xml><?xml version="1.0" encoding="utf-8"?>
<a:theme xmlns:a="http://schemas.openxmlformats.org/drawingml/2006/main" name="Shelter Cluster Red Theme">
  <a:themeElements>
    <a:clrScheme name="Shelter Cluster 3 Soft">
      <a:dk1>
        <a:sysClr val="windowText" lastClr="000000"/>
      </a:dk1>
      <a:lt1>
        <a:sysClr val="window" lastClr="FFFFFF"/>
      </a:lt1>
      <a:dk2>
        <a:srgbClr val="04314C"/>
      </a:dk2>
      <a:lt2>
        <a:srgbClr val="F6F6F6"/>
      </a:lt2>
      <a:accent1>
        <a:srgbClr val="365A70"/>
      </a:accent1>
      <a:accent2>
        <a:srgbClr val="FFC133"/>
      </a:accent2>
      <a:accent3>
        <a:srgbClr val="994345"/>
      </a:accent3>
      <a:accent4>
        <a:srgbClr val="84C559"/>
      </a:accent4>
      <a:accent5>
        <a:srgbClr val="FD3333"/>
      </a:accent5>
      <a:accent6>
        <a:srgbClr val="459FD5"/>
      </a:accent6>
      <a:hlink>
        <a:srgbClr val="994345"/>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145E2856-19BA-425F-803A-C89D2B7302BA}">
  <ds:schemaRefs>
    <ds:schemaRef ds:uri="ESRI.ArcGIS.Mapping.OfficeIntegration.PowerPointInfo"/>
  </ds:schemaRefs>
</ds:datastoreItem>
</file>

<file path=customXml/itemProps2.xml><?xml version="1.0" encoding="utf-8"?>
<ds:datastoreItem xmlns:ds="http://schemas.openxmlformats.org/officeDocument/2006/customXml" ds:itemID="{AD2A9EA0-4CE9-4A25-B809-D1F4F74731F1}">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372</TotalTime>
  <Words>1679</Words>
  <Application>Microsoft Office PowerPoint</Application>
  <PresentationFormat>On-screen Show (16:9)</PresentationFormat>
  <Paragraphs>343</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Verdana</vt:lpstr>
      <vt:lpstr>Wingdings</vt:lpstr>
      <vt:lpstr>Shelter Cluster Red Theme</vt:lpstr>
      <vt:lpstr>PowerPoint Presentation</vt:lpstr>
      <vt:lpstr>Activity-Based Costing</vt:lpstr>
      <vt:lpstr>PowerPoint Presentation</vt:lpstr>
      <vt:lpstr>2. Achievements 2019 – Shelter and NFI</vt:lpstr>
      <vt:lpstr>2. Achievements 2019 – War-damaged Shelter</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Winterization Kits</dc:title>
  <dc:creator>Bo Hurkmans</dc:creator>
  <cp:lastModifiedBy>Petya Boevska</cp:lastModifiedBy>
  <cp:revision>18</cp:revision>
  <cp:lastPrinted>2017-10-23T07:30:35Z</cp:lastPrinted>
  <dcterms:created xsi:type="dcterms:W3CDTF">2014-10-08T08:24:30Z</dcterms:created>
  <dcterms:modified xsi:type="dcterms:W3CDTF">2019-11-26T20:18:18Z</dcterms:modified>
</cp:coreProperties>
</file>