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3"/>
  </p:sldMasterIdLst>
  <p:notesMasterIdLst>
    <p:notesMasterId r:id="rId18"/>
  </p:notesMasterIdLst>
  <p:sldIdLst>
    <p:sldId id="702" r:id="rId4"/>
    <p:sldId id="717" r:id="rId5"/>
    <p:sldId id="719" r:id="rId6"/>
    <p:sldId id="729" r:id="rId7"/>
    <p:sldId id="730" r:id="rId8"/>
    <p:sldId id="731" r:id="rId9"/>
    <p:sldId id="726" r:id="rId10"/>
    <p:sldId id="720" r:id="rId11"/>
    <p:sldId id="732" r:id="rId12"/>
    <p:sldId id="721" r:id="rId13"/>
    <p:sldId id="723" r:id="rId14"/>
    <p:sldId id="733" r:id="rId15"/>
    <p:sldId id="724" r:id="rId16"/>
    <p:sldId id="716" r:id="rId17"/>
  </p:sldIdLst>
  <p:sldSz cx="9144000" cy="5143500" type="screen16x9"/>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NHCRuser" initials="U" lastIdx="2" clrIdx="0"/>
  <p:cmAuthor id="1" name="Michael Gloeckle" initials="MG" lastIdx="1" clrIdx="1"/>
  <p:cmAuthor id="2" name="Michael Gloeckle" initials="MG [2]" lastIdx="1" clrIdx="2"/>
  <p:cmAuthor id="3" name="WEIRA Cornelius - ET" initials="WC-E" lastIdx="2" clrIdx="3"/>
  <p:cmAuthor id="4" name="Andrea" initials="A" lastIdx="0" clrIdx="4">
    <p:extLst>
      <p:ext uri="{19B8F6BF-5375-455C-9EA6-DF929625EA0E}">
        <p15:presenceInfo xmlns:p15="http://schemas.microsoft.com/office/powerpoint/2012/main" userId="Andre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B8E1C5-49B3-7667-5890-B2AC2D094EB5}" v="4" dt="2019-12-04T18:44:26.435"/>
    <p1510:client id="{E401F15A-2158-1F94-E5CA-B2B3DAD8FFCA}" v="36" dt="2019-12-04T16:37:03.0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2358" autoAdjust="0"/>
  </p:normalViewPr>
  <p:slideViewPr>
    <p:cSldViewPr snapToGrid="0" snapToObjects="1">
      <p:cViewPr varScale="1">
        <p:scale>
          <a:sx n="87" d="100"/>
          <a:sy n="87" d="100"/>
        </p:scale>
        <p:origin x="192" y="84"/>
      </p:cViewPr>
      <p:guideLst>
        <p:guide orient="horz" pos="2160"/>
        <p:guide pos="2880"/>
        <p:guide orient="horz" pos="162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1.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microsoft.com/office/2016/11/relationships/changesInfo" Target="changesInfos/changesInfo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ri Smith" userId="S::coord2.iraq@sheltercluster.org::f02e720f-ca44-47e6-b1bc-bb07e59fc7db" providerId="AD" clId="Web-{1FB8E1C5-49B3-7667-5890-B2AC2D094EB5}"/>
    <pc:docChg chg="modSld">
      <pc:chgData name="Teri Smith" userId="S::coord2.iraq@sheltercluster.org::f02e720f-ca44-47e6-b1bc-bb07e59fc7db" providerId="AD" clId="Web-{1FB8E1C5-49B3-7667-5890-B2AC2D094EB5}" dt="2019-12-04T18:44:26.435" v="3"/>
      <pc:docMkLst>
        <pc:docMk/>
      </pc:docMkLst>
      <pc:sldChg chg="modSp">
        <pc:chgData name="Teri Smith" userId="S::coord2.iraq@sheltercluster.org::f02e720f-ca44-47e6-b1bc-bb07e59fc7db" providerId="AD" clId="Web-{1FB8E1C5-49B3-7667-5890-B2AC2D094EB5}" dt="2019-12-04T18:44:26.435" v="3"/>
        <pc:sldMkLst>
          <pc:docMk/>
          <pc:sldMk cId="1638135849" sldId="719"/>
        </pc:sldMkLst>
        <pc:graphicFrameChg chg="mod modGraphic">
          <ac:chgData name="Teri Smith" userId="S::coord2.iraq@sheltercluster.org::f02e720f-ca44-47e6-b1bc-bb07e59fc7db" providerId="AD" clId="Web-{1FB8E1C5-49B3-7667-5890-B2AC2D094EB5}" dt="2019-12-04T18:44:26.435" v="3"/>
          <ac:graphicFrameMkLst>
            <pc:docMk/>
            <pc:sldMk cId="1638135849" sldId="719"/>
            <ac:graphicFrameMk id="5" creationId="{00000000-0000-0000-0000-000000000000}"/>
          </ac:graphicFrameMkLst>
        </pc:graphicFrameChg>
      </pc:sldChg>
    </pc:docChg>
  </pc:docChgLst>
  <pc:docChgLst>
    <pc:chgData name="Teri Smith" userId="S::coord2.iraq@sheltercluster.org::f02e720f-ca44-47e6-b1bc-bb07e59fc7db" providerId="AD" clId="Web-{E401F15A-2158-1F94-E5CA-B2B3DAD8FFCA}"/>
    <pc:docChg chg="modSld">
      <pc:chgData name="Teri Smith" userId="S::coord2.iraq@sheltercluster.org::f02e720f-ca44-47e6-b1bc-bb07e59fc7db" providerId="AD" clId="Web-{E401F15A-2158-1F94-E5CA-B2B3DAD8FFCA}" dt="2019-12-04T16:37:03.031" v="33" actId="20577"/>
      <pc:docMkLst>
        <pc:docMk/>
      </pc:docMkLst>
      <pc:sldChg chg="modSp">
        <pc:chgData name="Teri Smith" userId="S::coord2.iraq@sheltercluster.org::f02e720f-ca44-47e6-b1bc-bb07e59fc7db" providerId="AD" clId="Web-{E401F15A-2158-1F94-E5CA-B2B3DAD8FFCA}" dt="2019-12-04T16:37:03.031" v="32" actId="20577"/>
        <pc:sldMkLst>
          <pc:docMk/>
          <pc:sldMk cId="4117598820" sldId="702"/>
        </pc:sldMkLst>
        <pc:spChg chg="mod">
          <ac:chgData name="Teri Smith" userId="S::coord2.iraq@sheltercluster.org::f02e720f-ca44-47e6-b1bc-bb07e59fc7db" providerId="AD" clId="Web-{E401F15A-2158-1F94-E5CA-B2B3DAD8FFCA}" dt="2019-12-04T16:37:03.031" v="32" actId="20577"/>
          <ac:spMkLst>
            <pc:docMk/>
            <pc:sldMk cId="4117598820" sldId="702"/>
            <ac:spMk id="4" creationId="{00000000-0000-0000-0000-000000000000}"/>
          </ac:spMkLst>
        </pc:spChg>
      </pc:sldChg>
      <pc:sldChg chg="modSp">
        <pc:chgData name="Teri Smith" userId="S::coord2.iraq@sheltercluster.org::f02e720f-ca44-47e6-b1bc-bb07e59fc7db" providerId="AD" clId="Web-{E401F15A-2158-1F94-E5CA-B2B3DAD8FFCA}" dt="2019-12-04T16:36:50.171" v="22" actId="20577"/>
        <pc:sldMkLst>
          <pc:docMk/>
          <pc:sldMk cId="668414439" sldId="733"/>
        </pc:sldMkLst>
        <pc:spChg chg="mod">
          <ac:chgData name="Teri Smith" userId="S::coord2.iraq@sheltercluster.org::f02e720f-ca44-47e6-b1bc-bb07e59fc7db" providerId="AD" clId="Web-{E401F15A-2158-1F94-E5CA-B2B3DAD8FFCA}" dt="2019-12-04T16:36:50.171" v="22" actId="20577"/>
          <ac:spMkLst>
            <pc:docMk/>
            <pc:sldMk cId="668414439" sldId="733"/>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700" cy="461804"/>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3936767" y="0"/>
            <a:ext cx="3011700" cy="461804"/>
          </a:xfrm>
          <a:prstGeom prst="rect">
            <a:avLst/>
          </a:prstGeom>
        </p:spPr>
        <p:txBody>
          <a:bodyPr vert="horz" lIns="96661" tIns="48331" rIns="96661" bIns="48331" rtlCol="0"/>
          <a:lstStyle>
            <a:lvl1pPr algn="r">
              <a:defRPr sz="1300"/>
            </a:lvl1pPr>
          </a:lstStyle>
          <a:p>
            <a:fld id="{3149DE7A-1A12-4746-8822-E7131700A1BD}" type="datetimeFigureOut">
              <a:rPr lang="en-US" smtClean="0"/>
              <a:t>12/4/2019</a:t>
            </a:fld>
            <a:endParaRPr lang="en-US"/>
          </a:p>
        </p:txBody>
      </p:sp>
      <p:sp>
        <p:nvSpPr>
          <p:cNvPr id="4" name="Slide Image Placeholder 3"/>
          <p:cNvSpPr>
            <a:spLocks noGrp="1" noRot="1" noChangeAspect="1"/>
          </p:cNvSpPr>
          <p:nvPr>
            <p:ph type="sldImg" idx="2"/>
          </p:nvPr>
        </p:nvSpPr>
        <p:spPr>
          <a:xfrm>
            <a:off x="396875" y="693738"/>
            <a:ext cx="6156325" cy="3462337"/>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6661" tIns="48331" rIns="96661" bIns="48331" rtlCol="0"/>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6" name="Footer Placeholder 5"/>
          <p:cNvSpPr>
            <a:spLocks noGrp="1"/>
          </p:cNvSpPr>
          <p:nvPr>
            <p:ph type="ftr" sz="quarter" idx="4"/>
          </p:nvPr>
        </p:nvSpPr>
        <p:spPr>
          <a:xfrm>
            <a:off x="0" y="8772668"/>
            <a:ext cx="3011700" cy="461804"/>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3936767" y="8772668"/>
            <a:ext cx="3011700" cy="461804"/>
          </a:xfrm>
          <a:prstGeom prst="rect">
            <a:avLst/>
          </a:prstGeom>
        </p:spPr>
        <p:txBody>
          <a:bodyPr vert="horz" lIns="96661" tIns="48331" rIns="96661" bIns="48331" rtlCol="0" anchor="b"/>
          <a:lstStyle>
            <a:lvl1pPr algn="r">
              <a:defRPr sz="1300"/>
            </a:lvl1pPr>
          </a:lstStyle>
          <a:p>
            <a:fld id="{6B69D276-5C27-0048-BF36-4302BA85142B}" type="slidenum">
              <a:rPr lang="en-US" smtClean="0"/>
              <a:t>‹#›</a:t>
            </a:fld>
            <a:endParaRPr lang="en-US"/>
          </a:p>
        </p:txBody>
      </p:sp>
    </p:spTree>
    <p:extLst>
      <p:ext uri="{BB962C8B-B14F-4D97-AF65-F5344CB8AC3E}">
        <p14:creationId xmlns:p14="http://schemas.microsoft.com/office/powerpoint/2010/main" val="11305307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457200" y="720725"/>
            <a:ext cx="6400800" cy="3600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US" sz="1200" kern="1200" baseline="0" dirty="0">
              <a:solidFill>
                <a:schemeClr val="tx1"/>
              </a:solidFill>
              <a:latin typeface="+mn-lt"/>
              <a:ea typeface="+mn-ea"/>
              <a:cs typeface="+mn-cs"/>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85372" indent="-302066" eaLnBrk="0" hangingPunct="0">
              <a:defRPr>
                <a:solidFill>
                  <a:schemeClr val="tx1"/>
                </a:solidFill>
                <a:latin typeface="Calibri" charset="0"/>
                <a:ea typeface="MS PGothic" charset="0"/>
                <a:cs typeface="MS PGothic" charset="0"/>
              </a:defRPr>
            </a:lvl2pPr>
            <a:lvl3pPr marL="1208265" indent="-241653" eaLnBrk="0" hangingPunct="0">
              <a:defRPr>
                <a:solidFill>
                  <a:schemeClr val="tx1"/>
                </a:solidFill>
                <a:latin typeface="Calibri" charset="0"/>
                <a:ea typeface="MS PGothic" charset="0"/>
                <a:cs typeface="MS PGothic" charset="0"/>
              </a:defRPr>
            </a:lvl3pPr>
            <a:lvl4pPr marL="1691571" indent="-241653" eaLnBrk="0" hangingPunct="0">
              <a:defRPr>
                <a:solidFill>
                  <a:schemeClr val="tx1"/>
                </a:solidFill>
                <a:latin typeface="Calibri" charset="0"/>
                <a:ea typeface="MS PGothic" charset="0"/>
                <a:cs typeface="MS PGothic" charset="0"/>
              </a:defRPr>
            </a:lvl4pPr>
            <a:lvl5pPr marL="2174878" indent="-241653" eaLnBrk="0" hangingPunct="0">
              <a:defRPr>
                <a:solidFill>
                  <a:schemeClr val="tx1"/>
                </a:solidFill>
                <a:latin typeface="Calibri" charset="0"/>
                <a:ea typeface="MS PGothic" charset="0"/>
                <a:cs typeface="MS PGothic" charset="0"/>
              </a:defRPr>
            </a:lvl5pPr>
            <a:lvl6pPr marL="2658184" indent="-241653" eaLnBrk="0" fontAlgn="base" hangingPunct="0">
              <a:spcBef>
                <a:spcPct val="0"/>
              </a:spcBef>
              <a:spcAft>
                <a:spcPct val="0"/>
              </a:spcAft>
              <a:defRPr>
                <a:solidFill>
                  <a:schemeClr val="tx1"/>
                </a:solidFill>
                <a:latin typeface="Calibri" charset="0"/>
                <a:ea typeface="MS PGothic" charset="0"/>
                <a:cs typeface="MS PGothic" charset="0"/>
              </a:defRPr>
            </a:lvl6pPr>
            <a:lvl7pPr marL="3141490" indent="-241653" eaLnBrk="0" fontAlgn="base" hangingPunct="0">
              <a:spcBef>
                <a:spcPct val="0"/>
              </a:spcBef>
              <a:spcAft>
                <a:spcPct val="0"/>
              </a:spcAft>
              <a:defRPr>
                <a:solidFill>
                  <a:schemeClr val="tx1"/>
                </a:solidFill>
                <a:latin typeface="Calibri" charset="0"/>
                <a:ea typeface="MS PGothic" charset="0"/>
                <a:cs typeface="MS PGothic" charset="0"/>
              </a:defRPr>
            </a:lvl7pPr>
            <a:lvl8pPr marL="3624796" indent="-241653" eaLnBrk="0" fontAlgn="base" hangingPunct="0">
              <a:spcBef>
                <a:spcPct val="0"/>
              </a:spcBef>
              <a:spcAft>
                <a:spcPct val="0"/>
              </a:spcAft>
              <a:defRPr>
                <a:solidFill>
                  <a:schemeClr val="tx1"/>
                </a:solidFill>
                <a:latin typeface="Calibri" charset="0"/>
                <a:ea typeface="MS PGothic" charset="0"/>
                <a:cs typeface="MS PGothic" charset="0"/>
              </a:defRPr>
            </a:lvl8pPr>
            <a:lvl9pPr marL="4108102" indent="-241653"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C98BEABF-5B6D-7540-9E2C-8D799685E515}" type="slidenum">
              <a:rPr lang="en-GB">
                <a:solidFill>
                  <a:srgbClr val="000000"/>
                </a:solidFill>
              </a:rPr>
              <a:pPr eaLnBrk="1" hangingPunct="1"/>
              <a:t>1</a:t>
            </a:fld>
            <a:endParaRPr lang="en-GB" dirty="0">
              <a:solidFill>
                <a:srgbClr val="000000"/>
              </a:solidFill>
            </a:endParaRPr>
          </a:p>
        </p:txBody>
      </p:sp>
    </p:spTree>
    <p:extLst>
      <p:ext uri="{BB962C8B-B14F-4D97-AF65-F5344CB8AC3E}">
        <p14:creationId xmlns:p14="http://schemas.microsoft.com/office/powerpoint/2010/main" val="902326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383620"/>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752632"/>
            <a:ext cx="6400800" cy="95324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53061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076568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671279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38159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01578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69554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22425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98245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19026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667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02880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6553200" y="4743309"/>
            <a:ext cx="2133600" cy="273844"/>
          </a:xfrm>
          <a:prstGeom prst="rect">
            <a:avLst/>
          </a:prstGeom>
        </p:spPr>
        <p:txBody>
          <a:bodyPr vert="horz" lIns="91440" tIns="45720" rIns="91440" bIns="45720" rtlCol="0" anchor="ctr"/>
          <a:lstStyle>
            <a:lvl1pPr algn="r">
              <a:defRPr sz="1200">
                <a:solidFill>
                  <a:srgbClr val="7F1416"/>
                </a:solidFill>
              </a:defRPr>
            </a:lvl1pPr>
          </a:lstStyle>
          <a:p>
            <a:pPr defTabSz="914400"/>
            <a:fld id="{1327C452-0D12-48F3-BB65-BBA3E6350F2C}" type="slidenum">
              <a:rPr lang="en-GB" smtClean="0">
                <a:latin typeface="Calibri"/>
              </a:rPr>
              <a:pPr defTabSz="914400"/>
              <a:t>‹#›</a:t>
            </a:fld>
            <a:endParaRPr lang="en-GB" dirty="0">
              <a:latin typeface="Calibri"/>
            </a:endParaRPr>
          </a:p>
        </p:txBody>
      </p:sp>
      <p:sp>
        <p:nvSpPr>
          <p:cNvPr id="7" name="Rectangle 2"/>
          <p:cNvSpPr>
            <a:spLocks noChangeArrowheads="1"/>
          </p:cNvSpPr>
          <p:nvPr/>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grpSp>
        <p:nvGrpSpPr>
          <p:cNvPr id="31" name="Group 30"/>
          <p:cNvGrpSpPr/>
          <p:nvPr userDrawn="1"/>
        </p:nvGrpSpPr>
        <p:grpSpPr>
          <a:xfrm>
            <a:off x="467544" y="4681985"/>
            <a:ext cx="1908720" cy="400110"/>
            <a:chOff x="3671392" y="6274576"/>
            <a:chExt cx="1908720" cy="533478"/>
          </a:xfrm>
        </p:grpSpPr>
        <p:pic>
          <p:nvPicPr>
            <p:cNvPr id="2049" name="Picture 3" descr="Logo-small"/>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671392" y="6381328"/>
              <a:ext cx="360040" cy="3154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3995936" y="6274576"/>
              <a:ext cx="1584176" cy="533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fontAlgn="base">
                <a:spcBef>
                  <a:spcPct val="0"/>
                </a:spcBef>
                <a:spcAft>
                  <a:spcPct val="0"/>
                </a:spcAft>
              </a:pPr>
              <a:r>
                <a:rPr lang="en-GB" sz="800" b="1" dirty="0">
                  <a:solidFill>
                    <a:srgbClr val="7F1416"/>
                  </a:solidFill>
                  <a:latin typeface="Verdana" pitchFamily="34" charset="0"/>
                  <a:ea typeface="Times New Roman" pitchFamily="18" charset="0"/>
                  <a:cs typeface="Times New Roman" pitchFamily="18" charset="0"/>
                </a:rPr>
                <a:t>Shelter Cluster – Iraq</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err="1">
                  <a:solidFill>
                    <a:srgbClr val="7F1416"/>
                  </a:solidFill>
                  <a:latin typeface="Verdana" pitchFamily="34" charset="0"/>
                  <a:ea typeface="Times New Roman" pitchFamily="18" charset="0"/>
                  <a:cs typeface="Times New Roman" pitchFamily="18" charset="0"/>
                </a:rPr>
                <a:t>sheltercluster.org</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a:solidFill>
                    <a:srgbClr val="595959"/>
                  </a:solidFill>
                  <a:latin typeface="Verdana" pitchFamily="34" charset="0"/>
                  <a:ea typeface="Times New Roman" pitchFamily="18" charset="0"/>
                  <a:cs typeface="Times New Roman" pitchFamily="18" charset="0"/>
                </a:rPr>
                <a:t>Coordinating Humanitarian Shelter</a:t>
              </a:r>
              <a:endParaRPr lang="en-GB" dirty="0">
                <a:solidFill>
                  <a:prstClr val="black"/>
                </a:solidFill>
                <a:latin typeface="Arial" pitchFamily="34" charset="0"/>
                <a:cs typeface="Arial" pitchFamily="34" charset="0"/>
              </a:endParaRPr>
            </a:p>
          </p:txBody>
        </p:sp>
      </p:grpSp>
      <p:sp>
        <p:nvSpPr>
          <p:cNvPr id="11" name="Rectangle 10"/>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12" name="Rectangle 2"/>
          <p:cNvSpPr>
            <a:spLocks noChangeArrowheads="1"/>
          </p:cNvSpPr>
          <p:nvPr userDrawn="1"/>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sp>
        <p:nvSpPr>
          <p:cNvPr id="16" name="Rectangle 15"/>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20" name="Rectangle 19"/>
          <p:cNvSpPr/>
          <p:nvPr userDrawn="1"/>
        </p:nvSpPr>
        <p:spPr>
          <a:xfrm>
            <a:off x="0"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7" name="Rectangle 26"/>
          <p:cNvSpPr/>
          <p:nvPr userDrawn="1"/>
        </p:nvSpPr>
        <p:spPr>
          <a:xfrm>
            <a:off x="1836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8" name="Rectangle 27"/>
          <p:cNvSpPr/>
          <p:nvPr userDrawn="1"/>
        </p:nvSpPr>
        <p:spPr>
          <a:xfrm>
            <a:off x="3672000" y="5056026"/>
            <a:ext cx="1836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9" name="Rectangle 28"/>
          <p:cNvSpPr/>
          <p:nvPr userDrawn="1"/>
        </p:nvSpPr>
        <p:spPr>
          <a:xfrm>
            <a:off x="5508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30" name="Rectangle 29"/>
          <p:cNvSpPr/>
          <p:nvPr userDrawn="1"/>
        </p:nvSpPr>
        <p:spPr>
          <a:xfrm>
            <a:off x="7326256"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Tree>
    <p:extLst>
      <p:ext uri="{BB962C8B-B14F-4D97-AF65-F5344CB8AC3E}">
        <p14:creationId xmlns:p14="http://schemas.microsoft.com/office/powerpoint/2010/main" val="2466227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heltercluster.org/response/iraq"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lide Number Placeholder 3"/>
          <p:cNvSpPr>
            <a:spLocks noGrp="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42950" indent="-285750" eaLnBrk="0" hangingPunct="0">
              <a:defRPr>
                <a:solidFill>
                  <a:schemeClr val="tx1"/>
                </a:solidFill>
                <a:latin typeface="Calibri" charset="0"/>
                <a:ea typeface="MS PGothic" charset="0"/>
                <a:cs typeface="MS PGothic" charset="0"/>
              </a:defRPr>
            </a:lvl2pPr>
            <a:lvl3pPr marL="1143000" indent="-228600" eaLnBrk="0" hangingPunct="0">
              <a:defRPr>
                <a:solidFill>
                  <a:schemeClr val="tx1"/>
                </a:solidFill>
                <a:latin typeface="Calibri" charset="0"/>
                <a:ea typeface="MS PGothic" charset="0"/>
                <a:cs typeface="MS PGothic" charset="0"/>
              </a:defRPr>
            </a:lvl3pPr>
            <a:lvl4pPr marL="1600200" indent="-228600" eaLnBrk="0" hangingPunct="0">
              <a:defRPr>
                <a:solidFill>
                  <a:schemeClr val="tx1"/>
                </a:solidFill>
                <a:latin typeface="Calibri" charset="0"/>
                <a:ea typeface="MS PGothic" charset="0"/>
                <a:cs typeface="MS PGothic" charset="0"/>
              </a:defRPr>
            </a:lvl4pPr>
            <a:lvl5pPr marL="2057400" indent="-228600" eaLnBrk="0" hangingPunct="0">
              <a:defRPr>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2F7C0B63-5F5C-DF46-A703-F9FE24BAC747}" type="slidenum">
              <a:rPr lang="en-GB">
                <a:solidFill>
                  <a:srgbClr val="7F1416"/>
                </a:solidFill>
              </a:rPr>
              <a:pPr eaLnBrk="1" hangingPunct="1"/>
              <a:t>1</a:t>
            </a:fld>
            <a:endParaRPr lang="en-GB" dirty="0">
              <a:solidFill>
                <a:srgbClr val="7F1416"/>
              </a:solidFill>
            </a:endParaRPr>
          </a:p>
        </p:txBody>
      </p:sp>
      <p:sp>
        <p:nvSpPr>
          <p:cNvPr id="2" name="Rectangle 1"/>
          <p:cNvSpPr/>
          <p:nvPr/>
        </p:nvSpPr>
        <p:spPr>
          <a:xfrm>
            <a:off x="3043654" y="4757650"/>
            <a:ext cx="6061167" cy="323165"/>
          </a:xfrm>
          <a:prstGeom prst="rect">
            <a:avLst/>
          </a:prstGeom>
        </p:spPr>
        <p:txBody>
          <a:bodyPr wrap="square">
            <a:spAutoFit/>
          </a:bodyPr>
          <a:lstStyle/>
          <a:p>
            <a:r>
              <a:rPr lang="en-US" sz="1500" dirty="0">
                <a:latin typeface="Calibri Light" panose="020F0302020204030204" pitchFamily="34" charset="0"/>
                <a:hlinkClick r:id="rId3"/>
              </a:rPr>
              <a:t>http://sheltercluster.org/response/iraq</a:t>
            </a:r>
            <a:r>
              <a:rPr lang="en-US" sz="1500" dirty="0">
                <a:latin typeface="Calibri Light" panose="020F0302020204030204" pitchFamily="34" charset="0"/>
              </a:rPr>
              <a:t> </a:t>
            </a:r>
          </a:p>
        </p:txBody>
      </p:sp>
      <p:sp>
        <p:nvSpPr>
          <p:cNvPr id="3" name="Rectangle 2"/>
          <p:cNvSpPr/>
          <p:nvPr/>
        </p:nvSpPr>
        <p:spPr>
          <a:xfrm>
            <a:off x="537882" y="197490"/>
            <a:ext cx="8148918" cy="1077218"/>
          </a:xfrm>
          <a:prstGeom prst="rect">
            <a:avLst/>
          </a:prstGeom>
        </p:spPr>
        <p:txBody>
          <a:bodyPr wrap="square">
            <a:spAutoFit/>
          </a:bodyPr>
          <a:lstStyle/>
          <a:p>
            <a:pPr algn="ctr"/>
            <a:r>
              <a:rPr lang="en-US" sz="3200" b="1" dirty="0" err="1">
                <a:solidFill>
                  <a:srgbClr val="0070C0"/>
                </a:solidFill>
                <a:latin typeface="Verdana" panose="020B0604030504040204" pitchFamily="34" charset="0"/>
                <a:ea typeface="Verdana" panose="020B0604030504040204" pitchFamily="34" charset="0"/>
                <a:cs typeface="Verdana" panose="020B0604030504040204" pitchFamily="34" charset="0"/>
              </a:rPr>
              <a:t>Ninewa</a:t>
            </a:r>
            <a:r>
              <a:rPr lang="en-US" sz="3200" b="1" dirty="0">
                <a:solidFill>
                  <a:srgbClr val="0070C0"/>
                </a:solidFill>
                <a:latin typeface="Verdana" panose="020B0604030504040204" pitchFamily="34" charset="0"/>
                <a:ea typeface="Verdana" panose="020B0604030504040204" pitchFamily="34" charset="0"/>
                <a:cs typeface="Verdana" panose="020B0604030504040204" pitchFamily="34" charset="0"/>
              </a:rPr>
              <a:t> Shelter &amp; NFI Cluster Coordination Meeting</a:t>
            </a:r>
          </a:p>
        </p:txBody>
      </p:sp>
      <p:sp>
        <p:nvSpPr>
          <p:cNvPr id="4" name="Rectangle 3"/>
          <p:cNvSpPr/>
          <p:nvPr/>
        </p:nvSpPr>
        <p:spPr>
          <a:xfrm>
            <a:off x="460086" y="720710"/>
            <a:ext cx="8503914" cy="4339650"/>
          </a:xfrm>
          <a:prstGeom prst="rect">
            <a:avLst/>
          </a:prstGeom>
        </p:spPr>
        <p:txBody>
          <a:bodyPr wrap="square" anchor="t">
            <a:spAutoFit/>
          </a:bodyPr>
          <a:lstStyle/>
          <a:p>
            <a:endParaRPr lang="en-US" sz="2400" b="1" dirty="0">
              <a:solidFill>
                <a:schemeClr val="tx1">
                  <a:lumMod val="65000"/>
                  <a:lumOff val="35000"/>
                </a:schemeClr>
              </a:solidFill>
            </a:endParaRPr>
          </a:p>
          <a:p>
            <a:r>
              <a:rPr lang="en-US" sz="2400" b="1" dirty="0">
                <a:solidFill>
                  <a:schemeClr val="accent3">
                    <a:lumMod val="75000"/>
                  </a:schemeClr>
                </a:solidFill>
              </a:rPr>
              <a:t>Agenda</a:t>
            </a:r>
            <a:endParaRPr lang="en-GB" sz="2400" dirty="0">
              <a:solidFill>
                <a:schemeClr val="accent3">
                  <a:lumMod val="75000"/>
                </a:schemeClr>
              </a:solidFill>
            </a:endParaRPr>
          </a:p>
          <a:p>
            <a:pPr marL="342900" lvl="0" indent="-342900">
              <a:buFont typeface="Wingdings" panose="05000000000000000000" pitchFamily="2" charset="2"/>
              <a:buChar char="v"/>
            </a:pPr>
            <a:r>
              <a:rPr lang="en-US" dirty="0">
                <a:solidFill>
                  <a:schemeClr val="tx2"/>
                </a:solidFill>
              </a:rPr>
              <a:t>Review of Pending Action Points from 07.29.19 Meeting</a:t>
            </a:r>
          </a:p>
          <a:p>
            <a:pPr marL="342900" lvl="0" indent="-342900">
              <a:buFont typeface="Wingdings" panose="05000000000000000000" pitchFamily="2" charset="2"/>
              <a:buChar char="v"/>
            </a:pPr>
            <a:r>
              <a:rPr lang="en-US" dirty="0">
                <a:solidFill>
                  <a:schemeClr val="tx2"/>
                </a:solidFill>
              </a:rPr>
              <a:t>Key Issues – Updates from Partners by District</a:t>
            </a:r>
          </a:p>
          <a:p>
            <a:pPr marL="800100" lvl="1" indent="-342900">
              <a:buFont typeface="Wingdings" panose="05000000000000000000" pitchFamily="2" charset="2"/>
              <a:buChar char="v"/>
            </a:pPr>
            <a:r>
              <a:rPr lang="en-US" sz="1200" dirty="0" err="1">
                <a:solidFill>
                  <a:schemeClr val="tx2"/>
                </a:solidFill>
              </a:rPr>
              <a:t>Hamdaniya</a:t>
            </a:r>
            <a:endParaRPr lang="en-US" sz="1200" dirty="0">
              <a:solidFill>
                <a:schemeClr val="tx2"/>
              </a:solidFill>
            </a:endParaRPr>
          </a:p>
          <a:p>
            <a:pPr marL="800100" lvl="1" indent="-342900">
              <a:buFont typeface="Wingdings" panose="05000000000000000000" pitchFamily="2" charset="2"/>
              <a:buChar char="v"/>
            </a:pPr>
            <a:r>
              <a:rPr lang="en-US" sz="1200" dirty="0">
                <a:solidFill>
                  <a:schemeClr val="tx2"/>
                </a:solidFill>
              </a:rPr>
              <a:t>Mosul</a:t>
            </a:r>
          </a:p>
          <a:p>
            <a:pPr marL="800100" lvl="1" indent="-342900">
              <a:buFont typeface="Wingdings" panose="05000000000000000000" pitchFamily="2" charset="2"/>
              <a:buChar char="v"/>
            </a:pPr>
            <a:r>
              <a:rPr lang="en-US" sz="1200" dirty="0">
                <a:solidFill>
                  <a:schemeClr val="tx2"/>
                </a:solidFill>
              </a:rPr>
              <a:t>Sinjar</a:t>
            </a:r>
          </a:p>
          <a:p>
            <a:pPr marL="800100" lvl="1" indent="-342900">
              <a:buFont typeface="Wingdings" panose="05000000000000000000" pitchFamily="2" charset="2"/>
              <a:buChar char="v"/>
            </a:pPr>
            <a:r>
              <a:rPr lang="en-US" sz="1200" dirty="0">
                <a:solidFill>
                  <a:schemeClr val="tx2"/>
                </a:solidFill>
              </a:rPr>
              <a:t>Tel Afar</a:t>
            </a:r>
          </a:p>
          <a:p>
            <a:pPr marL="800100" lvl="1" indent="-342900">
              <a:buFont typeface="Wingdings" panose="05000000000000000000" pitchFamily="2" charset="2"/>
              <a:buChar char="v"/>
            </a:pPr>
            <a:r>
              <a:rPr lang="en-US" sz="1200" dirty="0" err="1">
                <a:solidFill>
                  <a:schemeClr val="tx2"/>
                </a:solidFill>
              </a:rPr>
              <a:t>Tilkaif</a:t>
            </a:r>
            <a:endParaRPr lang="en-US" sz="1200" dirty="0">
              <a:solidFill>
                <a:schemeClr val="tx2"/>
              </a:solidFill>
            </a:endParaRPr>
          </a:p>
          <a:p>
            <a:pPr marL="342900" lvl="0" indent="-342900">
              <a:buFont typeface="Wingdings" panose="05000000000000000000" pitchFamily="2" charset="2"/>
              <a:buChar char="v"/>
            </a:pPr>
            <a:r>
              <a:rPr lang="en-US" dirty="0">
                <a:solidFill>
                  <a:schemeClr val="tx2"/>
                </a:solidFill>
              </a:rPr>
              <a:t>Update on Mid-Year Review of Achievements</a:t>
            </a:r>
          </a:p>
          <a:p>
            <a:pPr marL="342900" lvl="0" indent="-342900">
              <a:buFont typeface="Wingdings" panose="05000000000000000000" pitchFamily="2" charset="2"/>
              <a:buChar char="v"/>
            </a:pPr>
            <a:r>
              <a:rPr lang="en-US" dirty="0">
                <a:solidFill>
                  <a:schemeClr val="tx2"/>
                </a:solidFill>
              </a:rPr>
              <a:t>IHF Second Allocation</a:t>
            </a:r>
          </a:p>
          <a:p>
            <a:pPr marL="342900" lvl="0" indent="-342900">
              <a:buFont typeface="Wingdings" panose="05000000000000000000" pitchFamily="2" charset="2"/>
              <a:buChar char="v"/>
            </a:pPr>
            <a:r>
              <a:rPr lang="en-US" dirty="0">
                <a:solidFill>
                  <a:schemeClr val="tx2"/>
                </a:solidFill>
              </a:rPr>
              <a:t>HLP-Shelter Tenure Security Workshop</a:t>
            </a:r>
          </a:p>
          <a:p>
            <a:pPr marL="342900" lvl="0" indent="-342900">
              <a:buFont typeface="Wingdings" panose="05000000000000000000" pitchFamily="2" charset="2"/>
              <a:buChar char="v"/>
            </a:pPr>
            <a:r>
              <a:rPr lang="en-US" dirty="0">
                <a:solidFill>
                  <a:schemeClr val="tx2"/>
                </a:solidFill>
              </a:rPr>
              <a:t>Winter Planning &amp; Contingency Planning</a:t>
            </a:r>
          </a:p>
          <a:p>
            <a:pPr marL="342900" indent="-342900">
              <a:buFont typeface="Wingdings" panose="05000000000000000000" pitchFamily="2" charset="2"/>
              <a:buChar char="v"/>
            </a:pPr>
            <a:r>
              <a:rPr lang="en-US">
                <a:solidFill>
                  <a:schemeClr val="tx2"/>
                </a:solidFill>
              </a:rPr>
              <a:t>Government-Initiated Returns of IDPs from </a:t>
            </a:r>
            <a:r>
              <a:rPr lang="en-US" err="1">
                <a:solidFill>
                  <a:schemeClr val="tx2"/>
                </a:solidFill>
              </a:rPr>
              <a:t>Ninewa</a:t>
            </a:r>
            <a:endParaRPr lang="en-US">
              <a:solidFill>
                <a:schemeClr val="tx2"/>
              </a:solidFill>
            </a:endParaRPr>
          </a:p>
          <a:p>
            <a:pPr marL="342900" lvl="0" indent="-342900">
              <a:buFont typeface="Wingdings" panose="05000000000000000000" pitchFamily="2" charset="2"/>
              <a:buChar char="v"/>
            </a:pPr>
            <a:r>
              <a:rPr lang="en-US" dirty="0">
                <a:solidFill>
                  <a:schemeClr val="tx2"/>
                </a:solidFill>
              </a:rPr>
              <a:t>AOB		</a:t>
            </a:r>
            <a:r>
              <a:rPr lang="en-US" dirty="0"/>
              <a:t>									</a:t>
            </a:r>
            <a:r>
              <a:rPr lang="en-US" i="1" dirty="0">
                <a:solidFill>
                  <a:schemeClr val="tx1">
                    <a:lumMod val="65000"/>
                    <a:lumOff val="35000"/>
                  </a:schemeClr>
                </a:solidFill>
              </a:rPr>
              <a:t>Wednesday, 28 August 2019</a:t>
            </a:r>
            <a:endParaRPr lang="en-US" dirty="0"/>
          </a:p>
          <a:p>
            <a:endParaRPr lang="en-GB" sz="2400" dirty="0"/>
          </a:p>
        </p:txBody>
      </p:sp>
    </p:spTree>
    <p:extLst>
      <p:ext uri="{BB962C8B-B14F-4D97-AF65-F5344CB8AC3E}">
        <p14:creationId xmlns:p14="http://schemas.microsoft.com/office/powerpoint/2010/main" val="4117598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771175"/>
          </a:xfrm>
        </p:spPr>
        <p:txBody>
          <a:bodyPr/>
          <a:lstStyle/>
          <a:p>
            <a:r>
              <a:rPr lang="en-US" dirty="0"/>
              <a:t>HLP-Shelter Workshop</a:t>
            </a:r>
          </a:p>
        </p:txBody>
      </p:sp>
      <p:sp>
        <p:nvSpPr>
          <p:cNvPr id="3" name="Content Placeholder 2"/>
          <p:cNvSpPr>
            <a:spLocks noGrp="1"/>
          </p:cNvSpPr>
          <p:nvPr>
            <p:ph idx="1"/>
          </p:nvPr>
        </p:nvSpPr>
        <p:spPr>
          <a:xfrm>
            <a:off x="457200" y="977153"/>
            <a:ext cx="8229600" cy="3617470"/>
          </a:xfrm>
        </p:spPr>
        <p:txBody>
          <a:bodyPr/>
          <a:lstStyle/>
          <a:p>
            <a:pPr lvl="0">
              <a:buFont typeface="Wingdings" panose="05000000000000000000" pitchFamily="2" charset="2"/>
              <a:buChar char="v"/>
            </a:pPr>
            <a:r>
              <a:rPr lang="en-US" sz="2400" dirty="0">
                <a:solidFill>
                  <a:schemeClr val="accent3">
                    <a:lumMod val="75000"/>
                  </a:schemeClr>
                </a:solidFill>
              </a:rPr>
              <a:t> </a:t>
            </a:r>
            <a:r>
              <a:rPr lang="en-US" sz="2400" dirty="0">
                <a:solidFill>
                  <a:srgbClr val="0070C0"/>
                </a:solidFill>
              </a:rPr>
              <a:t>Housing, Land, and Property &amp; Shelter Partners Joint Workshop</a:t>
            </a:r>
          </a:p>
          <a:p>
            <a:pPr lvl="1">
              <a:buFont typeface="Wingdings" panose="05000000000000000000" pitchFamily="2" charset="2"/>
              <a:buChar char="v"/>
            </a:pPr>
            <a:r>
              <a:rPr lang="en-US" sz="1600" dirty="0">
                <a:solidFill>
                  <a:srgbClr val="0070C0"/>
                </a:solidFill>
              </a:rPr>
              <a:t>The 2</a:t>
            </a:r>
            <a:r>
              <a:rPr lang="en-US" sz="1600" baseline="30000" dirty="0">
                <a:solidFill>
                  <a:srgbClr val="0070C0"/>
                </a:solidFill>
              </a:rPr>
              <a:t>nd</a:t>
            </a:r>
            <a:r>
              <a:rPr lang="en-US" sz="1600" dirty="0">
                <a:solidFill>
                  <a:srgbClr val="0070C0"/>
                </a:solidFill>
              </a:rPr>
              <a:t> HLP-Shelter Workshop will be held tomorrow—registration has closed, but if you still want to attend, please speak to me immediately after the workshop</a:t>
            </a:r>
          </a:p>
          <a:p>
            <a:pPr lvl="1">
              <a:buFont typeface="Wingdings" panose="05000000000000000000" pitchFamily="2" charset="2"/>
              <a:buChar char="v"/>
            </a:pPr>
            <a:r>
              <a:rPr lang="en-US" sz="1600" dirty="0">
                <a:solidFill>
                  <a:srgbClr val="0070C0"/>
                </a:solidFill>
              </a:rPr>
              <a:t>Dalia Aranki, from the Global HLP Area of Responsibility is visiting and available to meet with partners independently as well.</a:t>
            </a:r>
          </a:p>
          <a:p>
            <a:pPr lvl="1">
              <a:buFont typeface="Wingdings" panose="05000000000000000000" pitchFamily="2" charset="2"/>
              <a:buChar char="v"/>
            </a:pPr>
            <a:r>
              <a:rPr lang="en-US" sz="1600" dirty="0">
                <a:solidFill>
                  <a:srgbClr val="0070C0"/>
                </a:solidFill>
              </a:rPr>
              <a:t>Outputs expected—better referral pathways, templates, enhanced linkages between shelter &amp; HLP partners.</a:t>
            </a:r>
          </a:p>
          <a:p>
            <a:pPr marL="914400" lvl="1" indent="-514350">
              <a:buFont typeface="Wingdings" panose="05000000000000000000" pitchFamily="2" charset="2"/>
              <a:buChar char="v"/>
            </a:pPr>
            <a:endParaRPr lang="en-IN" sz="2000" dirty="0">
              <a:solidFill>
                <a:srgbClr val="0070C0"/>
              </a:solidFill>
            </a:endParaRPr>
          </a:p>
        </p:txBody>
      </p:sp>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10</a:t>
            </a:fld>
            <a:endParaRPr lang="en-GB">
              <a:latin typeface="Calibri"/>
            </a:endParaRPr>
          </a:p>
        </p:txBody>
      </p:sp>
    </p:spTree>
    <p:extLst>
      <p:ext uri="{BB962C8B-B14F-4D97-AF65-F5344CB8AC3E}">
        <p14:creationId xmlns:p14="http://schemas.microsoft.com/office/powerpoint/2010/main" val="4107147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Winter &amp; Contingency Planning</a:t>
            </a:r>
          </a:p>
        </p:txBody>
      </p:sp>
      <p:sp>
        <p:nvSpPr>
          <p:cNvPr id="3" name="Content Placeholder 2"/>
          <p:cNvSpPr>
            <a:spLocks noGrp="1"/>
          </p:cNvSpPr>
          <p:nvPr>
            <p:ph idx="1"/>
          </p:nvPr>
        </p:nvSpPr>
        <p:spPr>
          <a:xfrm>
            <a:off x="202367" y="1200151"/>
            <a:ext cx="8484433" cy="3394472"/>
          </a:xfrm>
        </p:spPr>
        <p:txBody>
          <a:bodyPr>
            <a:normAutofit/>
          </a:bodyPr>
          <a:lstStyle/>
          <a:p>
            <a:pPr marL="514350" indent="-514350">
              <a:buFont typeface="Wingdings" panose="05000000000000000000" pitchFamily="2" charset="2"/>
              <a:buChar char="v"/>
            </a:pPr>
            <a:r>
              <a:rPr lang="en-US" sz="2000" dirty="0">
                <a:solidFill>
                  <a:srgbClr val="0070C0"/>
                </a:solidFill>
              </a:rPr>
              <a:t>Do partners have plans for winter?  We are starting to collate winter plans into a database to maximize coverage.  Please don’t forget to use the Activity Info planning tab to report any planned winter plans, and please coordinate with the relevant Sub-Nationals.</a:t>
            </a:r>
          </a:p>
          <a:p>
            <a:pPr marL="514350" indent="-514350">
              <a:buFont typeface="Wingdings" panose="05000000000000000000" pitchFamily="2" charset="2"/>
              <a:buChar char="v"/>
            </a:pPr>
            <a:r>
              <a:rPr lang="en-US" sz="2000" dirty="0">
                <a:solidFill>
                  <a:srgbClr val="0070C0"/>
                </a:solidFill>
              </a:rPr>
              <a:t>Contingency Planning—at the moment there is nothing reported in the contingency planning tab.  We would like to start filling this out, so if partners have tentative contingency planning in place, please reach out to me so we can discuss it.</a:t>
            </a:r>
          </a:p>
          <a:p>
            <a:pPr marL="514350" indent="-514350">
              <a:buFont typeface="Wingdings" panose="05000000000000000000" pitchFamily="2" charset="2"/>
              <a:buChar char="v"/>
            </a:pPr>
            <a:endParaRPr lang="en-US" sz="2000" dirty="0">
              <a:solidFill>
                <a:srgbClr val="0070C0"/>
              </a:solidFill>
            </a:endParaRPr>
          </a:p>
          <a:p>
            <a:pPr marL="514350" indent="-514350">
              <a:buFont typeface="Wingdings" panose="05000000000000000000" pitchFamily="2" charset="2"/>
              <a:buChar char="v"/>
            </a:pPr>
            <a:endParaRPr lang="en-US" sz="2000" dirty="0">
              <a:solidFill>
                <a:srgbClr val="0070C0"/>
              </a:solidFill>
            </a:endParaRPr>
          </a:p>
          <a:p>
            <a:pPr marL="914400" lvl="1" indent="-514350">
              <a:buFont typeface="Wingdings" panose="05000000000000000000" pitchFamily="2" charset="2"/>
              <a:buChar char="v"/>
            </a:pPr>
            <a:endParaRPr lang="en-IN" sz="2000" dirty="0">
              <a:solidFill>
                <a:srgbClr val="0070C0"/>
              </a:solidFill>
            </a:endParaRPr>
          </a:p>
        </p:txBody>
      </p:sp>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11</a:t>
            </a:fld>
            <a:endParaRPr lang="en-GB">
              <a:latin typeface="Calibri"/>
            </a:endParaRPr>
          </a:p>
        </p:txBody>
      </p:sp>
    </p:spTree>
    <p:extLst>
      <p:ext uri="{BB962C8B-B14F-4D97-AF65-F5344CB8AC3E}">
        <p14:creationId xmlns:p14="http://schemas.microsoft.com/office/powerpoint/2010/main" val="1007244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Verdana"/>
                <a:ea typeface="Verdana"/>
                <a:cs typeface="Verdana"/>
              </a:rPr>
              <a:t>Government-Initiated Returns from </a:t>
            </a:r>
            <a:r>
              <a:rPr lang="en-US" dirty="0" err="1">
                <a:latin typeface="Verdana"/>
                <a:ea typeface="Verdana"/>
                <a:cs typeface="Verdana"/>
              </a:rPr>
              <a:t>Ninewa</a:t>
            </a:r>
            <a:endParaRPr lang="en-US" dirty="0">
              <a:latin typeface="Verdana"/>
              <a:ea typeface="Verdana"/>
              <a:cs typeface="Verdana"/>
            </a:endParaRPr>
          </a:p>
        </p:txBody>
      </p:sp>
      <p:sp>
        <p:nvSpPr>
          <p:cNvPr id="3" name="Content Placeholder 2"/>
          <p:cNvSpPr>
            <a:spLocks noGrp="1"/>
          </p:cNvSpPr>
          <p:nvPr>
            <p:ph idx="1"/>
          </p:nvPr>
        </p:nvSpPr>
        <p:spPr>
          <a:xfrm>
            <a:off x="202367" y="1200151"/>
            <a:ext cx="8484433" cy="3394472"/>
          </a:xfrm>
        </p:spPr>
        <p:txBody>
          <a:bodyPr>
            <a:normAutofit/>
          </a:bodyPr>
          <a:lstStyle/>
          <a:p>
            <a:pPr marL="514350" indent="-514350">
              <a:buFont typeface="Wingdings" panose="05000000000000000000" pitchFamily="2" charset="2"/>
              <a:buChar char="v"/>
            </a:pPr>
            <a:r>
              <a:rPr lang="en-US" sz="2000" dirty="0">
                <a:solidFill>
                  <a:srgbClr val="0070C0"/>
                </a:solidFill>
              </a:rPr>
              <a:t>Partners may be aware that there has been a major push by </a:t>
            </a:r>
            <a:r>
              <a:rPr lang="en-US" sz="2000" dirty="0" err="1">
                <a:solidFill>
                  <a:srgbClr val="0070C0"/>
                </a:solidFill>
              </a:rPr>
              <a:t>Ninewa</a:t>
            </a:r>
            <a:r>
              <a:rPr lang="en-US" sz="2000" dirty="0">
                <a:solidFill>
                  <a:srgbClr val="0070C0"/>
                </a:solidFill>
              </a:rPr>
              <a:t> authorities to have IDPs from areas outside </a:t>
            </a:r>
            <a:r>
              <a:rPr lang="en-US" sz="2000" dirty="0" err="1">
                <a:solidFill>
                  <a:srgbClr val="0070C0"/>
                </a:solidFill>
              </a:rPr>
              <a:t>Ninewa</a:t>
            </a:r>
            <a:r>
              <a:rPr lang="en-US" sz="2000" dirty="0">
                <a:solidFill>
                  <a:srgbClr val="0070C0"/>
                </a:solidFill>
              </a:rPr>
              <a:t> return to their areas of origin.  </a:t>
            </a:r>
          </a:p>
          <a:p>
            <a:pPr marL="514350" indent="-514350">
              <a:buFont typeface="Wingdings" panose="05000000000000000000" pitchFamily="2" charset="2"/>
              <a:buChar char="v"/>
            </a:pPr>
            <a:r>
              <a:rPr lang="en-US" sz="2000" dirty="0">
                <a:solidFill>
                  <a:srgbClr val="0070C0"/>
                </a:solidFill>
              </a:rPr>
              <a:t>This is happening at several levels with varying levels of coordination, and the Shelter, CCCM, and Protection Clusters are working through OCHA to ensure that any returns that occur are voluntary and include appropriate provisions for returnees in Areas of Origin. </a:t>
            </a:r>
          </a:p>
          <a:p>
            <a:pPr marL="514350" indent="-514350">
              <a:buFont typeface="Wingdings" panose="05000000000000000000" pitchFamily="2" charset="2"/>
              <a:buChar char="v"/>
            </a:pPr>
            <a:r>
              <a:rPr lang="en-US" sz="2000" dirty="0">
                <a:solidFill>
                  <a:srgbClr val="0070C0"/>
                </a:solidFill>
              </a:rPr>
              <a:t>Please let us know if you receive any information or pressure from authorities related to this event.</a:t>
            </a:r>
          </a:p>
          <a:p>
            <a:pPr marL="914400" lvl="1" indent="-514350">
              <a:buFont typeface="Wingdings" panose="05000000000000000000" pitchFamily="2" charset="2"/>
              <a:buChar char="v"/>
            </a:pPr>
            <a:endParaRPr lang="en-IN" sz="2000" dirty="0">
              <a:solidFill>
                <a:srgbClr val="0070C0"/>
              </a:solidFill>
            </a:endParaRPr>
          </a:p>
        </p:txBody>
      </p:sp>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12</a:t>
            </a:fld>
            <a:endParaRPr lang="en-GB">
              <a:latin typeface="Calibri"/>
            </a:endParaRPr>
          </a:p>
        </p:txBody>
      </p:sp>
    </p:spTree>
    <p:extLst>
      <p:ext uri="{BB962C8B-B14F-4D97-AF65-F5344CB8AC3E}">
        <p14:creationId xmlns:p14="http://schemas.microsoft.com/office/powerpoint/2010/main" val="668414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461084"/>
          </a:xfrm>
        </p:spPr>
        <p:txBody>
          <a:bodyPr>
            <a:normAutofit fontScale="90000"/>
          </a:bodyPr>
          <a:lstStyle/>
          <a:p>
            <a:r>
              <a:rPr lang="en-US" dirty="0"/>
              <a:t>Any Other Business?</a:t>
            </a:r>
          </a:p>
        </p:txBody>
      </p:sp>
      <p:sp>
        <p:nvSpPr>
          <p:cNvPr id="3" name="Content Placeholder 2"/>
          <p:cNvSpPr>
            <a:spLocks noGrp="1"/>
          </p:cNvSpPr>
          <p:nvPr>
            <p:ph idx="1"/>
          </p:nvPr>
        </p:nvSpPr>
        <p:spPr>
          <a:xfrm>
            <a:off x="157397" y="771993"/>
            <a:ext cx="8529403" cy="3822630"/>
          </a:xfrm>
        </p:spPr>
        <p:txBody>
          <a:bodyPr>
            <a:normAutofit/>
          </a:bodyPr>
          <a:lstStyle/>
          <a:p>
            <a:pPr marL="914400" lvl="1" indent="-514350">
              <a:buFont typeface="Wingdings" panose="05000000000000000000" pitchFamily="2" charset="2"/>
              <a:buChar char="v"/>
            </a:pPr>
            <a:r>
              <a:rPr lang="en-US" sz="2000" dirty="0">
                <a:solidFill>
                  <a:srgbClr val="0070C0"/>
                </a:solidFill>
              </a:rPr>
              <a:t>Any points partners need assistance with or would like to raise for future meetings?</a:t>
            </a:r>
          </a:p>
          <a:p>
            <a:pPr marL="914400" lvl="1" indent="-514350">
              <a:buFont typeface="Wingdings" panose="05000000000000000000" pitchFamily="2" charset="2"/>
              <a:buChar char="v"/>
            </a:pPr>
            <a:endParaRPr lang="en-US" sz="2000" dirty="0">
              <a:solidFill>
                <a:srgbClr val="0070C0"/>
              </a:solidFill>
            </a:endParaRPr>
          </a:p>
          <a:p>
            <a:pPr marL="914400" lvl="1" indent="-514350">
              <a:buFont typeface="Wingdings" panose="05000000000000000000" pitchFamily="2" charset="2"/>
              <a:buChar char="v"/>
            </a:pPr>
            <a:endParaRPr lang="en-US" sz="2000" dirty="0">
              <a:solidFill>
                <a:srgbClr val="0070C0"/>
              </a:solidFill>
            </a:endParaRPr>
          </a:p>
          <a:p>
            <a:pPr marL="914400" lvl="1" indent="-514350">
              <a:buFont typeface="Wingdings" panose="05000000000000000000" pitchFamily="2" charset="2"/>
              <a:buChar char="v"/>
            </a:pPr>
            <a:endParaRPr lang="en-IN" sz="2000" dirty="0">
              <a:solidFill>
                <a:srgbClr val="0070C0"/>
              </a:solidFill>
            </a:endParaRPr>
          </a:p>
        </p:txBody>
      </p:sp>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13</a:t>
            </a:fld>
            <a:endParaRPr lang="en-GB">
              <a:latin typeface="Calibri"/>
            </a:endParaRPr>
          </a:p>
        </p:txBody>
      </p:sp>
    </p:spTree>
    <p:extLst>
      <p:ext uri="{BB962C8B-B14F-4D97-AF65-F5344CB8AC3E}">
        <p14:creationId xmlns:p14="http://schemas.microsoft.com/office/powerpoint/2010/main" val="2560993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55276A1-046B-47EC-9475-D7D71939C176}"/>
              </a:ext>
            </a:extLst>
          </p:cNvPr>
          <p:cNvSpPr>
            <a:spLocks noGrp="1"/>
          </p:cNvSpPr>
          <p:nvPr>
            <p:ph type="sldNum" sz="quarter" idx="12"/>
          </p:nvPr>
        </p:nvSpPr>
        <p:spPr/>
        <p:txBody>
          <a:bodyPr/>
          <a:lstStyle/>
          <a:p>
            <a:fld id="{1327C452-0D12-48F3-BB65-BBA3E6350F2C}" type="slidenum">
              <a:rPr lang="en-GB" smtClean="0">
                <a:latin typeface="Calibri"/>
              </a:rPr>
              <a:pPr/>
              <a:t>14</a:t>
            </a:fld>
            <a:endParaRPr lang="en-GB">
              <a:latin typeface="Calibri"/>
            </a:endParaRPr>
          </a:p>
        </p:txBody>
      </p:sp>
      <p:sp>
        <p:nvSpPr>
          <p:cNvPr id="5" name="Title 1">
            <a:extLst>
              <a:ext uri="{FF2B5EF4-FFF2-40B4-BE49-F238E27FC236}">
                <a16:creationId xmlns:a16="http://schemas.microsoft.com/office/drawing/2014/main" id="{FD2D275D-9241-4971-A34C-5B9FD09EB231}"/>
              </a:ext>
            </a:extLst>
          </p:cNvPr>
          <p:cNvSpPr txBox="1">
            <a:spLocks/>
          </p:cNvSpPr>
          <p:nvPr/>
        </p:nvSpPr>
        <p:spPr>
          <a:xfrm>
            <a:off x="0" y="84849"/>
            <a:ext cx="9144000" cy="33909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endParaRPr lang="en-US" sz="1800" b="0" dirty="0">
              <a:solidFill>
                <a:srgbClr val="0070C0"/>
              </a:solidFill>
              <a:latin typeface="Calibri Light" panose="020F0302020204030204" pitchFamily="34" charset="0"/>
            </a:endParaRPr>
          </a:p>
        </p:txBody>
      </p:sp>
      <p:sp>
        <p:nvSpPr>
          <p:cNvPr id="3" name="TextBox 2"/>
          <p:cNvSpPr txBox="1"/>
          <p:nvPr/>
        </p:nvSpPr>
        <p:spPr>
          <a:xfrm>
            <a:off x="0" y="290124"/>
            <a:ext cx="2467777" cy="584775"/>
          </a:xfrm>
          <a:prstGeom prst="rect">
            <a:avLst/>
          </a:prstGeom>
          <a:noFill/>
        </p:spPr>
        <p:txBody>
          <a:bodyPr wrap="square" rtlCol="0">
            <a:spAutoFit/>
          </a:bodyPr>
          <a:lstStyle/>
          <a:p>
            <a:pPr algn="ctr"/>
            <a:r>
              <a:rPr lang="en-US" sz="3200" b="1" dirty="0">
                <a:solidFill>
                  <a:srgbClr val="0070C0"/>
                </a:solidFill>
              </a:rPr>
              <a:t>THANK YOU</a:t>
            </a:r>
          </a:p>
        </p:txBody>
      </p:sp>
      <p:sp>
        <p:nvSpPr>
          <p:cNvPr id="8" name="TextBox 7">
            <a:extLst>
              <a:ext uri="{FF2B5EF4-FFF2-40B4-BE49-F238E27FC236}">
                <a16:creationId xmlns:a16="http://schemas.microsoft.com/office/drawing/2014/main" id="{DDA618B5-BB67-4C42-ABEB-37F98EF1CD73}"/>
              </a:ext>
            </a:extLst>
          </p:cNvPr>
          <p:cNvSpPr txBox="1"/>
          <p:nvPr/>
        </p:nvSpPr>
        <p:spPr>
          <a:xfrm>
            <a:off x="3470188" y="4616447"/>
            <a:ext cx="5005411" cy="338554"/>
          </a:xfrm>
          <a:prstGeom prst="rect">
            <a:avLst/>
          </a:prstGeom>
          <a:noFill/>
        </p:spPr>
        <p:txBody>
          <a:bodyPr wrap="square" rtlCol="0">
            <a:spAutoFit/>
          </a:bodyPr>
          <a:lstStyle/>
          <a:p>
            <a:pPr algn="ctr"/>
            <a:r>
              <a:rPr lang="en-US" sz="1600" b="1" dirty="0"/>
              <a:t>IOM credit: Core Housing Pilot in West Mosul, 2019</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8500" y="171450"/>
            <a:ext cx="5695950" cy="4271963"/>
          </a:xfrm>
          <a:prstGeom prst="rect">
            <a:avLst/>
          </a:prstGeom>
        </p:spPr>
      </p:pic>
    </p:spTree>
    <p:extLst>
      <p:ext uri="{BB962C8B-B14F-4D97-AF65-F5344CB8AC3E}">
        <p14:creationId xmlns:p14="http://schemas.microsoft.com/office/powerpoint/2010/main" val="3490294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of </a:t>
            </a:r>
            <a:r>
              <a:rPr lang="en-US"/>
              <a:t>29 July </a:t>
            </a:r>
            <a:r>
              <a:rPr lang="en-US" dirty="0"/>
              <a:t>Meeting</a:t>
            </a:r>
          </a:p>
        </p:txBody>
      </p:sp>
      <p:sp>
        <p:nvSpPr>
          <p:cNvPr id="3" name="Content Placeholder 2"/>
          <p:cNvSpPr>
            <a:spLocks noGrp="1"/>
          </p:cNvSpPr>
          <p:nvPr>
            <p:ph idx="1"/>
          </p:nvPr>
        </p:nvSpPr>
        <p:spPr/>
        <p:txBody>
          <a:bodyPr/>
          <a:lstStyle/>
          <a:p>
            <a:pPr marL="514350" lvl="0" indent="-514350">
              <a:buAutoNum type="arabicPeriod"/>
            </a:pPr>
            <a:r>
              <a:rPr lang="en-US" sz="2400" dirty="0">
                <a:solidFill>
                  <a:srgbClr val="0070C0"/>
                </a:solidFill>
              </a:rPr>
              <a:t>Review of Pending Action Points from 07.29 Meeting</a:t>
            </a:r>
          </a:p>
          <a:p>
            <a:pPr marL="914400" lvl="1" indent="-514350">
              <a:buFont typeface="Wingdings" panose="05000000000000000000" pitchFamily="2" charset="2"/>
              <a:buChar char="v"/>
            </a:pPr>
            <a:r>
              <a:rPr lang="en-US" sz="2000" dirty="0">
                <a:solidFill>
                  <a:srgbClr val="0070C0"/>
                </a:solidFill>
              </a:rPr>
              <a:t>Partners to continue to update Activity Info databases, liaise with Shelter Cluster for any issues in reporting</a:t>
            </a:r>
          </a:p>
          <a:p>
            <a:pPr marL="914400" lvl="1" indent="-514350">
              <a:buFont typeface="Wingdings" panose="05000000000000000000" pitchFamily="2" charset="2"/>
              <a:buChar char="v"/>
            </a:pPr>
            <a:r>
              <a:rPr lang="en-US" sz="2000" dirty="0">
                <a:solidFill>
                  <a:srgbClr val="0070C0"/>
                </a:solidFill>
              </a:rPr>
              <a:t>SNFI Cluster to Share PMR Results – Pending OCHA Release</a:t>
            </a:r>
          </a:p>
          <a:p>
            <a:pPr marL="914400" lvl="1" indent="-514350">
              <a:buFont typeface="Wingdings" panose="05000000000000000000" pitchFamily="2" charset="2"/>
              <a:buChar char="v"/>
            </a:pPr>
            <a:r>
              <a:rPr lang="en-US" sz="2000" dirty="0">
                <a:solidFill>
                  <a:srgbClr val="0070C0"/>
                </a:solidFill>
              </a:rPr>
              <a:t>Shelter to invite partners to HLP-Shelter Workshop – Tomorrow!</a:t>
            </a:r>
          </a:p>
          <a:p>
            <a:pPr marL="914400" lvl="1" indent="-514350">
              <a:buFont typeface="Wingdings" panose="05000000000000000000" pitchFamily="2" charset="2"/>
              <a:buChar char="v"/>
            </a:pPr>
            <a:endParaRPr lang="en-IN" sz="2000" dirty="0">
              <a:solidFill>
                <a:srgbClr val="0070C0"/>
              </a:solidFill>
            </a:endParaRPr>
          </a:p>
          <a:p>
            <a:endParaRPr lang="en-US" dirty="0"/>
          </a:p>
        </p:txBody>
      </p:sp>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2</a:t>
            </a:fld>
            <a:endParaRPr lang="en-GB">
              <a:latin typeface="Calibri"/>
            </a:endParaRPr>
          </a:p>
        </p:txBody>
      </p:sp>
    </p:spTree>
    <p:extLst>
      <p:ext uri="{BB962C8B-B14F-4D97-AF65-F5344CB8AC3E}">
        <p14:creationId xmlns:p14="http://schemas.microsoft.com/office/powerpoint/2010/main" val="3670252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Ninewa</a:t>
            </a:r>
            <a:r>
              <a:rPr lang="en-US" dirty="0"/>
              <a:t> Updates by District</a:t>
            </a:r>
          </a:p>
        </p:txBody>
      </p:sp>
      <p:sp>
        <p:nvSpPr>
          <p:cNvPr id="3" name="Content Placeholder 2"/>
          <p:cNvSpPr>
            <a:spLocks noGrp="1"/>
          </p:cNvSpPr>
          <p:nvPr>
            <p:ph idx="1"/>
          </p:nvPr>
        </p:nvSpPr>
        <p:spPr/>
        <p:txBody>
          <a:bodyPr/>
          <a:lstStyle/>
          <a:p>
            <a:pPr lvl="0">
              <a:buFont typeface="Wingdings" panose="05000000000000000000" pitchFamily="2" charset="2"/>
              <a:buChar char="v"/>
            </a:pPr>
            <a:r>
              <a:rPr lang="en-US" sz="2400" dirty="0" err="1">
                <a:solidFill>
                  <a:schemeClr val="accent3">
                    <a:lumMod val="75000"/>
                  </a:schemeClr>
                </a:solidFill>
              </a:rPr>
              <a:t>Hamdaniya</a:t>
            </a:r>
            <a:endParaRPr lang="en-US" sz="2000" dirty="0">
              <a:solidFill>
                <a:srgbClr val="0070C0"/>
              </a:solidFill>
            </a:endParaRPr>
          </a:p>
          <a:p>
            <a:pPr marL="914400" lvl="1" indent="-514350">
              <a:buFont typeface="Wingdings" panose="05000000000000000000" pitchFamily="2" charset="2"/>
              <a:buChar char="v"/>
            </a:pPr>
            <a:endParaRPr lang="en-IN" sz="2000" dirty="0">
              <a:solidFill>
                <a:srgbClr val="0070C0"/>
              </a:solidFill>
            </a:endParaRPr>
          </a:p>
        </p:txBody>
      </p:sp>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3</a:t>
            </a:fld>
            <a:endParaRPr lang="en-GB">
              <a:latin typeface="Calibri"/>
            </a:endParaRPr>
          </a:p>
        </p:txBody>
      </p:sp>
      <p:graphicFrame>
        <p:nvGraphicFramePr>
          <p:cNvPr id="5" name="Table 4"/>
          <p:cNvGraphicFramePr>
            <a:graphicFrameLocks noGrp="1"/>
          </p:cNvGraphicFramePr>
          <p:nvPr>
            <p:extLst>
              <p:ext uri="{D42A27DB-BD31-4B8C-83A1-F6EECF244321}">
                <p14:modId xmlns:p14="http://schemas.microsoft.com/office/powerpoint/2010/main" val="3976216288"/>
              </p:ext>
            </p:extLst>
          </p:nvPr>
        </p:nvGraphicFramePr>
        <p:xfrm>
          <a:off x="602105" y="1705366"/>
          <a:ext cx="7799880" cy="926429"/>
        </p:xfrm>
        <a:graphic>
          <a:graphicData uri="http://schemas.openxmlformats.org/drawingml/2006/table">
            <a:tbl>
              <a:tblPr firstRow="1" bandRow="1">
                <a:tableStyleId>{5C22544A-7EE6-4342-B048-85BDC9FD1C3A}</a:tableStyleId>
              </a:tblPr>
              <a:tblGrid>
                <a:gridCol w="1559976">
                  <a:extLst>
                    <a:ext uri="{9D8B030D-6E8A-4147-A177-3AD203B41FA5}">
                      <a16:colId xmlns:a16="http://schemas.microsoft.com/office/drawing/2014/main" val="410688353"/>
                    </a:ext>
                  </a:extLst>
                </a:gridCol>
                <a:gridCol w="1559976">
                  <a:extLst>
                    <a:ext uri="{9D8B030D-6E8A-4147-A177-3AD203B41FA5}">
                      <a16:colId xmlns:a16="http://schemas.microsoft.com/office/drawing/2014/main" val="772264694"/>
                    </a:ext>
                  </a:extLst>
                </a:gridCol>
                <a:gridCol w="1559976">
                  <a:extLst>
                    <a:ext uri="{9D8B030D-6E8A-4147-A177-3AD203B41FA5}">
                      <a16:colId xmlns:a16="http://schemas.microsoft.com/office/drawing/2014/main" val="2438028034"/>
                    </a:ext>
                  </a:extLst>
                </a:gridCol>
                <a:gridCol w="1559976">
                  <a:extLst>
                    <a:ext uri="{9D8B030D-6E8A-4147-A177-3AD203B41FA5}">
                      <a16:colId xmlns:a16="http://schemas.microsoft.com/office/drawing/2014/main" val="3102544422"/>
                    </a:ext>
                  </a:extLst>
                </a:gridCol>
                <a:gridCol w="1559976">
                  <a:extLst>
                    <a:ext uri="{9D8B030D-6E8A-4147-A177-3AD203B41FA5}">
                      <a16:colId xmlns:a16="http://schemas.microsoft.com/office/drawing/2014/main" val="2289975235"/>
                    </a:ext>
                  </a:extLst>
                </a:gridCol>
              </a:tblGrid>
              <a:tr h="396811">
                <a:tc>
                  <a:txBody>
                    <a:bodyPr/>
                    <a:lstStyle/>
                    <a:p>
                      <a:r>
                        <a:rPr lang="en-US" sz="1400" dirty="0"/>
                        <a:t>Partners</a:t>
                      </a:r>
                    </a:p>
                  </a:txBody>
                  <a:tcPr/>
                </a:tc>
                <a:tc>
                  <a:txBody>
                    <a:bodyPr/>
                    <a:lstStyle/>
                    <a:p>
                      <a:r>
                        <a:rPr lang="en-US" sz="1200" dirty="0"/>
                        <a:t>Sub</a:t>
                      </a:r>
                      <a:r>
                        <a:rPr lang="en-US" sz="1200" baseline="0" dirty="0"/>
                        <a:t>-District</a:t>
                      </a:r>
                      <a:endParaRPr lang="en-US" sz="1200" dirty="0"/>
                    </a:p>
                  </a:txBody>
                  <a:tcPr/>
                </a:tc>
                <a:tc>
                  <a:txBody>
                    <a:bodyPr/>
                    <a:lstStyle/>
                    <a:p>
                      <a:r>
                        <a:rPr lang="en-US" sz="1400" dirty="0"/>
                        <a:t>What</a:t>
                      </a:r>
                    </a:p>
                  </a:txBody>
                  <a:tcPr/>
                </a:tc>
                <a:tc>
                  <a:txBody>
                    <a:bodyPr/>
                    <a:lstStyle/>
                    <a:p>
                      <a:r>
                        <a:rPr lang="en-US" sz="1400" dirty="0"/>
                        <a:t>Targets</a:t>
                      </a:r>
                    </a:p>
                  </a:txBody>
                  <a:tcPr/>
                </a:tc>
                <a:tc>
                  <a:txBody>
                    <a:bodyPr/>
                    <a:lstStyle/>
                    <a:p>
                      <a:r>
                        <a:rPr lang="en-US" sz="1400" dirty="0"/>
                        <a:t>September Plans</a:t>
                      </a:r>
                    </a:p>
                  </a:txBody>
                  <a:tcPr/>
                </a:tc>
                <a:extLst>
                  <a:ext uri="{0D108BD9-81ED-4DB2-BD59-A6C34878D82A}">
                    <a16:rowId xmlns:a16="http://schemas.microsoft.com/office/drawing/2014/main" val="4012027477"/>
                  </a:ext>
                </a:extLst>
              </a:tr>
              <a:tr h="529618">
                <a:tc>
                  <a:txBody>
                    <a:bodyPr/>
                    <a:lstStyle/>
                    <a:p>
                      <a:endParaRPr lang="en-US" sz="1100" dirty="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extLst>
                  <a:ext uri="{0D108BD9-81ED-4DB2-BD59-A6C34878D82A}">
                    <a16:rowId xmlns:a16="http://schemas.microsoft.com/office/drawing/2014/main" val="504676497"/>
                  </a:ext>
                </a:extLst>
              </a:tr>
            </a:tbl>
          </a:graphicData>
        </a:graphic>
      </p:graphicFrame>
    </p:spTree>
    <p:extLst>
      <p:ext uri="{BB962C8B-B14F-4D97-AF65-F5344CB8AC3E}">
        <p14:creationId xmlns:p14="http://schemas.microsoft.com/office/powerpoint/2010/main" val="1638135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265970"/>
          </a:xfrm>
        </p:spPr>
        <p:txBody>
          <a:bodyPr>
            <a:noAutofit/>
          </a:bodyPr>
          <a:lstStyle/>
          <a:p>
            <a:r>
              <a:rPr lang="en-US" sz="2000" dirty="0" err="1"/>
              <a:t>Ninewa</a:t>
            </a:r>
            <a:r>
              <a:rPr lang="en-US" sz="2000" dirty="0"/>
              <a:t> Updates by District</a:t>
            </a:r>
          </a:p>
        </p:txBody>
      </p:sp>
      <p:sp>
        <p:nvSpPr>
          <p:cNvPr id="3" name="Content Placeholder 2"/>
          <p:cNvSpPr>
            <a:spLocks noGrp="1"/>
          </p:cNvSpPr>
          <p:nvPr>
            <p:ph idx="1"/>
          </p:nvPr>
        </p:nvSpPr>
        <p:spPr>
          <a:xfrm>
            <a:off x="127819" y="471948"/>
            <a:ext cx="8898194" cy="4122675"/>
          </a:xfrm>
        </p:spPr>
        <p:txBody>
          <a:bodyPr>
            <a:normAutofit/>
          </a:bodyPr>
          <a:lstStyle/>
          <a:p>
            <a:pPr lvl="0">
              <a:buFont typeface="Wingdings" panose="05000000000000000000" pitchFamily="2" charset="2"/>
              <a:buChar char="v"/>
            </a:pPr>
            <a:r>
              <a:rPr lang="en-US" sz="1600" dirty="0">
                <a:solidFill>
                  <a:schemeClr val="accent3">
                    <a:lumMod val="75000"/>
                  </a:schemeClr>
                </a:solidFill>
              </a:rPr>
              <a:t>Mosul</a:t>
            </a:r>
            <a:endParaRPr lang="en-US" sz="1600" dirty="0">
              <a:solidFill>
                <a:srgbClr val="0070C0"/>
              </a:solidFill>
            </a:endParaRPr>
          </a:p>
        </p:txBody>
      </p:sp>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4</a:t>
            </a:fld>
            <a:endParaRPr lang="en-GB">
              <a:latin typeface="Calibri"/>
            </a:endParaRPr>
          </a:p>
        </p:txBody>
      </p:sp>
      <p:graphicFrame>
        <p:nvGraphicFramePr>
          <p:cNvPr id="5" name="Table 4"/>
          <p:cNvGraphicFramePr>
            <a:graphicFrameLocks noGrp="1"/>
          </p:cNvGraphicFramePr>
          <p:nvPr>
            <p:extLst>
              <p:ext uri="{D42A27DB-BD31-4B8C-83A1-F6EECF244321}">
                <p14:modId xmlns:p14="http://schemas.microsoft.com/office/powerpoint/2010/main" val="2792657660"/>
              </p:ext>
            </p:extLst>
          </p:nvPr>
        </p:nvGraphicFramePr>
        <p:xfrm>
          <a:off x="304799" y="850978"/>
          <a:ext cx="8721213" cy="3108960"/>
        </p:xfrm>
        <a:graphic>
          <a:graphicData uri="http://schemas.openxmlformats.org/drawingml/2006/table">
            <a:tbl>
              <a:tblPr firstRow="1" bandRow="1">
                <a:tableStyleId>{5C22544A-7EE6-4342-B048-85BDC9FD1C3A}</a:tableStyleId>
              </a:tblPr>
              <a:tblGrid>
                <a:gridCol w="1044938">
                  <a:extLst>
                    <a:ext uri="{9D8B030D-6E8A-4147-A177-3AD203B41FA5}">
                      <a16:colId xmlns:a16="http://schemas.microsoft.com/office/drawing/2014/main" val="182934283"/>
                    </a:ext>
                  </a:extLst>
                </a:gridCol>
                <a:gridCol w="2287936">
                  <a:extLst>
                    <a:ext uri="{9D8B030D-6E8A-4147-A177-3AD203B41FA5}">
                      <a16:colId xmlns:a16="http://schemas.microsoft.com/office/drawing/2014/main" val="364713135"/>
                    </a:ext>
                  </a:extLst>
                </a:gridCol>
                <a:gridCol w="1761199">
                  <a:extLst>
                    <a:ext uri="{9D8B030D-6E8A-4147-A177-3AD203B41FA5}">
                      <a16:colId xmlns:a16="http://schemas.microsoft.com/office/drawing/2014/main" val="1378868125"/>
                    </a:ext>
                  </a:extLst>
                </a:gridCol>
                <a:gridCol w="834780">
                  <a:extLst>
                    <a:ext uri="{9D8B030D-6E8A-4147-A177-3AD203B41FA5}">
                      <a16:colId xmlns:a16="http://schemas.microsoft.com/office/drawing/2014/main" val="3872615910"/>
                    </a:ext>
                  </a:extLst>
                </a:gridCol>
                <a:gridCol w="2792360">
                  <a:extLst>
                    <a:ext uri="{9D8B030D-6E8A-4147-A177-3AD203B41FA5}">
                      <a16:colId xmlns:a16="http://schemas.microsoft.com/office/drawing/2014/main" val="3783529112"/>
                    </a:ext>
                  </a:extLst>
                </a:gridCol>
              </a:tblGrid>
              <a:tr h="296695">
                <a:tc>
                  <a:txBody>
                    <a:bodyPr/>
                    <a:lstStyle/>
                    <a:p>
                      <a:r>
                        <a:rPr lang="en-US" sz="1400" dirty="0"/>
                        <a:t>Partners</a:t>
                      </a:r>
                    </a:p>
                  </a:txBody>
                  <a:tcPr/>
                </a:tc>
                <a:tc>
                  <a:txBody>
                    <a:bodyPr/>
                    <a:lstStyle/>
                    <a:p>
                      <a:r>
                        <a:rPr lang="en-US" sz="1200" dirty="0"/>
                        <a:t>Sub</a:t>
                      </a:r>
                      <a:r>
                        <a:rPr lang="en-US" sz="1200" baseline="0" dirty="0"/>
                        <a:t>-District</a:t>
                      </a:r>
                      <a:endParaRPr lang="en-US" sz="1200" dirty="0"/>
                    </a:p>
                  </a:txBody>
                  <a:tcPr/>
                </a:tc>
                <a:tc>
                  <a:txBody>
                    <a:bodyPr/>
                    <a:lstStyle/>
                    <a:p>
                      <a:r>
                        <a:rPr lang="en-US" sz="1400" dirty="0"/>
                        <a:t>What</a:t>
                      </a:r>
                    </a:p>
                  </a:txBody>
                  <a:tcPr/>
                </a:tc>
                <a:tc>
                  <a:txBody>
                    <a:bodyPr/>
                    <a:lstStyle/>
                    <a:p>
                      <a:r>
                        <a:rPr lang="en-US" sz="1400" dirty="0"/>
                        <a:t>Targets</a:t>
                      </a:r>
                    </a:p>
                  </a:txBody>
                  <a:tcPr/>
                </a:tc>
                <a:tc>
                  <a:txBody>
                    <a:bodyPr/>
                    <a:lstStyle/>
                    <a:p>
                      <a:r>
                        <a:rPr lang="en-US" sz="1400" dirty="0"/>
                        <a:t>September Plans</a:t>
                      </a:r>
                    </a:p>
                  </a:txBody>
                  <a:tcPr/>
                </a:tc>
                <a:extLst>
                  <a:ext uri="{0D108BD9-81ED-4DB2-BD59-A6C34878D82A}">
                    <a16:rowId xmlns:a16="http://schemas.microsoft.com/office/drawing/2014/main" val="1588895957"/>
                  </a:ext>
                </a:extLst>
              </a:tr>
              <a:tr h="385703">
                <a:tc>
                  <a:txBody>
                    <a:bodyPr/>
                    <a:lstStyle/>
                    <a:p>
                      <a:r>
                        <a:rPr lang="en-US" sz="1000" dirty="0"/>
                        <a:t>NRC</a:t>
                      </a:r>
                    </a:p>
                  </a:txBody>
                  <a:tcPr/>
                </a:tc>
                <a:tc>
                  <a:txBody>
                    <a:bodyPr/>
                    <a:lstStyle/>
                    <a:p>
                      <a:r>
                        <a:rPr lang="en-US" sz="1000" dirty="0"/>
                        <a:t>Al </a:t>
                      </a:r>
                      <a:r>
                        <a:rPr lang="en-US" sz="1000" dirty="0" err="1"/>
                        <a:t>Rifai</a:t>
                      </a:r>
                      <a:r>
                        <a:rPr lang="en-US" sz="1000" baseline="0" dirty="0"/>
                        <a:t>, Al </a:t>
                      </a:r>
                      <a:r>
                        <a:rPr lang="en-US" sz="1000" baseline="0" dirty="0" err="1"/>
                        <a:t>Shuhada</a:t>
                      </a:r>
                      <a:r>
                        <a:rPr lang="en-US" sz="1000" baseline="0" dirty="0"/>
                        <a:t>, Al </a:t>
                      </a:r>
                      <a:r>
                        <a:rPr lang="en-US" sz="1000" baseline="0" dirty="0" err="1"/>
                        <a:t>Smud</a:t>
                      </a:r>
                      <a:r>
                        <a:rPr lang="en-US" sz="1000" baseline="0" dirty="0"/>
                        <a:t>, Al </a:t>
                      </a:r>
                      <a:r>
                        <a:rPr lang="en-US" sz="1000" baseline="0" dirty="0" err="1"/>
                        <a:t>Uraibi</a:t>
                      </a:r>
                      <a:r>
                        <a:rPr lang="en-US" sz="1000" baseline="0" dirty="0"/>
                        <a:t>, </a:t>
                      </a:r>
                      <a:r>
                        <a:rPr lang="en-US" sz="1000" baseline="0" dirty="0" err="1"/>
                        <a:t>Danadan</a:t>
                      </a:r>
                      <a:r>
                        <a:rPr lang="en-US" sz="1000" baseline="0" dirty="0"/>
                        <a:t>, </a:t>
                      </a:r>
                      <a:r>
                        <a:rPr lang="en-US" sz="1000" baseline="0" dirty="0" err="1"/>
                        <a:t>Mamoon</a:t>
                      </a:r>
                      <a:r>
                        <a:rPr lang="en-US" sz="1000" baseline="0" dirty="0"/>
                        <a:t>, Mansour, </a:t>
                      </a:r>
                      <a:r>
                        <a:rPr lang="en-US" sz="1000" baseline="0" dirty="0" err="1"/>
                        <a:t>Misherfa</a:t>
                      </a:r>
                      <a:r>
                        <a:rPr lang="en-US" sz="1000" baseline="0" dirty="0"/>
                        <a:t>, Mosul </a:t>
                      </a:r>
                      <a:r>
                        <a:rPr lang="en-US" sz="1000" baseline="0" dirty="0" err="1"/>
                        <a:t>Jadida</a:t>
                      </a:r>
                      <a:endParaRPr lang="en-US" sz="1000" dirty="0"/>
                    </a:p>
                  </a:txBody>
                  <a:tcPr/>
                </a:tc>
                <a:tc>
                  <a:txBody>
                    <a:bodyPr/>
                    <a:lstStyle/>
                    <a:p>
                      <a:r>
                        <a:rPr lang="en-US" sz="1000" dirty="0"/>
                        <a:t>WDS Cat 2 Rehabs</a:t>
                      </a:r>
                    </a:p>
                  </a:txBody>
                  <a:tcPr/>
                </a:tc>
                <a:tc>
                  <a:txBody>
                    <a:bodyPr/>
                    <a:lstStyle/>
                    <a:p>
                      <a:r>
                        <a:rPr lang="en-US" sz="1000" dirty="0"/>
                        <a:t>29 HHs</a:t>
                      </a:r>
                    </a:p>
                  </a:txBody>
                  <a:tcPr/>
                </a:tc>
                <a:tc>
                  <a:txBody>
                    <a:bodyPr/>
                    <a:lstStyle/>
                    <a:p>
                      <a:r>
                        <a:rPr lang="en-US" sz="1000" dirty="0"/>
                        <a:t>Completion</a:t>
                      </a:r>
                      <a:r>
                        <a:rPr lang="en-US" sz="1000" baseline="0" dirty="0"/>
                        <a:t> of works.</a:t>
                      </a:r>
                      <a:endParaRPr lang="en-US" sz="1000" dirty="0"/>
                    </a:p>
                  </a:txBody>
                  <a:tcPr/>
                </a:tc>
                <a:extLst>
                  <a:ext uri="{0D108BD9-81ED-4DB2-BD59-A6C34878D82A}">
                    <a16:rowId xmlns:a16="http://schemas.microsoft.com/office/drawing/2014/main" val="391522734"/>
                  </a:ext>
                </a:extLst>
              </a:tr>
              <a:tr h="385703">
                <a:tc>
                  <a:txBody>
                    <a:bodyPr/>
                    <a:lstStyle/>
                    <a:p>
                      <a:r>
                        <a:rPr lang="en-US" sz="1000" dirty="0"/>
                        <a:t>UN-Habitat</a:t>
                      </a:r>
                    </a:p>
                  </a:txBody>
                  <a:tcPr/>
                </a:tc>
                <a:tc>
                  <a:txBody>
                    <a:bodyPr/>
                    <a:lstStyle/>
                    <a:p>
                      <a:r>
                        <a:rPr lang="en-US" sz="1000" dirty="0"/>
                        <a:t>Al</a:t>
                      </a:r>
                      <a:r>
                        <a:rPr lang="en-US" sz="1000" baseline="0" dirty="0"/>
                        <a:t> </a:t>
                      </a:r>
                      <a:r>
                        <a:rPr lang="en-US" sz="1000" baseline="0" dirty="0" err="1"/>
                        <a:t>Shifaa</a:t>
                      </a:r>
                      <a:r>
                        <a:rPr lang="en-US" sz="1000" baseline="0" dirty="0"/>
                        <a:t> 5 Neighborhood (coordination with IOM?)</a:t>
                      </a:r>
                      <a:endParaRPr lang="en-US" sz="1000" dirty="0"/>
                    </a:p>
                  </a:txBody>
                  <a:tcPr/>
                </a:tc>
                <a:tc>
                  <a:txBody>
                    <a:bodyPr/>
                    <a:lstStyle/>
                    <a:p>
                      <a:r>
                        <a:rPr lang="en-US" sz="1000" dirty="0"/>
                        <a:t>Category 2 &amp; 3 Rehabilitation</a:t>
                      </a:r>
                    </a:p>
                  </a:txBody>
                  <a:tcPr/>
                </a:tc>
                <a:tc>
                  <a:txBody>
                    <a:bodyPr/>
                    <a:lstStyle/>
                    <a:p>
                      <a:r>
                        <a:rPr lang="en-US" sz="1000" dirty="0"/>
                        <a:t>200 HHs</a:t>
                      </a:r>
                    </a:p>
                  </a:txBody>
                  <a:tcPr/>
                </a:tc>
                <a:tc>
                  <a:txBody>
                    <a:bodyPr/>
                    <a:lstStyle/>
                    <a:p>
                      <a:r>
                        <a:rPr lang="en-US" sz="1000" dirty="0"/>
                        <a:t>Technical Assessment and </a:t>
                      </a:r>
                      <a:r>
                        <a:rPr lang="en-US" sz="1000" dirty="0" err="1"/>
                        <a:t>BoQ</a:t>
                      </a:r>
                      <a:r>
                        <a:rPr lang="en-US" sz="1000" dirty="0"/>
                        <a:t> creation ongoing.</a:t>
                      </a:r>
                    </a:p>
                  </a:txBody>
                  <a:tcPr/>
                </a:tc>
                <a:extLst>
                  <a:ext uri="{0D108BD9-81ED-4DB2-BD59-A6C34878D82A}">
                    <a16:rowId xmlns:a16="http://schemas.microsoft.com/office/drawing/2014/main" val="846414657"/>
                  </a:ext>
                </a:extLst>
              </a:tr>
              <a:tr h="385703">
                <a:tc>
                  <a:txBody>
                    <a:bodyPr/>
                    <a:lstStyle/>
                    <a:p>
                      <a:r>
                        <a:rPr lang="en-US" sz="1000" dirty="0"/>
                        <a:t>UN-Habitat</a:t>
                      </a:r>
                    </a:p>
                  </a:txBody>
                  <a:tcPr/>
                </a:tc>
                <a:tc>
                  <a:txBody>
                    <a:bodyPr/>
                    <a:lstStyle/>
                    <a:p>
                      <a:r>
                        <a:rPr lang="en-US" sz="1000" dirty="0"/>
                        <a:t>Bab Sinjar,</a:t>
                      </a:r>
                      <a:r>
                        <a:rPr lang="en-US" sz="1000" baseline="0" dirty="0"/>
                        <a:t> West Mosul</a:t>
                      </a:r>
                      <a:endParaRPr lang="en-US" sz="1000" dirty="0"/>
                    </a:p>
                  </a:txBody>
                  <a:tcPr/>
                </a:tc>
                <a:tc>
                  <a:txBody>
                    <a:bodyPr/>
                    <a:lstStyle/>
                    <a:p>
                      <a:r>
                        <a:rPr lang="en-US" sz="1000" dirty="0"/>
                        <a:t>Construction of low-cost</a:t>
                      </a:r>
                      <a:r>
                        <a:rPr lang="en-US" sz="1000" baseline="0" dirty="0"/>
                        <a:t> housing units</a:t>
                      </a:r>
                      <a:endParaRPr lang="en-US" sz="1000" dirty="0"/>
                    </a:p>
                  </a:txBody>
                  <a:tcPr/>
                </a:tc>
                <a:tc>
                  <a:txBody>
                    <a:bodyPr/>
                    <a:lstStyle/>
                    <a:p>
                      <a:r>
                        <a:rPr lang="en-US" sz="1000" dirty="0"/>
                        <a:t>144 HHs ongoing</a:t>
                      </a:r>
                    </a:p>
                  </a:txBody>
                  <a:tcPr/>
                </a:tc>
                <a:tc>
                  <a:txBody>
                    <a:bodyPr/>
                    <a:lstStyle/>
                    <a:p>
                      <a:r>
                        <a:rPr lang="en-US" sz="1000" dirty="0"/>
                        <a:t>Continuing construction</a:t>
                      </a:r>
                    </a:p>
                  </a:txBody>
                  <a:tcPr/>
                </a:tc>
                <a:extLst>
                  <a:ext uri="{0D108BD9-81ED-4DB2-BD59-A6C34878D82A}">
                    <a16:rowId xmlns:a16="http://schemas.microsoft.com/office/drawing/2014/main" val="3313904168"/>
                  </a:ext>
                </a:extLst>
              </a:tr>
              <a:tr h="712068">
                <a:tc>
                  <a:txBody>
                    <a:bodyPr/>
                    <a:lstStyle/>
                    <a:p>
                      <a:r>
                        <a:rPr lang="en-US" sz="1050" dirty="0"/>
                        <a:t>UN-Habitat</a:t>
                      </a:r>
                    </a:p>
                  </a:txBody>
                  <a:tcPr/>
                </a:tc>
                <a:tc>
                  <a:txBody>
                    <a:bodyPr/>
                    <a:lstStyle/>
                    <a:p>
                      <a:r>
                        <a:rPr lang="en-US" sz="1050" kern="1200" dirty="0" err="1">
                          <a:solidFill>
                            <a:schemeClr val="dk1"/>
                          </a:solidFill>
                          <a:effectLst/>
                          <a:latin typeface="+mn-lt"/>
                          <a:ea typeface="+mn-ea"/>
                          <a:cs typeface="+mn-cs"/>
                        </a:rPr>
                        <a:t>Zanjilli</a:t>
                      </a:r>
                      <a:r>
                        <a:rPr lang="en-US" sz="1050" kern="1200" dirty="0">
                          <a:solidFill>
                            <a:schemeClr val="dk1"/>
                          </a:solidFill>
                          <a:effectLst/>
                          <a:latin typeface="+mn-lt"/>
                          <a:ea typeface="+mn-ea"/>
                          <a:cs typeface="+mn-cs"/>
                        </a:rPr>
                        <a:t>, West Mosul</a:t>
                      </a:r>
                      <a:endParaRPr lang="en-US" sz="1050" dirty="0"/>
                    </a:p>
                  </a:txBody>
                  <a:tcPr/>
                </a:tc>
                <a:tc>
                  <a:txBody>
                    <a:bodyPr/>
                    <a:lstStyle/>
                    <a:p>
                      <a:r>
                        <a:rPr lang="en-US" sz="1050" dirty="0"/>
                        <a:t>Category 1, 2 &amp; 3 Rehabilitation</a:t>
                      </a:r>
                    </a:p>
                  </a:txBody>
                  <a:tcPr/>
                </a:tc>
                <a:tc>
                  <a:txBody>
                    <a:bodyPr/>
                    <a:lstStyle/>
                    <a:p>
                      <a:r>
                        <a:rPr lang="en-US" sz="1050" dirty="0"/>
                        <a:t>84 HHs (ongoing)</a:t>
                      </a:r>
                    </a:p>
                  </a:txBody>
                  <a:tcPr/>
                </a:tc>
                <a:tc>
                  <a:txBody>
                    <a:bodyPr/>
                    <a:lstStyle/>
                    <a:p>
                      <a:pPr lvl="0" rtl="0"/>
                      <a:r>
                        <a:rPr lang="en-US" sz="1050" kern="1200" dirty="0">
                          <a:solidFill>
                            <a:schemeClr val="dk1"/>
                          </a:solidFill>
                          <a:effectLst/>
                          <a:latin typeface="+mn-lt"/>
                          <a:ea typeface="+mn-ea"/>
                          <a:cs typeface="+mn-cs"/>
                        </a:rPr>
                        <a:t>Rehabilitation of additional 333 damaged houses.</a:t>
                      </a:r>
                    </a:p>
                    <a:p>
                      <a:pPr lvl="0"/>
                      <a:r>
                        <a:rPr lang="en-US" sz="1050" kern="1200" dirty="0">
                          <a:solidFill>
                            <a:schemeClr val="dk1"/>
                          </a:solidFill>
                          <a:effectLst/>
                          <a:latin typeface="+mn-lt"/>
                          <a:ea typeface="+mn-ea"/>
                          <a:cs typeface="+mn-cs"/>
                        </a:rPr>
                        <a:t>Selection of an additional</a:t>
                      </a:r>
                      <a:r>
                        <a:rPr lang="en-US" sz="1050" kern="1200" baseline="0" dirty="0">
                          <a:solidFill>
                            <a:schemeClr val="dk1"/>
                          </a:solidFill>
                          <a:effectLst/>
                          <a:latin typeface="+mn-lt"/>
                          <a:ea typeface="+mn-ea"/>
                          <a:cs typeface="+mn-cs"/>
                        </a:rPr>
                        <a:t> 100 damaged HHs in </a:t>
                      </a:r>
                      <a:r>
                        <a:rPr lang="en-US" sz="1050" kern="1200" baseline="0" dirty="0" err="1">
                          <a:solidFill>
                            <a:schemeClr val="dk1"/>
                          </a:solidFill>
                          <a:effectLst/>
                          <a:latin typeface="+mn-lt"/>
                          <a:ea typeface="+mn-ea"/>
                          <a:cs typeface="+mn-cs"/>
                        </a:rPr>
                        <a:t>Zanjili</a:t>
                      </a:r>
                      <a:r>
                        <a:rPr lang="en-US" sz="1050" kern="1200" baseline="0" dirty="0">
                          <a:solidFill>
                            <a:schemeClr val="dk1"/>
                          </a:solidFill>
                          <a:effectLst/>
                          <a:latin typeface="+mn-lt"/>
                          <a:ea typeface="+mn-ea"/>
                          <a:cs typeface="+mn-cs"/>
                        </a:rPr>
                        <a:t>.</a:t>
                      </a:r>
                      <a:endParaRPr lang="en-US" sz="1050" dirty="0"/>
                    </a:p>
                  </a:txBody>
                  <a:tcPr/>
                </a:tc>
                <a:extLst>
                  <a:ext uri="{0D108BD9-81ED-4DB2-BD59-A6C34878D82A}">
                    <a16:rowId xmlns:a16="http://schemas.microsoft.com/office/drawing/2014/main" val="2104786639"/>
                  </a:ext>
                </a:extLst>
              </a:tr>
              <a:tr h="712068">
                <a:tc>
                  <a:txBody>
                    <a:bodyPr/>
                    <a:lstStyle/>
                    <a:p>
                      <a:r>
                        <a:rPr lang="en-US" sz="1050" dirty="0"/>
                        <a:t>UN-Habitat</a:t>
                      </a:r>
                    </a:p>
                  </a:txBody>
                  <a:tcPr/>
                </a:tc>
                <a:tc>
                  <a:txBody>
                    <a:bodyPr/>
                    <a:lstStyle/>
                    <a:p>
                      <a:r>
                        <a:rPr lang="en-US" sz="1050" kern="1200" dirty="0">
                          <a:solidFill>
                            <a:schemeClr val="dk1"/>
                          </a:solidFill>
                          <a:effectLst/>
                          <a:latin typeface="+mn-lt"/>
                          <a:ea typeface="+mn-ea"/>
                          <a:cs typeface="+mn-cs"/>
                        </a:rPr>
                        <a:t>Al </a:t>
                      </a:r>
                      <a:r>
                        <a:rPr lang="en-US" sz="1050" kern="1200" dirty="0" err="1">
                          <a:solidFill>
                            <a:schemeClr val="dk1"/>
                          </a:solidFill>
                          <a:effectLst/>
                          <a:latin typeface="+mn-lt"/>
                          <a:ea typeface="+mn-ea"/>
                          <a:cs typeface="+mn-cs"/>
                        </a:rPr>
                        <a:t>Sikak</a:t>
                      </a:r>
                      <a:r>
                        <a:rPr lang="en-US" sz="1050" kern="1200" dirty="0">
                          <a:solidFill>
                            <a:schemeClr val="dk1"/>
                          </a:solidFill>
                          <a:effectLst/>
                          <a:latin typeface="+mn-lt"/>
                          <a:ea typeface="+mn-ea"/>
                          <a:cs typeface="+mn-cs"/>
                        </a:rPr>
                        <a:t>, Maghrebi and </a:t>
                      </a:r>
                      <a:r>
                        <a:rPr lang="en-US" sz="1050" kern="1200" dirty="0" err="1">
                          <a:solidFill>
                            <a:schemeClr val="dk1"/>
                          </a:solidFill>
                          <a:effectLst/>
                          <a:latin typeface="+mn-lt"/>
                          <a:ea typeface="+mn-ea"/>
                          <a:cs typeface="+mn-cs"/>
                        </a:rPr>
                        <a:t>Matahin</a:t>
                      </a:r>
                      <a:r>
                        <a:rPr lang="en-US" sz="1050" kern="1200" dirty="0">
                          <a:solidFill>
                            <a:schemeClr val="dk1"/>
                          </a:solidFill>
                          <a:effectLst/>
                          <a:latin typeface="+mn-lt"/>
                          <a:ea typeface="+mn-ea"/>
                          <a:cs typeface="+mn-cs"/>
                        </a:rPr>
                        <a:t>, Mosul</a:t>
                      </a:r>
                      <a:endParaRPr lang="en-US" sz="1050" dirty="0"/>
                    </a:p>
                  </a:txBody>
                  <a:tcPr/>
                </a:tc>
                <a:tc>
                  <a:txBody>
                    <a:bodyPr/>
                    <a:lstStyle/>
                    <a:p>
                      <a:r>
                        <a:rPr lang="en-US" sz="1050" dirty="0"/>
                        <a:t>Category 2, &amp; 3 Rehabilitation</a:t>
                      </a:r>
                    </a:p>
                  </a:txBody>
                  <a:tcPr/>
                </a:tc>
                <a:tc>
                  <a:txBody>
                    <a:bodyPr/>
                    <a:lstStyle/>
                    <a:p>
                      <a:r>
                        <a:rPr lang="en-US" sz="1050" dirty="0"/>
                        <a:t>150</a:t>
                      </a:r>
                      <a:r>
                        <a:rPr lang="en-US" sz="1050" baseline="0" dirty="0"/>
                        <a:t> HHs</a:t>
                      </a:r>
                      <a:endParaRPr lang="en-US" sz="105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50" kern="1200" dirty="0">
                          <a:solidFill>
                            <a:schemeClr val="dk1"/>
                          </a:solidFill>
                          <a:effectLst/>
                          <a:latin typeface="+mn-lt"/>
                          <a:ea typeface="+mn-ea"/>
                          <a:cs typeface="+mn-cs"/>
                        </a:rPr>
                        <a:t>Technical assessment</a:t>
                      </a:r>
                      <a:r>
                        <a:rPr lang="en-US" sz="1050" kern="1200" baseline="0" dirty="0">
                          <a:solidFill>
                            <a:schemeClr val="dk1"/>
                          </a:solidFill>
                          <a:effectLst/>
                          <a:latin typeface="+mn-lt"/>
                          <a:ea typeface="+mn-ea"/>
                          <a:cs typeface="+mn-cs"/>
                        </a:rPr>
                        <a:t> of Al </a:t>
                      </a:r>
                      <a:r>
                        <a:rPr lang="en-US" sz="1050" kern="1200" baseline="0" dirty="0" err="1">
                          <a:solidFill>
                            <a:schemeClr val="dk1"/>
                          </a:solidFill>
                          <a:effectLst/>
                          <a:latin typeface="+mn-lt"/>
                          <a:ea typeface="+mn-ea"/>
                          <a:cs typeface="+mn-cs"/>
                        </a:rPr>
                        <a:t>Sikak</a:t>
                      </a:r>
                      <a:r>
                        <a:rPr lang="en-US" sz="1050" kern="1200" baseline="0" dirty="0">
                          <a:solidFill>
                            <a:schemeClr val="dk1"/>
                          </a:solidFill>
                          <a:effectLst/>
                          <a:latin typeface="+mn-lt"/>
                          <a:ea typeface="+mn-ea"/>
                          <a:cs typeface="+mn-cs"/>
                        </a:rPr>
                        <a:t> and </a:t>
                      </a:r>
                      <a:r>
                        <a:rPr lang="en-US" sz="1050" kern="1200" baseline="0" dirty="0" err="1">
                          <a:solidFill>
                            <a:schemeClr val="dk1"/>
                          </a:solidFill>
                          <a:effectLst/>
                          <a:latin typeface="+mn-lt"/>
                          <a:ea typeface="+mn-ea"/>
                          <a:cs typeface="+mn-cs"/>
                        </a:rPr>
                        <a:t>Matahin</a:t>
                      </a:r>
                      <a:r>
                        <a:rPr lang="en-US" sz="1050" kern="1200" baseline="0" dirty="0">
                          <a:solidFill>
                            <a:schemeClr val="dk1"/>
                          </a:solidFill>
                          <a:effectLst/>
                          <a:latin typeface="+mn-lt"/>
                          <a:ea typeface="+mn-ea"/>
                          <a:cs typeface="+mn-cs"/>
                        </a:rPr>
                        <a:t> is completed.  Technical assessment of Maghrebi is ongoing.</a:t>
                      </a:r>
                      <a:endParaRPr lang="en-US" sz="1050" kern="1200" dirty="0">
                        <a:solidFill>
                          <a:schemeClr val="dk1"/>
                        </a:solidFill>
                        <a:effectLst/>
                        <a:latin typeface="+mn-lt"/>
                        <a:ea typeface="+mn-ea"/>
                        <a:cs typeface="+mn-cs"/>
                      </a:endParaRPr>
                    </a:p>
                    <a:p>
                      <a:endParaRPr lang="en-US" sz="1050" dirty="0"/>
                    </a:p>
                  </a:txBody>
                  <a:tcPr/>
                </a:tc>
                <a:extLst>
                  <a:ext uri="{0D108BD9-81ED-4DB2-BD59-A6C34878D82A}">
                    <a16:rowId xmlns:a16="http://schemas.microsoft.com/office/drawing/2014/main" val="960927532"/>
                  </a:ext>
                </a:extLst>
              </a:tr>
            </a:tbl>
          </a:graphicData>
        </a:graphic>
      </p:graphicFrame>
    </p:spTree>
    <p:extLst>
      <p:ext uri="{BB962C8B-B14F-4D97-AF65-F5344CB8AC3E}">
        <p14:creationId xmlns:p14="http://schemas.microsoft.com/office/powerpoint/2010/main" val="2267941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Ninewa</a:t>
            </a:r>
            <a:r>
              <a:rPr lang="en-US" dirty="0"/>
              <a:t> Updates by District</a:t>
            </a:r>
          </a:p>
        </p:txBody>
      </p:sp>
      <p:sp>
        <p:nvSpPr>
          <p:cNvPr id="3" name="Content Placeholder 2"/>
          <p:cNvSpPr>
            <a:spLocks noGrp="1"/>
          </p:cNvSpPr>
          <p:nvPr>
            <p:ph idx="1"/>
          </p:nvPr>
        </p:nvSpPr>
        <p:spPr>
          <a:xfrm>
            <a:off x="457200" y="973394"/>
            <a:ext cx="8229600" cy="3621229"/>
          </a:xfrm>
        </p:spPr>
        <p:txBody>
          <a:bodyPr>
            <a:normAutofit/>
          </a:bodyPr>
          <a:lstStyle/>
          <a:p>
            <a:pPr lvl="0">
              <a:buFont typeface="Wingdings" panose="05000000000000000000" pitchFamily="2" charset="2"/>
              <a:buChar char="v"/>
            </a:pPr>
            <a:r>
              <a:rPr lang="en-US" sz="1600" dirty="0">
                <a:solidFill>
                  <a:schemeClr val="accent3">
                    <a:lumMod val="75000"/>
                  </a:schemeClr>
                </a:solidFill>
              </a:rPr>
              <a:t>Sinjar</a:t>
            </a:r>
            <a:endParaRPr lang="en-US" sz="1600" dirty="0">
              <a:solidFill>
                <a:srgbClr val="0070C0"/>
              </a:solidFill>
            </a:endParaRPr>
          </a:p>
        </p:txBody>
      </p:sp>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5</a:t>
            </a:fld>
            <a:endParaRPr lang="en-GB">
              <a:latin typeface="Calibri"/>
            </a:endParaRPr>
          </a:p>
        </p:txBody>
      </p:sp>
      <p:graphicFrame>
        <p:nvGraphicFramePr>
          <p:cNvPr id="5" name="Table 4"/>
          <p:cNvGraphicFramePr>
            <a:graphicFrameLocks noGrp="1"/>
          </p:cNvGraphicFramePr>
          <p:nvPr>
            <p:extLst>
              <p:ext uri="{D42A27DB-BD31-4B8C-83A1-F6EECF244321}">
                <p14:modId xmlns:p14="http://schemas.microsoft.com/office/powerpoint/2010/main" val="2541753452"/>
              </p:ext>
            </p:extLst>
          </p:nvPr>
        </p:nvGraphicFramePr>
        <p:xfrm>
          <a:off x="530942" y="1379253"/>
          <a:ext cx="8155857" cy="1252150"/>
        </p:xfrm>
        <a:graphic>
          <a:graphicData uri="http://schemas.openxmlformats.org/drawingml/2006/table">
            <a:tbl>
              <a:tblPr firstRow="1" bandRow="1">
                <a:tableStyleId>{5C22544A-7EE6-4342-B048-85BDC9FD1C3A}</a:tableStyleId>
              </a:tblPr>
              <a:tblGrid>
                <a:gridCol w="1631171">
                  <a:extLst>
                    <a:ext uri="{9D8B030D-6E8A-4147-A177-3AD203B41FA5}">
                      <a16:colId xmlns:a16="http://schemas.microsoft.com/office/drawing/2014/main" val="182934283"/>
                    </a:ext>
                  </a:extLst>
                </a:gridCol>
                <a:gridCol w="1485648">
                  <a:extLst>
                    <a:ext uri="{9D8B030D-6E8A-4147-A177-3AD203B41FA5}">
                      <a16:colId xmlns:a16="http://schemas.microsoft.com/office/drawing/2014/main" val="364713135"/>
                    </a:ext>
                  </a:extLst>
                </a:gridCol>
                <a:gridCol w="1791900">
                  <a:extLst>
                    <a:ext uri="{9D8B030D-6E8A-4147-A177-3AD203B41FA5}">
                      <a16:colId xmlns:a16="http://schemas.microsoft.com/office/drawing/2014/main" val="1378868125"/>
                    </a:ext>
                  </a:extLst>
                </a:gridCol>
                <a:gridCol w="1615967">
                  <a:extLst>
                    <a:ext uri="{9D8B030D-6E8A-4147-A177-3AD203B41FA5}">
                      <a16:colId xmlns:a16="http://schemas.microsoft.com/office/drawing/2014/main" val="3872615910"/>
                    </a:ext>
                  </a:extLst>
                </a:gridCol>
                <a:gridCol w="1631171">
                  <a:extLst>
                    <a:ext uri="{9D8B030D-6E8A-4147-A177-3AD203B41FA5}">
                      <a16:colId xmlns:a16="http://schemas.microsoft.com/office/drawing/2014/main" val="3783529112"/>
                    </a:ext>
                  </a:extLst>
                </a:gridCol>
              </a:tblGrid>
              <a:tr h="363793">
                <a:tc>
                  <a:txBody>
                    <a:bodyPr/>
                    <a:lstStyle/>
                    <a:p>
                      <a:r>
                        <a:rPr lang="en-US" sz="1400" dirty="0"/>
                        <a:t>Partners</a:t>
                      </a:r>
                    </a:p>
                  </a:txBody>
                  <a:tcPr/>
                </a:tc>
                <a:tc>
                  <a:txBody>
                    <a:bodyPr/>
                    <a:lstStyle/>
                    <a:p>
                      <a:r>
                        <a:rPr lang="en-US" sz="1400" dirty="0"/>
                        <a:t>Sub</a:t>
                      </a:r>
                      <a:r>
                        <a:rPr lang="en-US" sz="1400" baseline="0" dirty="0"/>
                        <a:t>-District</a:t>
                      </a:r>
                      <a:endParaRPr lang="en-US" sz="1400" dirty="0"/>
                    </a:p>
                  </a:txBody>
                  <a:tcPr/>
                </a:tc>
                <a:tc>
                  <a:txBody>
                    <a:bodyPr/>
                    <a:lstStyle/>
                    <a:p>
                      <a:r>
                        <a:rPr lang="en-US" sz="1400" dirty="0"/>
                        <a:t>What</a:t>
                      </a:r>
                    </a:p>
                  </a:txBody>
                  <a:tcPr/>
                </a:tc>
                <a:tc>
                  <a:txBody>
                    <a:bodyPr/>
                    <a:lstStyle/>
                    <a:p>
                      <a:r>
                        <a:rPr lang="en-US" sz="1400" dirty="0"/>
                        <a:t>Targets</a:t>
                      </a:r>
                    </a:p>
                  </a:txBody>
                  <a:tcPr/>
                </a:tc>
                <a:tc>
                  <a:txBody>
                    <a:bodyPr/>
                    <a:lstStyle/>
                    <a:p>
                      <a:r>
                        <a:rPr lang="en-US" sz="1400" dirty="0"/>
                        <a:t>August Activities</a:t>
                      </a:r>
                    </a:p>
                  </a:txBody>
                  <a:tcPr/>
                </a:tc>
                <a:extLst>
                  <a:ext uri="{0D108BD9-81ED-4DB2-BD59-A6C34878D82A}">
                    <a16:rowId xmlns:a16="http://schemas.microsoft.com/office/drawing/2014/main" val="1003272287"/>
                  </a:ext>
                </a:extLst>
              </a:tr>
              <a:tr h="888357">
                <a:tc>
                  <a:txBody>
                    <a:bodyPr/>
                    <a:lstStyle/>
                    <a:p>
                      <a:r>
                        <a:rPr lang="en-US" sz="1200" dirty="0"/>
                        <a:t>UN-Habitat</a:t>
                      </a:r>
                    </a:p>
                  </a:txBody>
                  <a:tcPr/>
                </a:tc>
                <a:tc>
                  <a:txBody>
                    <a:bodyPr/>
                    <a:lstStyle/>
                    <a:p>
                      <a:r>
                        <a:rPr lang="en-US" sz="1200" dirty="0"/>
                        <a:t>Sinjar City, </a:t>
                      </a:r>
                      <a:r>
                        <a:rPr lang="en-US" sz="1200" dirty="0" err="1"/>
                        <a:t>Krtk</a:t>
                      </a:r>
                      <a:r>
                        <a:rPr lang="en-US" sz="1200" dirty="0"/>
                        <a:t>;</a:t>
                      </a:r>
                      <a:r>
                        <a:rPr lang="en-US" sz="1200" baseline="0" dirty="0"/>
                        <a:t> </a:t>
                      </a:r>
                      <a:r>
                        <a:rPr lang="en-US" sz="1200" baseline="0" dirty="0" err="1"/>
                        <a:t>Weran</a:t>
                      </a:r>
                      <a:r>
                        <a:rPr lang="en-US" sz="1200" baseline="0" dirty="0"/>
                        <a:t> </a:t>
                      </a:r>
                      <a:r>
                        <a:rPr lang="en-US" sz="1200" baseline="0" dirty="0" err="1"/>
                        <a:t>Shar</a:t>
                      </a:r>
                      <a:r>
                        <a:rPr lang="en-US" sz="1200" baseline="0" dirty="0"/>
                        <a:t>; Al-</a:t>
                      </a:r>
                      <a:r>
                        <a:rPr lang="en-US" sz="1200" baseline="0" dirty="0" err="1"/>
                        <a:t>Shuhadaa</a:t>
                      </a:r>
                      <a:r>
                        <a:rPr lang="en-US" sz="1200" baseline="0" dirty="0"/>
                        <a:t>; and </a:t>
                      </a:r>
                      <a:r>
                        <a:rPr lang="en-US" sz="1200" baseline="0" dirty="0" err="1"/>
                        <a:t>Rozh</a:t>
                      </a:r>
                      <a:r>
                        <a:rPr lang="en-US" sz="1200" baseline="0" dirty="0"/>
                        <a:t> </a:t>
                      </a:r>
                      <a:r>
                        <a:rPr lang="en-US" sz="1200" baseline="0" dirty="0" err="1"/>
                        <a:t>halat</a:t>
                      </a:r>
                      <a:endParaRPr lang="en-US" sz="1200" dirty="0"/>
                    </a:p>
                  </a:txBody>
                  <a:tcPr/>
                </a:tc>
                <a:tc>
                  <a:txBody>
                    <a:bodyPr/>
                    <a:lstStyle/>
                    <a:p>
                      <a:r>
                        <a:rPr lang="en-US" sz="1200" dirty="0"/>
                        <a:t>WDS Category 2 &amp; 3 </a:t>
                      </a:r>
                      <a:r>
                        <a:rPr lang="en-US" sz="1200" dirty="0" err="1"/>
                        <a:t>Rehabilitions</a:t>
                      </a:r>
                      <a:endParaRPr lang="en-US" sz="1200" dirty="0"/>
                    </a:p>
                  </a:txBody>
                  <a:tcPr/>
                </a:tc>
                <a:tc>
                  <a:txBody>
                    <a:bodyPr/>
                    <a:lstStyle/>
                    <a:p>
                      <a:r>
                        <a:rPr lang="en-US" sz="1200" baseline="0" dirty="0"/>
                        <a:t>200 HHs</a:t>
                      </a:r>
                      <a:endParaRPr lang="en-US" sz="1200" dirty="0"/>
                    </a:p>
                  </a:txBody>
                  <a:tcPr/>
                </a:tc>
                <a:tc>
                  <a:txBody>
                    <a:bodyPr/>
                    <a:lstStyle/>
                    <a:p>
                      <a:r>
                        <a:rPr lang="en-US" sz="1200" dirty="0"/>
                        <a:t>Ongoing technical assessment and </a:t>
                      </a:r>
                      <a:r>
                        <a:rPr lang="en-US" sz="1200" dirty="0" err="1"/>
                        <a:t>BoQ</a:t>
                      </a:r>
                      <a:r>
                        <a:rPr lang="en-US" sz="1200" dirty="0"/>
                        <a:t> creation</a:t>
                      </a:r>
                    </a:p>
                  </a:txBody>
                  <a:tcPr/>
                </a:tc>
                <a:extLst>
                  <a:ext uri="{0D108BD9-81ED-4DB2-BD59-A6C34878D82A}">
                    <a16:rowId xmlns:a16="http://schemas.microsoft.com/office/drawing/2014/main" val="2104786639"/>
                  </a:ext>
                </a:extLst>
              </a:tr>
            </a:tbl>
          </a:graphicData>
        </a:graphic>
      </p:graphicFrame>
    </p:spTree>
    <p:extLst>
      <p:ext uri="{BB962C8B-B14F-4D97-AF65-F5344CB8AC3E}">
        <p14:creationId xmlns:p14="http://schemas.microsoft.com/office/powerpoint/2010/main" val="197601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295467"/>
          </a:xfrm>
        </p:spPr>
        <p:txBody>
          <a:bodyPr>
            <a:normAutofit fontScale="90000"/>
          </a:bodyPr>
          <a:lstStyle/>
          <a:p>
            <a:r>
              <a:rPr lang="en-US" dirty="0" err="1"/>
              <a:t>Ninewa</a:t>
            </a:r>
            <a:r>
              <a:rPr lang="en-US" dirty="0"/>
              <a:t> Updates by District</a:t>
            </a:r>
          </a:p>
        </p:txBody>
      </p:sp>
      <p:sp>
        <p:nvSpPr>
          <p:cNvPr id="3" name="Content Placeholder 2"/>
          <p:cNvSpPr>
            <a:spLocks noGrp="1"/>
          </p:cNvSpPr>
          <p:nvPr>
            <p:ph idx="1"/>
          </p:nvPr>
        </p:nvSpPr>
        <p:spPr>
          <a:xfrm>
            <a:off x="457200" y="668594"/>
            <a:ext cx="8229600" cy="3926029"/>
          </a:xfrm>
        </p:spPr>
        <p:txBody>
          <a:bodyPr/>
          <a:lstStyle/>
          <a:p>
            <a:pPr lvl="0">
              <a:buFont typeface="Wingdings" panose="05000000000000000000" pitchFamily="2" charset="2"/>
              <a:buChar char="v"/>
            </a:pPr>
            <a:r>
              <a:rPr lang="en-US" sz="2400" dirty="0">
                <a:solidFill>
                  <a:schemeClr val="accent3">
                    <a:lumMod val="75000"/>
                  </a:schemeClr>
                </a:solidFill>
              </a:rPr>
              <a:t>Tal Afar</a:t>
            </a:r>
            <a:endParaRPr lang="en-US" sz="2400" dirty="0">
              <a:solidFill>
                <a:srgbClr val="0070C0"/>
              </a:solidFill>
            </a:endParaRPr>
          </a:p>
        </p:txBody>
      </p:sp>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6</a:t>
            </a:fld>
            <a:endParaRPr lang="en-GB">
              <a:latin typeface="Calibri"/>
            </a:endParaRPr>
          </a:p>
        </p:txBody>
      </p:sp>
      <p:graphicFrame>
        <p:nvGraphicFramePr>
          <p:cNvPr id="5" name="Table 4"/>
          <p:cNvGraphicFramePr>
            <a:graphicFrameLocks noGrp="1"/>
          </p:cNvGraphicFramePr>
          <p:nvPr>
            <p:extLst>
              <p:ext uri="{D42A27DB-BD31-4B8C-83A1-F6EECF244321}">
                <p14:modId xmlns:p14="http://schemas.microsoft.com/office/powerpoint/2010/main" val="1308840564"/>
              </p:ext>
            </p:extLst>
          </p:nvPr>
        </p:nvGraphicFramePr>
        <p:xfrm>
          <a:off x="324464" y="1252535"/>
          <a:ext cx="8495071" cy="1721857"/>
        </p:xfrm>
        <a:graphic>
          <a:graphicData uri="http://schemas.openxmlformats.org/drawingml/2006/table">
            <a:tbl>
              <a:tblPr firstRow="1" bandRow="1">
                <a:tableStyleId>{5C22544A-7EE6-4342-B048-85BDC9FD1C3A}</a:tableStyleId>
              </a:tblPr>
              <a:tblGrid>
                <a:gridCol w="1699014">
                  <a:extLst>
                    <a:ext uri="{9D8B030D-6E8A-4147-A177-3AD203B41FA5}">
                      <a16:colId xmlns:a16="http://schemas.microsoft.com/office/drawing/2014/main" val="182934283"/>
                    </a:ext>
                  </a:extLst>
                </a:gridCol>
                <a:gridCol w="1547438">
                  <a:extLst>
                    <a:ext uri="{9D8B030D-6E8A-4147-A177-3AD203B41FA5}">
                      <a16:colId xmlns:a16="http://schemas.microsoft.com/office/drawing/2014/main" val="364713135"/>
                    </a:ext>
                  </a:extLst>
                </a:gridCol>
                <a:gridCol w="1866427">
                  <a:extLst>
                    <a:ext uri="{9D8B030D-6E8A-4147-A177-3AD203B41FA5}">
                      <a16:colId xmlns:a16="http://schemas.microsoft.com/office/drawing/2014/main" val="1378868125"/>
                    </a:ext>
                  </a:extLst>
                </a:gridCol>
                <a:gridCol w="1683178">
                  <a:extLst>
                    <a:ext uri="{9D8B030D-6E8A-4147-A177-3AD203B41FA5}">
                      <a16:colId xmlns:a16="http://schemas.microsoft.com/office/drawing/2014/main" val="3872615910"/>
                    </a:ext>
                  </a:extLst>
                </a:gridCol>
                <a:gridCol w="1699014">
                  <a:extLst>
                    <a:ext uri="{9D8B030D-6E8A-4147-A177-3AD203B41FA5}">
                      <a16:colId xmlns:a16="http://schemas.microsoft.com/office/drawing/2014/main" val="3783529112"/>
                    </a:ext>
                  </a:extLst>
                </a:gridCol>
              </a:tblGrid>
              <a:tr h="169598">
                <a:tc>
                  <a:txBody>
                    <a:bodyPr/>
                    <a:lstStyle/>
                    <a:p>
                      <a:r>
                        <a:rPr lang="en-US" sz="1400" dirty="0"/>
                        <a:t>Partners</a:t>
                      </a:r>
                    </a:p>
                  </a:txBody>
                  <a:tcPr/>
                </a:tc>
                <a:tc>
                  <a:txBody>
                    <a:bodyPr/>
                    <a:lstStyle/>
                    <a:p>
                      <a:r>
                        <a:rPr lang="en-US" sz="1400" dirty="0"/>
                        <a:t>Sub</a:t>
                      </a:r>
                      <a:r>
                        <a:rPr lang="en-US" sz="1400" baseline="0" dirty="0"/>
                        <a:t>-District or Town</a:t>
                      </a:r>
                      <a:endParaRPr lang="en-US" sz="1400" dirty="0"/>
                    </a:p>
                  </a:txBody>
                  <a:tcPr/>
                </a:tc>
                <a:tc>
                  <a:txBody>
                    <a:bodyPr/>
                    <a:lstStyle/>
                    <a:p>
                      <a:r>
                        <a:rPr lang="en-US" sz="1400" dirty="0"/>
                        <a:t>What</a:t>
                      </a:r>
                    </a:p>
                  </a:txBody>
                  <a:tcPr/>
                </a:tc>
                <a:tc>
                  <a:txBody>
                    <a:bodyPr/>
                    <a:lstStyle/>
                    <a:p>
                      <a:r>
                        <a:rPr lang="en-US" sz="1400" dirty="0"/>
                        <a:t>Targets</a:t>
                      </a:r>
                    </a:p>
                  </a:txBody>
                  <a:tcPr/>
                </a:tc>
                <a:tc>
                  <a:txBody>
                    <a:bodyPr/>
                    <a:lstStyle/>
                    <a:p>
                      <a:r>
                        <a:rPr lang="en-US" sz="1400" dirty="0"/>
                        <a:t>August Activities</a:t>
                      </a:r>
                    </a:p>
                  </a:txBody>
                  <a:tcPr/>
                </a:tc>
                <a:extLst>
                  <a:ext uri="{0D108BD9-81ED-4DB2-BD59-A6C34878D82A}">
                    <a16:rowId xmlns:a16="http://schemas.microsoft.com/office/drawing/2014/main" val="1003272287"/>
                  </a:ext>
                </a:extLst>
              </a:tr>
              <a:tr h="441697">
                <a:tc>
                  <a:txBody>
                    <a:bodyPr/>
                    <a:lstStyle/>
                    <a:p>
                      <a:r>
                        <a:rPr lang="en-US" sz="1100" dirty="0"/>
                        <a:t>Mission East</a:t>
                      </a:r>
                    </a:p>
                  </a:txBody>
                  <a:tcPr/>
                </a:tc>
                <a:tc>
                  <a:txBody>
                    <a:bodyPr/>
                    <a:lstStyle/>
                    <a:p>
                      <a:r>
                        <a:rPr lang="en-US" sz="1100" dirty="0" err="1"/>
                        <a:t>Ayadiyah</a:t>
                      </a:r>
                      <a:endParaRPr lang="en-US" sz="1100" dirty="0"/>
                    </a:p>
                  </a:txBody>
                  <a:tcPr/>
                </a:tc>
                <a:tc>
                  <a:txBody>
                    <a:bodyPr/>
                    <a:lstStyle/>
                    <a:p>
                      <a:r>
                        <a:rPr lang="en-US" sz="1100" dirty="0"/>
                        <a:t>War</a:t>
                      </a:r>
                      <a:r>
                        <a:rPr lang="en-US" sz="1100" baseline="0" dirty="0"/>
                        <a:t> Damage Rehabs, Cat 1 &amp; 2</a:t>
                      </a:r>
                      <a:endParaRPr lang="en-US" sz="1100" dirty="0"/>
                    </a:p>
                  </a:txBody>
                  <a:tcPr/>
                </a:tc>
                <a:tc>
                  <a:txBody>
                    <a:bodyPr/>
                    <a:lstStyle/>
                    <a:p>
                      <a:r>
                        <a:rPr lang="en-US" sz="1100" dirty="0"/>
                        <a:t>150 HHs</a:t>
                      </a:r>
                    </a:p>
                  </a:txBody>
                  <a:tcPr/>
                </a:tc>
                <a:tc>
                  <a:txBody>
                    <a:bodyPr/>
                    <a:lstStyle/>
                    <a:p>
                      <a:r>
                        <a:rPr lang="en-US" sz="1100" dirty="0"/>
                        <a:t>Vulnerability Assessments</a:t>
                      </a:r>
                    </a:p>
                  </a:txBody>
                  <a:tcPr/>
                </a:tc>
                <a:extLst>
                  <a:ext uri="{0D108BD9-81ED-4DB2-BD59-A6C34878D82A}">
                    <a16:rowId xmlns:a16="http://schemas.microsoft.com/office/drawing/2014/main" val="2091388625"/>
                  </a:ext>
                </a:extLst>
              </a:tr>
              <a:tr h="441697">
                <a:tc>
                  <a:txBody>
                    <a:bodyPr/>
                    <a:lstStyle/>
                    <a:p>
                      <a:r>
                        <a:rPr lang="en-US" sz="1100" dirty="0"/>
                        <a:t>Peace Winds Japan</a:t>
                      </a:r>
                    </a:p>
                  </a:txBody>
                  <a:tcPr/>
                </a:tc>
                <a:tc>
                  <a:txBody>
                    <a:bodyPr/>
                    <a:lstStyle/>
                    <a:p>
                      <a:r>
                        <a:rPr lang="en-US" sz="1100" dirty="0" err="1"/>
                        <a:t>Gir</a:t>
                      </a:r>
                      <a:r>
                        <a:rPr lang="en-US" sz="1100" dirty="0"/>
                        <a:t> </a:t>
                      </a:r>
                      <a:r>
                        <a:rPr lang="en-US" sz="1100" dirty="0" err="1"/>
                        <a:t>Kafir</a:t>
                      </a:r>
                      <a:r>
                        <a:rPr lang="en-US" sz="1100" dirty="0"/>
                        <a:t> village, </a:t>
                      </a:r>
                    </a:p>
                    <a:p>
                      <a:r>
                        <a:rPr lang="en-US" sz="1100" dirty="0" err="1"/>
                        <a:t>Zummer</a:t>
                      </a:r>
                      <a:r>
                        <a:rPr lang="en-US" sz="1100" dirty="0"/>
                        <a:t> sub-district, </a:t>
                      </a:r>
                    </a:p>
                    <a:p>
                      <a:r>
                        <a:rPr lang="en-US" sz="1100" dirty="0"/>
                        <a:t>Tel afar District, </a:t>
                      </a:r>
                    </a:p>
                    <a:p>
                      <a:r>
                        <a:rPr lang="en-US" sz="1100" dirty="0" err="1"/>
                        <a:t>Ninewa</a:t>
                      </a:r>
                      <a:r>
                        <a:rPr lang="en-US" sz="1100" dirty="0"/>
                        <a:t> Governorate</a:t>
                      </a:r>
                    </a:p>
                  </a:txBody>
                  <a:tcPr/>
                </a:tc>
                <a:tc>
                  <a:txBody>
                    <a:bodyPr/>
                    <a:lstStyle/>
                    <a:p>
                      <a:r>
                        <a:rPr lang="en-US" sz="1100" dirty="0"/>
                        <a:t>WDS, SEVAT assessment and </a:t>
                      </a:r>
                    </a:p>
                    <a:p>
                      <a:r>
                        <a:rPr lang="en-US" sz="1100" dirty="0"/>
                        <a:t>technical assessment </a:t>
                      </a:r>
                    </a:p>
                    <a:p>
                      <a:endParaRPr lang="en-US" sz="1100" dirty="0"/>
                    </a:p>
                  </a:txBody>
                  <a:tcPr/>
                </a:tc>
                <a:tc>
                  <a:txBody>
                    <a:bodyPr/>
                    <a:lstStyle/>
                    <a:p>
                      <a:r>
                        <a:rPr lang="en-US" sz="1100" dirty="0"/>
                        <a:t>120 HHs</a:t>
                      </a:r>
                    </a:p>
                  </a:txBody>
                  <a:tcPr/>
                </a:tc>
                <a:tc>
                  <a:txBody>
                    <a:bodyPr/>
                    <a:lstStyle/>
                    <a:p>
                      <a:r>
                        <a:rPr lang="en-US" sz="1100" dirty="0"/>
                        <a:t>Continue SEVAT assessment and technical assessment</a:t>
                      </a:r>
                    </a:p>
                  </a:txBody>
                  <a:tcPr/>
                </a:tc>
                <a:extLst>
                  <a:ext uri="{0D108BD9-81ED-4DB2-BD59-A6C34878D82A}">
                    <a16:rowId xmlns:a16="http://schemas.microsoft.com/office/drawing/2014/main" val="1319956062"/>
                  </a:ext>
                </a:extLst>
              </a:tr>
            </a:tbl>
          </a:graphicData>
        </a:graphic>
      </p:graphicFrame>
    </p:spTree>
    <p:extLst>
      <p:ext uri="{BB962C8B-B14F-4D97-AF65-F5344CB8AC3E}">
        <p14:creationId xmlns:p14="http://schemas.microsoft.com/office/powerpoint/2010/main" val="572738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295467"/>
          </a:xfrm>
        </p:spPr>
        <p:txBody>
          <a:bodyPr>
            <a:normAutofit fontScale="90000"/>
          </a:bodyPr>
          <a:lstStyle/>
          <a:p>
            <a:r>
              <a:rPr lang="en-US" dirty="0" err="1"/>
              <a:t>Ninewa</a:t>
            </a:r>
            <a:r>
              <a:rPr lang="en-US" dirty="0"/>
              <a:t> Updates by District</a:t>
            </a:r>
          </a:p>
        </p:txBody>
      </p:sp>
      <p:sp>
        <p:nvSpPr>
          <p:cNvPr id="3" name="Content Placeholder 2"/>
          <p:cNvSpPr>
            <a:spLocks noGrp="1"/>
          </p:cNvSpPr>
          <p:nvPr>
            <p:ph idx="1"/>
          </p:nvPr>
        </p:nvSpPr>
        <p:spPr>
          <a:xfrm>
            <a:off x="457200" y="668594"/>
            <a:ext cx="8229600" cy="3926029"/>
          </a:xfrm>
        </p:spPr>
        <p:txBody>
          <a:bodyPr/>
          <a:lstStyle/>
          <a:p>
            <a:pPr lvl="0">
              <a:buFont typeface="Wingdings" panose="05000000000000000000" pitchFamily="2" charset="2"/>
              <a:buChar char="v"/>
            </a:pPr>
            <a:r>
              <a:rPr lang="en-US" sz="2400" dirty="0" err="1">
                <a:solidFill>
                  <a:schemeClr val="accent3">
                    <a:lumMod val="75000"/>
                  </a:schemeClr>
                </a:solidFill>
              </a:rPr>
              <a:t>Til</a:t>
            </a:r>
            <a:r>
              <a:rPr lang="en-US" sz="2400" dirty="0">
                <a:solidFill>
                  <a:schemeClr val="accent3">
                    <a:lumMod val="75000"/>
                  </a:schemeClr>
                </a:solidFill>
              </a:rPr>
              <a:t> </a:t>
            </a:r>
            <a:r>
              <a:rPr lang="en-US" sz="2400" dirty="0" err="1">
                <a:solidFill>
                  <a:schemeClr val="accent3">
                    <a:lumMod val="75000"/>
                  </a:schemeClr>
                </a:solidFill>
              </a:rPr>
              <a:t>kaif</a:t>
            </a:r>
            <a:endParaRPr lang="en-US" sz="2400" dirty="0">
              <a:solidFill>
                <a:srgbClr val="0070C0"/>
              </a:solidFill>
            </a:endParaRPr>
          </a:p>
        </p:txBody>
      </p:sp>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7</a:t>
            </a:fld>
            <a:endParaRPr lang="en-GB">
              <a:latin typeface="Calibri"/>
            </a:endParaRPr>
          </a:p>
        </p:txBody>
      </p:sp>
      <p:graphicFrame>
        <p:nvGraphicFramePr>
          <p:cNvPr id="5" name="Table 4"/>
          <p:cNvGraphicFramePr>
            <a:graphicFrameLocks noGrp="1"/>
          </p:cNvGraphicFramePr>
          <p:nvPr>
            <p:extLst>
              <p:ext uri="{D42A27DB-BD31-4B8C-83A1-F6EECF244321}">
                <p14:modId xmlns:p14="http://schemas.microsoft.com/office/powerpoint/2010/main" val="791279982"/>
              </p:ext>
            </p:extLst>
          </p:nvPr>
        </p:nvGraphicFramePr>
        <p:xfrm>
          <a:off x="324464" y="1297884"/>
          <a:ext cx="8495071" cy="807457"/>
        </p:xfrm>
        <a:graphic>
          <a:graphicData uri="http://schemas.openxmlformats.org/drawingml/2006/table">
            <a:tbl>
              <a:tblPr firstRow="1" bandRow="1">
                <a:tableStyleId>{5C22544A-7EE6-4342-B048-85BDC9FD1C3A}</a:tableStyleId>
              </a:tblPr>
              <a:tblGrid>
                <a:gridCol w="1699014">
                  <a:extLst>
                    <a:ext uri="{9D8B030D-6E8A-4147-A177-3AD203B41FA5}">
                      <a16:colId xmlns:a16="http://schemas.microsoft.com/office/drawing/2014/main" val="182934283"/>
                    </a:ext>
                  </a:extLst>
                </a:gridCol>
                <a:gridCol w="1547438">
                  <a:extLst>
                    <a:ext uri="{9D8B030D-6E8A-4147-A177-3AD203B41FA5}">
                      <a16:colId xmlns:a16="http://schemas.microsoft.com/office/drawing/2014/main" val="364713135"/>
                    </a:ext>
                  </a:extLst>
                </a:gridCol>
                <a:gridCol w="1866427">
                  <a:extLst>
                    <a:ext uri="{9D8B030D-6E8A-4147-A177-3AD203B41FA5}">
                      <a16:colId xmlns:a16="http://schemas.microsoft.com/office/drawing/2014/main" val="1378868125"/>
                    </a:ext>
                  </a:extLst>
                </a:gridCol>
                <a:gridCol w="1683178">
                  <a:extLst>
                    <a:ext uri="{9D8B030D-6E8A-4147-A177-3AD203B41FA5}">
                      <a16:colId xmlns:a16="http://schemas.microsoft.com/office/drawing/2014/main" val="3872615910"/>
                    </a:ext>
                  </a:extLst>
                </a:gridCol>
                <a:gridCol w="1699014">
                  <a:extLst>
                    <a:ext uri="{9D8B030D-6E8A-4147-A177-3AD203B41FA5}">
                      <a16:colId xmlns:a16="http://schemas.microsoft.com/office/drawing/2014/main" val="3783529112"/>
                    </a:ext>
                  </a:extLst>
                </a:gridCol>
              </a:tblGrid>
              <a:tr h="441697">
                <a:tc>
                  <a:txBody>
                    <a:bodyPr/>
                    <a:lstStyle/>
                    <a:p>
                      <a:r>
                        <a:rPr lang="en-US" sz="1400" dirty="0"/>
                        <a:t>Partners</a:t>
                      </a:r>
                    </a:p>
                  </a:txBody>
                  <a:tcPr/>
                </a:tc>
                <a:tc>
                  <a:txBody>
                    <a:bodyPr/>
                    <a:lstStyle/>
                    <a:p>
                      <a:r>
                        <a:rPr lang="en-US" sz="1400" dirty="0"/>
                        <a:t>Sub</a:t>
                      </a:r>
                      <a:r>
                        <a:rPr lang="en-US" sz="1400" baseline="0" dirty="0"/>
                        <a:t>-District</a:t>
                      </a:r>
                      <a:endParaRPr lang="en-US" sz="1400" dirty="0"/>
                    </a:p>
                  </a:txBody>
                  <a:tcPr/>
                </a:tc>
                <a:tc>
                  <a:txBody>
                    <a:bodyPr/>
                    <a:lstStyle/>
                    <a:p>
                      <a:r>
                        <a:rPr lang="en-US" sz="1400" dirty="0"/>
                        <a:t>What</a:t>
                      </a:r>
                    </a:p>
                  </a:txBody>
                  <a:tcPr/>
                </a:tc>
                <a:tc>
                  <a:txBody>
                    <a:bodyPr/>
                    <a:lstStyle/>
                    <a:p>
                      <a:r>
                        <a:rPr lang="en-US" sz="1400" dirty="0"/>
                        <a:t>Targets</a:t>
                      </a:r>
                    </a:p>
                  </a:txBody>
                  <a:tcPr/>
                </a:tc>
                <a:tc>
                  <a:txBody>
                    <a:bodyPr/>
                    <a:lstStyle/>
                    <a:p>
                      <a:r>
                        <a:rPr lang="en-US" sz="1400" dirty="0"/>
                        <a:t>August Activities</a:t>
                      </a:r>
                    </a:p>
                  </a:txBody>
                  <a:tcPr/>
                </a:tc>
                <a:extLst>
                  <a:ext uri="{0D108BD9-81ED-4DB2-BD59-A6C34878D82A}">
                    <a16:rowId xmlns:a16="http://schemas.microsoft.com/office/drawing/2014/main" val="1003272287"/>
                  </a:ext>
                </a:extLst>
              </a:tr>
              <a:tr h="335051">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sz="1400" dirty="0"/>
                    </a:p>
                  </a:txBody>
                  <a:tcPr/>
                </a:tc>
                <a:extLst>
                  <a:ext uri="{0D108BD9-81ED-4DB2-BD59-A6C34878D82A}">
                    <a16:rowId xmlns:a16="http://schemas.microsoft.com/office/drawing/2014/main" val="3313904168"/>
                  </a:ext>
                </a:extLst>
              </a:tr>
            </a:tbl>
          </a:graphicData>
        </a:graphic>
      </p:graphicFrame>
    </p:spTree>
    <p:extLst>
      <p:ext uri="{BB962C8B-B14F-4D97-AF65-F5344CB8AC3E}">
        <p14:creationId xmlns:p14="http://schemas.microsoft.com/office/powerpoint/2010/main" val="2739766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1"/>
            <a:ext cx="8229600" cy="857250"/>
          </a:xfrm>
        </p:spPr>
        <p:txBody>
          <a:bodyPr>
            <a:normAutofit fontScale="90000"/>
          </a:bodyPr>
          <a:lstStyle/>
          <a:p>
            <a:r>
              <a:rPr lang="en-US" dirty="0"/>
              <a:t>Mid-Year Update on Achievements</a:t>
            </a:r>
          </a:p>
        </p:txBody>
      </p:sp>
      <p:sp>
        <p:nvSpPr>
          <p:cNvPr id="3" name="Content Placeholder 2"/>
          <p:cNvSpPr>
            <a:spLocks noGrp="1"/>
          </p:cNvSpPr>
          <p:nvPr>
            <p:ph idx="1"/>
          </p:nvPr>
        </p:nvSpPr>
        <p:spPr>
          <a:xfrm>
            <a:off x="457200" y="1085851"/>
            <a:ext cx="8229600" cy="3394472"/>
          </a:xfrm>
        </p:spPr>
        <p:txBody>
          <a:bodyPr/>
          <a:lstStyle/>
          <a:p>
            <a:pPr>
              <a:buFont typeface="Wingdings" panose="05000000000000000000" pitchFamily="2" charset="2"/>
              <a:buChar char="v"/>
            </a:pPr>
            <a:r>
              <a:rPr lang="en-US" sz="2400" dirty="0">
                <a:solidFill>
                  <a:schemeClr val="accent3">
                    <a:lumMod val="75000"/>
                  </a:schemeClr>
                </a:solidFill>
              </a:rPr>
              <a:t>SNFI Achievements Reported Jan-July 31</a:t>
            </a:r>
            <a:endParaRPr lang="en-US" sz="2000" dirty="0">
              <a:solidFill>
                <a:srgbClr val="0070C0"/>
              </a:solidFill>
            </a:endParaRPr>
          </a:p>
          <a:p>
            <a:pPr marL="400050" lvl="1" indent="0">
              <a:buNone/>
            </a:pPr>
            <a:endParaRPr lang="en-US" sz="2000" dirty="0">
              <a:solidFill>
                <a:srgbClr val="0070C0"/>
              </a:solidFill>
            </a:endParaRPr>
          </a:p>
          <a:p>
            <a:pPr marL="914400" lvl="1" indent="-514350">
              <a:buFont typeface="Wingdings" panose="05000000000000000000" pitchFamily="2" charset="2"/>
              <a:buChar char="v"/>
            </a:pPr>
            <a:endParaRPr lang="en-IN" sz="2000" dirty="0">
              <a:solidFill>
                <a:srgbClr val="0070C0"/>
              </a:solidFill>
            </a:endParaRPr>
          </a:p>
        </p:txBody>
      </p:sp>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8</a:t>
            </a:fld>
            <a:endParaRPr lang="en-GB">
              <a:latin typeface="Calibri"/>
            </a:endParaRPr>
          </a:p>
        </p:txBody>
      </p:sp>
      <p:graphicFrame>
        <p:nvGraphicFramePr>
          <p:cNvPr id="5" name="Table 4"/>
          <p:cNvGraphicFramePr>
            <a:graphicFrameLocks noGrp="1"/>
          </p:cNvGraphicFramePr>
          <p:nvPr>
            <p:extLst>
              <p:ext uri="{D42A27DB-BD31-4B8C-83A1-F6EECF244321}">
                <p14:modId xmlns:p14="http://schemas.microsoft.com/office/powerpoint/2010/main" val="4176695513"/>
              </p:ext>
            </p:extLst>
          </p:nvPr>
        </p:nvGraphicFramePr>
        <p:xfrm>
          <a:off x="457200" y="1562100"/>
          <a:ext cx="8229600" cy="3103168"/>
        </p:xfrm>
        <a:graphic>
          <a:graphicData uri="http://schemas.openxmlformats.org/drawingml/2006/table">
            <a:tbl>
              <a:tblPr firstRow="1" bandRow="1">
                <a:tableStyleId>{00A15C55-8517-42AA-B614-E9B94910E393}</a:tableStyleId>
              </a:tblPr>
              <a:tblGrid>
                <a:gridCol w="1645920">
                  <a:extLst>
                    <a:ext uri="{9D8B030D-6E8A-4147-A177-3AD203B41FA5}">
                      <a16:colId xmlns:a16="http://schemas.microsoft.com/office/drawing/2014/main" val="3921927981"/>
                    </a:ext>
                  </a:extLst>
                </a:gridCol>
                <a:gridCol w="1645920">
                  <a:extLst>
                    <a:ext uri="{9D8B030D-6E8A-4147-A177-3AD203B41FA5}">
                      <a16:colId xmlns:a16="http://schemas.microsoft.com/office/drawing/2014/main" val="3960983169"/>
                    </a:ext>
                  </a:extLst>
                </a:gridCol>
                <a:gridCol w="1645920">
                  <a:extLst>
                    <a:ext uri="{9D8B030D-6E8A-4147-A177-3AD203B41FA5}">
                      <a16:colId xmlns:a16="http://schemas.microsoft.com/office/drawing/2014/main" val="3334561000"/>
                    </a:ext>
                  </a:extLst>
                </a:gridCol>
                <a:gridCol w="1645920">
                  <a:extLst>
                    <a:ext uri="{9D8B030D-6E8A-4147-A177-3AD203B41FA5}">
                      <a16:colId xmlns:a16="http://schemas.microsoft.com/office/drawing/2014/main" val="276563997"/>
                    </a:ext>
                  </a:extLst>
                </a:gridCol>
                <a:gridCol w="1645920">
                  <a:extLst>
                    <a:ext uri="{9D8B030D-6E8A-4147-A177-3AD203B41FA5}">
                      <a16:colId xmlns:a16="http://schemas.microsoft.com/office/drawing/2014/main" val="1077468722"/>
                    </a:ext>
                  </a:extLst>
                </a:gridCol>
              </a:tblGrid>
              <a:tr h="613489">
                <a:tc>
                  <a:txBody>
                    <a:bodyPr/>
                    <a:lstStyle/>
                    <a:p>
                      <a:r>
                        <a:rPr lang="en-US" dirty="0"/>
                        <a:t>District</a:t>
                      </a:r>
                    </a:p>
                  </a:txBody>
                  <a:tcPr/>
                </a:tc>
                <a:tc>
                  <a:txBody>
                    <a:bodyPr/>
                    <a:lstStyle/>
                    <a:p>
                      <a:r>
                        <a:rPr lang="en-US" dirty="0"/>
                        <a:t>Shelter</a:t>
                      </a:r>
                      <a:r>
                        <a:rPr lang="en-US" baseline="0" dirty="0"/>
                        <a:t> Target</a:t>
                      </a:r>
                      <a:endParaRPr lang="en-US" dirty="0"/>
                    </a:p>
                  </a:txBody>
                  <a:tcPr/>
                </a:tc>
                <a:tc>
                  <a:txBody>
                    <a:bodyPr/>
                    <a:lstStyle/>
                    <a:p>
                      <a:r>
                        <a:rPr lang="en-US" dirty="0"/>
                        <a:t>NFI</a:t>
                      </a:r>
                      <a:r>
                        <a:rPr lang="en-US" baseline="0" dirty="0"/>
                        <a:t> Target</a:t>
                      </a:r>
                      <a:endParaRPr lang="en-US" dirty="0"/>
                    </a:p>
                  </a:txBody>
                  <a:tcPr/>
                </a:tc>
                <a:tc>
                  <a:txBody>
                    <a:bodyPr/>
                    <a:lstStyle/>
                    <a:p>
                      <a:r>
                        <a:rPr lang="en-US" dirty="0"/>
                        <a:t>Shelter Achievement</a:t>
                      </a:r>
                    </a:p>
                  </a:txBody>
                  <a:tcPr/>
                </a:tc>
                <a:tc>
                  <a:txBody>
                    <a:bodyPr/>
                    <a:lstStyle/>
                    <a:p>
                      <a:r>
                        <a:rPr lang="en-US" dirty="0"/>
                        <a:t>NFI Achievement</a:t>
                      </a:r>
                    </a:p>
                  </a:txBody>
                  <a:tcPr/>
                </a:tc>
                <a:extLst>
                  <a:ext uri="{0D108BD9-81ED-4DB2-BD59-A6C34878D82A}">
                    <a16:rowId xmlns:a16="http://schemas.microsoft.com/office/drawing/2014/main" val="913502036"/>
                  </a:ext>
                </a:extLst>
              </a:tr>
              <a:tr h="510227">
                <a:tc>
                  <a:txBody>
                    <a:bodyPr/>
                    <a:lstStyle/>
                    <a:p>
                      <a:r>
                        <a:rPr lang="en-US" dirty="0" err="1"/>
                        <a:t>Hamdaniya</a:t>
                      </a:r>
                      <a:endParaRPr lang="en-US" dirty="0"/>
                    </a:p>
                  </a:txBody>
                  <a:tcPr/>
                </a:tc>
                <a:tc>
                  <a:txBody>
                    <a:bodyPr/>
                    <a:lstStyle/>
                    <a:p>
                      <a:r>
                        <a:rPr lang="en-US" dirty="0"/>
                        <a:t>13,326 people</a:t>
                      </a:r>
                    </a:p>
                  </a:txBody>
                  <a:tcPr/>
                </a:tc>
                <a:tc>
                  <a:txBody>
                    <a:bodyPr/>
                    <a:lstStyle/>
                    <a:p>
                      <a:r>
                        <a:rPr lang="en-US" dirty="0"/>
                        <a:t>40,459 people</a:t>
                      </a:r>
                    </a:p>
                  </a:txBody>
                  <a:tcPr/>
                </a:tc>
                <a:tc>
                  <a:txBody>
                    <a:bodyPr/>
                    <a:lstStyle/>
                    <a:p>
                      <a:r>
                        <a:rPr lang="en-US" dirty="0"/>
                        <a:t>16,831 (126%)</a:t>
                      </a:r>
                    </a:p>
                  </a:txBody>
                  <a:tcPr/>
                </a:tc>
                <a:tc>
                  <a:txBody>
                    <a:bodyPr/>
                    <a:lstStyle/>
                    <a:p>
                      <a:r>
                        <a:rPr lang="en-US" dirty="0"/>
                        <a:t>34,911 (86%)</a:t>
                      </a:r>
                    </a:p>
                  </a:txBody>
                  <a:tcPr/>
                </a:tc>
                <a:extLst>
                  <a:ext uri="{0D108BD9-81ED-4DB2-BD59-A6C34878D82A}">
                    <a16:rowId xmlns:a16="http://schemas.microsoft.com/office/drawing/2014/main" val="435299248"/>
                  </a:ext>
                </a:extLst>
              </a:tr>
              <a:tr h="422180">
                <a:tc>
                  <a:txBody>
                    <a:bodyPr/>
                    <a:lstStyle/>
                    <a:p>
                      <a:r>
                        <a:rPr lang="en-US" dirty="0"/>
                        <a:t>Mosul*</a:t>
                      </a:r>
                    </a:p>
                  </a:txBody>
                  <a:tcPr/>
                </a:tc>
                <a:tc>
                  <a:txBody>
                    <a:bodyPr/>
                    <a:lstStyle/>
                    <a:p>
                      <a:r>
                        <a:rPr lang="en-US" dirty="0"/>
                        <a:t>156,605 people</a:t>
                      </a:r>
                    </a:p>
                  </a:txBody>
                  <a:tcPr/>
                </a:tc>
                <a:tc>
                  <a:txBody>
                    <a:bodyPr/>
                    <a:lstStyle/>
                    <a:p>
                      <a:r>
                        <a:rPr lang="en-US" dirty="0"/>
                        <a:t>165,199 people</a:t>
                      </a:r>
                    </a:p>
                  </a:txBody>
                  <a:tcPr/>
                </a:tc>
                <a:tc>
                  <a:txBody>
                    <a:bodyPr/>
                    <a:lstStyle/>
                    <a:p>
                      <a:r>
                        <a:rPr lang="en-US" dirty="0"/>
                        <a:t>14,565 (9%)</a:t>
                      </a:r>
                    </a:p>
                  </a:txBody>
                  <a:tcPr/>
                </a:tc>
                <a:tc>
                  <a:txBody>
                    <a:bodyPr/>
                    <a:lstStyle/>
                    <a:p>
                      <a:r>
                        <a:rPr lang="en-US" dirty="0"/>
                        <a:t>47,654 (29%)</a:t>
                      </a:r>
                    </a:p>
                  </a:txBody>
                  <a:tcPr/>
                </a:tc>
                <a:extLst>
                  <a:ext uri="{0D108BD9-81ED-4DB2-BD59-A6C34878D82A}">
                    <a16:rowId xmlns:a16="http://schemas.microsoft.com/office/drawing/2014/main" val="4032327226"/>
                  </a:ext>
                </a:extLst>
              </a:tr>
              <a:tr h="510227">
                <a:tc>
                  <a:txBody>
                    <a:bodyPr/>
                    <a:lstStyle/>
                    <a:p>
                      <a:r>
                        <a:rPr lang="en-US" dirty="0"/>
                        <a:t>Sinjar</a:t>
                      </a:r>
                    </a:p>
                  </a:txBody>
                  <a:tcPr/>
                </a:tc>
                <a:tc>
                  <a:txBody>
                    <a:bodyPr/>
                    <a:lstStyle/>
                    <a:p>
                      <a:r>
                        <a:rPr lang="en-US" dirty="0"/>
                        <a:t>6,710 people</a:t>
                      </a:r>
                    </a:p>
                  </a:txBody>
                  <a:tcPr/>
                </a:tc>
                <a:tc>
                  <a:txBody>
                    <a:bodyPr/>
                    <a:lstStyle/>
                    <a:p>
                      <a:r>
                        <a:rPr lang="en-US" dirty="0"/>
                        <a:t>4,986</a:t>
                      </a:r>
                      <a:r>
                        <a:rPr lang="en-US" baseline="0" dirty="0"/>
                        <a:t> people</a:t>
                      </a:r>
                      <a:endParaRPr lang="en-US" dirty="0"/>
                    </a:p>
                  </a:txBody>
                  <a:tcPr/>
                </a:tc>
                <a:tc>
                  <a:txBody>
                    <a:bodyPr/>
                    <a:lstStyle/>
                    <a:p>
                      <a:r>
                        <a:rPr lang="en-US" dirty="0"/>
                        <a:t>600</a:t>
                      </a:r>
                      <a:r>
                        <a:rPr lang="en-US" baseline="0" dirty="0"/>
                        <a:t> (1%)</a:t>
                      </a:r>
                      <a:endParaRPr lang="en-US" dirty="0"/>
                    </a:p>
                  </a:txBody>
                  <a:tcPr/>
                </a:tc>
                <a:tc>
                  <a:txBody>
                    <a:bodyPr/>
                    <a:lstStyle/>
                    <a:p>
                      <a:r>
                        <a:rPr lang="en-US" dirty="0"/>
                        <a:t>12,852</a:t>
                      </a:r>
                      <a:r>
                        <a:rPr lang="en-US" baseline="0" dirty="0"/>
                        <a:t> (257%)</a:t>
                      </a:r>
                      <a:endParaRPr lang="en-US" dirty="0"/>
                    </a:p>
                  </a:txBody>
                  <a:tcPr/>
                </a:tc>
                <a:extLst>
                  <a:ext uri="{0D108BD9-81ED-4DB2-BD59-A6C34878D82A}">
                    <a16:rowId xmlns:a16="http://schemas.microsoft.com/office/drawing/2014/main" val="3730480260"/>
                  </a:ext>
                </a:extLst>
              </a:tr>
              <a:tr h="510227">
                <a:tc>
                  <a:txBody>
                    <a:bodyPr/>
                    <a:lstStyle/>
                    <a:p>
                      <a:r>
                        <a:rPr lang="en-US" dirty="0"/>
                        <a:t>Tel Afar</a:t>
                      </a:r>
                    </a:p>
                  </a:txBody>
                  <a:tcPr/>
                </a:tc>
                <a:tc>
                  <a:txBody>
                    <a:bodyPr/>
                    <a:lstStyle/>
                    <a:p>
                      <a:r>
                        <a:rPr lang="en-US" dirty="0"/>
                        <a:t>17,237 people</a:t>
                      </a:r>
                    </a:p>
                  </a:txBody>
                  <a:tcPr/>
                </a:tc>
                <a:tc>
                  <a:txBody>
                    <a:bodyPr/>
                    <a:lstStyle/>
                    <a:p>
                      <a:r>
                        <a:rPr lang="en-US" dirty="0"/>
                        <a:t>16,476 people</a:t>
                      </a:r>
                    </a:p>
                  </a:txBody>
                  <a:tcPr/>
                </a:tc>
                <a:tc>
                  <a:txBody>
                    <a:bodyPr/>
                    <a:lstStyle/>
                    <a:p>
                      <a:r>
                        <a:rPr lang="en-US" dirty="0"/>
                        <a:t>0 (0%)</a:t>
                      </a:r>
                    </a:p>
                  </a:txBody>
                  <a:tcPr/>
                </a:tc>
                <a:tc>
                  <a:txBody>
                    <a:bodyPr/>
                    <a:lstStyle/>
                    <a:p>
                      <a:r>
                        <a:rPr lang="en-US" dirty="0"/>
                        <a:t>5,116</a:t>
                      </a:r>
                      <a:r>
                        <a:rPr lang="en-US" baseline="0" dirty="0"/>
                        <a:t> (31%)</a:t>
                      </a:r>
                      <a:endParaRPr lang="en-US" dirty="0"/>
                    </a:p>
                  </a:txBody>
                  <a:tcPr/>
                </a:tc>
                <a:extLst>
                  <a:ext uri="{0D108BD9-81ED-4DB2-BD59-A6C34878D82A}">
                    <a16:rowId xmlns:a16="http://schemas.microsoft.com/office/drawing/2014/main" val="3110751497"/>
                  </a:ext>
                </a:extLst>
              </a:tr>
              <a:tr h="510227">
                <a:tc>
                  <a:txBody>
                    <a:bodyPr/>
                    <a:lstStyle/>
                    <a:p>
                      <a:r>
                        <a:rPr lang="en-US" dirty="0" err="1"/>
                        <a:t>Til</a:t>
                      </a:r>
                      <a:r>
                        <a:rPr lang="en-US" dirty="0"/>
                        <a:t> </a:t>
                      </a:r>
                      <a:r>
                        <a:rPr lang="en-US" dirty="0" err="1"/>
                        <a:t>Kaif</a:t>
                      </a:r>
                      <a:endParaRPr lang="en-US" dirty="0"/>
                    </a:p>
                  </a:txBody>
                  <a:tcPr/>
                </a:tc>
                <a:tc>
                  <a:txBody>
                    <a:bodyPr/>
                    <a:lstStyle/>
                    <a:p>
                      <a:r>
                        <a:rPr lang="en-US" dirty="0"/>
                        <a:t>4,209 people</a:t>
                      </a:r>
                    </a:p>
                  </a:txBody>
                  <a:tcPr/>
                </a:tc>
                <a:tc>
                  <a:txBody>
                    <a:bodyPr/>
                    <a:lstStyle/>
                    <a:p>
                      <a:r>
                        <a:rPr lang="en-US" dirty="0"/>
                        <a:t>7,173 people</a:t>
                      </a:r>
                    </a:p>
                  </a:txBody>
                  <a:tcPr/>
                </a:tc>
                <a:tc>
                  <a:txBody>
                    <a:bodyPr/>
                    <a:lstStyle/>
                    <a:p>
                      <a:r>
                        <a:rPr lang="en-US" dirty="0"/>
                        <a:t>2,564 (61%)</a:t>
                      </a:r>
                    </a:p>
                  </a:txBody>
                  <a:tcPr/>
                </a:tc>
                <a:tc>
                  <a:txBody>
                    <a:bodyPr/>
                    <a:lstStyle/>
                    <a:p>
                      <a:r>
                        <a:rPr lang="en-US" dirty="0"/>
                        <a:t>900 (13%)</a:t>
                      </a:r>
                    </a:p>
                  </a:txBody>
                  <a:tcPr/>
                </a:tc>
                <a:extLst>
                  <a:ext uri="{0D108BD9-81ED-4DB2-BD59-A6C34878D82A}">
                    <a16:rowId xmlns:a16="http://schemas.microsoft.com/office/drawing/2014/main" val="1440975783"/>
                  </a:ext>
                </a:extLst>
              </a:tr>
            </a:tbl>
          </a:graphicData>
        </a:graphic>
      </p:graphicFrame>
    </p:spTree>
    <p:extLst>
      <p:ext uri="{BB962C8B-B14F-4D97-AF65-F5344CB8AC3E}">
        <p14:creationId xmlns:p14="http://schemas.microsoft.com/office/powerpoint/2010/main" val="2464909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1"/>
            <a:ext cx="8229600" cy="857250"/>
          </a:xfrm>
        </p:spPr>
        <p:txBody>
          <a:bodyPr>
            <a:normAutofit/>
          </a:bodyPr>
          <a:lstStyle/>
          <a:p>
            <a:r>
              <a:rPr lang="en-US" dirty="0"/>
              <a:t>IHF Second Allocation</a:t>
            </a:r>
          </a:p>
        </p:txBody>
      </p:sp>
      <p:sp>
        <p:nvSpPr>
          <p:cNvPr id="3" name="Content Placeholder 2"/>
          <p:cNvSpPr>
            <a:spLocks noGrp="1"/>
          </p:cNvSpPr>
          <p:nvPr>
            <p:ph idx="1"/>
          </p:nvPr>
        </p:nvSpPr>
        <p:spPr/>
        <p:txBody>
          <a:bodyPr/>
          <a:lstStyle/>
          <a:p>
            <a:pPr>
              <a:buFont typeface="Wingdings" panose="05000000000000000000" pitchFamily="2" charset="2"/>
              <a:buChar char="v"/>
            </a:pPr>
            <a:r>
              <a:rPr lang="en-US" sz="2400" dirty="0">
                <a:solidFill>
                  <a:schemeClr val="accent3">
                    <a:lumMod val="75000"/>
                  </a:schemeClr>
                </a:solidFill>
              </a:rPr>
              <a:t>Although there remain high levels of need in </a:t>
            </a:r>
            <a:r>
              <a:rPr lang="en-US" sz="2400" dirty="0" err="1">
                <a:solidFill>
                  <a:schemeClr val="accent3">
                    <a:lumMod val="75000"/>
                  </a:schemeClr>
                </a:solidFill>
              </a:rPr>
              <a:t>Ninewa</a:t>
            </a:r>
            <a:r>
              <a:rPr lang="en-US" sz="2400" dirty="0">
                <a:solidFill>
                  <a:schemeClr val="accent3">
                    <a:lumMod val="75000"/>
                  </a:schemeClr>
                </a:solidFill>
              </a:rPr>
              <a:t>, </a:t>
            </a:r>
            <a:r>
              <a:rPr lang="en-US" sz="2400" dirty="0" err="1">
                <a:solidFill>
                  <a:schemeClr val="accent3">
                    <a:lumMod val="75000"/>
                  </a:schemeClr>
                </a:solidFill>
              </a:rPr>
              <a:t>Ninewa</a:t>
            </a:r>
            <a:r>
              <a:rPr lang="en-US" sz="2400" dirty="0">
                <a:solidFill>
                  <a:schemeClr val="accent3">
                    <a:lumMod val="75000"/>
                  </a:schemeClr>
                </a:solidFill>
              </a:rPr>
              <a:t> will not be a priority for the IHF 2</a:t>
            </a:r>
            <a:r>
              <a:rPr lang="en-US" sz="2400" baseline="30000" dirty="0">
                <a:solidFill>
                  <a:schemeClr val="accent3">
                    <a:lumMod val="75000"/>
                  </a:schemeClr>
                </a:solidFill>
              </a:rPr>
              <a:t>nd</a:t>
            </a:r>
            <a:r>
              <a:rPr lang="en-US" sz="2400" dirty="0">
                <a:solidFill>
                  <a:schemeClr val="accent3">
                    <a:lumMod val="75000"/>
                  </a:schemeClr>
                </a:solidFill>
              </a:rPr>
              <a:t> Allocation, as there are many partners operating in </a:t>
            </a:r>
            <a:r>
              <a:rPr lang="en-US" sz="2400" dirty="0" err="1">
                <a:solidFill>
                  <a:schemeClr val="accent3">
                    <a:lumMod val="75000"/>
                  </a:schemeClr>
                </a:solidFill>
              </a:rPr>
              <a:t>Ninewa</a:t>
            </a:r>
            <a:r>
              <a:rPr lang="en-US" sz="2400" dirty="0">
                <a:solidFill>
                  <a:schemeClr val="accent3">
                    <a:lumMod val="75000"/>
                  </a:schemeClr>
                </a:solidFill>
              </a:rPr>
              <a:t> with their own funding.</a:t>
            </a:r>
            <a:endParaRPr lang="en-US" sz="2000" dirty="0">
              <a:solidFill>
                <a:srgbClr val="0070C0"/>
              </a:solidFill>
            </a:endParaRPr>
          </a:p>
          <a:p>
            <a:pPr marL="914400" lvl="1" indent="-514350">
              <a:buFont typeface="Wingdings" panose="05000000000000000000" pitchFamily="2" charset="2"/>
              <a:buChar char="v"/>
            </a:pPr>
            <a:r>
              <a:rPr lang="en-US" sz="2000" dirty="0">
                <a:solidFill>
                  <a:srgbClr val="0070C0"/>
                </a:solidFill>
              </a:rPr>
              <a:t>Prioritized districts for shelter will likely be: Anbar, </a:t>
            </a:r>
            <a:r>
              <a:rPr lang="en-US" sz="2000" dirty="0" err="1">
                <a:solidFill>
                  <a:srgbClr val="0070C0"/>
                </a:solidFill>
              </a:rPr>
              <a:t>Dohuk</a:t>
            </a:r>
            <a:r>
              <a:rPr lang="en-US" sz="2000" dirty="0">
                <a:solidFill>
                  <a:srgbClr val="0070C0"/>
                </a:solidFill>
              </a:rPr>
              <a:t>, Kirkuk, and Salah-al-Din</a:t>
            </a:r>
            <a:endParaRPr lang="en-US" sz="1600" dirty="0">
              <a:solidFill>
                <a:srgbClr val="0070C0"/>
              </a:solidFill>
            </a:endParaRPr>
          </a:p>
          <a:p>
            <a:pPr marL="400050" lvl="1" indent="0">
              <a:buNone/>
            </a:pPr>
            <a:endParaRPr lang="en-US" sz="2000" dirty="0">
              <a:solidFill>
                <a:srgbClr val="0070C0"/>
              </a:solidFill>
            </a:endParaRPr>
          </a:p>
          <a:p>
            <a:pPr marL="914400" lvl="1" indent="-514350">
              <a:buFont typeface="Wingdings" panose="05000000000000000000" pitchFamily="2" charset="2"/>
              <a:buChar char="v"/>
            </a:pPr>
            <a:endParaRPr lang="en-IN" sz="2000" dirty="0">
              <a:solidFill>
                <a:srgbClr val="0070C0"/>
              </a:solidFill>
            </a:endParaRPr>
          </a:p>
        </p:txBody>
      </p:sp>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9</a:t>
            </a:fld>
            <a:endParaRPr lang="en-GB">
              <a:latin typeface="Calibri"/>
            </a:endParaRPr>
          </a:p>
        </p:txBody>
      </p:sp>
    </p:spTree>
    <p:extLst>
      <p:ext uri="{BB962C8B-B14F-4D97-AF65-F5344CB8AC3E}">
        <p14:creationId xmlns:p14="http://schemas.microsoft.com/office/powerpoint/2010/main" val="3162256349"/>
      </p:ext>
    </p:extLst>
  </p:cSld>
  <p:clrMapOvr>
    <a:masterClrMapping/>
  </p:clrMapOvr>
</p:sld>
</file>

<file path=ppt/theme/theme1.xml><?xml version="1.0" encoding="utf-8"?>
<a:theme xmlns:a="http://schemas.openxmlformats.org/drawingml/2006/main" name="Shelter Cluster Red Theme">
  <a:themeElements>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AD2A9EA0-4CE9-4A25-B809-D1F4F74731F1}">
  <ds:schemaRefs>
    <ds:schemaRef ds:uri="ESRI.ArcGIS.Mapping.OfficeIntegration.PowerPointInfo"/>
  </ds:schemaRefs>
</ds:datastoreItem>
</file>

<file path=customXml/itemProps2.xml><?xml version="1.0" encoding="utf-8"?>
<ds:datastoreItem xmlns:ds="http://schemas.openxmlformats.org/officeDocument/2006/customXml" ds:itemID="{145E2856-19BA-425F-803A-C89D2B7302BA}">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35667</TotalTime>
  <Words>838</Words>
  <Application>Microsoft Office PowerPoint</Application>
  <PresentationFormat>On-screen Show (16:9)</PresentationFormat>
  <Paragraphs>171</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Shelter Cluster Red Theme</vt:lpstr>
      <vt:lpstr>PowerPoint Presentation</vt:lpstr>
      <vt:lpstr>Review of 29 July Meeting</vt:lpstr>
      <vt:lpstr>Ninewa Updates by District</vt:lpstr>
      <vt:lpstr>Ninewa Updates by District</vt:lpstr>
      <vt:lpstr>Ninewa Updates by District</vt:lpstr>
      <vt:lpstr>Ninewa Updates by District</vt:lpstr>
      <vt:lpstr>Ninewa Updates by District</vt:lpstr>
      <vt:lpstr>Mid-Year Update on Achievements</vt:lpstr>
      <vt:lpstr>IHF Second Allocation</vt:lpstr>
      <vt:lpstr>HLP-Shelter Workshop</vt:lpstr>
      <vt:lpstr>Winter &amp; Contingency Planning</vt:lpstr>
      <vt:lpstr>Government-Initiated Returns from Ninewa</vt:lpstr>
      <vt:lpstr>Any Other Business?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Winterization Kits</dc:title>
  <dc:creator>Bo Hurkmans</dc:creator>
  <cp:lastModifiedBy>Teri Smith</cp:lastModifiedBy>
  <cp:revision>2862</cp:revision>
  <cp:lastPrinted>2017-10-23T07:30:35Z</cp:lastPrinted>
  <dcterms:created xsi:type="dcterms:W3CDTF">2014-10-08T08:24:30Z</dcterms:created>
  <dcterms:modified xsi:type="dcterms:W3CDTF">2019-12-04T18:44:31Z</dcterms:modified>
</cp:coreProperties>
</file>