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20"/>
  </p:notesMasterIdLst>
  <p:sldIdLst>
    <p:sldId id="702" r:id="rId4"/>
    <p:sldId id="717" r:id="rId5"/>
    <p:sldId id="734" r:id="rId6"/>
    <p:sldId id="735" r:id="rId7"/>
    <p:sldId id="736" r:id="rId8"/>
    <p:sldId id="720" r:id="rId9"/>
    <p:sldId id="719" r:id="rId10"/>
    <p:sldId id="729" r:id="rId11"/>
    <p:sldId id="730" r:id="rId12"/>
    <p:sldId id="731" r:id="rId13"/>
    <p:sldId id="726" r:id="rId14"/>
    <p:sldId id="732" r:id="rId15"/>
    <p:sldId id="721" r:id="rId16"/>
    <p:sldId id="737" r:id="rId17"/>
    <p:sldId id="724" r:id="rId18"/>
    <p:sldId id="716" r:id="rId19"/>
  </p:sldIdLst>
  <p:sldSz cx="9144000" cy="5143500" type="screen16x9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  <p:cmAuthor id="1" name="Michael Gloeckle" initials="MG" lastIdx="1" clrIdx="1">
    <p:extLst/>
  </p:cmAuthor>
  <p:cmAuthor id="2" name="Michael Gloeckle" initials="MG [2]" lastIdx="1" clrIdx="2">
    <p:extLst/>
  </p:cmAuthor>
  <p:cmAuthor id="3" name="WEIRA Cornelius - ET" initials="WC-E" lastIdx="2" clrIdx="3">
    <p:extLst/>
  </p:cmAuthor>
  <p:cmAuthor id="4" name="Andrea" initials="A" lastIdx="0" clrIdx="4">
    <p:extLst>
      <p:ext uri="{19B8F6BF-5375-455C-9EA6-DF929625EA0E}">
        <p15:presenceInfo xmlns:p15="http://schemas.microsoft.com/office/powerpoint/2012/main" userId="Andre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2358" autoAdjust="0"/>
  </p:normalViewPr>
  <p:slideViewPr>
    <p:cSldViewPr snapToGrid="0" snapToObjects="1">
      <p:cViewPr varScale="1">
        <p:scale>
          <a:sx n="93" d="100"/>
          <a:sy n="93" d="100"/>
        </p:scale>
        <p:origin x="606" y="78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7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7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326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1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Ninewa</a:t>
            </a:r>
            <a:r>
              <a:rPr lang="en-US" sz="3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Shelter &amp; NFI Cluster </a:t>
            </a:r>
            <a:r>
              <a:rPr lang="en-US" sz="32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Coordination Meeting</a:t>
            </a:r>
            <a:endParaRPr lang="en-US" sz="32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0086" y="720710"/>
            <a:ext cx="850391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Agenda</a:t>
            </a:r>
            <a:endParaRPr lang="en-GB" sz="2400" dirty="0">
              <a:solidFill>
                <a:schemeClr val="accent3">
                  <a:lumMod val="75000"/>
                </a:schemeClr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Review of Pending Action Points from 08.28.19 Meeting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Briefing from CCCM Cluster and Partners on the Ongoing Forced Relocations and Coerced Departures in </a:t>
            </a:r>
            <a:r>
              <a:rPr lang="en-US" dirty="0" err="1" smtClean="0">
                <a:solidFill>
                  <a:schemeClr val="tx2"/>
                </a:solidFill>
              </a:rPr>
              <a:t>Ninewa</a:t>
            </a:r>
            <a:endParaRPr lang="en-US" dirty="0" smtClean="0">
              <a:solidFill>
                <a:schemeClr val="tx2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DTM Update on Receiving Locations for Forced Relocations and Coerced Departures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Update on August Achievements &amp; </a:t>
            </a:r>
            <a:r>
              <a:rPr lang="en-US" dirty="0" smtClean="0">
                <a:solidFill>
                  <a:schemeClr val="tx2"/>
                </a:solidFill>
              </a:rPr>
              <a:t>Gaps</a:t>
            </a:r>
            <a:endParaRPr lang="en-US" dirty="0">
              <a:solidFill>
                <a:schemeClr val="tx2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Key Issues – Updates from Partners by District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200" dirty="0" err="1" smtClean="0">
                <a:solidFill>
                  <a:schemeClr val="tx2"/>
                </a:solidFill>
              </a:rPr>
              <a:t>Hamdaniya</a:t>
            </a:r>
            <a:r>
              <a:rPr lang="en-US" sz="1200" dirty="0" smtClean="0">
                <a:solidFill>
                  <a:schemeClr val="tx2"/>
                </a:solidFill>
              </a:rPr>
              <a:t> , Mosul, </a:t>
            </a:r>
            <a:r>
              <a:rPr lang="en-US" sz="1200" dirty="0">
                <a:solidFill>
                  <a:schemeClr val="tx2"/>
                </a:solidFill>
              </a:rPr>
              <a:t>Sinjar, Tel </a:t>
            </a:r>
            <a:r>
              <a:rPr lang="en-US" sz="1200" dirty="0" smtClean="0">
                <a:solidFill>
                  <a:schemeClr val="tx2"/>
                </a:solidFill>
              </a:rPr>
              <a:t>Afar, </a:t>
            </a:r>
            <a:r>
              <a:rPr lang="en-US" sz="1200" dirty="0" err="1" smtClean="0">
                <a:solidFill>
                  <a:schemeClr val="tx2"/>
                </a:solidFill>
              </a:rPr>
              <a:t>Tilkaif</a:t>
            </a:r>
            <a:endParaRPr lang="en-US" sz="1200" dirty="0" smtClean="0">
              <a:solidFill>
                <a:schemeClr val="tx2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IHF Second Allocation Results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IIC Complaints Focal Points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Movement of </a:t>
            </a:r>
            <a:r>
              <a:rPr lang="en-US" dirty="0" err="1" smtClean="0">
                <a:solidFill>
                  <a:schemeClr val="tx2"/>
                </a:solidFill>
              </a:rPr>
              <a:t>Ninewa</a:t>
            </a:r>
            <a:r>
              <a:rPr lang="en-US" dirty="0" smtClean="0">
                <a:solidFill>
                  <a:schemeClr val="tx2"/>
                </a:solidFill>
              </a:rPr>
              <a:t> SNFI Coordination Meeting to Mosul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AOB		</a:t>
            </a:r>
            <a:r>
              <a:rPr lang="en-US" dirty="0" smtClean="0"/>
              <a:t>								</a:t>
            </a:r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Wednesday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25 September 2019</a:t>
            </a:r>
            <a:endParaRPr lang="en-US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1759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9546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Ninewa</a:t>
            </a:r>
            <a:r>
              <a:rPr lang="en-US" dirty="0" smtClean="0"/>
              <a:t> Updates by District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1525"/>
            <a:ext cx="8029575" cy="382361"/>
          </a:xfrm>
        </p:spPr>
        <p:txBody>
          <a:bodyPr>
            <a:normAutofit fontScale="92500" lnSpcReduction="2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Tal Afar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118508"/>
              </p:ext>
            </p:extLst>
          </p:nvPr>
        </p:nvGraphicFramePr>
        <p:xfrm>
          <a:off x="324463" y="1085677"/>
          <a:ext cx="8495071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014">
                  <a:extLst>
                    <a:ext uri="{9D8B030D-6E8A-4147-A177-3AD203B41FA5}">
                      <a16:colId xmlns:a16="http://schemas.microsoft.com/office/drawing/2014/main" val="182934283"/>
                    </a:ext>
                  </a:extLst>
                </a:gridCol>
                <a:gridCol w="1547438">
                  <a:extLst>
                    <a:ext uri="{9D8B030D-6E8A-4147-A177-3AD203B41FA5}">
                      <a16:colId xmlns:a16="http://schemas.microsoft.com/office/drawing/2014/main" val="364713135"/>
                    </a:ext>
                  </a:extLst>
                </a:gridCol>
                <a:gridCol w="1866427">
                  <a:extLst>
                    <a:ext uri="{9D8B030D-6E8A-4147-A177-3AD203B41FA5}">
                      <a16:colId xmlns:a16="http://schemas.microsoft.com/office/drawing/2014/main" val="1378868125"/>
                    </a:ext>
                  </a:extLst>
                </a:gridCol>
                <a:gridCol w="1683178">
                  <a:extLst>
                    <a:ext uri="{9D8B030D-6E8A-4147-A177-3AD203B41FA5}">
                      <a16:colId xmlns:a16="http://schemas.microsoft.com/office/drawing/2014/main" val="3872615910"/>
                    </a:ext>
                  </a:extLst>
                </a:gridCol>
                <a:gridCol w="1699014">
                  <a:extLst>
                    <a:ext uri="{9D8B030D-6E8A-4147-A177-3AD203B41FA5}">
                      <a16:colId xmlns:a16="http://schemas.microsoft.com/office/drawing/2014/main" val="3783529112"/>
                    </a:ext>
                  </a:extLst>
                </a:gridCol>
              </a:tblGrid>
              <a:tr h="16959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Partners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Sub</a:t>
                      </a:r>
                      <a:r>
                        <a:rPr lang="en-US" sz="1400" baseline="0" dirty="0" smtClean="0"/>
                        <a:t>-District or Town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Targets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October Plans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272287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ACTED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Tal</a:t>
                      </a:r>
                      <a:r>
                        <a:rPr lang="en-US" sz="1200" baseline="0" dirty="0" smtClean="0"/>
                        <a:t> Afar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War Damage</a:t>
                      </a:r>
                      <a:r>
                        <a:rPr lang="en-US" sz="1200" baseline="0" dirty="0" smtClean="0"/>
                        <a:t> Rehabs, Cat 2 &amp; 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850 HHs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Finalize the rehabilitation of the first 500 HHs of the caseload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250274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CRS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Tal</a:t>
                      </a:r>
                      <a:r>
                        <a:rPr lang="en-US" sz="1200" baseline="0" dirty="0" smtClean="0"/>
                        <a:t> Afar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War Damage</a:t>
                      </a:r>
                      <a:r>
                        <a:rPr lang="en-US" sz="1200" baseline="0" dirty="0" smtClean="0"/>
                        <a:t> Rehabs, Cat 2 &amp; 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942760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Mission East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Ayadiyah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War</a:t>
                      </a:r>
                      <a:r>
                        <a:rPr lang="en-US" sz="1200" baseline="0" dirty="0" smtClean="0"/>
                        <a:t> Damage Rehabs, Cat 1 &amp; 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150 HHs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Technical Assessments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388625"/>
                  </a:ext>
                </a:extLst>
              </a:tr>
              <a:tr h="44169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Peace Winds</a:t>
                      </a:r>
                      <a:r>
                        <a:rPr lang="en-US" sz="1200" baseline="0" dirty="0" smtClean="0"/>
                        <a:t> Japan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Gir</a:t>
                      </a:r>
                      <a:r>
                        <a:rPr lang="en-US" sz="1100" dirty="0" smtClean="0"/>
                        <a:t> </a:t>
                      </a:r>
                      <a:r>
                        <a:rPr lang="en-US" sz="1100" dirty="0" err="1" smtClean="0"/>
                        <a:t>Kafir</a:t>
                      </a:r>
                      <a:r>
                        <a:rPr lang="en-US" sz="1100" dirty="0" smtClean="0"/>
                        <a:t> village, </a:t>
                      </a:r>
                    </a:p>
                    <a:p>
                      <a:r>
                        <a:rPr lang="en-US" sz="1100" dirty="0" err="1" smtClean="0"/>
                        <a:t>Zummer</a:t>
                      </a:r>
                      <a:r>
                        <a:rPr lang="en-US" sz="1100" dirty="0" smtClean="0"/>
                        <a:t> sub-district,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War Damage Rehabs,</a:t>
                      </a:r>
                      <a:r>
                        <a:rPr lang="en-US" sz="1200" baseline="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120</a:t>
                      </a:r>
                      <a:r>
                        <a:rPr lang="en-US" sz="1200" baseline="0" dirty="0" smtClean="0"/>
                        <a:t> HHs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SEVAT Assessment of 195 HHs, Technical Assessment</a:t>
                      </a:r>
                      <a:r>
                        <a:rPr lang="en-US" sz="1100" baseline="0" dirty="0" smtClean="0"/>
                        <a:t> of 120 HHs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37570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199" y="4164157"/>
            <a:ext cx="8105776" cy="455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Partners reporting in Activity Info: CRS, IOM, TDH-Lausanne</a:t>
            </a:r>
          </a:p>
        </p:txBody>
      </p:sp>
    </p:spTree>
    <p:extLst>
      <p:ext uri="{BB962C8B-B14F-4D97-AF65-F5344CB8AC3E}">
        <p14:creationId xmlns:p14="http://schemas.microsoft.com/office/powerpoint/2010/main" val="57273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9546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Ninewa</a:t>
            </a:r>
            <a:r>
              <a:rPr lang="en-US" dirty="0" smtClean="0"/>
              <a:t> Updates by District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68594"/>
            <a:ext cx="8229600" cy="3926029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</a:rPr>
              <a:t>Til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</a:rPr>
              <a:t>kaif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11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161936"/>
              </p:ext>
            </p:extLst>
          </p:nvPr>
        </p:nvGraphicFramePr>
        <p:xfrm>
          <a:off x="324464" y="1199913"/>
          <a:ext cx="8495071" cy="2697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014">
                  <a:extLst>
                    <a:ext uri="{9D8B030D-6E8A-4147-A177-3AD203B41FA5}">
                      <a16:colId xmlns:a16="http://schemas.microsoft.com/office/drawing/2014/main" val="182934283"/>
                    </a:ext>
                  </a:extLst>
                </a:gridCol>
                <a:gridCol w="1547438">
                  <a:extLst>
                    <a:ext uri="{9D8B030D-6E8A-4147-A177-3AD203B41FA5}">
                      <a16:colId xmlns:a16="http://schemas.microsoft.com/office/drawing/2014/main" val="364713135"/>
                    </a:ext>
                  </a:extLst>
                </a:gridCol>
                <a:gridCol w="1866427">
                  <a:extLst>
                    <a:ext uri="{9D8B030D-6E8A-4147-A177-3AD203B41FA5}">
                      <a16:colId xmlns:a16="http://schemas.microsoft.com/office/drawing/2014/main" val="1378868125"/>
                    </a:ext>
                  </a:extLst>
                </a:gridCol>
                <a:gridCol w="1683178">
                  <a:extLst>
                    <a:ext uri="{9D8B030D-6E8A-4147-A177-3AD203B41FA5}">
                      <a16:colId xmlns:a16="http://schemas.microsoft.com/office/drawing/2014/main" val="3872615910"/>
                    </a:ext>
                  </a:extLst>
                </a:gridCol>
                <a:gridCol w="1699014">
                  <a:extLst>
                    <a:ext uri="{9D8B030D-6E8A-4147-A177-3AD203B41FA5}">
                      <a16:colId xmlns:a16="http://schemas.microsoft.com/office/drawing/2014/main" val="3783529112"/>
                    </a:ext>
                  </a:extLst>
                </a:gridCol>
              </a:tblGrid>
              <a:tr h="4416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Partners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Sub</a:t>
                      </a:r>
                      <a:r>
                        <a:rPr lang="en-US" sz="1400" baseline="0" dirty="0" smtClean="0"/>
                        <a:t>-District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Targets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October Plans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272287"/>
                  </a:ext>
                </a:extLst>
              </a:tr>
              <a:tr h="33505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CNSF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Wana</a:t>
                      </a:r>
                      <a:r>
                        <a:rPr lang="en-US" sz="1400" baseline="0" dirty="0" smtClean="0"/>
                        <a:t>-Amar </a:t>
                      </a:r>
                      <a:r>
                        <a:rPr lang="en-US" sz="1400" baseline="0" dirty="0" err="1" smtClean="0"/>
                        <a:t>Kbr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Wana</a:t>
                      </a:r>
                      <a:r>
                        <a:rPr lang="en-US" sz="1400" baseline="0" dirty="0" smtClean="0"/>
                        <a:t>-Amar Bet, </a:t>
                      </a:r>
                      <a:r>
                        <a:rPr lang="en-US" sz="1400" baseline="0" dirty="0" err="1" smtClean="0"/>
                        <a:t>Wana-Shihia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Wana-Mhwer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Shimaly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Wana-Mhwer</a:t>
                      </a:r>
                      <a:r>
                        <a:rPr lang="en-US" sz="1400" baseline="0" dirty="0" smtClean="0"/>
                        <a:t> Al </a:t>
                      </a:r>
                      <a:r>
                        <a:rPr lang="en-US" sz="1400" baseline="0" dirty="0" err="1" smtClean="0"/>
                        <a:t>Jwnby</a:t>
                      </a:r>
                      <a:r>
                        <a:rPr lang="en-US" sz="1400" baseline="0" dirty="0" smtClean="0"/>
                        <a:t>, and </a:t>
                      </a:r>
                      <a:r>
                        <a:rPr lang="en-US" sz="1400" baseline="0" dirty="0" err="1" smtClean="0"/>
                        <a:t>Wana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Simahla</a:t>
                      </a:r>
                      <a:r>
                        <a:rPr lang="en-US" sz="1400" baseline="0" dirty="0" smtClean="0"/>
                        <a:t> villages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Reconstruction of Category 4 Damaged Houses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285 HHs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Construction</a:t>
                      </a:r>
                      <a:r>
                        <a:rPr lang="en-US" sz="1400" baseline="0" dirty="0" smtClean="0"/>
                        <a:t> to continue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904168"/>
                  </a:ext>
                </a:extLst>
              </a:tr>
              <a:tr h="335051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Medair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Wana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Qara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Kharab</a:t>
                      </a:r>
                      <a:r>
                        <a:rPr lang="en-US" sz="1200" dirty="0" smtClean="0"/>
                        <a:t> &amp; </a:t>
                      </a:r>
                      <a:r>
                        <a:rPr lang="en-US" sz="1200" dirty="0" err="1" smtClean="0"/>
                        <a:t>Ghuzayli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War Damage Rehabs Cat</a:t>
                      </a:r>
                      <a:r>
                        <a:rPr lang="en-US" sz="1200" baseline="0" dirty="0" smtClean="0"/>
                        <a:t> ??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63</a:t>
                      </a:r>
                      <a:r>
                        <a:rPr lang="en-US" sz="1200" baseline="0" dirty="0" smtClean="0"/>
                        <a:t> Structures, 106 Families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Finalize </a:t>
                      </a:r>
                      <a:r>
                        <a:rPr lang="en-US" sz="1100" dirty="0" err="1" smtClean="0"/>
                        <a:t>BoQs</a:t>
                      </a:r>
                      <a:r>
                        <a:rPr lang="en-US" sz="1100" dirty="0" smtClean="0"/>
                        <a:t>, start the tendering process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89947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23568" y="3871064"/>
            <a:ext cx="8229600" cy="44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Partners reporting in Activity Info: Caritas Iraq, </a:t>
            </a:r>
            <a:r>
              <a:rPr lang="en-US" sz="2000" dirty="0" err="1" smtClean="0">
                <a:solidFill>
                  <a:schemeClr val="accent3">
                    <a:lumMod val="75000"/>
                  </a:schemeClr>
                </a:solidFill>
              </a:rPr>
              <a:t>Medair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, Mission East</a:t>
            </a:r>
          </a:p>
        </p:txBody>
      </p:sp>
    </p:spTree>
    <p:extLst>
      <p:ext uri="{BB962C8B-B14F-4D97-AF65-F5344CB8AC3E}">
        <p14:creationId xmlns:p14="http://schemas.microsoft.com/office/powerpoint/2010/main" val="273976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576"/>
            <a:ext cx="8229600" cy="708564"/>
          </a:xfrm>
        </p:spPr>
        <p:txBody>
          <a:bodyPr>
            <a:normAutofit/>
          </a:bodyPr>
          <a:lstStyle/>
          <a:p>
            <a:r>
              <a:rPr lang="en-US" dirty="0" smtClean="0"/>
              <a:t>IHF Second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57" y="973052"/>
            <a:ext cx="8752114" cy="3543158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</a:rPr>
              <a:t>Five proposals were submitted for the IHF 2</a:t>
            </a:r>
            <a:r>
              <a:rPr lang="en-US" sz="1800" baseline="30000" dirty="0" smtClean="0">
                <a:solidFill>
                  <a:schemeClr val="accent3">
                    <a:lumMod val="75000"/>
                  </a:schemeClr>
                </a:solidFill>
              </a:rPr>
              <a:t>nd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</a:rPr>
              <a:t> Allocation, with 10 partners represented, including 5 national NGO partners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</a:rPr>
              <a:t>The total allocation of $3.3 million was split amongst four proposals, funding 8 partners.</a:t>
            </a: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IN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12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553386"/>
              </p:ext>
            </p:extLst>
          </p:nvPr>
        </p:nvGraphicFramePr>
        <p:xfrm>
          <a:off x="293914" y="2005006"/>
          <a:ext cx="8512629" cy="2669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171">
                  <a:extLst>
                    <a:ext uri="{9D8B030D-6E8A-4147-A177-3AD203B41FA5}">
                      <a16:colId xmlns:a16="http://schemas.microsoft.com/office/drawing/2014/main" val="898145439"/>
                    </a:ext>
                  </a:extLst>
                </a:gridCol>
                <a:gridCol w="1331991">
                  <a:extLst>
                    <a:ext uri="{9D8B030D-6E8A-4147-A177-3AD203B41FA5}">
                      <a16:colId xmlns:a16="http://schemas.microsoft.com/office/drawing/2014/main" val="2558618508"/>
                    </a:ext>
                  </a:extLst>
                </a:gridCol>
                <a:gridCol w="1196324">
                  <a:extLst>
                    <a:ext uri="{9D8B030D-6E8A-4147-A177-3AD203B41FA5}">
                      <a16:colId xmlns:a16="http://schemas.microsoft.com/office/drawing/2014/main" val="990994550"/>
                    </a:ext>
                  </a:extLst>
                </a:gridCol>
                <a:gridCol w="1404257">
                  <a:extLst>
                    <a:ext uri="{9D8B030D-6E8A-4147-A177-3AD203B41FA5}">
                      <a16:colId xmlns:a16="http://schemas.microsoft.com/office/drawing/2014/main" val="3046798972"/>
                    </a:ext>
                  </a:extLst>
                </a:gridCol>
                <a:gridCol w="3439886">
                  <a:extLst>
                    <a:ext uri="{9D8B030D-6E8A-4147-A177-3AD203B41FA5}">
                      <a16:colId xmlns:a16="http://schemas.microsoft.com/office/drawing/2014/main" val="507854797"/>
                    </a:ext>
                  </a:extLst>
                </a:gridCol>
              </a:tblGrid>
              <a:tr h="550145">
                <a:tc>
                  <a:txBody>
                    <a:bodyPr/>
                    <a:lstStyle/>
                    <a:p>
                      <a:r>
                        <a:rPr lang="en-US" dirty="0" smtClean="0"/>
                        <a:t>Partner </a:t>
                      </a:r>
                    </a:p>
                    <a:p>
                      <a:r>
                        <a:rPr lang="en-US" sz="1100" dirty="0" smtClean="0"/>
                        <a:t>(Lead</a:t>
                      </a:r>
                      <a:r>
                        <a:rPr lang="en-US" sz="1100" baseline="0" dirty="0" smtClean="0"/>
                        <a:t> Agency)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Budget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Beneficiary</a:t>
                      </a:r>
                      <a:r>
                        <a:rPr lang="en-US" sz="1600" baseline="0" dirty="0" smtClean="0"/>
                        <a:t> HHs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Activities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695268"/>
                  </a:ext>
                </a:extLst>
              </a:tr>
              <a:tr h="434325">
                <a:tc>
                  <a:txBody>
                    <a:bodyPr/>
                    <a:lstStyle/>
                    <a:p>
                      <a:r>
                        <a:rPr lang="en-US" dirty="0" smtClean="0"/>
                        <a:t>CCR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$1,465,000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2,934 HHs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err="1" smtClean="0"/>
                        <a:t>Dohuk</a:t>
                      </a:r>
                      <a:r>
                        <a:rPr lang="en-US" baseline="0" dirty="0" smtClean="0"/>
                        <a:t>, SAD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SOK &amp; NFI Distribution,</a:t>
                      </a:r>
                      <a:r>
                        <a:rPr lang="en-US" sz="1200" baseline="0" dirty="0" smtClean="0"/>
                        <a:t> Critical Shelter Upgrades, Cash for Rent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103606"/>
                  </a:ext>
                </a:extLst>
              </a:tr>
              <a:tr h="347460">
                <a:tc>
                  <a:txBody>
                    <a:bodyPr/>
                    <a:lstStyle/>
                    <a:p>
                      <a:r>
                        <a:rPr lang="en-US" dirty="0" smtClean="0"/>
                        <a:t>HRF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$773,000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1,393 HHs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Kirkuk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SOK</a:t>
                      </a:r>
                      <a:r>
                        <a:rPr lang="en-US" sz="1400" baseline="0" dirty="0" smtClean="0"/>
                        <a:t> Distribution, Critical Shelter Upgrades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049373"/>
                  </a:ext>
                </a:extLst>
              </a:tr>
              <a:tr h="434325">
                <a:tc>
                  <a:txBody>
                    <a:bodyPr/>
                    <a:lstStyle/>
                    <a:p>
                      <a:r>
                        <a:rPr lang="en-US" dirty="0" smtClean="0"/>
                        <a:t>SZOA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$642,000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1,337</a:t>
                      </a:r>
                      <a:r>
                        <a:rPr lang="en-US" baseline="0" dirty="0" smtClean="0"/>
                        <a:t> HHs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Anbar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SOK &amp; NFI Distribution,</a:t>
                      </a:r>
                      <a:r>
                        <a:rPr lang="en-US" sz="1200" baseline="0" dirty="0" smtClean="0"/>
                        <a:t> Critical Shelter Upgrades, Cash for Rent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830342"/>
                  </a:ext>
                </a:extLst>
              </a:tr>
              <a:tr h="3474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UN-Habitat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$433,000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1,000 HHs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Anbar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SOK</a:t>
                      </a:r>
                      <a:r>
                        <a:rPr lang="en-US" sz="1600" baseline="0" dirty="0" smtClean="0"/>
                        <a:t> Distribution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911069"/>
                  </a:ext>
                </a:extLst>
              </a:tr>
              <a:tr h="44426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$3.3</a:t>
                      </a:r>
                      <a:r>
                        <a:rPr lang="en-US" b="1" baseline="0" dirty="0" smtClean="0"/>
                        <a:t> million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6,664 HHs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383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25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771175"/>
          </a:xfrm>
        </p:spPr>
        <p:txBody>
          <a:bodyPr/>
          <a:lstStyle/>
          <a:p>
            <a:r>
              <a:rPr lang="en-US" dirty="0" smtClean="0"/>
              <a:t>IIC Call Center Focal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7153"/>
            <a:ext cx="8229600" cy="3617470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The Iraq Information Center (formerly the IDP Call Center) has been forwarding complaints and requests for services to the Shelter Cluster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rgbClr val="0070C0"/>
                </a:solidFill>
              </a:rPr>
              <a:t>We will refer these complaints to your organization, however, we want to clearly identify focal points for each organization to receive complaints.  Focal points should ideally be someone in a supervisory capacity of programming, backed by an M&amp;E staff or PSEA focal point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rgbClr val="0070C0"/>
                </a:solidFill>
              </a:rPr>
              <a:t>For organizations that have hotlines, we would still like a clear focal point for complaints as hotlines are not always active and may cost complainants money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rgbClr val="0070C0"/>
                </a:solidFill>
              </a:rPr>
              <a:t>Partners are requested to share their complaint focal point by 30 September with Teri (coord2.Iraq@sheltercluster.org)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13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714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Shall We Move the </a:t>
            </a:r>
            <a:r>
              <a:rPr lang="en-US" dirty="0" err="1" smtClean="0"/>
              <a:t>Ninewa</a:t>
            </a:r>
            <a:r>
              <a:rPr lang="en-US" dirty="0" smtClean="0"/>
              <a:t> SNFI Meeting to Mosul?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proposal has been made to move the </a:t>
            </a:r>
            <a:r>
              <a:rPr lang="en-US" dirty="0" err="1" smtClean="0"/>
              <a:t>Ninewa</a:t>
            </a:r>
            <a:r>
              <a:rPr lang="en-US" dirty="0" smtClean="0"/>
              <a:t> SNFI meeting to Mosul, with DRC initially offering to host.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14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8125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610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Any Other Business?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397" y="771993"/>
            <a:ext cx="8529403" cy="3822630"/>
          </a:xfrm>
        </p:spPr>
        <p:txBody>
          <a:bodyPr>
            <a:normAutofit/>
          </a:bodyPr>
          <a:lstStyle/>
          <a:p>
            <a:pPr marL="914400" lvl="1" indent="-51435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</a:rPr>
              <a:t>Any points partners need assistance with or would like to raise for future meetings?</a:t>
            </a: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US" sz="2000" dirty="0" smtClean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IN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15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099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5276A1-046B-47EC-9475-D7D71939C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16</a:t>
            </a:fld>
            <a:endParaRPr lang="en-GB"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D2D275D-9241-4971-A34C-5B9FD09EB231}"/>
              </a:ext>
            </a:extLst>
          </p:cNvPr>
          <p:cNvSpPr txBox="1">
            <a:spLocks/>
          </p:cNvSpPr>
          <p:nvPr/>
        </p:nvSpPr>
        <p:spPr>
          <a:xfrm>
            <a:off x="0" y="84849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90124"/>
            <a:ext cx="2467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</a:rPr>
              <a:t>THANK YOU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A618B5-BB67-4C42-ABEB-37F98EF1CD73}"/>
              </a:ext>
            </a:extLst>
          </p:cNvPr>
          <p:cNvSpPr txBox="1"/>
          <p:nvPr/>
        </p:nvSpPr>
        <p:spPr>
          <a:xfrm>
            <a:off x="3470188" y="4616447"/>
            <a:ext cx="50054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IOM credit: Core Housing Pilot in West Mosul, 2019</a:t>
            </a:r>
            <a:endParaRPr lang="en-US" sz="16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171450"/>
            <a:ext cx="5695950" cy="427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9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28 August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Review of Pending Action Points from 08.28 Meeting</a:t>
            </a:r>
          </a:p>
          <a:p>
            <a:pPr marL="914400" lvl="1" indent="-51435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</a:rPr>
              <a:t>Partners to continue to update Activity Info databases, liaise with Shelter Cluster for any issues in reporting</a:t>
            </a:r>
          </a:p>
          <a:p>
            <a:pPr marL="914400" lvl="1" indent="-51435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0070C0"/>
                </a:solidFill>
              </a:rPr>
              <a:t>Shelter Cluster to circulate the outcomes of the HLP-Shelter Workshop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2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025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CCCM Update on </a:t>
            </a:r>
            <a:r>
              <a:rPr lang="en-US" dirty="0" err="1" smtClean="0"/>
              <a:t>Ninewa</a:t>
            </a:r>
            <a:r>
              <a:rPr lang="en-US" dirty="0" smtClean="0"/>
              <a:t> Forced Returns &amp; Coerced Departures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Briefing from CCCM Cluster Sub-National Coordinator, Annika Gerlach</a:t>
            </a:r>
          </a:p>
          <a:p>
            <a:r>
              <a:rPr lang="en-US" dirty="0" smtClean="0"/>
              <a:t>Updates from relevant partners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2245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DTM Tracking of Forced Returns and Coerced Departures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192"/>
            <a:ext cx="8229600" cy="3394472"/>
          </a:xfrm>
        </p:spPr>
        <p:txBody>
          <a:bodyPr/>
          <a:lstStyle/>
          <a:p>
            <a:r>
              <a:rPr lang="en-US" sz="1600" dirty="0" smtClean="0"/>
              <a:t>DTM has recorded 6,615 HHs that have left camps between August 17 and September 22.</a:t>
            </a:r>
          </a:p>
          <a:p>
            <a:r>
              <a:rPr lang="en-US" sz="1600" dirty="0" smtClean="0"/>
              <a:t>Of those who left camp settings for non-camp settings, the majority remain in </a:t>
            </a:r>
            <a:r>
              <a:rPr lang="en-US" sz="1600" dirty="0" err="1" smtClean="0"/>
              <a:t>Ninewa</a:t>
            </a:r>
            <a:r>
              <a:rPr lang="en-US" sz="1600" dirty="0" smtClean="0"/>
              <a:t>, primarily in </a:t>
            </a:r>
            <a:r>
              <a:rPr lang="en-US" sz="1600" dirty="0" err="1" smtClean="0"/>
              <a:t>Ba’aj</a:t>
            </a:r>
            <a:r>
              <a:rPr lang="en-US" sz="1600" dirty="0" smtClean="0"/>
              <a:t> (2000 HHs) and Mosul (1450 HHs) districts.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028" y="2402249"/>
            <a:ext cx="7184547" cy="208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18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153400" cy="63222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DTM Tracking of Forced Returns and Coerced Departures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3573"/>
            <a:ext cx="8229600" cy="3563091"/>
          </a:xfrm>
        </p:spPr>
        <p:txBody>
          <a:bodyPr>
            <a:normAutofit/>
          </a:bodyPr>
          <a:lstStyle/>
          <a:p>
            <a:r>
              <a:rPr lang="en-US" sz="1600" dirty="0" smtClean="0"/>
              <a:t>IOM DTM conducted follow up phone interviews with a representative sample of the 600 HHs that were forced to depart Haji Ali between September 4-10.</a:t>
            </a:r>
          </a:p>
          <a:p>
            <a:r>
              <a:rPr lang="en-US" sz="1600" dirty="0" smtClean="0"/>
              <a:t>64% of those surveyed said they left the camp involuntarily, and 6% did not want to answer.</a:t>
            </a:r>
          </a:p>
          <a:p>
            <a:r>
              <a:rPr lang="en-US" sz="1600" dirty="0" smtClean="0"/>
              <a:t>56% of HHs returned to their location of origin while 44% were secondarily displaced.</a:t>
            </a:r>
          </a:p>
          <a:p>
            <a:r>
              <a:rPr lang="en-US" sz="1600" b="1" dirty="0" smtClean="0"/>
              <a:t>95% of those who returned to their location of origin returned to their habitual residence, however, 74% of those people returned to a destroyed house.</a:t>
            </a:r>
          </a:p>
          <a:p>
            <a:r>
              <a:rPr lang="en-US" sz="1600" dirty="0" smtClean="0"/>
              <a:t>Half of those returned reported a fear of eviction.</a:t>
            </a:r>
          </a:p>
          <a:p>
            <a:r>
              <a:rPr lang="en-US" sz="1600" b="1" dirty="0" smtClean="0"/>
              <a:t>41% of those who did not return reported staying in either a camp or a tent as a shelter, and 24% reported sheltering in UABs. 69% of these HHs reported a fear of eviction.</a:t>
            </a:r>
          </a:p>
          <a:p>
            <a:r>
              <a:rPr lang="en-US" sz="1600" dirty="0" smtClean="0"/>
              <a:t>Unavailability of basic services was reported as the primary reason--by 81% of HHs—not to return, </a:t>
            </a:r>
            <a:r>
              <a:rPr lang="en-US" sz="1600" b="1" dirty="0" smtClean="0"/>
              <a:t>followed by damage and destruction or occupation by someone else of their residence</a:t>
            </a:r>
            <a:r>
              <a:rPr lang="en-US" sz="1600" dirty="0" smtClean="0"/>
              <a:t>.</a:t>
            </a:r>
          </a:p>
          <a:p>
            <a:endParaRPr lang="en-US" sz="16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2103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1"/>
            <a:ext cx="8229600" cy="55800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Update on Achievements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5851"/>
            <a:ext cx="8229600" cy="3394472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SNFI Achievements Reported in Activity Info Jan-August 31</a:t>
            </a:r>
            <a:endParaRPr lang="en-US" sz="2000" dirty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IN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49838"/>
              </p:ext>
            </p:extLst>
          </p:nvPr>
        </p:nvGraphicFramePr>
        <p:xfrm>
          <a:off x="457200" y="1562100"/>
          <a:ext cx="8229600" cy="310316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392192798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96098316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334561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7656399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077468722"/>
                    </a:ext>
                  </a:extLst>
                </a:gridCol>
              </a:tblGrid>
              <a:tr h="613489">
                <a:tc>
                  <a:txBody>
                    <a:bodyPr/>
                    <a:lstStyle/>
                    <a:p>
                      <a:r>
                        <a:rPr lang="en-US" dirty="0" smtClean="0"/>
                        <a:t>District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Shelter</a:t>
                      </a:r>
                      <a:r>
                        <a:rPr lang="en-US" baseline="0" dirty="0" smtClean="0"/>
                        <a:t>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NFI</a:t>
                      </a:r>
                      <a:r>
                        <a:rPr lang="en-US" baseline="0" dirty="0" smtClean="0"/>
                        <a:t>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Shelter Achievement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NFI Achievement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02036"/>
                  </a:ext>
                </a:extLst>
              </a:tr>
              <a:tr h="51022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Hamdaniya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13,326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40,459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17,130 (128%)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32,602 (81%)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299248"/>
                  </a:ext>
                </a:extLst>
              </a:tr>
              <a:tr h="422180">
                <a:tc>
                  <a:txBody>
                    <a:bodyPr/>
                    <a:lstStyle/>
                    <a:p>
                      <a:r>
                        <a:rPr lang="en-US" dirty="0" smtClean="0"/>
                        <a:t>Mosul*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156,605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165,199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15,242 (10%)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48,654 (29%)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327226"/>
                  </a:ext>
                </a:extLst>
              </a:tr>
              <a:tr h="510227">
                <a:tc>
                  <a:txBody>
                    <a:bodyPr/>
                    <a:lstStyle/>
                    <a:p>
                      <a:r>
                        <a:rPr lang="en-US" dirty="0" smtClean="0"/>
                        <a:t>Sinjar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6,710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4,986</a:t>
                      </a:r>
                      <a:r>
                        <a:rPr lang="en-US" baseline="0" dirty="0" smtClean="0"/>
                        <a:t>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2,465</a:t>
                      </a:r>
                      <a:r>
                        <a:rPr lang="en-US" baseline="0" dirty="0" smtClean="0"/>
                        <a:t> (37%)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12,852</a:t>
                      </a:r>
                      <a:r>
                        <a:rPr lang="en-US" baseline="0" dirty="0" smtClean="0"/>
                        <a:t> (258%)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480260"/>
                  </a:ext>
                </a:extLst>
              </a:tr>
              <a:tr h="510227">
                <a:tc>
                  <a:txBody>
                    <a:bodyPr/>
                    <a:lstStyle/>
                    <a:p>
                      <a:r>
                        <a:rPr lang="en-US" dirty="0" smtClean="0"/>
                        <a:t>Tel Afar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17,237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16,476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(0%)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5,116</a:t>
                      </a:r>
                      <a:r>
                        <a:rPr lang="en-US" baseline="0" dirty="0" smtClean="0"/>
                        <a:t> (31%)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751497"/>
                  </a:ext>
                </a:extLst>
              </a:tr>
              <a:tr h="51022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4,209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7,173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3,461 (82%)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2,100 (29%)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975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90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Ninewa</a:t>
            </a:r>
            <a:r>
              <a:rPr lang="en-US" dirty="0" smtClean="0"/>
              <a:t> Updates by District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</a:rPr>
              <a:t>Hamdaniya</a:t>
            </a:r>
            <a:endParaRPr lang="en-US" sz="2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IN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572374"/>
              </p:ext>
            </p:extLst>
          </p:nvPr>
        </p:nvGraphicFramePr>
        <p:xfrm>
          <a:off x="602105" y="1705366"/>
          <a:ext cx="7799880" cy="1871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9976">
                  <a:extLst>
                    <a:ext uri="{9D8B030D-6E8A-4147-A177-3AD203B41FA5}">
                      <a16:colId xmlns:a16="http://schemas.microsoft.com/office/drawing/2014/main" val="410688353"/>
                    </a:ext>
                  </a:extLst>
                </a:gridCol>
                <a:gridCol w="1559976">
                  <a:extLst>
                    <a:ext uri="{9D8B030D-6E8A-4147-A177-3AD203B41FA5}">
                      <a16:colId xmlns:a16="http://schemas.microsoft.com/office/drawing/2014/main" val="772264694"/>
                    </a:ext>
                  </a:extLst>
                </a:gridCol>
                <a:gridCol w="1559976">
                  <a:extLst>
                    <a:ext uri="{9D8B030D-6E8A-4147-A177-3AD203B41FA5}">
                      <a16:colId xmlns:a16="http://schemas.microsoft.com/office/drawing/2014/main" val="2438028034"/>
                    </a:ext>
                  </a:extLst>
                </a:gridCol>
                <a:gridCol w="1559976">
                  <a:extLst>
                    <a:ext uri="{9D8B030D-6E8A-4147-A177-3AD203B41FA5}">
                      <a16:colId xmlns:a16="http://schemas.microsoft.com/office/drawing/2014/main" val="3102544422"/>
                    </a:ext>
                  </a:extLst>
                </a:gridCol>
                <a:gridCol w="1559976">
                  <a:extLst>
                    <a:ext uri="{9D8B030D-6E8A-4147-A177-3AD203B41FA5}">
                      <a16:colId xmlns:a16="http://schemas.microsoft.com/office/drawing/2014/main" val="2289975235"/>
                    </a:ext>
                  </a:extLst>
                </a:gridCol>
              </a:tblGrid>
              <a:tr h="3968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Partners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Sub</a:t>
                      </a:r>
                      <a:r>
                        <a:rPr lang="en-US" sz="1200" baseline="0" dirty="0" smtClean="0"/>
                        <a:t>-District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Targets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October</a:t>
                      </a:r>
                      <a:r>
                        <a:rPr lang="en-US" sz="1400" baseline="0" dirty="0" smtClean="0"/>
                        <a:t> Plans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027477"/>
                  </a:ext>
                </a:extLst>
              </a:tr>
              <a:tr h="52961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CNSF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Kakae</a:t>
                      </a:r>
                      <a:r>
                        <a:rPr lang="en-US" sz="1400" baseline="0" dirty="0" smtClean="0"/>
                        <a:t> villages – </a:t>
                      </a:r>
                      <a:r>
                        <a:rPr lang="en-US" sz="1400" baseline="0" dirty="0" err="1" smtClean="0"/>
                        <a:t>Majidia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Wardak</a:t>
                      </a:r>
                      <a:r>
                        <a:rPr lang="en-US" sz="1400" baseline="0" dirty="0" smtClean="0"/>
                        <a:t>, and </a:t>
                      </a:r>
                      <a:r>
                        <a:rPr lang="en-US" sz="1400" baseline="0" dirty="0" err="1" smtClean="0"/>
                        <a:t>Kazakan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Reconstruction of Cat 4 Houses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 HHs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Construction</a:t>
                      </a:r>
                      <a:r>
                        <a:rPr lang="en-US" sz="1400" baseline="0" dirty="0" smtClean="0"/>
                        <a:t> underway, except for </a:t>
                      </a:r>
                      <a:r>
                        <a:rPr lang="en-US" sz="1400" baseline="0" dirty="0" err="1" smtClean="0"/>
                        <a:t>Kazakan</a:t>
                      </a:r>
                      <a:r>
                        <a:rPr lang="en-US" sz="1400" baseline="0" dirty="0" smtClean="0"/>
                        <a:t>, which is completed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676497"/>
                  </a:ext>
                </a:extLst>
              </a:tr>
              <a:tr h="52961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CNSF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Kakae</a:t>
                      </a:r>
                      <a:r>
                        <a:rPr lang="en-US" sz="1400" baseline="0" dirty="0" smtClean="0"/>
                        <a:t> village - </a:t>
                      </a:r>
                      <a:r>
                        <a:rPr lang="en-US" sz="1400" baseline="0" dirty="0" err="1" smtClean="0"/>
                        <a:t>Majidia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Rehabilitation of Cat 3 Houses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 HHs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Construction will continue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999201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11629" y="3828827"/>
            <a:ext cx="8229600" cy="7657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Partners reporting in Activity Info:  BCF, CNSF, Caritas Czech, Caritas Iraq, CRS, IOM, IRW, </a:t>
            </a:r>
            <a:r>
              <a:rPr lang="en-US" sz="2000" dirty="0" err="1" smtClean="0">
                <a:solidFill>
                  <a:schemeClr val="accent3">
                    <a:lumMod val="75000"/>
                  </a:schemeClr>
                </a:solidFill>
              </a:rPr>
              <a:t>Malteser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 International, Mission East, </a:t>
            </a:r>
            <a:r>
              <a:rPr lang="en-US" sz="2000" dirty="0" err="1" smtClean="0">
                <a:solidFill>
                  <a:schemeClr val="accent3">
                    <a:lumMod val="75000"/>
                  </a:schemeClr>
                </a:solidFill>
              </a:rPr>
              <a:t>MoMD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, Samaritan’s Purse</a:t>
            </a:r>
          </a:p>
        </p:txBody>
      </p:sp>
    </p:spTree>
    <p:extLst>
      <p:ext uri="{BB962C8B-B14F-4D97-AF65-F5344CB8AC3E}">
        <p14:creationId xmlns:p14="http://schemas.microsoft.com/office/powerpoint/2010/main" val="163813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65970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Ninewa</a:t>
            </a:r>
            <a:r>
              <a:rPr lang="en-US" sz="2000" dirty="0" smtClean="0"/>
              <a:t> Updates by District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819" y="471948"/>
            <a:ext cx="8898194" cy="4122675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Mosul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349337"/>
              </p:ext>
            </p:extLst>
          </p:nvPr>
        </p:nvGraphicFramePr>
        <p:xfrm>
          <a:off x="304799" y="850978"/>
          <a:ext cx="8721213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938">
                  <a:extLst>
                    <a:ext uri="{9D8B030D-6E8A-4147-A177-3AD203B41FA5}">
                      <a16:colId xmlns:a16="http://schemas.microsoft.com/office/drawing/2014/main" val="182934283"/>
                    </a:ext>
                  </a:extLst>
                </a:gridCol>
                <a:gridCol w="2287936">
                  <a:extLst>
                    <a:ext uri="{9D8B030D-6E8A-4147-A177-3AD203B41FA5}">
                      <a16:colId xmlns:a16="http://schemas.microsoft.com/office/drawing/2014/main" val="364713135"/>
                    </a:ext>
                  </a:extLst>
                </a:gridCol>
                <a:gridCol w="1761199">
                  <a:extLst>
                    <a:ext uri="{9D8B030D-6E8A-4147-A177-3AD203B41FA5}">
                      <a16:colId xmlns:a16="http://schemas.microsoft.com/office/drawing/2014/main" val="1378868125"/>
                    </a:ext>
                  </a:extLst>
                </a:gridCol>
                <a:gridCol w="834780">
                  <a:extLst>
                    <a:ext uri="{9D8B030D-6E8A-4147-A177-3AD203B41FA5}">
                      <a16:colId xmlns:a16="http://schemas.microsoft.com/office/drawing/2014/main" val="3872615910"/>
                    </a:ext>
                  </a:extLst>
                </a:gridCol>
                <a:gridCol w="2792360">
                  <a:extLst>
                    <a:ext uri="{9D8B030D-6E8A-4147-A177-3AD203B41FA5}">
                      <a16:colId xmlns:a16="http://schemas.microsoft.com/office/drawing/2014/main" val="3783529112"/>
                    </a:ext>
                  </a:extLst>
                </a:gridCol>
              </a:tblGrid>
              <a:tr h="29669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Partners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Sub</a:t>
                      </a:r>
                      <a:r>
                        <a:rPr lang="en-US" sz="1400" baseline="0" dirty="0" smtClean="0"/>
                        <a:t>-District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Targets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October</a:t>
                      </a:r>
                      <a:r>
                        <a:rPr lang="en-US" sz="1400" baseline="0" dirty="0" smtClean="0"/>
                        <a:t> Activities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895957"/>
                  </a:ext>
                </a:extLst>
              </a:tr>
              <a:tr h="712068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Medair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West Mosul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Zinjili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17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Tamouz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Mushirfa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War Damage Rehabs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17</a:t>
                      </a:r>
                      <a:r>
                        <a:rPr lang="en-US" sz="1400" baseline="0" dirty="0" smtClean="0"/>
                        <a:t> HHs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Rapid Security Assessment finalized for </a:t>
                      </a:r>
                      <a:r>
                        <a:rPr lang="en-US" sz="1400" dirty="0" err="1" smtClean="0"/>
                        <a:t>Mushirfa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Zinjili</a:t>
                      </a:r>
                      <a:r>
                        <a:rPr lang="en-US" sz="1400" dirty="0" smtClean="0"/>
                        <a:t>, and 17 </a:t>
                      </a:r>
                      <a:r>
                        <a:rPr lang="en-US" sz="1400" dirty="0" err="1" smtClean="0"/>
                        <a:t>Tamouz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Conduct the WDS scoping </a:t>
                      </a:r>
                    </a:p>
                    <a:p>
                      <a:r>
                        <a:rPr lang="en-US" sz="1400" dirty="0" smtClean="0"/>
                        <a:t>Conduct SEVAT (TBC)</a:t>
                      </a:r>
                    </a:p>
                    <a:p>
                      <a:r>
                        <a:rPr lang="en-US" sz="1400" dirty="0" smtClean="0"/>
                        <a:t>Develop </a:t>
                      </a:r>
                      <a:r>
                        <a:rPr lang="en-US" sz="1400" dirty="0" err="1" smtClean="0"/>
                        <a:t>BoQs</a:t>
                      </a:r>
                      <a:r>
                        <a:rPr lang="en-US" sz="1400" dirty="0" smtClean="0"/>
                        <a:t> for WDS Cat-2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927532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50605" y="3012502"/>
            <a:ext cx="8229600" cy="1091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Partners reporting in Activity Info:  BCF, CRS, HA, IOM, IRW, </a:t>
            </a:r>
            <a:r>
              <a:rPr lang="en-US" sz="2000" dirty="0" err="1" smtClean="0">
                <a:solidFill>
                  <a:schemeClr val="accent3">
                    <a:lumMod val="75000"/>
                  </a:schemeClr>
                </a:solidFill>
              </a:rPr>
              <a:t>Malteser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 Int’l, NRC, RIRP, Samaritan’s Purse, UN-Habitat</a:t>
            </a:r>
          </a:p>
          <a:p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UNDP (does not report in Activity Info, does report in the WDS Portal)</a:t>
            </a:r>
          </a:p>
        </p:txBody>
      </p:sp>
    </p:spTree>
    <p:extLst>
      <p:ext uri="{BB962C8B-B14F-4D97-AF65-F5344CB8AC3E}">
        <p14:creationId xmlns:p14="http://schemas.microsoft.com/office/powerpoint/2010/main" val="226794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Ninewa</a:t>
            </a:r>
            <a:r>
              <a:rPr lang="en-US" dirty="0" smtClean="0"/>
              <a:t> Updates by District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3394"/>
            <a:ext cx="8229600" cy="3621229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Sinjar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907628"/>
              </p:ext>
            </p:extLst>
          </p:nvPr>
        </p:nvGraphicFramePr>
        <p:xfrm>
          <a:off x="530942" y="1488080"/>
          <a:ext cx="8264716" cy="2787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943">
                  <a:extLst>
                    <a:ext uri="{9D8B030D-6E8A-4147-A177-3AD203B41FA5}">
                      <a16:colId xmlns:a16="http://schemas.microsoft.com/office/drawing/2014/main" val="182934283"/>
                    </a:ext>
                  </a:extLst>
                </a:gridCol>
                <a:gridCol w="1505477">
                  <a:extLst>
                    <a:ext uri="{9D8B030D-6E8A-4147-A177-3AD203B41FA5}">
                      <a16:colId xmlns:a16="http://schemas.microsoft.com/office/drawing/2014/main" val="364713135"/>
                    </a:ext>
                  </a:extLst>
                </a:gridCol>
                <a:gridCol w="1815817">
                  <a:extLst>
                    <a:ext uri="{9D8B030D-6E8A-4147-A177-3AD203B41FA5}">
                      <a16:colId xmlns:a16="http://schemas.microsoft.com/office/drawing/2014/main" val="1378868125"/>
                    </a:ext>
                  </a:extLst>
                </a:gridCol>
                <a:gridCol w="1637536">
                  <a:extLst>
                    <a:ext uri="{9D8B030D-6E8A-4147-A177-3AD203B41FA5}">
                      <a16:colId xmlns:a16="http://schemas.microsoft.com/office/drawing/2014/main" val="3872615910"/>
                    </a:ext>
                  </a:extLst>
                </a:gridCol>
                <a:gridCol w="1652943">
                  <a:extLst>
                    <a:ext uri="{9D8B030D-6E8A-4147-A177-3AD203B41FA5}">
                      <a16:colId xmlns:a16="http://schemas.microsoft.com/office/drawing/2014/main" val="3783529112"/>
                    </a:ext>
                  </a:extLst>
                </a:gridCol>
              </a:tblGrid>
              <a:tr h="26379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Partners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Sub</a:t>
                      </a:r>
                      <a:r>
                        <a:rPr lang="en-US" sz="1400" baseline="0" dirty="0" smtClean="0"/>
                        <a:t>-District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Targets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October Plans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272287"/>
                  </a:ext>
                </a:extLst>
              </a:tr>
              <a:tr h="1398091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Medair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Sinuni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Golat</a:t>
                      </a:r>
                      <a:r>
                        <a:rPr lang="en-US" sz="1200" dirty="0" smtClean="0"/>
                        <a:t> Village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NFI</a:t>
                      </a:r>
                      <a:r>
                        <a:rPr lang="en-US" sz="1200" baseline="0" dirty="0" smtClean="0"/>
                        <a:t> Distribution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342 HHs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Completed September 16th:</a:t>
                      </a:r>
                    </a:p>
                    <a:p>
                      <a:r>
                        <a:rPr lang="en-US" sz="1100" dirty="0" smtClean="0"/>
                        <a:t>-UNHCR kits distributed to the remaining families </a:t>
                      </a:r>
                    </a:p>
                    <a:p>
                      <a:r>
                        <a:rPr lang="en-US" sz="1100" dirty="0" smtClean="0"/>
                        <a:t>-218 blankets, 42 cooking stoves, 51 </a:t>
                      </a:r>
                      <a:r>
                        <a:rPr lang="en-US" sz="1100" dirty="0" err="1" smtClean="0"/>
                        <a:t>Jerrycans</a:t>
                      </a:r>
                      <a:r>
                        <a:rPr lang="en-US" sz="1100" dirty="0" smtClean="0"/>
                        <a:t>, 345 Hygiene kits, 19 Female sanitary kits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795811"/>
                  </a:ext>
                </a:extLst>
              </a:tr>
              <a:tr h="86686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IOM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Sinjar,</a:t>
                      </a:r>
                      <a:r>
                        <a:rPr lang="en-US" sz="1200" baseline="0" dirty="0" smtClean="0"/>
                        <a:t> Al </a:t>
                      </a:r>
                      <a:r>
                        <a:rPr lang="en-US" sz="1200" baseline="0" dirty="0" err="1" smtClean="0"/>
                        <a:t>Shamal</a:t>
                      </a:r>
                      <a:r>
                        <a:rPr lang="en-US" sz="1200" baseline="0" dirty="0" smtClean="0"/>
                        <a:t>, </a:t>
                      </a:r>
                      <a:r>
                        <a:rPr lang="en-US" sz="1200" baseline="0" dirty="0" err="1" smtClean="0"/>
                        <a:t>Markaz</a:t>
                      </a:r>
                      <a:r>
                        <a:rPr lang="en-US" sz="1200" baseline="0" dirty="0" smtClean="0"/>
                        <a:t> Sinjar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War</a:t>
                      </a:r>
                      <a:r>
                        <a:rPr lang="en-US" sz="1200" baseline="0" dirty="0" smtClean="0"/>
                        <a:t> Damage Rehabs Cat 2 &amp; 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300 HHs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60670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275187"/>
            <a:ext cx="8229600" cy="44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Partners reporting in Activity Info:  IOM, Mission East</a:t>
            </a:r>
          </a:p>
        </p:txBody>
      </p:sp>
    </p:spTree>
    <p:extLst>
      <p:ext uri="{BB962C8B-B14F-4D97-AF65-F5344CB8AC3E}">
        <p14:creationId xmlns:p14="http://schemas.microsoft.com/office/powerpoint/2010/main" val="19760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145E2856-19BA-425F-803A-C89D2B7302BA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52754</TotalTime>
  <Words>1234</Words>
  <Application>Microsoft Office PowerPoint</Application>
  <PresentationFormat>On-screen Show (16:9)</PresentationFormat>
  <Paragraphs>231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MS PGothic</vt:lpstr>
      <vt:lpstr>Arial</vt:lpstr>
      <vt:lpstr>Calibri</vt:lpstr>
      <vt:lpstr>Calibri Light</vt:lpstr>
      <vt:lpstr>Times New Roman</vt:lpstr>
      <vt:lpstr>Verdana</vt:lpstr>
      <vt:lpstr>Wingdings</vt:lpstr>
      <vt:lpstr>Shelter Cluster Red Theme</vt:lpstr>
      <vt:lpstr>PowerPoint Presentation</vt:lpstr>
      <vt:lpstr>Review of 28 August Meeting</vt:lpstr>
      <vt:lpstr>CCCM Update on Ninewa Forced Returns &amp; Coerced Departures</vt:lpstr>
      <vt:lpstr>DTM Tracking of Forced Returns and Coerced Departures</vt:lpstr>
      <vt:lpstr>DTM Tracking of Forced Returns and Coerced Departures</vt:lpstr>
      <vt:lpstr>Update on Achievements</vt:lpstr>
      <vt:lpstr>Ninewa Updates by District</vt:lpstr>
      <vt:lpstr>Ninewa Updates by District</vt:lpstr>
      <vt:lpstr>Ninewa Updates by District</vt:lpstr>
      <vt:lpstr>Ninewa Updates by District</vt:lpstr>
      <vt:lpstr>Ninewa Updates by District</vt:lpstr>
      <vt:lpstr>IHF Second Allocation</vt:lpstr>
      <vt:lpstr>IIC Call Center Focal Points</vt:lpstr>
      <vt:lpstr>Shall We Move the Ninewa SNFI Meeting to Mosul?</vt:lpstr>
      <vt:lpstr>Any Other Business?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Teri Smith</cp:lastModifiedBy>
  <cp:revision>2875</cp:revision>
  <cp:lastPrinted>2017-10-23T07:30:35Z</cp:lastPrinted>
  <dcterms:created xsi:type="dcterms:W3CDTF">2014-10-08T08:24:30Z</dcterms:created>
  <dcterms:modified xsi:type="dcterms:W3CDTF">2019-10-06T14:26:39Z</dcterms:modified>
</cp:coreProperties>
</file>