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7"/>
  </p:notesMasterIdLst>
  <p:sldIdLst>
    <p:sldId id="702" r:id="rId4"/>
    <p:sldId id="717" r:id="rId5"/>
    <p:sldId id="720" r:id="rId6"/>
    <p:sldId id="719" r:id="rId7"/>
    <p:sldId id="729" r:id="rId8"/>
    <p:sldId id="730" r:id="rId9"/>
    <p:sldId id="731" r:id="rId10"/>
    <p:sldId id="726" r:id="rId11"/>
    <p:sldId id="732" r:id="rId12"/>
    <p:sldId id="721" r:id="rId13"/>
    <p:sldId id="737" r:id="rId14"/>
    <p:sldId id="724" r:id="rId15"/>
    <p:sldId id="716" r:id="rId16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/>
  <p:cmAuthor id="2" name="Michael Gloeckle" initials="MG [2]" lastIdx="1" clrIdx="2"/>
  <p:cmAuthor id="3" name="WEIRA Cornelius - ET" initials="WC-E" lastIdx="2" clrIdx="3"/>
  <p:cmAuthor id="4" name="Andrea" initials="A" lastIdx="0" clrIdx="4">
    <p:extLst>
      <p:ext uri="{19B8F6BF-5375-455C-9EA6-DF929625EA0E}">
        <p15:presenceInfo xmlns:p15="http://schemas.microsoft.com/office/powerpoint/2012/main" userId="Andre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F28630-77CA-F94C-991E-1B671E0549D8}" v="6" dt="2019-11-28T06:24:11.627"/>
    <p1510:client id="{B3796584-7169-9E14-0DFC-AD2D43A2EDAD}" v="9" dt="2019-12-04T20:17:53.6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2358" autoAdjust="0"/>
  </p:normalViewPr>
  <p:slideViewPr>
    <p:cSldViewPr snapToGrid="0" snapToObjects="1">
      <p:cViewPr varScale="1">
        <p:scale>
          <a:sx n="87" d="100"/>
          <a:sy n="87" d="100"/>
        </p:scale>
        <p:origin x="192" y="7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commentAuthors" Target="commentAuthors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edis Baberian" userId="S::coordroving.iraq@sheltercluster.org::683cabfa-05fb-4e4d-a87f-1f200e934ade" providerId="AD" clId="Web-{1DF28630-77CA-F94C-991E-1B671E0549D8}"/>
    <pc:docChg chg="addSld modSld">
      <pc:chgData name="Avedis Baberian" userId="S::coordroving.iraq@sheltercluster.org::683cabfa-05fb-4e4d-a87f-1f200e934ade" providerId="AD" clId="Web-{1DF28630-77CA-F94C-991E-1B671E0549D8}" dt="2019-11-28T06:24:09.048" v="4"/>
      <pc:docMkLst>
        <pc:docMk/>
      </pc:docMkLst>
      <pc:sldChg chg="modSp add replId">
        <pc:chgData name="Avedis Baberian" userId="S::coordroving.iraq@sheltercluster.org::683cabfa-05fb-4e4d-a87f-1f200e934ade" providerId="AD" clId="Web-{1DF28630-77CA-F94C-991E-1B671E0549D8}" dt="2019-11-28T06:24:08.189" v="2" actId="20577"/>
        <pc:sldMkLst>
          <pc:docMk/>
          <pc:sldMk cId="2151641893" sldId="738"/>
        </pc:sldMkLst>
        <pc:spChg chg="mod">
          <ac:chgData name="Avedis Baberian" userId="S::coordroving.iraq@sheltercluster.org::683cabfa-05fb-4e4d-a87f-1f200e934ade" providerId="AD" clId="Web-{1DF28630-77CA-F94C-991E-1B671E0549D8}" dt="2019-11-28T06:24:08.189" v="2" actId="20577"/>
          <ac:spMkLst>
            <pc:docMk/>
            <pc:sldMk cId="2151641893" sldId="738"/>
            <ac:spMk id="4" creationId="{00000000-0000-0000-0000-000000000000}"/>
          </ac:spMkLst>
        </pc:spChg>
      </pc:sldChg>
      <pc:sldChg chg="add replId">
        <pc:chgData name="Avedis Baberian" userId="S::coordroving.iraq@sheltercluster.org::683cabfa-05fb-4e4d-a87f-1f200e934ade" providerId="AD" clId="Web-{1DF28630-77CA-F94C-991E-1B671E0549D8}" dt="2019-11-28T06:24:09.048" v="4"/>
        <pc:sldMkLst>
          <pc:docMk/>
          <pc:sldMk cId="2546307178" sldId="739"/>
        </pc:sldMkLst>
      </pc:sldChg>
    </pc:docChg>
  </pc:docChgLst>
  <pc:docChgLst>
    <pc:chgData name="Teri Smith" userId="S::coord2.iraq@sheltercluster.org::f02e720f-ca44-47e6-b1bc-bb07e59fc7db" providerId="AD" clId="Web-{B3796584-7169-9E14-0DFC-AD2D43A2EDAD}"/>
    <pc:docChg chg="delSld modSld">
      <pc:chgData name="Teri Smith" userId="S::coord2.iraq@sheltercluster.org::f02e720f-ca44-47e6-b1bc-bb07e59fc7db" providerId="AD" clId="Web-{B3796584-7169-9E14-0DFC-AD2D43A2EDAD}" dt="2019-12-04T20:14:11.151" v="5"/>
      <pc:docMkLst>
        <pc:docMk/>
      </pc:docMkLst>
      <pc:sldChg chg="modSp">
        <pc:chgData name="Teri Smith" userId="S::coord2.iraq@sheltercluster.org::f02e720f-ca44-47e6-b1bc-bb07e59fc7db" providerId="AD" clId="Web-{B3796584-7169-9E14-0DFC-AD2D43A2EDAD}" dt="2019-12-04T20:14:11.151" v="5"/>
        <pc:sldMkLst>
          <pc:docMk/>
          <pc:sldMk cId="572738835" sldId="731"/>
        </pc:sldMkLst>
        <pc:graphicFrameChg chg="mod modGraphic">
          <ac:chgData name="Teri Smith" userId="S::coord2.iraq@sheltercluster.org::f02e720f-ca44-47e6-b1bc-bb07e59fc7db" providerId="AD" clId="Web-{B3796584-7169-9E14-0DFC-AD2D43A2EDAD}" dt="2019-12-04T20:14:11.151" v="5"/>
          <ac:graphicFrameMkLst>
            <pc:docMk/>
            <pc:sldMk cId="572738835" sldId="731"/>
            <ac:graphicFrameMk id="5" creationId="{00000000-0000-0000-0000-000000000000}"/>
          </ac:graphicFrameMkLst>
        </pc:graphicFrameChg>
      </pc:sldChg>
      <pc:sldChg chg="del">
        <pc:chgData name="Teri Smith" userId="S::coord2.iraq@sheltercluster.org::f02e720f-ca44-47e6-b1bc-bb07e59fc7db" providerId="AD" clId="Web-{B3796584-7169-9E14-0DFC-AD2D43A2EDAD}" dt="2019-12-04T19:51:44.078" v="0"/>
        <pc:sldMkLst>
          <pc:docMk/>
          <pc:sldMk cId="2151641893" sldId="738"/>
        </pc:sldMkLst>
      </pc:sldChg>
      <pc:sldChg chg="del">
        <pc:chgData name="Teri Smith" userId="S::coord2.iraq@sheltercluster.org::f02e720f-ca44-47e6-b1bc-bb07e59fc7db" providerId="AD" clId="Web-{B3796584-7169-9E14-0DFC-AD2D43A2EDAD}" dt="2019-12-04T19:51:48.578" v="1"/>
        <pc:sldMkLst>
          <pc:docMk/>
          <pc:sldMk cId="2546307178" sldId="7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12/4/2019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326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Ninewa</a:t>
            </a:r>
            <a:r>
              <a:rPr lang="en-US" sz="3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Shelter &amp; NFI Cluster Coordination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60086" y="720710"/>
            <a:ext cx="850391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b="1" dirty="0">
                <a:solidFill>
                  <a:schemeClr val="accent3">
                    <a:lumMod val="75000"/>
                  </a:schemeClr>
                </a:solidFill>
              </a:rPr>
              <a:t>Agenda</a:t>
            </a:r>
            <a:endParaRPr lang="en-GB" sz="2400" dirty="0">
              <a:solidFill>
                <a:schemeClr val="accent3">
                  <a:lumMod val="75000"/>
                </a:schemeClr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Review of Pending Action Points from 09.25.19 Meeting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Update on Year-to-Date Achievements &amp; Gaps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Key Issues – Updates from Partners by District</a:t>
            </a:r>
          </a:p>
          <a:p>
            <a:pPr marL="800100" lvl="1" indent="-342900">
              <a:buFont typeface="Wingdings" panose="05000000000000000000" pitchFamily="2" charset="2"/>
              <a:buChar char="v"/>
            </a:pPr>
            <a:r>
              <a:rPr lang="en-US" sz="1200" dirty="0" err="1">
                <a:solidFill>
                  <a:schemeClr val="tx2"/>
                </a:solidFill>
              </a:rPr>
              <a:t>Hamdaniya</a:t>
            </a:r>
            <a:r>
              <a:rPr lang="en-US" sz="1200" dirty="0">
                <a:solidFill>
                  <a:schemeClr val="tx2"/>
                </a:solidFill>
              </a:rPr>
              <a:t> , Mosul, Sinjar, Tel Afar, </a:t>
            </a:r>
            <a:r>
              <a:rPr lang="en-US" sz="1200" dirty="0" err="1">
                <a:solidFill>
                  <a:schemeClr val="tx2"/>
                </a:solidFill>
              </a:rPr>
              <a:t>Tilkaif</a:t>
            </a:r>
            <a:endParaRPr lang="en-US" sz="1200" dirty="0">
              <a:solidFill>
                <a:schemeClr val="tx2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Winterization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IIC Complaints Focal Points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HNO/HRP Process Updates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AOB		</a:t>
            </a:r>
            <a:r>
              <a:rPr lang="en-US" dirty="0"/>
              <a:t>								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Sunday, 27 October 2019</a:t>
            </a:r>
            <a:endParaRPr lang="en-US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17598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71175"/>
          </a:xfrm>
        </p:spPr>
        <p:txBody>
          <a:bodyPr/>
          <a:lstStyle/>
          <a:p>
            <a:r>
              <a:rPr lang="en-US" dirty="0"/>
              <a:t>IIC Call Center Focal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7153"/>
            <a:ext cx="8229600" cy="3617470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The Iraq Information Center (formerly the IDP Call Center) has been forwarding complaints and requests for services to the Shelter Cluster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70C0"/>
                </a:solidFill>
              </a:rPr>
              <a:t>We will refer these complaints to your organization, however, we want to clearly identify focal points for each organization to receive complaints.  Focal points should ideally be someone in a supervisory capacity of programming, backed by an M&amp;E staff or PSEA focal point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70C0"/>
                </a:solidFill>
              </a:rPr>
              <a:t>For organizations that have hotlines, we would still like a clear focal point for complaints as hotlines are not always active and may cost complainants money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70C0"/>
                </a:solidFill>
              </a:rPr>
              <a:t>SNFI Cluster will send an email request to partners to share focal points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0070C0"/>
                </a:solidFill>
              </a:rPr>
              <a:t>Partners are requested to share their complaint focal point by 31 October with Teri (coord2.Iraq@sheltercluster.org)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147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HNO/HRP Process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expect to target approximately 540,000 people, for approximately $53 million in our HRP appeal.</a:t>
            </a:r>
          </a:p>
          <a:p>
            <a:r>
              <a:rPr lang="en-US" dirty="0"/>
              <a:t>Focus will be primarily on Shelter compared to NFI.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11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8125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61084"/>
          </a:xfrm>
        </p:spPr>
        <p:txBody>
          <a:bodyPr>
            <a:normAutofit fontScale="90000"/>
          </a:bodyPr>
          <a:lstStyle/>
          <a:p>
            <a:r>
              <a:rPr lang="en-US" dirty="0"/>
              <a:t>Any Other Business?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97" y="771993"/>
            <a:ext cx="8529403" cy="3822630"/>
          </a:xfrm>
        </p:spPr>
        <p:txBody>
          <a:bodyPr>
            <a:normAutofit/>
          </a:bodyPr>
          <a:lstStyle/>
          <a:p>
            <a:pPr marL="914400" lvl="1" indent="-5143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070C0"/>
                </a:solidFill>
              </a:rPr>
              <a:t>Any points partners need assistance with or would like to raise for future meetings?</a:t>
            </a: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12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0993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5276A1-046B-47EC-9475-D7D71939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13</a:t>
            </a:fld>
            <a:endParaRPr lang="en-GB"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D2D275D-9241-4971-A34C-5B9FD09EB231}"/>
              </a:ext>
            </a:extLst>
          </p:cNvPr>
          <p:cNvSpPr txBox="1">
            <a:spLocks/>
          </p:cNvSpPr>
          <p:nvPr/>
        </p:nvSpPr>
        <p:spPr>
          <a:xfrm>
            <a:off x="0" y="84849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90124"/>
            <a:ext cx="2467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49029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Review of 25 September Meeting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AutoNum type="arabicPeriod"/>
            </a:pPr>
            <a:r>
              <a:rPr lang="en-US" sz="2400" dirty="0">
                <a:solidFill>
                  <a:srgbClr val="0070C0"/>
                </a:solidFill>
              </a:rPr>
              <a:t>Review of Pending Action Points from 09.25 Meeting</a:t>
            </a:r>
          </a:p>
          <a:p>
            <a:pPr marL="914400" lvl="1" indent="-5143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070C0"/>
                </a:solidFill>
              </a:rPr>
              <a:t>Partners to continue to update Activity Info databases, liaise with Shelter Cluster for any issues in reporting</a:t>
            </a:r>
          </a:p>
          <a:p>
            <a:pPr marL="914400" lvl="1" indent="-51435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rgbClr val="0070C0"/>
                </a:solidFill>
              </a:rPr>
              <a:t>Shelter Cluster to circulate an email request for partners to share their focal points for any complaints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2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0252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8229600" cy="558005"/>
          </a:xfrm>
        </p:spPr>
        <p:txBody>
          <a:bodyPr>
            <a:normAutofit fontScale="90000"/>
          </a:bodyPr>
          <a:lstStyle/>
          <a:p>
            <a:r>
              <a:rPr lang="en-US" dirty="0"/>
              <a:t>Update on Achievements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5851"/>
            <a:ext cx="8229600" cy="33944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SNFI Achievements Reported in Activity Info Jan-Sept 30</a:t>
            </a:r>
            <a:endParaRPr lang="en-US" sz="2000" dirty="0">
              <a:solidFill>
                <a:srgbClr val="0070C0"/>
              </a:solidFill>
            </a:endParaRPr>
          </a:p>
          <a:p>
            <a:pPr marL="400050" lvl="1" indent="0">
              <a:buNone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872506"/>
              </p:ext>
            </p:extLst>
          </p:nvPr>
        </p:nvGraphicFramePr>
        <p:xfrm>
          <a:off x="457200" y="1562100"/>
          <a:ext cx="8229600" cy="31031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392192798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960983169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334561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7656399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077468722"/>
                    </a:ext>
                  </a:extLst>
                </a:gridCol>
              </a:tblGrid>
              <a:tr h="613489">
                <a:tc>
                  <a:txBody>
                    <a:bodyPr/>
                    <a:lstStyle/>
                    <a:p>
                      <a:r>
                        <a:rPr lang="en-US" dirty="0"/>
                        <a:t>District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Shelter</a:t>
                      </a:r>
                      <a:r>
                        <a:rPr lang="en-US" baseline="0" dirty="0"/>
                        <a:t>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NFI</a:t>
                      </a:r>
                      <a:r>
                        <a:rPr lang="en-US" baseline="0" dirty="0"/>
                        <a:t>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Shelter Achievement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NFI Achievement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02036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err="1"/>
                        <a:t>Hamdaniya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13,326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40,459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17,829 (134%)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33,805 (84%)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299248"/>
                  </a:ext>
                </a:extLst>
              </a:tr>
              <a:tr h="422180">
                <a:tc>
                  <a:txBody>
                    <a:bodyPr/>
                    <a:lstStyle/>
                    <a:p>
                      <a:r>
                        <a:rPr lang="en-US" dirty="0"/>
                        <a:t>Mosul*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156,605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165,199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16,776 (11%)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48,654 (29%)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327226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/>
                        <a:t>Sinjar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6,710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4,986</a:t>
                      </a:r>
                      <a:r>
                        <a:rPr lang="en-US" baseline="0" dirty="0"/>
                        <a:t>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1,865</a:t>
                      </a:r>
                      <a:r>
                        <a:rPr lang="en-US" baseline="0" dirty="0"/>
                        <a:t> (28%)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12,852</a:t>
                      </a:r>
                      <a:r>
                        <a:rPr lang="en-US" baseline="0" dirty="0"/>
                        <a:t> (258%)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480260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/>
                        <a:t>Tel Afar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17,237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16,476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1,770 (10%)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5,116</a:t>
                      </a:r>
                      <a:r>
                        <a:rPr lang="en-US" baseline="0" dirty="0"/>
                        <a:t> (31%)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751497"/>
                  </a:ext>
                </a:extLst>
              </a:tr>
              <a:tr h="510227">
                <a:tc>
                  <a:txBody>
                    <a:bodyPr/>
                    <a:lstStyle/>
                    <a:p>
                      <a:r>
                        <a:rPr lang="en-US" dirty="0" err="1"/>
                        <a:t>Til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Kaif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4,209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7,173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3,977 (94%)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1,312 (18%)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9757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490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Ninewa</a:t>
            </a:r>
            <a:r>
              <a:rPr lang="en-US" dirty="0"/>
              <a:t> Updates by District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</a:rPr>
              <a:t>Hamdaniya</a:t>
            </a:r>
            <a:endParaRPr lang="en-US" sz="2400" dirty="0">
              <a:solidFill>
                <a:schemeClr val="accent3">
                  <a:lumMod val="75000"/>
                </a:schemeClr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744770"/>
              </p:ext>
            </p:extLst>
          </p:nvPr>
        </p:nvGraphicFramePr>
        <p:xfrm>
          <a:off x="602105" y="1705366"/>
          <a:ext cx="7799880" cy="224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9976">
                  <a:extLst>
                    <a:ext uri="{9D8B030D-6E8A-4147-A177-3AD203B41FA5}">
                      <a16:colId xmlns:a16="http://schemas.microsoft.com/office/drawing/2014/main" val="410688353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772264694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2438028034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3102544422"/>
                    </a:ext>
                  </a:extLst>
                </a:gridCol>
                <a:gridCol w="1559976">
                  <a:extLst>
                    <a:ext uri="{9D8B030D-6E8A-4147-A177-3AD203B41FA5}">
                      <a16:colId xmlns:a16="http://schemas.microsoft.com/office/drawing/2014/main" val="2289975235"/>
                    </a:ext>
                  </a:extLst>
                </a:gridCol>
              </a:tblGrid>
              <a:tr h="350953">
                <a:tc>
                  <a:txBody>
                    <a:bodyPr/>
                    <a:lstStyle/>
                    <a:p>
                      <a:r>
                        <a:rPr lang="en-US" sz="1400" dirty="0"/>
                        <a:t>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Sub</a:t>
                      </a:r>
                      <a:r>
                        <a:rPr lang="en-US" sz="1200" baseline="0" dirty="0"/>
                        <a:t>-District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November</a:t>
                      </a:r>
                      <a:r>
                        <a:rPr lang="en-US" sz="1400" baseline="0" dirty="0"/>
                        <a:t> Plans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027477"/>
                  </a:ext>
                </a:extLst>
              </a:tr>
              <a:tr h="835684">
                <a:tc>
                  <a:txBody>
                    <a:bodyPr/>
                    <a:lstStyle/>
                    <a:p>
                      <a:r>
                        <a:rPr lang="en-US" sz="1400" dirty="0" err="1"/>
                        <a:t>Malteser</a:t>
                      </a:r>
                      <a:r>
                        <a:rPr lang="en-US" sz="1400" baseline="0" dirty="0"/>
                        <a:t> International (through local church)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Qaraqosh</a:t>
                      </a:r>
                      <a:r>
                        <a:rPr lang="en-US" sz="1400" baseline="0" dirty="0"/>
                        <a:t> town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Rehabilitation of Cat 2 &amp; 3 Houses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~100 HHs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Still in planning stages,</a:t>
                      </a:r>
                      <a:r>
                        <a:rPr lang="en-US" sz="1400" baseline="0" dirty="0"/>
                        <a:t> exact number of houses TBD.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999201"/>
                  </a:ext>
                </a:extLst>
              </a:tr>
              <a:tr h="468412">
                <a:tc>
                  <a:txBody>
                    <a:bodyPr/>
                    <a:lstStyle/>
                    <a:p>
                      <a:r>
                        <a:rPr lang="en-US" sz="1400" dirty="0" err="1"/>
                        <a:t>Malteser</a:t>
                      </a:r>
                      <a:r>
                        <a:rPr lang="en-US" sz="1400" baseline="0" dirty="0"/>
                        <a:t> International (through local church)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Bahzani</a:t>
                      </a:r>
                      <a:r>
                        <a:rPr lang="en-US" sz="1400" dirty="0"/>
                        <a:t> 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Rehabilitation of Cat 2 &amp; 3 Houses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30 HHs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456635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11629" y="3828827"/>
            <a:ext cx="8229600" cy="765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Partners reporting in Activity Info:  BCF, CNSF, Caritas Czech, Caritas Iraq, CRS, IOM, IRW, 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Malteser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 International, Mission East, 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MoMD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, Samaritan’s Purse</a:t>
            </a:r>
          </a:p>
        </p:txBody>
      </p:sp>
    </p:spTree>
    <p:extLst>
      <p:ext uri="{BB962C8B-B14F-4D97-AF65-F5344CB8AC3E}">
        <p14:creationId xmlns:p14="http://schemas.microsoft.com/office/powerpoint/2010/main" val="163813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65970"/>
          </a:xfrm>
        </p:spPr>
        <p:txBody>
          <a:bodyPr>
            <a:noAutofit/>
          </a:bodyPr>
          <a:lstStyle/>
          <a:p>
            <a:r>
              <a:rPr lang="en-US" sz="2000" dirty="0" err="1"/>
              <a:t>Ninewa</a:t>
            </a:r>
            <a:r>
              <a:rPr lang="en-US" sz="2000" dirty="0"/>
              <a:t> Updates by District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9" y="471948"/>
            <a:ext cx="8898194" cy="4122675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Mosul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349337"/>
              </p:ext>
            </p:extLst>
          </p:nvPr>
        </p:nvGraphicFramePr>
        <p:xfrm>
          <a:off x="304799" y="850978"/>
          <a:ext cx="872121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938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2287936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1761199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834780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2792360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296695">
                <a:tc>
                  <a:txBody>
                    <a:bodyPr/>
                    <a:lstStyle/>
                    <a:p>
                      <a:r>
                        <a:rPr lang="en-US" sz="1400" dirty="0"/>
                        <a:t>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Sub</a:t>
                      </a:r>
                      <a:r>
                        <a:rPr lang="en-US" sz="1400" baseline="0" dirty="0"/>
                        <a:t>-District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October</a:t>
                      </a:r>
                      <a:r>
                        <a:rPr lang="en-US" sz="1400" baseline="0" dirty="0"/>
                        <a:t> Activities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895957"/>
                  </a:ext>
                </a:extLst>
              </a:tr>
              <a:tr h="712068">
                <a:tc>
                  <a:txBody>
                    <a:bodyPr/>
                    <a:lstStyle/>
                    <a:p>
                      <a:r>
                        <a:rPr lang="en-US" sz="1400" dirty="0" err="1"/>
                        <a:t>Medair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 Mosul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Zinjili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17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Tamouz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Mushirfa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War Damage Rehabs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17</a:t>
                      </a:r>
                      <a:r>
                        <a:rPr lang="en-US" sz="1400" baseline="0" dirty="0"/>
                        <a:t> HHs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Rapid Security Assessment finalized for </a:t>
                      </a:r>
                      <a:r>
                        <a:rPr lang="en-US" sz="1400" dirty="0" err="1"/>
                        <a:t>Mushirfa</a:t>
                      </a:r>
                      <a:r>
                        <a:rPr lang="en-US" sz="1400" dirty="0"/>
                        <a:t>, </a:t>
                      </a:r>
                      <a:r>
                        <a:rPr lang="en-US" sz="1400" dirty="0" err="1"/>
                        <a:t>Zinjili</a:t>
                      </a:r>
                      <a:r>
                        <a:rPr lang="en-US" sz="1400" dirty="0"/>
                        <a:t>, and 17 </a:t>
                      </a:r>
                      <a:r>
                        <a:rPr lang="en-US" sz="1400" dirty="0" err="1"/>
                        <a:t>Tamouz</a:t>
                      </a:r>
                      <a:endParaRPr lang="en-US" sz="1400" dirty="0"/>
                    </a:p>
                    <a:p>
                      <a:r>
                        <a:rPr lang="en-US" sz="1400" dirty="0"/>
                        <a:t>Conduct the WDS scoping </a:t>
                      </a:r>
                    </a:p>
                    <a:p>
                      <a:r>
                        <a:rPr lang="en-US" sz="1400" dirty="0"/>
                        <a:t>Conduct SEVAT (TBC)</a:t>
                      </a:r>
                    </a:p>
                    <a:p>
                      <a:r>
                        <a:rPr lang="en-US" sz="1400" dirty="0"/>
                        <a:t>Develop </a:t>
                      </a:r>
                      <a:r>
                        <a:rPr lang="en-US" sz="1400" dirty="0" err="1"/>
                        <a:t>BoQs</a:t>
                      </a:r>
                      <a:r>
                        <a:rPr lang="en-US" sz="1400" dirty="0"/>
                        <a:t> for WDS Cat-2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0927532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50605" y="3012502"/>
            <a:ext cx="8229600" cy="1091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Partners reporting in Activity Info:  BCF, CRS, HA, IOM, IRW, 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Malteser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 Int’l, NRC, RIRP, Samaritan’s Purse, UN-Habitat</a:t>
            </a:r>
          </a:p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UNDP (does not report in Activity Info, does report in the WDS Portal)</a:t>
            </a:r>
          </a:p>
        </p:txBody>
      </p:sp>
    </p:spTree>
    <p:extLst>
      <p:ext uri="{BB962C8B-B14F-4D97-AF65-F5344CB8AC3E}">
        <p14:creationId xmlns:p14="http://schemas.microsoft.com/office/powerpoint/2010/main" val="226794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Ninewa</a:t>
            </a:r>
            <a:r>
              <a:rPr lang="en-US" dirty="0"/>
              <a:t> Updates by District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3394"/>
            <a:ext cx="8229600" cy="362122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Sinjar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907628"/>
              </p:ext>
            </p:extLst>
          </p:nvPr>
        </p:nvGraphicFramePr>
        <p:xfrm>
          <a:off x="530942" y="1488080"/>
          <a:ext cx="8264716" cy="2787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943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1505477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1815817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1637536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1652943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263791">
                <a:tc>
                  <a:txBody>
                    <a:bodyPr/>
                    <a:lstStyle/>
                    <a:p>
                      <a:r>
                        <a:rPr lang="en-US" sz="1400" dirty="0"/>
                        <a:t>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Sub</a:t>
                      </a:r>
                      <a:r>
                        <a:rPr lang="en-US" sz="1400" baseline="0" dirty="0"/>
                        <a:t>-District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October Plans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72287"/>
                  </a:ext>
                </a:extLst>
              </a:tr>
              <a:tr h="1398091">
                <a:tc>
                  <a:txBody>
                    <a:bodyPr/>
                    <a:lstStyle/>
                    <a:p>
                      <a:r>
                        <a:rPr lang="en-US" sz="1200" dirty="0" err="1"/>
                        <a:t>Medair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Sinuni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 err="1"/>
                        <a:t>Golat</a:t>
                      </a:r>
                      <a:r>
                        <a:rPr lang="en-US" sz="1200" dirty="0"/>
                        <a:t> Village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NFI</a:t>
                      </a:r>
                      <a:r>
                        <a:rPr lang="en-US" sz="1200" baseline="0" dirty="0"/>
                        <a:t> Distribution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342 HHs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Completed September 16th:</a:t>
                      </a:r>
                    </a:p>
                    <a:p>
                      <a:r>
                        <a:rPr lang="en-US" sz="1100" dirty="0"/>
                        <a:t>-UNHCR kits distributed to the remaining families </a:t>
                      </a:r>
                    </a:p>
                    <a:p>
                      <a:r>
                        <a:rPr lang="en-US" sz="1100" dirty="0"/>
                        <a:t>-218 blankets, 42 cooking stoves, 51 </a:t>
                      </a:r>
                      <a:r>
                        <a:rPr lang="en-US" sz="1100" dirty="0" err="1"/>
                        <a:t>Jerrycans</a:t>
                      </a:r>
                      <a:r>
                        <a:rPr lang="en-US" sz="1100" dirty="0"/>
                        <a:t>, 345 Hygiene kits, 19 Female sanitary kits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795811"/>
                  </a:ext>
                </a:extLst>
              </a:tr>
              <a:tr h="866867">
                <a:tc>
                  <a:txBody>
                    <a:bodyPr/>
                    <a:lstStyle/>
                    <a:p>
                      <a:r>
                        <a:rPr lang="en-US" sz="1200" dirty="0"/>
                        <a:t>IOM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Sinjar,</a:t>
                      </a:r>
                      <a:r>
                        <a:rPr lang="en-US" sz="1200" baseline="0" dirty="0"/>
                        <a:t> Al </a:t>
                      </a:r>
                      <a:r>
                        <a:rPr lang="en-US" sz="1200" baseline="0" dirty="0" err="1"/>
                        <a:t>Shamal</a:t>
                      </a:r>
                      <a:r>
                        <a:rPr lang="en-US" sz="1200" baseline="0" dirty="0"/>
                        <a:t>, </a:t>
                      </a:r>
                      <a:r>
                        <a:rPr lang="en-US" sz="1200" baseline="0" dirty="0" err="1"/>
                        <a:t>Markaz</a:t>
                      </a:r>
                      <a:r>
                        <a:rPr lang="en-US" sz="1200" baseline="0" dirty="0"/>
                        <a:t> Sinjar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War</a:t>
                      </a:r>
                      <a:r>
                        <a:rPr lang="en-US" sz="1200" baseline="0" dirty="0"/>
                        <a:t> Damage Rehabs Cat 2 &amp; 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300 HHs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6067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275187"/>
            <a:ext cx="8229600" cy="44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Partners reporting in Activity Info:  IOM, Mission East</a:t>
            </a:r>
          </a:p>
        </p:txBody>
      </p:sp>
    </p:spTree>
    <p:extLst>
      <p:ext uri="{BB962C8B-B14F-4D97-AF65-F5344CB8AC3E}">
        <p14:creationId xmlns:p14="http://schemas.microsoft.com/office/powerpoint/2010/main" val="197601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District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1525"/>
            <a:ext cx="8029575" cy="382361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Tal Afar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586709"/>
              </p:ext>
            </p:extLst>
          </p:nvPr>
        </p:nvGraphicFramePr>
        <p:xfrm>
          <a:off x="176488" y="1153887"/>
          <a:ext cx="8784631" cy="3701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740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1697447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2238968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1117798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2379678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366303">
                <a:tc>
                  <a:txBody>
                    <a:bodyPr/>
                    <a:lstStyle/>
                    <a:p>
                      <a:r>
                        <a:rPr lang="en-US" sz="1400" dirty="0"/>
                        <a:t>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Sub</a:t>
                      </a:r>
                      <a:r>
                        <a:rPr lang="en-US" sz="1400" baseline="0" dirty="0"/>
                        <a:t>-District or Town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November Plans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72287"/>
                  </a:ext>
                </a:extLst>
              </a:tr>
              <a:tr h="334713">
                <a:tc>
                  <a:txBody>
                    <a:bodyPr/>
                    <a:lstStyle/>
                    <a:p>
                      <a:r>
                        <a:rPr lang="en-US" sz="1200" dirty="0"/>
                        <a:t>ACTED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Tal</a:t>
                      </a:r>
                      <a:r>
                        <a:rPr lang="en-US" sz="1200" baseline="0" dirty="0"/>
                        <a:t> Afar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War Damage</a:t>
                      </a:r>
                      <a:r>
                        <a:rPr lang="en-US" sz="1200" baseline="0" dirty="0"/>
                        <a:t> Rehabs, Cat 2 &amp; 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350 HHs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250274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en-US" sz="1200" dirty="0"/>
                        <a:t>CRS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/>
                        <a:t>Telafar</a:t>
                      </a:r>
                      <a:r>
                        <a:rPr lang="en-US" sz="1000" dirty="0"/>
                        <a:t>: Saad, </a:t>
                      </a:r>
                      <a:r>
                        <a:rPr lang="en-US" sz="1000" dirty="0" err="1"/>
                        <a:t>Khadraa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 err="1"/>
                        <a:t>Rabee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 err="1"/>
                        <a:t>Taleea</a:t>
                      </a:r>
                      <a:r>
                        <a:rPr lang="en-US" sz="1000" dirty="0"/>
                        <a:t> 1,2,3, </a:t>
                      </a:r>
                      <a:r>
                        <a:rPr lang="en-US" sz="1000" dirty="0" err="1"/>
                        <a:t>Nidaa</a:t>
                      </a:r>
                      <a:r>
                        <a:rPr lang="en-US" sz="1000" dirty="0"/>
                        <a:t>, </a:t>
                      </a:r>
                      <a:r>
                        <a:rPr lang="en-US" sz="1000" dirty="0" err="1"/>
                        <a:t>Kifah</a:t>
                      </a:r>
                      <a:r>
                        <a:rPr lang="en-US" sz="1000" dirty="0"/>
                        <a:t> Al-</a:t>
                      </a:r>
                      <a:r>
                        <a:rPr lang="en-US" sz="1000" dirty="0" err="1"/>
                        <a:t>Jinubi</a:t>
                      </a:r>
                      <a:r>
                        <a:rPr lang="en-US" sz="1000" dirty="0"/>
                        <a:t>, and </a:t>
                      </a:r>
                      <a:r>
                        <a:rPr lang="en-US" sz="1000" dirty="0" err="1"/>
                        <a:t>Qadesiya</a:t>
                      </a:r>
                      <a:r>
                        <a:rPr lang="en-US" sz="1000" dirty="0"/>
                        <a:t> neighborhoods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War Damage</a:t>
                      </a:r>
                      <a:r>
                        <a:rPr lang="en-US" sz="1200" baseline="0" dirty="0"/>
                        <a:t> Rehabs, Cat 2 &amp; 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57 houses of  681 individuals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Continue monitoring the houses under repairs and support households who got first tranches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694276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en-US" sz="1200" dirty="0"/>
                        <a:t>DRC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Ayadiyah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town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War Damage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Rehabs Cat 2 &amp; 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310 shelters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Assessments, particularly Tel Afar, Sinjar districts (additional 53 targeted this month)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377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en-US" sz="1200" dirty="0"/>
                        <a:t>DRC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Wanna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Ayadiyah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villages, 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Zummar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SOK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Distributions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 panose="020F0502020204030204" pitchFamily="34" charset="0"/>
                        </a:rPr>
                        <a:t>(120 planned this month)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Assessments, particularly for new returnees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9800258"/>
                  </a:ext>
                </a:extLst>
              </a:tr>
              <a:tr h="882954">
                <a:tc>
                  <a:txBody>
                    <a:bodyPr/>
                    <a:lstStyle/>
                    <a:p>
                      <a:r>
                        <a:rPr lang="en-US" sz="1200" dirty="0"/>
                        <a:t>NRC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Rabeaa</a:t>
                      </a:r>
                      <a:r>
                        <a:rPr lang="en-US" sz="1100" dirty="0"/>
                        <a:t> and </a:t>
                      </a:r>
                      <a:r>
                        <a:rPr lang="en-US" sz="1100" dirty="0" err="1"/>
                        <a:t>Zumar</a:t>
                      </a:r>
                      <a:r>
                        <a:rPr lang="en-US" sz="1100" dirty="0"/>
                        <a:t> Sub districts ( Villages and City Center)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War Damage-Rehabilitation of Category 2 through Cash for shelter modality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260 HHs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Ongoing pre-assessments to finalize the areas of intervention and starting FGD and assessments in selected areas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486898"/>
                  </a:ext>
                </a:extLst>
              </a:tr>
              <a:tr h="501882">
                <a:tc>
                  <a:txBody>
                    <a:bodyPr/>
                    <a:lstStyle/>
                    <a:p>
                      <a:r>
                        <a:rPr lang="en-US" sz="1200" dirty="0"/>
                        <a:t>Peace Winds</a:t>
                      </a:r>
                      <a:r>
                        <a:rPr lang="en-US" sz="1200" baseline="0" dirty="0"/>
                        <a:t> Japan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Gir Kafir village, </a:t>
                      </a:r>
                    </a:p>
                    <a:p>
                      <a:r>
                        <a:rPr lang="en-US" sz="1100" dirty="0" err="1"/>
                        <a:t>Zummer</a:t>
                      </a:r>
                      <a:r>
                        <a:rPr lang="en-US" sz="1100" dirty="0"/>
                        <a:t> sub-district,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War Damage Rehabs, Cat 2 &amp; 3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149</a:t>
                      </a:r>
                      <a:r>
                        <a:rPr lang="en-US" sz="1200" baseline="0" dirty="0"/>
                        <a:t> HHs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Construction</a:t>
                      </a:r>
                      <a:r>
                        <a:rPr lang="en-US" sz="1100" baseline="0" dirty="0"/>
                        <a:t> to start in November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37570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1706879" y="4643607"/>
            <a:ext cx="8105776" cy="455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Partners reporting in Activity Info: ACTED, CRS, IOM, TDH-Lausanne</a:t>
            </a:r>
          </a:p>
        </p:txBody>
      </p:sp>
    </p:spTree>
    <p:extLst>
      <p:ext uri="{BB962C8B-B14F-4D97-AF65-F5344CB8AC3E}">
        <p14:creationId xmlns:p14="http://schemas.microsoft.com/office/powerpoint/2010/main" val="572738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9546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Ninewa</a:t>
            </a:r>
            <a:r>
              <a:rPr lang="en-US" dirty="0"/>
              <a:t> Updates by District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68594"/>
            <a:ext cx="8229600" cy="3926029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</a:rPr>
              <a:t>Til</a:t>
            </a:r>
            <a:r>
              <a:rPr lang="en-US" sz="24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3">
                    <a:lumMod val="75000"/>
                  </a:schemeClr>
                </a:solidFill>
              </a:rPr>
              <a:t>kaif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744075"/>
              </p:ext>
            </p:extLst>
          </p:nvPr>
        </p:nvGraphicFramePr>
        <p:xfrm>
          <a:off x="324464" y="1199913"/>
          <a:ext cx="8495071" cy="441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014">
                  <a:extLst>
                    <a:ext uri="{9D8B030D-6E8A-4147-A177-3AD203B41FA5}">
                      <a16:colId xmlns:a16="http://schemas.microsoft.com/office/drawing/2014/main" val="182934283"/>
                    </a:ext>
                  </a:extLst>
                </a:gridCol>
                <a:gridCol w="1547438">
                  <a:extLst>
                    <a:ext uri="{9D8B030D-6E8A-4147-A177-3AD203B41FA5}">
                      <a16:colId xmlns:a16="http://schemas.microsoft.com/office/drawing/2014/main" val="364713135"/>
                    </a:ext>
                  </a:extLst>
                </a:gridCol>
                <a:gridCol w="1866427">
                  <a:extLst>
                    <a:ext uri="{9D8B030D-6E8A-4147-A177-3AD203B41FA5}">
                      <a16:colId xmlns:a16="http://schemas.microsoft.com/office/drawing/2014/main" val="1378868125"/>
                    </a:ext>
                  </a:extLst>
                </a:gridCol>
                <a:gridCol w="1683178">
                  <a:extLst>
                    <a:ext uri="{9D8B030D-6E8A-4147-A177-3AD203B41FA5}">
                      <a16:colId xmlns:a16="http://schemas.microsoft.com/office/drawing/2014/main" val="3872615910"/>
                    </a:ext>
                  </a:extLst>
                </a:gridCol>
                <a:gridCol w="1699014">
                  <a:extLst>
                    <a:ext uri="{9D8B030D-6E8A-4147-A177-3AD203B41FA5}">
                      <a16:colId xmlns:a16="http://schemas.microsoft.com/office/drawing/2014/main" val="3783529112"/>
                    </a:ext>
                  </a:extLst>
                </a:gridCol>
              </a:tblGrid>
              <a:tr h="441697">
                <a:tc>
                  <a:txBody>
                    <a:bodyPr/>
                    <a:lstStyle/>
                    <a:p>
                      <a:r>
                        <a:rPr lang="en-US" sz="1400" dirty="0"/>
                        <a:t>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Sub</a:t>
                      </a:r>
                      <a:r>
                        <a:rPr lang="en-US" sz="1400" baseline="0" dirty="0"/>
                        <a:t>-District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Targets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October Plans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3272287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23568" y="3871064"/>
            <a:ext cx="8229600" cy="441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Wingdings" pitchFamily="2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7F1416"/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Partners reporting in Activity Info: Caritas Iraq, </a:t>
            </a:r>
            <a:r>
              <a:rPr lang="en-US" sz="2000" dirty="0" err="1">
                <a:solidFill>
                  <a:schemeClr val="accent3">
                    <a:lumMod val="75000"/>
                  </a:schemeClr>
                </a:solidFill>
              </a:rPr>
              <a:t>Medair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</a:rPr>
              <a:t>, Mission East</a:t>
            </a:r>
          </a:p>
        </p:txBody>
      </p:sp>
    </p:spTree>
    <p:extLst>
      <p:ext uri="{BB962C8B-B14F-4D97-AF65-F5344CB8AC3E}">
        <p14:creationId xmlns:p14="http://schemas.microsoft.com/office/powerpoint/2010/main" val="2739766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576"/>
            <a:ext cx="8229600" cy="708564"/>
          </a:xfrm>
        </p:spPr>
        <p:txBody>
          <a:bodyPr>
            <a:normAutofit/>
          </a:bodyPr>
          <a:lstStyle/>
          <a:p>
            <a:r>
              <a:rPr lang="en-US" dirty="0"/>
              <a:t>Winterization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57" y="973052"/>
            <a:ext cx="8752114" cy="354315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Currently 6 partners have shared their plans regarding winterization:  CRS, IOM, IRW, Mission East, UNHCR, and UNICEF.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Any other partners planning winterization activities are requested to contact me immediately to coordinate their plans.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All partners are reminded that we do not and should not provide kerosene, as this is an </a:t>
            </a:r>
            <a:r>
              <a:rPr lang="en-US" sz="1800" dirty="0" err="1">
                <a:solidFill>
                  <a:schemeClr val="accent3">
                    <a:lumMod val="75000"/>
                  </a:schemeClr>
                </a:solidFill>
              </a:rPr>
              <a:t>MoMD</a:t>
            </a:r>
            <a:r>
              <a:rPr lang="en-US" sz="1800" dirty="0">
                <a:solidFill>
                  <a:schemeClr val="accent3">
                    <a:lumMod val="75000"/>
                  </a:schemeClr>
                </a:solidFill>
              </a:rPr>
              <a:t> activity.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000" dirty="0">
              <a:solidFill>
                <a:srgbClr val="0070C0"/>
              </a:solidFill>
            </a:endParaRPr>
          </a:p>
          <a:p>
            <a:pPr marL="914400" lvl="1" indent="-514350">
              <a:buFont typeface="Wingdings" panose="05000000000000000000" pitchFamily="2" charset="2"/>
              <a:buChar char="v"/>
            </a:pPr>
            <a:endParaRPr lang="en-IN" sz="20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2256349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64133</TotalTime>
  <Words>941</Words>
  <Application>Microsoft Office PowerPoint</Application>
  <PresentationFormat>On-screen Show (16:9)</PresentationFormat>
  <Paragraphs>179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Shelter Cluster Red Theme</vt:lpstr>
      <vt:lpstr>PowerPoint Presentation</vt:lpstr>
      <vt:lpstr>Review of 25 September Meeting</vt:lpstr>
      <vt:lpstr>Update on Achievements</vt:lpstr>
      <vt:lpstr>Ninewa Updates by District</vt:lpstr>
      <vt:lpstr>Ninewa Updates by District</vt:lpstr>
      <vt:lpstr>Ninewa Updates by District</vt:lpstr>
      <vt:lpstr>Ninewa Updates by District</vt:lpstr>
      <vt:lpstr>Ninewa Updates by District</vt:lpstr>
      <vt:lpstr>Winterization </vt:lpstr>
      <vt:lpstr>IIC Call Center Focal Points</vt:lpstr>
      <vt:lpstr>HNO/HRP Process Update</vt:lpstr>
      <vt:lpstr>Any Other Business?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Teri Smith</cp:lastModifiedBy>
  <cp:revision>2891</cp:revision>
  <cp:lastPrinted>2017-10-23T07:30:35Z</cp:lastPrinted>
  <dcterms:created xsi:type="dcterms:W3CDTF">2014-10-08T08:24:30Z</dcterms:created>
  <dcterms:modified xsi:type="dcterms:W3CDTF">2019-12-04T20:17:54Z</dcterms:modified>
</cp:coreProperties>
</file>