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notesMasterIdLst>
    <p:notesMasterId r:id="rId18"/>
  </p:notesMasterIdLst>
  <p:sldIdLst>
    <p:sldId id="702" r:id="rId4"/>
    <p:sldId id="720" r:id="rId5"/>
    <p:sldId id="731" r:id="rId6"/>
    <p:sldId id="742" r:id="rId7"/>
    <p:sldId id="739" r:id="rId8"/>
    <p:sldId id="738" r:id="rId9"/>
    <p:sldId id="743" r:id="rId10"/>
    <p:sldId id="744" r:id="rId11"/>
    <p:sldId id="732" r:id="rId12"/>
    <p:sldId id="740" r:id="rId13"/>
    <p:sldId id="741" r:id="rId14"/>
    <p:sldId id="737" r:id="rId15"/>
    <p:sldId id="724" r:id="rId16"/>
    <p:sldId id="716" r:id="rId17"/>
  </p:sldIdLst>
  <p:sldSz cx="9144000" cy="5143500" type="screen16x9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  <p:cmAuthor id="1" name="Michael Gloeckle" initials="MG" lastIdx="1" clrIdx="1"/>
  <p:cmAuthor id="2" name="Michael Gloeckle" initials="MG [2]" lastIdx="1" clrIdx="2"/>
  <p:cmAuthor id="3" name="WEIRA Cornelius - ET" initials="WC-E" lastIdx="2" clrIdx="3"/>
  <p:cmAuthor id="4" name="Andrea" initials="A" lastIdx="0" clrIdx="4">
    <p:extLst>
      <p:ext uri="{19B8F6BF-5375-455C-9EA6-DF929625EA0E}">
        <p15:presenceInfo xmlns:p15="http://schemas.microsoft.com/office/powerpoint/2012/main" userId="Andre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F3EB4F-58B0-BC8A-58F5-237FEF5C2824}" v="2" dt="2019-12-04T20:45:47.178"/>
    <p1510:client id="{1DF28630-77CA-F94C-991E-1B671E0549D8}" v="6" dt="2019-11-28T06:24:11.6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92" autoAdjust="0"/>
    <p:restoredTop sz="92358" autoAdjust="0"/>
  </p:normalViewPr>
  <p:slideViewPr>
    <p:cSldViewPr snapToGrid="0" snapToObjects="1">
      <p:cViewPr varScale="1">
        <p:scale>
          <a:sx n="111" d="100"/>
          <a:sy n="111" d="100"/>
        </p:scale>
        <p:origin x="126" y="240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6/11/relationships/changesInfo" Target="changesInfos/changesInfo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ri Smith" userId="S::coord2.iraq@sheltercluster.org::f02e720f-ca44-47e6-b1bc-bb07e59fc7db" providerId="AD" clId="Web-{0EF3EB4F-58B0-BC8A-58F5-237FEF5C2824}"/>
    <pc:docChg chg="sldOrd">
      <pc:chgData name="Teri Smith" userId="S::coord2.iraq@sheltercluster.org::f02e720f-ca44-47e6-b1bc-bb07e59fc7db" providerId="AD" clId="Web-{0EF3EB4F-58B0-BC8A-58F5-237FEF5C2824}" dt="2019-12-04T20:45:47.178" v="1"/>
      <pc:docMkLst>
        <pc:docMk/>
      </pc:docMkLst>
      <pc:sldChg chg="ord">
        <pc:chgData name="Teri Smith" userId="S::coord2.iraq@sheltercluster.org::f02e720f-ca44-47e6-b1bc-bb07e59fc7db" providerId="AD" clId="Web-{0EF3EB4F-58B0-BC8A-58F5-237FEF5C2824}" dt="2019-12-04T20:45:35.896" v="0"/>
        <pc:sldMkLst>
          <pc:docMk/>
          <pc:sldMk cId="2877860050" sldId="739"/>
        </pc:sldMkLst>
      </pc:sldChg>
      <pc:sldChg chg="ord">
        <pc:chgData name="Teri Smith" userId="S::coord2.iraq@sheltercluster.org::f02e720f-ca44-47e6-b1bc-bb07e59fc7db" providerId="AD" clId="Web-{0EF3EB4F-58B0-BC8A-58F5-237FEF5C2824}" dt="2019-12-04T20:45:47.178" v="1"/>
        <pc:sldMkLst>
          <pc:docMk/>
          <pc:sldMk cId="3701363443" sldId="74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7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3738"/>
            <a:ext cx="6156325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7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1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326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061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56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27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159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7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554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42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4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0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7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80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22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1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Ninewa</a:t>
            </a:r>
            <a:r>
              <a:rPr lang="en-US" sz="32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Shelter &amp; NFI Cluster Coordination Meeting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60086" y="720710"/>
            <a:ext cx="850391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400" b="1" dirty="0">
                <a:solidFill>
                  <a:schemeClr val="accent3">
                    <a:lumMod val="75000"/>
                  </a:schemeClr>
                </a:solidFill>
              </a:rPr>
              <a:t>Agenda</a:t>
            </a:r>
            <a:endParaRPr lang="en-GB" sz="2400" dirty="0">
              <a:solidFill>
                <a:schemeClr val="accent3">
                  <a:lumMod val="75000"/>
                </a:schemeClr>
              </a:solidFill>
            </a:endParaRPr>
          </a:p>
          <a:p>
            <a:pPr marL="285750" lvl="0" indent="-342900">
              <a:buFont typeface="Wingdings" panose="05000000000000000000" pitchFamily="2" charset="2"/>
              <a:buChar char="v"/>
            </a:pPr>
            <a:r>
              <a:rPr lang="fr-FR" dirty="0">
                <a:solidFill>
                  <a:schemeClr val="tx2"/>
                </a:solidFill>
              </a:rPr>
              <a:t>Introduction of Avedis Baberian, </a:t>
            </a:r>
            <a:r>
              <a:rPr lang="fr-FR" dirty="0" err="1">
                <a:solidFill>
                  <a:schemeClr val="tx2"/>
                </a:solidFill>
              </a:rPr>
              <a:t>incoming</a:t>
            </a:r>
            <a:r>
              <a:rPr lang="fr-FR" dirty="0">
                <a:solidFill>
                  <a:schemeClr val="tx2"/>
                </a:solidFill>
              </a:rPr>
              <a:t> </a:t>
            </a:r>
            <a:r>
              <a:rPr lang="fr-FR" dirty="0" err="1">
                <a:solidFill>
                  <a:schemeClr val="tx2"/>
                </a:solidFill>
              </a:rPr>
              <a:t>Ninewa</a:t>
            </a:r>
            <a:r>
              <a:rPr lang="fr-FR" dirty="0">
                <a:solidFill>
                  <a:schemeClr val="tx2"/>
                </a:solidFill>
              </a:rPr>
              <a:t> </a:t>
            </a:r>
            <a:r>
              <a:rPr lang="fr-FR" dirty="0" err="1">
                <a:solidFill>
                  <a:schemeClr val="tx2"/>
                </a:solidFill>
              </a:rPr>
              <a:t>Sub</a:t>
            </a:r>
            <a:r>
              <a:rPr lang="fr-FR" dirty="0">
                <a:solidFill>
                  <a:schemeClr val="tx2"/>
                </a:solidFill>
              </a:rPr>
              <a:t>-National Shelter Cluster </a:t>
            </a:r>
            <a:r>
              <a:rPr lang="fr-FR" dirty="0" err="1">
                <a:solidFill>
                  <a:schemeClr val="tx2"/>
                </a:solidFill>
              </a:rPr>
              <a:t>Coordinator</a:t>
            </a:r>
            <a:endParaRPr lang="fr-FR" dirty="0">
              <a:solidFill>
                <a:schemeClr val="tx2"/>
              </a:solidFill>
            </a:endParaRPr>
          </a:p>
          <a:p>
            <a:pPr marL="285750" lvl="0" indent="-342900">
              <a:buFont typeface="Wingdings" panose="05000000000000000000" pitchFamily="2" charset="2"/>
              <a:buChar char="v"/>
            </a:pPr>
            <a:r>
              <a:rPr lang="fr-FR" dirty="0">
                <a:solidFill>
                  <a:schemeClr val="tx2"/>
                </a:solidFill>
              </a:rPr>
              <a:t>Key Issues – </a:t>
            </a:r>
            <a:r>
              <a:rPr lang="fr-FR" dirty="0" err="1">
                <a:solidFill>
                  <a:schemeClr val="tx2"/>
                </a:solidFill>
              </a:rPr>
              <a:t>Partners</a:t>
            </a:r>
            <a:r>
              <a:rPr lang="fr-FR" dirty="0">
                <a:solidFill>
                  <a:schemeClr val="tx2"/>
                </a:solidFill>
              </a:rPr>
              <a:t> to </a:t>
            </a:r>
            <a:r>
              <a:rPr lang="fr-FR" dirty="0" err="1">
                <a:solidFill>
                  <a:schemeClr val="tx2"/>
                </a:solidFill>
              </a:rPr>
              <a:t>provide</a:t>
            </a:r>
            <a:r>
              <a:rPr lang="fr-FR" dirty="0">
                <a:solidFill>
                  <a:schemeClr val="tx2"/>
                </a:solidFill>
              </a:rPr>
              <a:t> an update on </a:t>
            </a:r>
            <a:r>
              <a:rPr lang="fr-FR" dirty="0" err="1">
                <a:solidFill>
                  <a:schemeClr val="tx2"/>
                </a:solidFill>
              </a:rPr>
              <a:t>their</a:t>
            </a:r>
            <a:r>
              <a:rPr lang="fr-FR" dirty="0">
                <a:solidFill>
                  <a:schemeClr val="tx2"/>
                </a:solidFill>
              </a:rPr>
              <a:t> </a:t>
            </a:r>
            <a:r>
              <a:rPr lang="fr-FR" dirty="0" err="1">
                <a:solidFill>
                  <a:schemeClr val="tx2"/>
                </a:solidFill>
              </a:rPr>
              <a:t>planned</a:t>
            </a:r>
            <a:r>
              <a:rPr lang="fr-FR" dirty="0">
                <a:solidFill>
                  <a:schemeClr val="tx2"/>
                </a:solidFill>
              </a:rPr>
              <a:t>, </a:t>
            </a:r>
            <a:r>
              <a:rPr lang="fr-FR" dirty="0" err="1">
                <a:solidFill>
                  <a:schemeClr val="tx2"/>
                </a:solidFill>
              </a:rPr>
              <a:t>ongoing</a:t>
            </a:r>
            <a:r>
              <a:rPr lang="fr-FR" dirty="0">
                <a:solidFill>
                  <a:schemeClr val="tx2"/>
                </a:solidFill>
              </a:rPr>
              <a:t>, and </a:t>
            </a:r>
            <a:r>
              <a:rPr lang="fr-FR" dirty="0" err="1">
                <a:solidFill>
                  <a:schemeClr val="tx2"/>
                </a:solidFill>
              </a:rPr>
              <a:t>completed</a:t>
            </a:r>
            <a:r>
              <a:rPr lang="fr-FR" dirty="0">
                <a:solidFill>
                  <a:schemeClr val="tx2"/>
                </a:solidFill>
              </a:rPr>
              <a:t> interventions by district</a:t>
            </a:r>
          </a:p>
          <a:p>
            <a:pPr marL="285750" lvl="0" indent="-342900">
              <a:buFont typeface="Wingdings" panose="05000000000000000000" pitchFamily="2" charset="2"/>
              <a:buChar char="v"/>
            </a:pPr>
            <a:r>
              <a:rPr lang="fr-FR" dirty="0">
                <a:solidFill>
                  <a:schemeClr val="tx2"/>
                </a:solidFill>
              </a:rPr>
              <a:t>SNFI Cluster to Share an Update on Gaps in </a:t>
            </a:r>
            <a:r>
              <a:rPr lang="fr-FR" dirty="0" err="1">
                <a:solidFill>
                  <a:schemeClr val="tx2"/>
                </a:solidFill>
              </a:rPr>
              <a:t>Ninewa</a:t>
            </a:r>
            <a:r>
              <a:rPr lang="fr-FR" dirty="0">
                <a:solidFill>
                  <a:schemeClr val="tx2"/>
                </a:solidFill>
              </a:rPr>
              <a:t> and planning for the end of the </a:t>
            </a:r>
            <a:r>
              <a:rPr lang="fr-FR" dirty="0" err="1">
                <a:solidFill>
                  <a:schemeClr val="tx2"/>
                </a:solidFill>
              </a:rPr>
              <a:t>year</a:t>
            </a:r>
            <a:endParaRPr lang="fr-FR" dirty="0">
              <a:solidFill>
                <a:schemeClr val="tx2"/>
              </a:solidFill>
            </a:endParaRPr>
          </a:p>
          <a:p>
            <a:pPr marL="285750" lvl="0" indent="-342900">
              <a:buFont typeface="Wingdings" panose="05000000000000000000" pitchFamily="2" charset="2"/>
              <a:buChar char="v"/>
            </a:pPr>
            <a:r>
              <a:rPr lang="fr-FR" dirty="0">
                <a:solidFill>
                  <a:schemeClr val="tx2"/>
                </a:solidFill>
              </a:rPr>
              <a:t>Update on </a:t>
            </a:r>
            <a:r>
              <a:rPr lang="fr-FR" dirty="0" err="1">
                <a:solidFill>
                  <a:schemeClr val="tx2"/>
                </a:solidFill>
              </a:rPr>
              <a:t>Winterization</a:t>
            </a:r>
            <a:endParaRPr lang="fr-FR" dirty="0">
              <a:solidFill>
                <a:schemeClr val="tx2"/>
              </a:solidFill>
            </a:endParaRPr>
          </a:p>
          <a:p>
            <a:pPr marL="285750" lvl="0" indent="-342900">
              <a:buFont typeface="Wingdings" panose="05000000000000000000" pitchFamily="2" charset="2"/>
              <a:buChar char="v"/>
            </a:pPr>
            <a:r>
              <a:rPr lang="fr-FR" dirty="0">
                <a:solidFill>
                  <a:schemeClr val="tx2"/>
                </a:solidFill>
              </a:rPr>
              <a:t>HRP 2020 Updates</a:t>
            </a:r>
          </a:p>
          <a:p>
            <a:pPr marL="285750" lvl="0" indent="-342900">
              <a:buFont typeface="Wingdings" panose="05000000000000000000" pitchFamily="2" charset="2"/>
              <a:buChar char="v"/>
            </a:pPr>
            <a:r>
              <a:rPr lang="fr-FR" dirty="0">
                <a:solidFill>
                  <a:schemeClr val="tx2"/>
                </a:solidFill>
              </a:rPr>
              <a:t>AOB</a:t>
            </a:r>
          </a:p>
          <a:p>
            <a:pPr lvl="0"/>
            <a:r>
              <a:rPr lang="en-US" dirty="0"/>
              <a:t>											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Thursday, 28 November 2019</a:t>
            </a:r>
            <a:endParaRPr lang="en-US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17598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576"/>
            <a:ext cx="8229600" cy="708564"/>
          </a:xfrm>
        </p:spPr>
        <p:txBody>
          <a:bodyPr>
            <a:normAutofit/>
          </a:bodyPr>
          <a:lstStyle/>
          <a:p>
            <a:r>
              <a:rPr lang="en-US" dirty="0"/>
              <a:t>Winterization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057" y="973052"/>
            <a:ext cx="8752114" cy="3543158"/>
          </a:xfrm>
        </p:spPr>
        <p:txBody>
          <a:bodyPr>
            <a:normAutofit fontScale="70000" lnSpcReduction="20000"/>
          </a:bodyPr>
          <a:lstStyle/>
          <a:p>
            <a:pPr marL="285750" defTabSz="457200">
              <a:buFont typeface="Wingdings" panose="05000000000000000000" pitchFamily="2" charset="2"/>
              <a:buChar char="v"/>
            </a:pPr>
            <a:r>
              <a:rPr lang="en-US" sz="3800" dirty="0">
                <a:solidFill>
                  <a:schemeClr val="tx2"/>
                </a:solidFill>
              </a:rPr>
              <a:t>Situation In Camps</a:t>
            </a:r>
          </a:p>
          <a:p>
            <a:pPr marL="685800" lvl="1" defTabSz="457200">
              <a:buFont typeface="Wingdings" panose="05000000000000000000" pitchFamily="2" charset="2"/>
              <a:buChar char="v"/>
            </a:pPr>
            <a:r>
              <a:rPr lang="en-US" sz="2900" dirty="0">
                <a:solidFill>
                  <a:schemeClr val="tx2"/>
                </a:solidFill>
              </a:rPr>
              <a:t>Jad’ah1, 2, 4 &amp; 5(Mosul), AAF and HTC (Falluja)</a:t>
            </a:r>
          </a:p>
          <a:p>
            <a:pPr marL="1085850" lvl="2" defTabSz="457200">
              <a:buFont typeface="Wingdings" panose="05000000000000000000" pitchFamily="2" charset="2"/>
              <a:buChar char="v"/>
            </a:pPr>
            <a:r>
              <a:rPr lang="en-US" sz="2500" dirty="0">
                <a:solidFill>
                  <a:schemeClr val="tx2"/>
                </a:solidFill>
              </a:rPr>
              <a:t>No support reported currently, low needs reported.</a:t>
            </a:r>
          </a:p>
          <a:p>
            <a:pPr marL="685800" lvl="1" defTabSz="457200">
              <a:buFont typeface="Wingdings" panose="05000000000000000000" pitchFamily="2" charset="2"/>
              <a:buChar char="v"/>
            </a:pPr>
            <a:r>
              <a:rPr lang="en-US" sz="2900" dirty="0">
                <a:solidFill>
                  <a:schemeClr val="tx2"/>
                </a:solidFill>
              </a:rPr>
              <a:t>Other camps covered by UHNCR (Cash for Winter)</a:t>
            </a:r>
            <a:endParaRPr lang="en-US" sz="3300" dirty="0">
              <a:solidFill>
                <a:schemeClr val="tx2"/>
              </a:solidFill>
            </a:endParaRPr>
          </a:p>
          <a:p>
            <a:pPr marL="285750" defTabSz="457200">
              <a:buFont typeface="Wingdings" panose="05000000000000000000" pitchFamily="2" charset="2"/>
              <a:buChar char="v"/>
            </a:pPr>
            <a:r>
              <a:rPr lang="en-US" sz="3800" dirty="0">
                <a:solidFill>
                  <a:schemeClr val="tx2"/>
                </a:solidFill>
              </a:rPr>
              <a:t>Situation Out of Camps</a:t>
            </a:r>
          </a:p>
          <a:p>
            <a:pPr marL="685800" lvl="1" defTabSz="457200">
              <a:buFont typeface="Wingdings" panose="05000000000000000000" pitchFamily="2" charset="2"/>
              <a:buChar char="v"/>
            </a:pPr>
            <a:r>
              <a:rPr lang="en-US" sz="2900" dirty="0">
                <a:solidFill>
                  <a:schemeClr val="tx2"/>
                </a:solidFill>
              </a:rPr>
              <a:t>Camp consolidation and closure of camps in </a:t>
            </a:r>
            <a:r>
              <a:rPr lang="en-US" sz="2900" dirty="0" err="1">
                <a:solidFill>
                  <a:schemeClr val="tx2"/>
                </a:solidFill>
              </a:rPr>
              <a:t>Ninewa</a:t>
            </a:r>
            <a:r>
              <a:rPr lang="en-US" sz="2900" dirty="0">
                <a:solidFill>
                  <a:schemeClr val="tx2"/>
                </a:solidFill>
              </a:rPr>
              <a:t> =&gt; population in critical shelter to be larger than identified when the latest MCNA VII (August 2019) and ILAIV(June 2019)</a:t>
            </a:r>
          </a:p>
          <a:p>
            <a:pPr marL="685800" lvl="1" defTabSz="457200">
              <a:buFont typeface="Wingdings" panose="05000000000000000000" pitchFamily="2" charset="2"/>
              <a:buChar char="v"/>
            </a:pPr>
            <a:r>
              <a:rPr lang="en-US" sz="2900" dirty="0">
                <a:solidFill>
                  <a:schemeClr val="tx2"/>
                </a:solidFill>
              </a:rPr>
              <a:t>Adapt planning to the ground conditions </a:t>
            </a:r>
          </a:p>
          <a:p>
            <a:pPr marL="685800" lvl="1" defTabSz="457200">
              <a:buFont typeface="Wingdings" panose="05000000000000000000" pitchFamily="2" charset="2"/>
              <a:buChar char="v"/>
            </a:pPr>
            <a:r>
              <a:rPr lang="en-US" sz="2900" dirty="0">
                <a:solidFill>
                  <a:schemeClr val="tx2"/>
                </a:solidFill>
              </a:rPr>
              <a:t>Vulnerability targeting when assessing populations for winter assistance.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10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483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576"/>
            <a:ext cx="8229600" cy="708564"/>
          </a:xfrm>
        </p:spPr>
        <p:txBody>
          <a:bodyPr>
            <a:normAutofit/>
          </a:bodyPr>
          <a:lstStyle/>
          <a:p>
            <a:r>
              <a:rPr lang="en-US" dirty="0"/>
              <a:t>Winterization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057" y="973052"/>
            <a:ext cx="8752114" cy="354315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en-US" sz="2000" dirty="0">
              <a:solidFill>
                <a:srgbClr val="0070C0"/>
              </a:solidFill>
            </a:endParaRPr>
          </a:p>
          <a:p>
            <a:pPr marL="285750" lvl="1" indent="-342900" defTabSz="45720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/>
                </a:solidFill>
              </a:rPr>
              <a:t>State Support</a:t>
            </a:r>
          </a:p>
          <a:p>
            <a:pPr marL="285750" lvl="1" indent="-342900" defTabSz="457200">
              <a:lnSpc>
                <a:spcPct val="80000"/>
              </a:lnSpc>
              <a:buFont typeface="Wingdings" panose="05000000000000000000" pitchFamily="2" charset="2"/>
              <a:buChar char="v"/>
            </a:pPr>
            <a:endParaRPr lang="en-US" sz="1800" dirty="0">
              <a:solidFill>
                <a:schemeClr val="tx2"/>
              </a:solidFill>
            </a:endParaRPr>
          </a:p>
          <a:p>
            <a:pPr marL="742950" lvl="3" indent="-342900" defTabSz="45720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tx2"/>
                </a:solidFill>
              </a:rPr>
              <a:t>The </a:t>
            </a:r>
            <a:r>
              <a:rPr lang="en-US" sz="1300" dirty="0" err="1">
                <a:solidFill>
                  <a:schemeClr val="tx2"/>
                </a:solidFill>
              </a:rPr>
              <a:t>GoI</a:t>
            </a:r>
            <a:r>
              <a:rPr lang="en-US" sz="1300" dirty="0">
                <a:solidFill>
                  <a:schemeClr val="tx2"/>
                </a:solidFill>
              </a:rPr>
              <a:t> has not shared any plans with humanitarian partners to indicate on appropriate heating and cooking fuel provision</a:t>
            </a:r>
          </a:p>
          <a:p>
            <a:pPr marL="400050" lvl="3" indent="0" defTabSz="457200">
              <a:lnSpc>
                <a:spcPct val="80000"/>
              </a:lnSpc>
              <a:buNone/>
            </a:pPr>
            <a:endParaRPr lang="en-US" sz="1300" dirty="0">
              <a:solidFill>
                <a:schemeClr val="tx2"/>
              </a:solidFill>
            </a:endParaRPr>
          </a:p>
          <a:p>
            <a:pPr marL="742950" lvl="3" indent="-342900" defTabSz="45720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1300" dirty="0" err="1">
                <a:solidFill>
                  <a:schemeClr val="tx2"/>
                </a:solidFill>
              </a:rPr>
              <a:t>MoMD</a:t>
            </a:r>
            <a:r>
              <a:rPr lang="en-US" sz="1300" dirty="0">
                <a:solidFill>
                  <a:schemeClr val="tx2"/>
                </a:solidFill>
              </a:rPr>
              <a:t> has not communicated plans for distribution of winter items and clothing for IDPs in and out of camp.</a:t>
            </a:r>
            <a:endParaRPr lang="en-IN" sz="13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11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6801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HNO/HRP2020 Process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0" lvl="1" defTabSz="457200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/>
                </a:solidFill>
              </a:rPr>
              <a:t>Still under discussion</a:t>
            </a:r>
          </a:p>
          <a:p>
            <a:pPr marL="685800" lvl="1" defTabSz="457200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/>
                </a:solidFill>
              </a:rPr>
              <a:t>Focus will be primarily on Shelter compared to NFI.</a:t>
            </a:r>
          </a:p>
          <a:p>
            <a:pPr marL="685800" lvl="1" defTabSz="457200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/>
                </a:solidFill>
              </a:rPr>
              <a:t>HC requested to decrease the overall amount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12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8125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61084"/>
          </a:xfrm>
        </p:spPr>
        <p:txBody>
          <a:bodyPr>
            <a:normAutofit fontScale="90000"/>
          </a:bodyPr>
          <a:lstStyle/>
          <a:p>
            <a:r>
              <a:rPr lang="en-US" dirty="0"/>
              <a:t>Any Other Business?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397" y="771993"/>
            <a:ext cx="8529403" cy="3822630"/>
          </a:xfrm>
        </p:spPr>
        <p:txBody>
          <a:bodyPr>
            <a:normAutofit/>
          </a:bodyPr>
          <a:lstStyle/>
          <a:p>
            <a:pPr marL="685800" lvl="1" defTabSz="457200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/>
                </a:solidFill>
              </a:rPr>
              <a:t>Any points partners need assistance with or would like to raise for future meetings?</a:t>
            </a: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US" sz="2000" dirty="0">
              <a:solidFill>
                <a:srgbClr val="0070C0"/>
              </a:solidFill>
            </a:endParaRP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US" sz="2000" dirty="0">
              <a:solidFill>
                <a:srgbClr val="0070C0"/>
              </a:solidFill>
            </a:endParaRP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IN" sz="2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13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0993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5276A1-046B-47EC-9475-D7D71939C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14</a:t>
            </a:fld>
            <a:endParaRPr lang="en-GB"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D2D275D-9241-4971-A34C-5B9FD09EB231}"/>
              </a:ext>
            </a:extLst>
          </p:cNvPr>
          <p:cNvSpPr txBox="1">
            <a:spLocks/>
          </p:cNvSpPr>
          <p:nvPr/>
        </p:nvSpPr>
        <p:spPr>
          <a:xfrm>
            <a:off x="0" y="84849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endParaRPr lang="en-US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7000" y="1706464"/>
            <a:ext cx="2467777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lvl="1">
              <a:lnSpc>
                <a:spcPct val="90000"/>
              </a:lnSpc>
              <a:spcBef>
                <a:spcPct val="20000"/>
              </a:spcBef>
              <a:buClr>
                <a:srgbClr val="7F1416"/>
              </a:buClr>
            </a:pPr>
            <a:r>
              <a:rPr lang="en-US" dirty="0">
                <a:solidFill>
                  <a:schemeClr val="tx2"/>
                </a:solidFill>
              </a:rPr>
              <a:t>THANK YOU !!</a:t>
            </a:r>
          </a:p>
        </p:txBody>
      </p:sp>
    </p:spTree>
    <p:extLst>
      <p:ext uri="{BB962C8B-B14F-4D97-AF65-F5344CB8AC3E}">
        <p14:creationId xmlns:p14="http://schemas.microsoft.com/office/powerpoint/2010/main" val="3490294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01"/>
            <a:ext cx="8229600" cy="558005"/>
          </a:xfrm>
        </p:spPr>
        <p:txBody>
          <a:bodyPr>
            <a:normAutofit fontScale="90000"/>
          </a:bodyPr>
          <a:lstStyle/>
          <a:p>
            <a:r>
              <a:rPr lang="en-US" dirty="0"/>
              <a:t>Update on Achievements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5851"/>
            <a:ext cx="8229600" cy="3394472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SNFI Achievements Reported in Activity Info Jan-Oct 30</a:t>
            </a:r>
            <a:endParaRPr lang="en-US" sz="2000" dirty="0">
              <a:solidFill>
                <a:srgbClr val="0070C0"/>
              </a:solidFill>
            </a:endParaRPr>
          </a:p>
          <a:p>
            <a:pPr marL="400050" lvl="1" indent="0">
              <a:buNone/>
            </a:pPr>
            <a:endParaRPr lang="en-US" sz="2000" dirty="0">
              <a:solidFill>
                <a:srgbClr val="0070C0"/>
              </a:solidFill>
            </a:endParaRP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IN" sz="2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2</a:t>
            </a:fld>
            <a:endParaRPr lang="en-GB">
              <a:latin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443021"/>
              </p:ext>
            </p:extLst>
          </p:nvPr>
        </p:nvGraphicFramePr>
        <p:xfrm>
          <a:off x="457200" y="1562100"/>
          <a:ext cx="8586788" cy="28288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31305">
                  <a:extLst>
                    <a:ext uri="{9D8B030D-6E8A-4147-A177-3AD203B41FA5}">
                      <a16:colId xmlns:a16="http://schemas.microsoft.com/office/drawing/2014/main" val="3921927981"/>
                    </a:ext>
                  </a:extLst>
                </a:gridCol>
                <a:gridCol w="1540470">
                  <a:extLst>
                    <a:ext uri="{9D8B030D-6E8A-4147-A177-3AD203B41FA5}">
                      <a16:colId xmlns:a16="http://schemas.microsoft.com/office/drawing/2014/main" val="3960983169"/>
                    </a:ext>
                  </a:extLst>
                </a:gridCol>
                <a:gridCol w="1443038">
                  <a:extLst>
                    <a:ext uri="{9D8B030D-6E8A-4147-A177-3AD203B41FA5}">
                      <a16:colId xmlns:a16="http://schemas.microsoft.com/office/drawing/2014/main" val="3334561000"/>
                    </a:ext>
                  </a:extLst>
                </a:gridCol>
                <a:gridCol w="2214562">
                  <a:extLst>
                    <a:ext uri="{9D8B030D-6E8A-4147-A177-3AD203B41FA5}">
                      <a16:colId xmlns:a16="http://schemas.microsoft.com/office/drawing/2014/main" val="276563997"/>
                    </a:ext>
                  </a:extLst>
                </a:gridCol>
                <a:gridCol w="2157413">
                  <a:extLst>
                    <a:ext uri="{9D8B030D-6E8A-4147-A177-3AD203B41FA5}">
                      <a16:colId xmlns:a16="http://schemas.microsoft.com/office/drawing/2014/main" val="1077468722"/>
                    </a:ext>
                  </a:extLst>
                </a:gridCol>
              </a:tblGrid>
              <a:tr h="338138">
                <a:tc>
                  <a:txBody>
                    <a:bodyPr/>
                    <a:lstStyle/>
                    <a:p>
                      <a:r>
                        <a:rPr lang="en-US" dirty="0"/>
                        <a:t>District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Shelter</a:t>
                      </a:r>
                      <a:r>
                        <a:rPr lang="en-US" baseline="0" dirty="0"/>
                        <a:t> Target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NFI</a:t>
                      </a:r>
                      <a:r>
                        <a:rPr lang="en-US" baseline="0" dirty="0"/>
                        <a:t> Target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Shelter Achievement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NFI Achievement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02036"/>
                  </a:ext>
                </a:extLst>
              </a:tr>
              <a:tr h="510227">
                <a:tc>
                  <a:txBody>
                    <a:bodyPr/>
                    <a:lstStyle/>
                    <a:p>
                      <a:r>
                        <a:rPr lang="en-US" dirty="0" err="1"/>
                        <a:t>Hamdaniya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13,326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40,459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19,295 (144%) +10%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34,770 (86%) +2 %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299248"/>
                  </a:ext>
                </a:extLst>
              </a:tr>
              <a:tr h="422180">
                <a:tc>
                  <a:txBody>
                    <a:bodyPr/>
                    <a:lstStyle/>
                    <a:p>
                      <a:r>
                        <a:rPr lang="en-US" dirty="0"/>
                        <a:t>Mosul*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156,605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165,199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25,659 (16%) +6 %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48,654 (29%) +0%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327226"/>
                  </a:ext>
                </a:extLst>
              </a:tr>
              <a:tr h="510227">
                <a:tc>
                  <a:txBody>
                    <a:bodyPr/>
                    <a:lstStyle/>
                    <a:p>
                      <a:r>
                        <a:rPr lang="en-US" dirty="0"/>
                        <a:t>Sinjar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6,710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4,986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1,865</a:t>
                      </a:r>
                      <a:r>
                        <a:rPr lang="en-US" baseline="0" dirty="0"/>
                        <a:t> (28%) +0%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12,852</a:t>
                      </a:r>
                      <a:r>
                        <a:rPr lang="en-US" baseline="0" dirty="0"/>
                        <a:t> (258%) +0%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480260"/>
                  </a:ext>
                </a:extLst>
              </a:tr>
              <a:tr h="510227">
                <a:tc>
                  <a:txBody>
                    <a:bodyPr/>
                    <a:lstStyle/>
                    <a:p>
                      <a:r>
                        <a:rPr lang="en-US" dirty="0"/>
                        <a:t>Tel Afar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17,237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16,476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3,432(20%) +10%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5,116</a:t>
                      </a:r>
                      <a:r>
                        <a:rPr lang="en-US" baseline="0" dirty="0"/>
                        <a:t> (31%) +0%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0751497"/>
                  </a:ext>
                </a:extLst>
              </a:tr>
              <a:tr h="510227">
                <a:tc>
                  <a:txBody>
                    <a:bodyPr/>
                    <a:lstStyle/>
                    <a:p>
                      <a:r>
                        <a:rPr lang="en-US" dirty="0" err="1"/>
                        <a:t>Til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Kaif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4,209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7,173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3,977 (94%) +0%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1,312 (18%) +0%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975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909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29546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Ninewa</a:t>
            </a:r>
            <a:r>
              <a:rPr lang="en-US" dirty="0"/>
              <a:t> Updates by Partner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1525"/>
            <a:ext cx="8029575" cy="382361"/>
          </a:xfrm>
        </p:spPr>
        <p:txBody>
          <a:bodyPr>
            <a:normAutofit fontScale="92500" lnSpcReduction="20000"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CRS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3</a:t>
            </a:fld>
            <a:endParaRPr lang="en-GB">
              <a:latin typeface="Calibri"/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2F8D3315-6BF9-45CF-B907-EDFAFA2036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316950"/>
              </p:ext>
            </p:extLst>
          </p:nvPr>
        </p:nvGraphicFramePr>
        <p:xfrm>
          <a:off x="457201" y="1440000"/>
          <a:ext cx="7455577" cy="25962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5498">
                  <a:extLst>
                    <a:ext uri="{9D8B030D-6E8A-4147-A177-3AD203B41FA5}">
                      <a16:colId xmlns:a16="http://schemas.microsoft.com/office/drawing/2014/main" val="3702537055"/>
                    </a:ext>
                  </a:extLst>
                </a:gridCol>
                <a:gridCol w="1106841">
                  <a:extLst>
                    <a:ext uri="{9D8B030D-6E8A-4147-A177-3AD203B41FA5}">
                      <a16:colId xmlns:a16="http://schemas.microsoft.com/office/drawing/2014/main" val="3747136566"/>
                    </a:ext>
                  </a:extLst>
                </a:gridCol>
                <a:gridCol w="1798320">
                  <a:extLst>
                    <a:ext uri="{9D8B030D-6E8A-4147-A177-3AD203B41FA5}">
                      <a16:colId xmlns:a16="http://schemas.microsoft.com/office/drawing/2014/main" val="314850384"/>
                    </a:ext>
                  </a:extLst>
                </a:gridCol>
                <a:gridCol w="2174918">
                  <a:extLst>
                    <a:ext uri="{9D8B030D-6E8A-4147-A177-3AD203B41FA5}">
                      <a16:colId xmlns:a16="http://schemas.microsoft.com/office/drawing/2014/main" val="3279692252"/>
                    </a:ext>
                  </a:extLst>
                </a:gridCol>
              </a:tblGrid>
              <a:tr h="4169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Type of Intervention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Area of Intervention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Number of Beneficiaries (HH)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December Plans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extLst>
                  <a:ext uri="{0D108BD9-81ED-4DB2-BD59-A6C34878D82A}">
                    <a16:rowId xmlns:a16="http://schemas.microsoft.com/office/drawing/2014/main" val="3218724204"/>
                  </a:ext>
                </a:extLst>
              </a:tr>
              <a:tr h="27590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Cash for </a:t>
                      </a:r>
                      <a:r>
                        <a:rPr lang="fr-FR" sz="12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repairs</a:t>
                      </a: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fr-FR" sz="12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War-Damaged</a:t>
                      </a: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2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Rehabilitation</a:t>
                      </a: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CAT 1&amp;2 – first and second Tranches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Telafar: Saad,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Khadraa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,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Rabee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,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Taleea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1,2,3,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Nidaa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,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Kifah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Al-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Jinubi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, and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Qadesiya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neighborhoods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First tranches: 49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houses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of 107 HH/ 522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individuals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Second tranches: 16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houses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of 42 HH/248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individuals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Continue monitoring the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houses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under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repairs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and support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households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who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got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first tranches.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Continue registration of the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returnees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with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damaged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houses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in the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previously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targeted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neighborhoods</a:t>
                      </a: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Start new registration in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Mualemeen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,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Naser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, Zahra,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Wahda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, and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Kifah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Al-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Shemali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neighborhoods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3090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738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29546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Ninewa</a:t>
            </a:r>
            <a:r>
              <a:rPr lang="en-US" dirty="0"/>
              <a:t> Updates by Partner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1525"/>
            <a:ext cx="8029575" cy="382361"/>
          </a:xfrm>
        </p:spPr>
        <p:txBody>
          <a:bodyPr>
            <a:normAutofit fontScale="92500" lnSpcReduction="20000"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DRC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4</a:t>
            </a:fld>
            <a:endParaRPr lang="en-GB">
              <a:latin typeface="Calibri"/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2F8D3315-6BF9-45CF-B907-EDFAFA2036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840775"/>
              </p:ext>
            </p:extLst>
          </p:nvPr>
        </p:nvGraphicFramePr>
        <p:xfrm>
          <a:off x="457201" y="1423966"/>
          <a:ext cx="7455577" cy="25010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5498">
                  <a:extLst>
                    <a:ext uri="{9D8B030D-6E8A-4147-A177-3AD203B41FA5}">
                      <a16:colId xmlns:a16="http://schemas.microsoft.com/office/drawing/2014/main" val="3702537055"/>
                    </a:ext>
                  </a:extLst>
                </a:gridCol>
                <a:gridCol w="1574510">
                  <a:extLst>
                    <a:ext uri="{9D8B030D-6E8A-4147-A177-3AD203B41FA5}">
                      <a16:colId xmlns:a16="http://schemas.microsoft.com/office/drawing/2014/main" val="3747136566"/>
                    </a:ext>
                  </a:extLst>
                </a:gridCol>
                <a:gridCol w="792498">
                  <a:extLst>
                    <a:ext uri="{9D8B030D-6E8A-4147-A177-3AD203B41FA5}">
                      <a16:colId xmlns:a16="http://schemas.microsoft.com/office/drawing/2014/main" val="314850384"/>
                    </a:ext>
                  </a:extLst>
                </a:gridCol>
                <a:gridCol w="2713071">
                  <a:extLst>
                    <a:ext uri="{9D8B030D-6E8A-4147-A177-3AD203B41FA5}">
                      <a16:colId xmlns:a16="http://schemas.microsoft.com/office/drawing/2014/main" val="3279692252"/>
                    </a:ext>
                  </a:extLst>
                </a:gridCol>
              </a:tblGrid>
              <a:tr h="4169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Type of Intervention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Area of Intervention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Number of Beneficiaries (HH)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December Plans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extLst>
                  <a:ext uri="{0D108BD9-81ED-4DB2-BD59-A6C34878D82A}">
                    <a16:rowId xmlns:a16="http://schemas.microsoft.com/office/drawing/2014/main" val="3218724204"/>
                  </a:ext>
                </a:extLst>
              </a:tr>
              <a:tr h="2759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MSNA Assessment (HH survey, FGDs, KII)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Hatra Town (Al-Hadar), Hatra District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n/a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Shelter Response Planning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extLst>
                  <a:ext uri="{0D108BD9-81ED-4DB2-BD59-A6C34878D82A}">
                    <a16:rowId xmlns:a16="http://schemas.microsoft.com/office/drawing/2014/main" val="2623090409"/>
                  </a:ext>
                </a:extLst>
              </a:tr>
              <a:tr h="2759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MSNA Assessment (HH survey, FGDs, KII)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Ba’aj Town, Ba’aj Town and surrounding villages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n/a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Shelter Response Planning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extLst>
                  <a:ext uri="{0D108BD9-81ED-4DB2-BD59-A6C34878D82A}">
                    <a16:rowId xmlns:a16="http://schemas.microsoft.com/office/drawing/2014/main" val="2309738886"/>
                  </a:ext>
                </a:extLst>
              </a:tr>
              <a:tr h="2759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SEVAT &amp; </a:t>
                      </a:r>
                      <a:r>
                        <a:rPr lang="fr-FR" sz="1200" dirty="0" err="1">
                          <a:effectLst/>
                        </a:rPr>
                        <a:t>Technical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assessments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Ayadiyah sub district, areas of high new returns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n/a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Writing BoQ for 140 DSU and 100 SOK 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extLst>
                  <a:ext uri="{0D108BD9-81ED-4DB2-BD59-A6C34878D82A}">
                    <a16:rowId xmlns:a16="http://schemas.microsoft.com/office/drawing/2014/main" val="2761805905"/>
                  </a:ext>
                </a:extLst>
              </a:tr>
              <a:tr h="13483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Market Assessments – cash for shelter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Ayadiyah sub district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n/a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Continued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assessments</a:t>
                      </a:r>
                      <a:r>
                        <a:rPr lang="fr-FR" sz="1200" dirty="0">
                          <a:effectLst/>
                        </a:rPr>
                        <a:t>, </a:t>
                      </a:r>
                      <a:r>
                        <a:rPr lang="fr-FR" sz="1200" dirty="0" err="1">
                          <a:effectLst/>
                        </a:rPr>
                        <a:t>technical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assessments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extLst>
                  <a:ext uri="{0D108BD9-81ED-4DB2-BD59-A6C34878D82A}">
                    <a16:rowId xmlns:a16="http://schemas.microsoft.com/office/drawing/2014/main" val="1985134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4622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29546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Ninewa</a:t>
            </a:r>
            <a:r>
              <a:rPr lang="en-US" dirty="0"/>
              <a:t> Updates by Partner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1525"/>
            <a:ext cx="8029575" cy="382361"/>
          </a:xfrm>
        </p:spPr>
        <p:txBody>
          <a:bodyPr>
            <a:normAutofit fontScale="92500" lnSpcReduction="20000"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Malteser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5</a:t>
            </a:fld>
            <a:endParaRPr lang="en-GB">
              <a:latin typeface="Calibri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0A8016EA-4CFC-46AE-AE34-11499770D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045287"/>
              </p:ext>
            </p:extLst>
          </p:nvPr>
        </p:nvGraphicFramePr>
        <p:xfrm>
          <a:off x="457201" y="1423966"/>
          <a:ext cx="7455577" cy="22260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5498">
                  <a:extLst>
                    <a:ext uri="{9D8B030D-6E8A-4147-A177-3AD203B41FA5}">
                      <a16:colId xmlns:a16="http://schemas.microsoft.com/office/drawing/2014/main" val="3702537055"/>
                    </a:ext>
                  </a:extLst>
                </a:gridCol>
                <a:gridCol w="1574510">
                  <a:extLst>
                    <a:ext uri="{9D8B030D-6E8A-4147-A177-3AD203B41FA5}">
                      <a16:colId xmlns:a16="http://schemas.microsoft.com/office/drawing/2014/main" val="3747136566"/>
                    </a:ext>
                  </a:extLst>
                </a:gridCol>
                <a:gridCol w="792498">
                  <a:extLst>
                    <a:ext uri="{9D8B030D-6E8A-4147-A177-3AD203B41FA5}">
                      <a16:colId xmlns:a16="http://schemas.microsoft.com/office/drawing/2014/main" val="314850384"/>
                    </a:ext>
                  </a:extLst>
                </a:gridCol>
                <a:gridCol w="2713071">
                  <a:extLst>
                    <a:ext uri="{9D8B030D-6E8A-4147-A177-3AD203B41FA5}">
                      <a16:colId xmlns:a16="http://schemas.microsoft.com/office/drawing/2014/main" val="3279692252"/>
                    </a:ext>
                  </a:extLst>
                </a:gridCol>
              </a:tblGrid>
              <a:tr h="6236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Type of Intervention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Area of Intervention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Number of Beneficiaries (HH)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December</a:t>
                      </a:r>
                      <a:r>
                        <a:rPr lang="fr-FR" sz="1200" dirty="0">
                          <a:effectLst/>
                        </a:rPr>
                        <a:t> Plans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extLst>
                  <a:ext uri="{0D108BD9-81ED-4DB2-BD59-A6C34878D82A}">
                    <a16:rowId xmlns:a16="http://schemas.microsoft.com/office/drawing/2014/main" val="3218724204"/>
                  </a:ext>
                </a:extLst>
              </a:tr>
              <a:tr h="545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War-Damage house rehabilitation of Category 2 to 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Qaraqosh Town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108 HHs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Expected to start the rehabilitation work within December, 2019</a:t>
                      </a:r>
                      <a:endParaRPr lang="fr-FR" sz="11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3090409"/>
                  </a:ext>
                </a:extLst>
              </a:tr>
              <a:tr h="5339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War-Damage house rehabilitation of Category 2 to 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Bahzani Town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 HHs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Expected to start the rehabilitation work within December, 2019</a:t>
                      </a:r>
                      <a:endParaRPr lang="fr-FR" sz="1100" kern="120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2640143"/>
                  </a:ext>
                </a:extLst>
              </a:tr>
              <a:tr h="52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War-Damage house rehabilitation of Category 2 to 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Qaraqosh Town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108 HHs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Expected to start the rehabilitation work within December, 2019</a:t>
                      </a:r>
                      <a:endParaRPr lang="fr-FR" sz="11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0247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7860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29546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Ninewa</a:t>
            </a:r>
            <a:r>
              <a:rPr lang="en-US" dirty="0"/>
              <a:t> Updates by Partner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1525"/>
            <a:ext cx="8029575" cy="382361"/>
          </a:xfrm>
        </p:spPr>
        <p:txBody>
          <a:bodyPr>
            <a:normAutofit fontScale="92500" lnSpcReduction="20000"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NRC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6</a:t>
            </a:fld>
            <a:endParaRPr lang="en-GB">
              <a:latin typeface="Calibri"/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2F8D3315-6BF9-45CF-B907-EDFAFA2036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14862"/>
              </p:ext>
            </p:extLst>
          </p:nvPr>
        </p:nvGraphicFramePr>
        <p:xfrm>
          <a:off x="457201" y="1423966"/>
          <a:ext cx="7455577" cy="3096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5498">
                  <a:extLst>
                    <a:ext uri="{9D8B030D-6E8A-4147-A177-3AD203B41FA5}">
                      <a16:colId xmlns:a16="http://schemas.microsoft.com/office/drawing/2014/main" val="3702537055"/>
                    </a:ext>
                  </a:extLst>
                </a:gridCol>
                <a:gridCol w="1574510">
                  <a:extLst>
                    <a:ext uri="{9D8B030D-6E8A-4147-A177-3AD203B41FA5}">
                      <a16:colId xmlns:a16="http://schemas.microsoft.com/office/drawing/2014/main" val="3747136566"/>
                    </a:ext>
                  </a:extLst>
                </a:gridCol>
                <a:gridCol w="792498">
                  <a:extLst>
                    <a:ext uri="{9D8B030D-6E8A-4147-A177-3AD203B41FA5}">
                      <a16:colId xmlns:a16="http://schemas.microsoft.com/office/drawing/2014/main" val="314850384"/>
                    </a:ext>
                  </a:extLst>
                </a:gridCol>
                <a:gridCol w="2713071">
                  <a:extLst>
                    <a:ext uri="{9D8B030D-6E8A-4147-A177-3AD203B41FA5}">
                      <a16:colId xmlns:a16="http://schemas.microsoft.com/office/drawing/2014/main" val="3279692252"/>
                    </a:ext>
                  </a:extLst>
                </a:gridCol>
              </a:tblGrid>
              <a:tr h="4169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Type of Intervention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Area of Intervention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Number of Beneficiaries (HH)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December</a:t>
                      </a:r>
                      <a:r>
                        <a:rPr lang="fr-FR" sz="1200" dirty="0">
                          <a:effectLst/>
                        </a:rPr>
                        <a:t> Plans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32" marR="53932" marT="0" marB="0"/>
                </a:tc>
                <a:extLst>
                  <a:ext uri="{0D108BD9-81ED-4DB2-BD59-A6C34878D82A}">
                    <a16:rowId xmlns:a16="http://schemas.microsoft.com/office/drawing/2014/main" val="3218724204"/>
                  </a:ext>
                </a:extLst>
              </a:tr>
              <a:tr h="27590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War-Damage Rehabilitation of Category 2 /CASH</a:t>
                      </a:r>
                      <a:endParaRPr lang="fr-FR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Mosul/Old city( Al-Ahmadia, Hamam Manqoosha, Nabi Jarjis and Al-Mshahada NBHs)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 Shelter/31 HHs assessed in Nabi Jarjis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Continue door to door assessment process.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23090409"/>
                  </a:ext>
                </a:extLst>
              </a:tr>
              <a:tr h="27590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War-Damage Rehabilitation of Category 2 /CASH</a:t>
                      </a:r>
                      <a:endParaRPr lang="fr-FR" sz="1200" b="1" kern="120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Sinjar (Barbarosh, Perzekre, Al-Qadisya, Al-Salam and Al-Taakhe NBHs)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Starting door to door assessment process.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32640143"/>
                  </a:ext>
                </a:extLst>
              </a:tr>
              <a:tr h="27590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War-Damage Rehabilitation of Category 2 /CASH</a:t>
                      </a:r>
                      <a:endParaRPr lang="fr-FR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Baaj (Al-Risala, Al-Yarmook, Al-Qadsyia, Al-Thawra and Al-Askari NBHs)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Starting door to door assessment process.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80247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1207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29546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Ninewa</a:t>
            </a:r>
            <a:r>
              <a:rPr lang="en-US" dirty="0"/>
              <a:t> Updates by Partner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1525"/>
            <a:ext cx="8029575" cy="382361"/>
          </a:xfrm>
        </p:spPr>
        <p:txBody>
          <a:bodyPr>
            <a:normAutofit fontScale="92500" lnSpcReduction="20000"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UN Habitat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>
              <a:latin typeface="Calibri"/>
            </a:endParaRP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3CEA35F1-D1F6-4BA1-B182-3B6A23347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398166"/>
              </p:ext>
            </p:extLst>
          </p:nvPr>
        </p:nvGraphicFramePr>
        <p:xfrm>
          <a:off x="457200" y="1423966"/>
          <a:ext cx="7737559" cy="33088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1615">
                  <a:extLst>
                    <a:ext uri="{9D8B030D-6E8A-4147-A177-3AD203B41FA5}">
                      <a16:colId xmlns:a16="http://schemas.microsoft.com/office/drawing/2014/main" val="3389443694"/>
                    </a:ext>
                  </a:extLst>
                </a:gridCol>
                <a:gridCol w="1898533">
                  <a:extLst>
                    <a:ext uri="{9D8B030D-6E8A-4147-A177-3AD203B41FA5}">
                      <a16:colId xmlns:a16="http://schemas.microsoft.com/office/drawing/2014/main" val="1758488578"/>
                    </a:ext>
                  </a:extLst>
                </a:gridCol>
                <a:gridCol w="1467852">
                  <a:extLst>
                    <a:ext uri="{9D8B030D-6E8A-4147-A177-3AD203B41FA5}">
                      <a16:colId xmlns:a16="http://schemas.microsoft.com/office/drawing/2014/main" val="2718425030"/>
                    </a:ext>
                  </a:extLst>
                </a:gridCol>
                <a:gridCol w="2879559">
                  <a:extLst>
                    <a:ext uri="{9D8B030D-6E8A-4147-A177-3AD203B41FA5}">
                      <a16:colId xmlns:a16="http://schemas.microsoft.com/office/drawing/2014/main" val="1481936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Type of intervention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Area of intervention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Number of beneficiaries (HHs)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Stage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2173538"/>
                  </a:ext>
                </a:extLst>
              </a:tr>
              <a:tr h="493874">
                <a:tc>
                  <a:txBody>
                    <a:bodyPr/>
                    <a:lstStyle/>
                    <a:p>
                      <a:pPr marL="342900" lvl="0" indent="-342900" rtl="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Construction of low-cost housing units 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Bab Sinjar, Mosul, Nineweh governorate  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rtl="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840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Continuation of ongoing construction of low-cost housing units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51340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rtl="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Rehabilitation of critical shelters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Provision of rental subsidies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Fayda and Markaz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Sumel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sub-districts,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Sumel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District;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 Markaz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Zakho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Rizgari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Sub-districts,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Zakho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District, Dohuk Governorate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rtl="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SEVAT exercise planned through CCR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21409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rtl="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Facilitation of SEVAT exercise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Distribution of NFI kits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Distribution and installation of SOKs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Al-Garma, Al Saqlawiyah, and Markaz Fallujah Sub-districts, Fallujah District, Anbar Governorate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rtl="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1,000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1,000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1,000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rtl="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CFP advertised, in process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Appointment of NGO IP and distribution of NFIs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5611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363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29546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Ninewa</a:t>
            </a:r>
            <a:r>
              <a:rPr lang="en-US" dirty="0"/>
              <a:t> Updates by Partner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1525"/>
            <a:ext cx="8029575" cy="382361"/>
          </a:xfrm>
        </p:spPr>
        <p:txBody>
          <a:bodyPr>
            <a:normAutofit fontScale="92500" lnSpcReduction="20000"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UN Habitat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>
              <a:latin typeface="Calibri"/>
            </a:endParaRP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3CEA35F1-D1F6-4BA1-B182-3B6A23347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226620"/>
              </p:ext>
            </p:extLst>
          </p:nvPr>
        </p:nvGraphicFramePr>
        <p:xfrm>
          <a:off x="457200" y="1423966"/>
          <a:ext cx="7737559" cy="2760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1615">
                  <a:extLst>
                    <a:ext uri="{9D8B030D-6E8A-4147-A177-3AD203B41FA5}">
                      <a16:colId xmlns:a16="http://schemas.microsoft.com/office/drawing/2014/main" val="3389443694"/>
                    </a:ext>
                  </a:extLst>
                </a:gridCol>
                <a:gridCol w="1898533">
                  <a:extLst>
                    <a:ext uri="{9D8B030D-6E8A-4147-A177-3AD203B41FA5}">
                      <a16:colId xmlns:a16="http://schemas.microsoft.com/office/drawing/2014/main" val="1758488578"/>
                    </a:ext>
                  </a:extLst>
                </a:gridCol>
                <a:gridCol w="1467852">
                  <a:extLst>
                    <a:ext uri="{9D8B030D-6E8A-4147-A177-3AD203B41FA5}">
                      <a16:colId xmlns:a16="http://schemas.microsoft.com/office/drawing/2014/main" val="2718425030"/>
                    </a:ext>
                  </a:extLst>
                </a:gridCol>
                <a:gridCol w="2879559">
                  <a:extLst>
                    <a:ext uri="{9D8B030D-6E8A-4147-A177-3AD203B41FA5}">
                      <a16:colId xmlns:a16="http://schemas.microsoft.com/office/drawing/2014/main" val="1481936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Type of intervention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Area of intervention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Number of beneficiaries (HHs)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Stage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2173538"/>
                  </a:ext>
                </a:extLst>
              </a:tr>
              <a:tr h="493874">
                <a:tc>
                  <a:txBody>
                    <a:bodyPr/>
                    <a:lstStyle/>
                    <a:p>
                      <a:pPr marL="342900" lvl="0" indent="-342900" rtl="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Rehabilitation of damaged housing units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Mosul: Al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Shiffaa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and Sinjar: Al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Shuhadaa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Rozh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halat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Kirtik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Weran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Shar &amp; Al Nasir 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147 in Mosul and 200 in Sinjar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Starting the 1st round of rehabilitation (81 units in Mosul and 125 in Sinjar). 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51340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Rehabilitation of: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Damaged - housing units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Public facilities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Public open spaces 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rtl="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Mosul, Nineveh Governorate: Sikak, Matahin, Maghrib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Heet, Anbar governorate: Hay Al-Baker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Yathrib, Salahaddin governorate: Yathrib center and Al-Bohashima area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Housing: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150-200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hh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per gov. 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Open spaces: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Minimum 2,000 HH per gov.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Public facilities: 1 per site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rtl="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Rehabilitation of emergency health center in Yathrib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Rehabilitation of Al-Nojoom school in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Heet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Rehabilitation of approx. 20 houses per area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Rehabilitation Al-Yarmouk park boundary wall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2140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970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576"/>
            <a:ext cx="8229600" cy="708564"/>
          </a:xfrm>
        </p:spPr>
        <p:txBody>
          <a:bodyPr>
            <a:normAutofit/>
          </a:bodyPr>
          <a:lstStyle/>
          <a:p>
            <a:r>
              <a:rPr lang="en-US" dirty="0"/>
              <a:t>Winterization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057" y="973052"/>
            <a:ext cx="8752114" cy="3543158"/>
          </a:xfrm>
        </p:spPr>
        <p:txBody>
          <a:bodyPr>
            <a:normAutofit/>
          </a:bodyPr>
          <a:lstStyle/>
          <a:p>
            <a:pPr marL="285750" defTabSz="457200">
              <a:lnSpc>
                <a:spcPct val="80000"/>
              </a:lnSpc>
              <a:buFont typeface="Wingdings" panose="05000000000000000000" pitchFamily="2" charset="2"/>
              <a:buChar char="v"/>
            </a:pPr>
            <a:endParaRPr lang="en-US" sz="1600" dirty="0">
              <a:solidFill>
                <a:schemeClr val="tx2"/>
              </a:solidFill>
            </a:endParaRPr>
          </a:p>
          <a:p>
            <a:pPr marL="285750" defTabSz="45720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/>
                </a:solidFill>
              </a:rPr>
              <a:t>Currently 8 partners have shared their plans regarding winterization:  CRS, IOM, IRW, Mission East, UNHCR, and UNICEF, German Red Cross, DRC</a:t>
            </a:r>
          </a:p>
          <a:p>
            <a:pPr marL="285750" defTabSz="457200">
              <a:lnSpc>
                <a:spcPct val="80000"/>
              </a:lnSpc>
              <a:buFont typeface="Wingdings" panose="05000000000000000000" pitchFamily="2" charset="2"/>
              <a:buChar char="v"/>
            </a:pPr>
            <a:endParaRPr lang="en-US" sz="1600" dirty="0">
              <a:solidFill>
                <a:schemeClr val="tx2"/>
              </a:solidFill>
            </a:endParaRPr>
          </a:p>
          <a:p>
            <a:pPr marL="285750" defTabSz="45720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/>
                </a:solidFill>
              </a:rPr>
              <a:t>Any other partners planning winterization activities are requested to contact me immediately to coordinate their plans.</a:t>
            </a:r>
          </a:p>
          <a:p>
            <a:pPr marL="285750" defTabSz="457200">
              <a:lnSpc>
                <a:spcPct val="80000"/>
              </a:lnSpc>
              <a:buFont typeface="Wingdings" panose="05000000000000000000" pitchFamily="2" charset="2"/>
              <a:buChar char="v"/>
            </a:pPr>
            <a:endParaRPr lang="en-US" sz="1600" dirty="0">
              <a:solidFill>
                <a:schemeClr val="tx2"/>
              </a:solidFill>
            </a:endParaRPr>
          </a:p>
          <a:p>
            <a:pPr marL="285750" defTabSz="45720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/>
                </a:solidFill>
              </a:rPr>
              <a:t>All partners are reminded that we do not and should not provide kerosene, as this is an </a:t>
            </a:r>
            <a:r>
              <a:rPr lang="en-US" sz="1600" dirty="0" err="1">
                <a:solidFill>
                  <a:schemeClr val="tx2"/>
                </a:solidFill>
              </a:rPr>
              <a:t>MoMD</a:t>
            </a:r>
            <a:r>
              <a:rPr lang="en-US" sz="1600" dirty="0">
                <a:solidFill>
                  <a:schemeClr val="tx2"/>
                </a:solidFill>
              </a:rPr>
              <a:t> activity.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000" dirty="0">
              <a:solidFill>
                <a:srgbClr val="0070C0"/>
              </a:solidFill>
            </a:endParaRP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IN" sz="2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9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2256349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145E2856-19BA-425F-803A-C89D2B7302BA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64289</TotalTime>
  <Words>1167</Words>
  <Application>Microsoft Office PowerPoint</Application>
  <PresentationFormat>On-screen Show (16:9)</PresentationFormat>
  <Paragraphs>222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Shelter Cluster Red Theme</vt:lpstr>
      <vt:lpstr>PowerPoint Presentation</vt:lpstr>
      <vt:lpstr>Update on Achievements</vt:lpstr>
      <vt:lpstr>Ninewa Updates by Partner</vt:lpstr>
      <vt:lpstr>Ninewa Updates by Partner</vt:lpstr>
      <vt:lpstr>Ninewa Updates by Partner</vt:lpstr>
      <vt:lpstr>Ninewa Updates by Partner</vt:lpstr>
      <vt:lpstr>Ninewa Updates by Partner</vt:lpstr>
      <vt:lpstr>Ninewa Updates by Partner</vt:lpstr>
      <vt:lpstr>Winterization </vt:lpstr>
      <vt:lpstr>Winterization</vt:lpstr>
      <vt:lpstr>Winterization</vt:lpstr>
      <vt:lpstr>HNO/HRP2020 Process Update</vt:lpstr>
      <vt:lpstr>Any Other Business?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Bo Hurkmans</dc:creator>
  <cp:lastModifiedBy>Avedis Baberian</cp:lastModifiedBy>
  <cp:revision>2903</cp:revision>
  <cp:lastPrinted>2017-10-23T07:30:35Z</cp:lastPrinted>
  <dcterms:created xsi:type="dcterms:W3CDTF">2014-10-08T08:24:30Z</dcterms:created>
  <dcterms:modified xsi:type="dcterms:W3CDTF">2019-12-04T20:45:47Z</dcterms:modified>
</cp:coreProperties>
</file>