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74" r:id="rId5"/>
    <p:sldMasterId id="2147483688" r:id="rId6"/>
    <p:sldMasterId id="2147483820" r:id="rId7"/>
  </p:sldMasterIdLst>
  <p:notesMasterIdLst>
    <p:notesMasterId r:id="rId15"/>
  </p:notesMasterIdLst>
  <p:handoutMasterIdLst>
    <p:handoutMasterId r:id="rId16"/>
  </p:handoutMasterIdLst>
  <p:sldIdLst>
    <p:sldId id="326" r:id="rId8"/>
    <p:sldId id="327" r:id="rId9"/>
    <p:sldId id="328" r:id="rId10"/>
    <p:sldId id="332" r:id="rId11"/>
    <p:sldId id="331" r:id="rId12"/>
    <p:sldId id="330" r:id="rId13"/>
    <p:sldId id="273" r:id="rId14"/>
  </p:sldIdLst>
  <p:sldSz cx="12192000" cy="6858000"/>
  <p:notesSz cx="6797675" cy="98742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54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5EF4078-3138-46AA-992F-325AE97625D2}" v="20" dt="2020-10-02T10:06:10.638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441" autoAdjust="0"/>
    <p:restoredTop sz="94434" autoAdjust="0"/>
  </p:normalViewPr>
  <p:slideViewPr>
    <p:cSldViewPr snapToGrid="0">
      <p:cViewPr varScale="1">
        <p:scale>
          <a:sx n="62" d="100"/>
          <a:sy n="62" d="100"/>
        </p:scale>
        <p:origin x="88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3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zddzjt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846957-7962-4091-9BAD-626EC7515D5E}" type="datetime1">
              <a:rPr lang="en-US" smtClean="0"/>
              <a:t>10/6/2020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895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37895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B56D39-4B4B-47FB-A29F-0776F061DD1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0785808"/>
      </p:ext>
    </p:extLst>
  </p:cSld>
  <p:clrMap bg1="lt1" tx1="dk1" bg2="lt2" tx2="dk2" accent1="accent1" accent2="accent2" accent3="accent3" accent4="accent4" accent5="accent5" accent6="accent6" hlink="hlink" folHlink="folHlink"/>
  <p:hf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zddzjt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98B480-CC23-4B93-881E-CD4560A8A402}" type="datetime1">
              <a:rPr lang="en-US" smtClean="0"/>
              <a:t>10/6/2020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35075"/>
            <a:ext cx="5921375" cy="33321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51388"/>
            <a:ext cx="5438775" cy="38893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895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37895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820554-E42F-4DBE-A4B5-99104730DD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96164"/>
      </p:ext>
    </p:extLst>
  </p:cSld>
  <p:clrMap bg1="lt1" tx1="dk1" bg2="lt2" tx2="dk2" accent1="accent1" accent2="accent2" accent3="accent3" accent4="accent4" accent5="accent5" accent6="accent6" hlink="hlink" folHlink="folHlink"/>
  <p:hf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en-US"/>
              <a:t>zddzjt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fld id="{8298B480-CC23-4B93-881E-CD4560A8A402}" type="datetime1">
              <a:rPr lang="en-US" smtClean="0"/>
              <a:t>10/6/2020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820554-E42F-4DBE-A4B5-99104730DDE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1543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5.png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5.png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5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5.png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5.png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5.png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bg>
      <p:bgPr>
        <a:solidFill>
          <a:srgbClr val="7F141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3306" y="360052"/>
            <a:ext cx="11746751" cy="3036056"/>
          </a:xfrm>
        </p:spPr>
        <p:txBody>
          <a:bodyPr tIns="0" bIns="0" anchor="b" anchorCtr="0">
            <a:noAutofit/>
          </a:bodyPr>
          <a:lstStyle>
            <a:lvl1pPr algn="ctr">
              <a:defRPr sz="5867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306" y="3545574"/>
            <a:ext cx="11746751" cy="1927860"/>
          </a:xfrm>
        </p:spPr>
        <p:txBody>
          <a:bodyPr tIns="0" bIns="0">
            <a:normAutofit/>
          </a:bodyPr>
          <a:lstStyle>
            <a:lvl1pPr marL="0" indent="0" algn="ctr">
              <a:buNone/>
              <a:defRPr sz="3200">
                <a:solidFill>
                  <a:schemeClr val="accent4">
                    <a:lumMod val="60000"/>
                    <a:lumOff val="40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88D78-BDB8-48F7-ACD6-4C256A69E8B9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4BFA7-7F02-41A6-A693-176471B3A791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6003758"/>
            <a:ext cx="12192000" cy="854242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7263" y="6003758"/>
            <a:ext cx="3972904" cy="833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71018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88D78-BDB8-48F7-ACD6-4C256A69E8B9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4BFA7-7F02-41A6-A693-176471B3A7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2552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88D78-BDB8-48F7-ACD6-4C256A69E8B9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4BFA7-7F02-41A6-A693-176471B3A7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997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88D78-BDB8-48F7-ACD6-4C256A69E8B9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4BFA7-7F02-41A6-A693-176471B3A7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49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Slide with Imag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"/>
            <a:ext cx="12192000" cy="6013449"/>
          </a:xfrm>
          <a:solidFill>
            <a:schemeClr val="bg1">
              <a:lumMod val="50000"/>
            </a:schemeClr>
          </a:solidFill>
        </p:spPr>
        <p:txBody>
          <a:bodyPr>
            <a:normAutofit/>
          </a:bodyPr>
          <a:lstStyle>
            <a:lvl1pPr marL="0" indent="0" algn="ctr">
              <a:buFontTx/>
              <a:buNone/>
              <a:defRPr sz="2667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Drag background image here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3306" y="651983"/>
            <a:ext cx="11746751" cy="2744124"/>
          </a:xfrm>
        </p:spPr>
        <p:txBody>
          <a:bodyPr tIns="0" bIns="0" anchor="b" anchorCtr="0">
            <a:noAutofit/>
          </a:bodyPr>
          <a:lstStyle>
            <a:lvl1pPr algn="ctr">
              <a:defRPr sz="5867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306" y="3545574"/>
            <a:ext cx="11746751" cy="1927860"/>
          </a:xfrm>
        </p:spPr>
        <p:txBody>
          <a:bodyPr tIns="0" bIns="0">
            <a:normAutofit/>
          </a:bodyPr>
          <a:lstStyle>
            <a:lvl1pPr marL="0" indent="0" algn="ctr">
              <a:buNone/>
              <a:defRPr sz="3200">
                <a:solidFill>
                  <a:schemeClr val="accent3"/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13027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bg>
      <p:bgPr>
        <a:solidFill>
          <a:srgbClr val="7F141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3306" y="360052"/>
            <a:ext cx="11746751" cy="3036056"/>
          </a:xfrm>
        </p:spPr>
        <p:txBody>
          <a:bodyPr tIns="0" bIns="0" anchor="b" anchorCtr="0">
            <a:noAutofit/>
          </a:bodyPr>
          <a:lstStyle>
            <a:lvl1pPr algn="ctr">
              <a:defRPr sz="5867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306" y="3545574"/>
            <a:ext cx="11746751" cy="1927860"/>
          </a:xfrm>
        </p:spPr>
        <p:txBody>
          <a:bodyPr tIns="0" bIns="0">
            <a:normAutofit/>
          </a:bodyPr>
          <a:lstStyle>
            <a:lvl1pPr marL="0" indent="0" algn="ctr">
              <a:buNone/>
              <a:defRPr sz="3200">
                <a:solidFill>
                  <a:schemeClr val="accent4">
                    <a:lumMod val="60000"/>
                    <a:lumOff val="40000"/>
                  </a:schemeClr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88D78-BDB8-48F7-ACD6-4C256A69E8B9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4BFA7-7F02-41A6-A693-176471B3A791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6003758"/>
            <a:ext cx="12192000" cy="854242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7263" y="6003758"/>
            <a:ext cx="3972904" cy="833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9867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88D78-BDB8-48F7-ACD6-4C256A69E8B9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4BFA7-7F02-41A6-A693-176471B3A7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85483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88D78-BDB8-48F7-ACD6-4C256A69E8B9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4BFA7-7F02-41A6-A693-176471B3A7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045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788228"/>
            <a:ext cx="10515600" cy="100148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761964"/>
            <a:ext cx="10515600" cy="484952"/>
          </a:xfrm>
        </p:spPr>
        <p:txBody>
          <a:bodyPr/>
          <a:lstStyle>
            <a:lvl1pPr marL="0" indent="0">
              <a:buNone/>
              <a:defRPr sz="2400">
                <a:solidFill>
                  <a:schemeClr val="accent4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88D78-BDB8-48F7-ACD6-4C256A69E8B9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4BFA7-7F02-41A6-A693-176471B3A791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6003758"/>
            <a:ext cx="12192000" cy="854242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7263" y="6003758"/>
            <a:ext cx="3972904" cy="833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251963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88D78-BDB8-48F7-ACD6-4C256A69E8B9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4BFA7-7F02-41A6-A693-176471B3A7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26703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88D78-BDB8-48F7-ACD6-4C256A69E8B9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4BFA7-7F02-41A6-A693-176471B3A7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1876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88D78-BDB8-48F7-ACD6-4C256A69E8B9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4BFA7-7F02-41A6-A693-176471B3A7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350734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88D78-BDB8-48F7-ACD6-4C256A69E8B9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4BFA7-7F02-41A6-A693-176471B3A7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65084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88D78-BDB8-48F7-ACD6-4C256A69E8B9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4BFA7-7F02-41A6-A693-176471B3A7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09680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88D78-BDB8-48F7-ACD6-4C256A69E8B9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4BFA7-7F02-41A6-A693-176471B3A7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07700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88D78-BDB8-48F7-ACD6-4C256A69E8B9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4BFA7-7F02-41A6-A693-176471B3A7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25282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88D78-BDB8-48F7-ACD6-4C256A69E8B9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4BFA7-7F02-41A6-A693-176471B3A7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82816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88D78-BDB8-48F7-ACD6-4C256A69E8B9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4BFA7-7F02-41A6-A693-176471B3A7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899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Slide with Imag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7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1"/>
            <a:ext cx="12192000" cy="6013449"/>
          </a:xfrm>
          <a:solidFill>
            <a:schemeClr val="bg1">
              <a:lumMod val="50000"/>
            </a:schemeClr>
          </a:solidFill>
        </p:spPr>
        <p:txBody>
          <a:bodyPr>
            <a:normAutofit/>
          </a:bodyPr>
          <a:lstStyle>
            <a:lvl1pPr marL="0" indent="0" algn="ctr">
              <a:buFontTx/>
              <a:buNone/>
              <a:defRPr sz="2667" baseline="0"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Drag background image here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3306" y="651983"/>
            <a:ext cx="11746751" cy="2744124"/>
          </a:xfrm>
        </p:spPr>
        <p:txBody>
          <a:bodyPr tIns="0" bIns="0" anchor="b" anchorCtr="0">
            <a:noAutofit/>
          </a:bodyPr>
          <a:lstStyle>
            <a:lvl1pPr algn="ctr">
              <a:defRPr sz="5867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306" y="3545574"/>
            <a:ext cx="11746751" cy="1927860"/>
          </a:xfrm>
        </p:spPr>
        <p:txBody>
          <a:bodyPr tIns="0" bIns="0">
            <a:normAutofit/>
          </a:bodyPr>
          <a:lstStyle>
            <a:lvl1pPr marL="0" indent="0" algn="ctr">
              <a:buNone/>
              <a:defRPr sz="3200">
                <a:solidFill>
                  <a:schemeClr val="accent3"/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613227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5998029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122363"/>
            <a:ext cx="10515600" cy="2387600"/>
          </a:xfrm>
        </p:spPr>
        <p:txBody>
          <a:bodyPr anchor="b">
            <a:normAutofit/>
          </a:bodyPr>
          <a:lstStyle>
            <a:lvl1pPr algn="ctr">
              <a:defRPr sz="4800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3602038"/>
            <a:ext cx="105156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2938080" y="6090104"/>
            <a:ext cx="6652886" cy="640080"/>
            <a:chOff x="5058980" y="6099129"/>
            <a:chExt cx="6652886" cy="640080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9675247" y="6187172"/>
              <a:ext cx="2036619" cy="457200"/>
            </a:xfrm>
            <a:prstGeom prst="rect">
              <a:avLst/>
            </a:prstGeom>
          </p:spPr>
        </p:pic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07601" y="6099129"/>
              <a:ext cx="1793064" cy="640080"/>
            </a:xfrm>
            <a:prstGeom prst="rect">
              <a:avLst/>
            </a:prstGeom>
          </p:spPr>
        </p:pic>
        <p:grpSp>
          <p:nvGrpSpPr>
            <p:cNvPr id="4" name="Group 3"/>
            <p:cNvGrpSpPr/>
            <p:nvPr/>
          </p:nvGrpSpPr>
          <p:grpSpPr>
            <a:xfrm>
              <a:off x="5058980" y="6198096"/>
              <a:ext cx="2074040" cy="446276"/>
              <a:chOff x="4490883" y="6223062"/>
              <a:chExt cx="2074040" cy="446276"/>
            </a:xfrm>
          </p:grpSpPr>
          <p:pic>
            <p:nvPicPr>
              <p:cNvPr id="12" name="Picture 11"/>
              <p:cNvPicPr>
                <a:picLocks noChangeAspect="1"/>
              </p:cNvPicPr>
              <p:nvPr/>
            </p:nvPicPr>
            <p:blipFill rotWithShape="1">
              <a:blip r:embed="rId4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10946" b="9994"/>
              <a:stretch/>
            </p:blipFill>
            <p:spPr>
              <a:xfrm>
                <a:off x="4490883" y="6223062"/>
                <a:ext cx="658368" cy="446276"/>
              </a:xfrm>
              <a:prstGeom prst="rect">
                <a:avLst/>
              </a:prstGeom>
            </p:spPr>
          </p:pic>
          <p:sp>
            <p:nvSpPr>
              <p:cNvPr id="13" name="TextBox 12"/>
              <p:cNvSpPr txBox="1"/>
              <p:nvPr/>
            </p:nvSpPr>
            <p:spPr>
              <a:xfrm>
                <a:off x="5125803" y="6223062"/>
                <a:ext cx="1439120" cy="446276"/>
              </a:xfrm>
              <a:prstGeom prst="rect">
                <a:avLst/>
              </a:prstGeom>
              <a:solidFill>
                <a:srgbClr val="0F6CB6"/>
              </a:solidFill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900" dirty="0">
                    <a:solidFill>
                      <a:schemeClr val="bg1"/>
                    </a:solidFill>
                    <a:latin typeface="Arial Black" panose="020B0A04020102020204" pitchFamily="34" charset="0"/>
                    <a:cs typeface="Arial" panose="020B0604020202020204" pitchFamily="34" charset="0"/>
                  </a:rPr>
                  <a:t>EARLY RECOVERY</a:t>
                </a:r>
                <a:r>
                  <a:rPr lang="en-US" sz="900" baseline="0" dirty="0">
                    <a:solidFill>
                      <a:schemeClr val="bg1"/>
                    </a:solidFill>
                    <a:latin typeface="Arial Black" panose="020B0A040201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en-US" sz="1400" baseline="0" dirty="0">
                    <a:solidFill>
                      <a:schemeClr val="bg1"/>
                    </a:solidFill>
                    <a:latin typeface="Arial Black" panose="020B0A04020102020204" pitchFamily="34" charset="0"/>
                    <a:cs typeface="Arial" panose="020B0604020202020204" pitchFamily="34" charset="0"/>
                  </a:rPr>
                  <a:t>SECTOR</a:t>
                </a:r>
                <a:endParaRPr lang="en-US" sz="1400" dirty="0">
                  <a:solidFill>
                    <a:schemeClr val="bg1"/>
                  </a:solidFill>
                  <a:latin typeface="Arial Black" panose="020B0A04020102020204" pitchFamily="34" charset="0"/>
                  <a:cs typeface="Arial" panose="020B0604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20213954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870857"/>
            <a:ext cx="10515600" cy="819831"/>
          </a:xfrm>
        </p:spPr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3F3DA-A0FC-4A20-B7A5-83FEA76F1936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Aleppo Expert Panel Discussion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170F5-7F19-49DB-B509-5A6307E57FAD}" type="slidenum">
              <a:rPr lang="en-US" smtClean="0"/>
              <a:t>‹#›</a:t>
            </a:fld>
            <a:endParaRPr lang="en-US"/>
          </a:p>
        </p:txBody>
      </p:sp>
      <p:grpSp>
        <p:nvGrpSpPr>
          <p:cNvPr id="14" name="Group 13"/>
          <p:cNvGrpSpPr/>
          <p:nvPr/>
        </p:nvGrpSpPr>
        <p:grpSpPr>
          <a:xfrm>
            <a:off x="2935614" y="95840"/>
            <a:ext cx="6652886" cy="640080"/>
            <a:chOff x="5058980" y="6099129"/>
            <a:chExt cx="6652886" cy="640080"/>
          </a:xfrm>
        </p:grpSpPr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9675247" y="6187172"/>
              <a:ext cx="2036619" cy="457200"/>
            </a:xfrm>
            <a:prstGeom prst="rect">
              <a:avLst/>
            </a:prstGeom>
          </p:spPr>
        </p:pic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07601" y="6099129"/>
              <a:ext cx="1793064" cy="640080"/>
            </a:xfrm>
            <a:prstGeom prst="rect">
              <a:avLst/>
            </a:prstGeom>
          </p:spPr>
        </p:pic>
        <p:grpSp>
          <p:nvGrpSpPr>
            <p:cNvPr id="17" name="Group 16"/>
            <p:cNvGrpSpPr/>
            <p:nvPr/>
          </p:nvGrpSpPr>
          <p:grpSpPr>
            <a:xfrm>
              <a:off x="5058980" y="6198096"/>
              <a:ext cx="2074040" cy="446276"/>
              <a:chOff x="4490883" y="6223062"/>
              <a:chExt cx="2074040" cy="446276"/>
            </a:xfrm>
          </p:grpSpPr>
          <p:pic>
            <p:nvPicPr>
              <p:cNvPr id="18" name="Picture 17"/>
              <p:cNvPicPr>
                <a:picLocks noChangeAspect="1"/>
              </p:cNvPicPr>
              <p:nvPr/>
            </p:nvPicPr>
            <p:blipFill rotWithShape="1">
              <a:blip r:embed="rId4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10946" b="9994"/>
              <a:stretch/>
            </p:blipFill>
            <p:spPr>
              <a:xfrm>
                <a:off x="4490883" y="6223062"/>
                <a:ext cx="658368" cy="446276"/>
              </a:xfrm>
              <a:prstGeom prst="rect">
                <a:avLst/>
              </a:prstGeom>
            </p:spPr>
          </p:pic>
          <p:sp>
            <p:nvSpPr>
              <p:cNvPr id="19" name="TextBox 18"/>
              <p:cNvSpPr txBox="1"/>
              <p:nvPr/>
            </p:nvSpPr>
            <p:spPr>
              <a:xfrm>
                <a:off x="5125803" y="6223062"/>
                <a:ext cx="1439120" cy="446276"/>
              </a:xfrm>
              <a:prstGeom prst="rect">
                <a:avLst/>
              </a:prstGeom>
              <a:solidFill>
                <a:srgbClr val="0F6CB6"/>
              </a:solidFill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900" dirty="0">
                    <a:solidFill>
                      <a:schemeClr val="bg1"/>
                    </a:solidFill>
                    <a:latin typeface="Arial Black" panose="020B0A04020102020204" pitchFamily="34" charset="0"/>
                    <a:cs typeface="Arial" panose="020B0604020202020204" pitchFamily="34" charset="0"/>
                  </a:rPr>
                  <a:t>EARLY RECOVERY</a:t>
                </a:r>
                <a:r>
                  <a:rPr lang="en-US" sz="900" baseline="0" dirty="0">
                    <a:solidFill>
                      <a:schemeClr val="bg1"/>
                    </a:solidFill>
                    <a:latin typeface="Arial Black" panose="020B0A040201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en-US" sz="1400" baseline="0" dirty="0">
                    <a:solidFill>
                      <a:schemeClr val="bg1"/>
                    </a:solidFill>
                    <a:latin typeface="Arial Black" panose="020B0A04020102020204" pitchFamily="34" charset="0"/>
                    <a:cs typeface="Arial" panose="020B0604020202020204" pitchFamily="34" charset="0"/>
                  </a:rPr>
                  <a:t>SECTOR</a:t>
                </a:r>
                <a:endParaRPr lang="en-US" sz="1400" dirty="0">
                  <a:solidFill>
                    <a:schemeClr val="bg1"/>
                  </a:solidFill>
                  <a:latin typeface="Arial Black" panose="020B0A04020102020204" pitchFamily="34" charset="0"/>
                  <a:cs typeface="Arial" panose="020B0604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78754208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12192000" cy="6089650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>
            <a:normAutofit/>
          </a:bodyPr>
          <a:lstStyle>
            <a:lvl1pPr>
              <a:defRPr sz="5400">
                <a:solidFill>
                  <a:srgbClr val="F8F8F8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3F3DA-A0FC-4A20-B7A5-83FEA76F1936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Aleppo Expert Panel Discussion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170F5-7F19-49DB-B509-5A6307E57FAD}" type="slidenum">
              <a:rPr lang="en-US" smtClean="0"/>
              <a:t>‹#›</a:t>
            </a:fld>
            <a:endParaRPr lang="en-US"/>
          </a:p>
        </p:txBody>
      </p:sp>
      <p:grpSp>
        <p:nvGrpSpPr>
          <p:cNvPr id="16" name="Group 15"/>
          <p:cNvGrpSpPr/>
          <p:nvPr/>
        </p:nvGrpSpPr>
        <p:grpSpPr>
          <a:xfrm>
            <a:off x="2935614" y="95840"/>
            <a:ext cx="6652886" cy="640080"/>
            <a:chOff x="5058980" y="6099129"/>
            <a:chExt cx="6652886" cy="640080"/>
          </a:xfrm>
        </p:grpSpPr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9675247" y="6187172"/>
              <a:ext cx="2036619" cy="457200"/>
            </a:xfrm>
            <a:prstGeom prst="rect">
              <a:avLst/>
            </a:prstGeom>
          </p:spPr>
        </p:pic>
        <p:pic>
          <p:nvPicPr>
            <p:cNvPr id="18" name="Picture 17"/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07601" y="6099129"/>
              <a:ext cx="1793064" cy="640080"/>
            </a:xfrm>
            <a:prstGeom prst="rect">
              <a:avLst/>
            </a:prstGeom>
          </p:spPr>
        </p:pic>
        <p:grpSp>
          <p:nvGrpSpPr>
            <p:cNvPr id="19" name="Group 18"/>
            <p:cNvGrpSpPr/>
            <p:nvPr/>
          </p:nvGrpSpPr>
          <p:grpSpPr>
            <a:xfrm>
              <a:off x="5058980" y="6198096"/>
              <a:ext cx="2074040" cy="446276"/>
              <a:chOff x="4490883" y="6223062"/>
              <a:chExt cx="2074040" cy="446276"/>
            </a:xfrm>
          </p:grpSpPr>
          <p:pic>
            <p:nvPicPr>
              <p:cNvPr id="20" name="Picture 19"/>
              <p:cNvPicPr>
                <a:picLocks noChangeAspect="1"/>
              </p:cNvPicPr>
              <p:nvPr/>
            </p:nvPicPr>
            <p:blipFill rotWithShape="1">
              <a:blip r:embed="rId4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10946" b="9994"/>
              <a:stretch/>
            </p:blipFill>
            <p:spPr>
              <a:xfrm>
                <a:off x="4490883" y="6223062"/>
                <a:ext cx="658368" cy="446276"/>
              </a:xfrm>
              <a:prstGeom prst="rect">
                <a:avLst/>
              </a:prstGeom>
            </p:spPr>
          </p:pic>
          <p:sp>
            <p:nvSpPr>
              <p:cNvPr id="21" name="TextBox 20"/>
              <p:cNvSpPr txBox="1"/>
              <p:nvPr/>
            </p:nvSpPr>
            <p:spPr>
              <a:xfrm>
                <a:off x="5125803" y="6223062"/>
                <a:ext cx="1439120" cy="446276"/>
              </a:xfrm>
              <a:prstGeom prst="rect">
                <a:avLst/>
              </a:prstGeom>
              <a:solidFill>
                <a:srgbClr val="0F6CB6"/>
              </a:solidFill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900" dirty="0">
                    <a:solidFill>
                      <a:schemeClr val="bg1"/>
                    </a:solidFill>
                    <a:latin typeface="Arial Black" panose="020B0A04020102020204" pitchFamily="34" charset="0"/>
                    <a:cs typeface="Arial" panose="020B0604020202020204" pitchFamily="34" charset="0"/>
                  </a:rPr>
                  <a:t>EARLY RECOVERY</a:t>
                </a:r>
                <a:r>
                  <a:rPr lang="en-US" sz="900" baseline="0" dirty="0">
                    <a:solidFill>
                      <a:schemeClr val="bg1"/>
                    </a:solidFill>
                    <a:latin typeface="Arial Black" panose="020B0A040201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en-US" sz="1400" baseline="0" dirty="0">
                    <a:solidFill>
                      <a:schemeClr val="bg1"/>
                    </a:solidFill>
                    <a:latin typeface="Arial Black" panose="020B0A04020102020204" pitchFamily="34" charset="0"/>
                    <a:cs typeface="Arial" panose="020B0604020202020204" pitchFamily="34" charset="0"/>
                  </a:rPr>
                  <a:t>SECTOR</a:t>
                </a:r>
                <a:endParaRPr lang="en-US" sz="1400" dirty="0">
                  <a:solidFill>
                    <a:schemeClr val="bg1"/>
                  </a:solidFill>
                  <a:latin typeface="Arial Black" panose="020B0A04020102020204" pitchFamily="34" charset="0"/>
                  <a:cs typeface="Arial" panose="020B0604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23870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88D78-BDB8-48F7-ACD6-4C256A69E8B9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4BFA7-7F02-41A6-A693-176471B3A7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256165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3F3DA-A0FC-4A20-B7A5-83FEA76F1936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Aleppo Expert Panel Discussion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170F5-7F19-49DB-B509-5A6307E57FA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838200" y="870857"/>
            <a:ext cx="10515600" cy="819831"/>
          </a:xfrm>
        </p:spPr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7" name="Group 16"/>
          <p:cNvGrpSpPr/>
          <p:nvPr/>
        </p:nvGrpSpPr>
        <p:grpSpPr>
          <a:xfrm>
            <a:off x="2935614" y="95840"/>
            <a:ext cx="6652886" cy="640080"/>
            <a:chOff x="5058980" y="6099129"/>
            <a:chExt cx="6652886" cy="640080"/>
          </a:xfrm>
        </p:grpSpPr>
        <p:pic>
          <p:nvPicPr>
            <p:cNvPr id="18" name="Picture 17"/>
            <p:cNvPicPr>
              <a:picLocks noChangeAspect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9675247" y="6187172"/>
              <a:ext cx="2036619" cy="457200"/>
            </a:xfrm>
            <a:prstGeom prst="rect">
              <a:avLst/>
            </a:prstGeom>
          </p:spPr>
        </p:pic>
        <p:pic>
          <p:nvPicPr>
            <p:cNvPr id="19" name="Picture 18"/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07601" y="6099129"/>
              <a:ext cx="1793064" cy="640080"/>
            </a:xfrm>
            <a:prstGeom prst="rect">
              <a:avLst/>
            </a:prstGeom>
          </p:spPr>
        </p:pic>
        <p:grpSp>
          <p:nvGrpSpPr>
            <p:cNvPr id="20" name="Group 19"/>
            <p:cNvGrpSpPr/>
            <p:nvPr/>
          </p:nvGrpSpPr>
          <p:grpSpPr>
            <a:xfrm>
              <a:off x="5058980" y="6198096"/>
              <a:ext cx="2074040" cy="446276"/>
              <a:chOff x="4490883" y="6223062"/>
              <a:chExt cx="2074040" cy="446276"/>
            </a:xfrm>
          </p:grpSpPr>
          <p:pic>
            <p:nvPicPr>
              <p:cNvPr id="21" name="Picture 20"/>
              <p:cNvPicPr>
                <a:picLocks noChangeAspect="1"/>
              </p:cNvPicPr>
              <p:nvPr/>
            </p:nvPicPr>
            <p:blipFill rotWithShape="1">
              <a:blip r:embed="rId4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10946" b="9994"/>
              <a:stretch/>
            </p:blipFill>
            <p:spPr>
              <a:xfrm>
                <a:off x="4490883" y="6223062"/>
                <a:ext cx="658368" cy="446276"/>
              </a:xfrm>
              <a:prstGeom prst="rect">
                <a:avLst/>
              </a:prstGeom>
            </p:spPr>
          </p:pic>
          <p:sp>
            <p:nvSpPr>
              <p:cNvPr id="22" name="TextBox 21"/>
              <p:cNvSpPr txBox="1"/>
              <p:nvPr/>
            </p:nvSpPr>
            <p:spPr>
              <a:xfrm>
                <a:off x="5125803" y="6223062"/>
                <a:ext cx="1439120" cy="446276"/>
              </a:xfrm>
              <a:prstGeom prst="rect">
                <a:avLst/>
              </a:prstGeom>
              <a:solidFill>
                <a:srgbClr val="0F6CB6"/>
              </a:solidFill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900" dirty="0">
                    <a:solidFill>
                      <a:schemeClr val="bg1"/>
                    </a:solidFill>
                    <a:latin typeface="Arial Black" panose="020B0A04020102020204" pitchFamily="34" charset="0"/>
                    <a:cs typeface="Arial" panose="020B0604020202020204" pitchFamily="34" charset="0"/>
                  </a:rPr>
                  <a:t>EARLY RECOVERY</a:t>
                </a:r>
                <a:r>
                  <a:rPr lang="en-US" sz="900" baseline="0" dirty="0">
                    <a:solidFill>
                      <a:schemeClr val="bg1"/>
                    </a:solidFill>
                    <a:latin typeface="Arial Black" panose="020B0A040201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en-US" sz="1400" baseline="0" dirty="0">
                    <a:solidFill>
                      <a:schemeClr val="bg1"/>
                    </a:solidFill>
                    <a:latin typeface="Arial Black" panose="020B0A04020102020204" pitchFamily="34" charset="0"/>
                    <a:cs typeface="Arial" panose="020B0604020202020204" pitchFamily="34" charset="0"/>
                  </a:rPr>
                  <a:t>SECTOR</a:t>
                </a:r>
                <a:endParaRPr lang="en-US" sz="1400" dirty="0">
                  <a:solidFill>
                    <a:schemeClr val="bg1"/>
                  </a:solidFill>
                  <a:latin typeface="Arial Black" panose="020B0A04020102020204" pitchFamily="34" charset="0"/>
                  <a:cs typeface="Arial" panose="020B0604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7649757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3F3DA-A0FC-4A20-B7A5-83FEA76F1936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Aleppo Expert Panel Discussion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170F5-7F19-49DB-B509-5A6307E57FAD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838200" y="870857"/>
            <a:ext cx="10515600" cy="819831"/>
          </a:xfrm>
        </p:spPr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8" name="Group 17"/>
          <p:cNvGrpSpPr/>
          <p:nvPr/>
        </p:nvGrpSpPr>
        <p:grpSpPr>
          <a:xfrm>
            <a:off x="2935614" y="95840"/>
            <a:ext cx="6652886" cy="640080"/>
            <a:chOff x="5058980" y="6099129"/>
            <a:chExt cx="6652886" cy="640080"/>
          </a:xfrm>
        </p:grpSpPr>
        <p:pic>
          <p:nvPicPr>
            <p:cNvPr id="19" name="Picture 18"/>
            <p:cNvPicPr>
              <a:picLocks noChangeAspect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9675247" y="6187172"/>
              <a:ext cx="2036619" cy="457200"/>
            </a:xfrm>
            <a:prstGeom prst="rect">
              <a:avLst/>
            </a:prstGeom>
          </p:spPr>
        </p:pic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07601" y="6099129"/>
              <a:ext cx="1793064" cy="640080"/>
            </a:xfrm>
            <a:prstGeom prst="rect">
              <a:avLst/>
            </a:prstGeom>
          </p:spPr>
        </p:pic>
        <p:grpSp>
          <p:nvGrpSpPr>
            <p:cNvPr id="21" name="Group 20"/>
            <p:cNvGrpSpPr/>
            <p:nvPr/>
          </p:nvGrpSpPr>
          <p:grpSpPr>
            <a:xfrm>
              <a:off x="5058980" y="6198096"/>
              <a:ext cx="2074040" cy="446276"/>
              <a:chOff x="4490883" y="6223062"/>
              <a:chExt cx="2074040" cy="446276"/>
            </a:xfrm>
          </p:grpSpPr>
          <p:pic>
            <p:nvPicPr>
              <p:cNvPr id="22" name="Picture 21"/>
              <p:cNvPicPr>
                <a:picLocks noChangeAspect="1"/>
              </p:cNvPicPr>
              <p:nvPr/>
            </p:nvPicPr>
            <p:blipFill rotWithShape="1">
              <a:blip r:embed="rId4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10946" b="9994"/>
              <a:stretch/>
            </p:blipFill>
            <p:spPr>
              <a:xfrm>
                <a:off x="4490883" y="6223062"/>
                <a:ext cx="658368" cy="446276"/>
              </a:xfrm>
              <a:prstGeom prst="rect">
                <a:avLst/>
              </a:prstGeom>
            </p:spPr>
          </p:pic>
          <p:sp>
            <p:nvSpPr>
              <p:cNvPr id="23" name="TextBox 22"/>
              <p:cNvSpPr txBox="1"/>
              <p:nvPr/>
            </p:nvSpPr>
            <p:spPr>
              <a:xfrm>
                <a:off x="5125803" y="6223062"/>
                <a:ext cx="1439120" cy="446276"/>
              </a:xfrm>
              <a:prstGeom prst="rect">
                <a:avLst/>
              </a:prstGeom>
              <a:solidFill>
                <a:srgbClr val="0F6CB6"/>
              </a:solidFill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900" dirty="0">
                    <a:solidFill>
                      <a:schemeClr val="bg1"/>
                    </a:solidFill>
                    <a:latin typeface="Arial Black" panose="020B0A04020102020204" pitchFamily="34" charset="0"/>
                    <a:cs typeface="Arial" panose="020B0604020202020204" pitchFamily="34" charset="0"/>
                  </a:rPr>
                  <a:t>EARLY RECOVERY</a:t>
                </a:r>
                <a:r>
                  <a:rPr lang="en-US" sz="900" baseline="0" dirty="0">
                    <a:solidFill>
                      <a:schemeClr val="bg1"/>
                    </a:solidFill>
                    <a:latin typeface="Arial Black" panose="020B0A040201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en-US" sz="1400" baseline="0" dirty="0">
                    <a:solidFill>
                      <a:schemeClr val="bg1"/>
                    </a:solidFill>
                    <a:latin typeface="Arial Black" panose="020B0A04020102020204" pitchFamily="34" charset="0"/>
                    <a:cs typeface="Arial" panose="020B0604020202020204" pitchFamily="34" charset="0"/>
                  </a:rPr>
                  <a:t>SECTOR</a:t>
                </a:r>
                <a:endParaRPr lang="en-US" sz="1400" dirty="0">
                  <a:solidFill>
                    <a:schemeClr val="bg1"/>
                  </a:solidFill>
                  <a:latin typeface="Arial Black" panose="020B0A04020102020204" pitchFamily="34" charset="0"/>
                  <a:cs typeface="Arial" panose="020B0604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57388967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3F3DA-A0FC-4A20-B7A5-83FEA76F1936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Aleppo Expert Panel Discussion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170F5-7F19-49DB-B509-5A6307E57FAD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838200" y="870857"/>
            <a:ext cx="10515600" cy="819831"/>
          </a:xfrm>
        </p:spPr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4" name="Group 13"/>
          <p:cNvGrpSpPr/>
          <p:nvPr/>
        </p:nvGrpSpPr>
        <p:grpSpPr>
          <a:xfrm>
            <a:off x="2935614" y="95840"/>
            <a:ext cx="6652886" cy="640080"/>
            <a:chOff x="5058980" y="6099129"/>
            <a:chExt cx="6652886" cy="640080"/>
          </a:xfrm>
        </p:grpSpPr>
        <p:pic>
          <p:nvPicPr>
            <p:cNvPr id="15" name="Picture 14"/>
            <p:cNvPicPr>
              <a:picLocks noChangeAspect="1"/>
            </p:cNvPicPr>
            <p:nvPr/>
          </p:nvPicPr>
          <p:blipFill>
            <a:blip r:embed="rId2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/>
            </a:stretch>
          </p:blipFill>
          <p:spPr>
            <a:xfrm>
              <a:off x="9675247" y="6187172"/>
              <a:ext cx="2036619" cy="457200"/>
            </a:xfrm>
            <a:prstGeom prst="rect">
              <a:avLst/>
            </a:prstGeom>
          </p:spPr>
        </p:pic>
        <p:pic>
          <p:nvPicPr>
            <p:cNvPr id="16" name="Picture 15"/>
            <p:cNvPicPr>
              <a:picLocks noChangeAspect="1"/>
            </p:cNvPicPr>
            <p:nvPr/>
          </p:nvPicPr>
          <p:blipFill>
            <a:blip r:embed="rId3" cstate="email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507601" y="6099129"/>
              <a:ext cx="1793064" cy="640080"/>
            </a:xfrm>
            <a:prstGeom prst="rect">
              <a:avLst/>
            </a:prstGeom>
          </p:spPr>
        </p:pic>
        <p:grpSp>
          <p:nvGrpSpPr>
            <p:cNvPr id="17" name="Group 16"/>
            <p:cNvGrpSpPr/>
            <p:nvPr/>
          </p:nvGrpSpPr>
          <p:grpSpPr>
            <a:xfrm>
              <a:off x="5058980" y="6198096"/>
              <a:ext cx="2074040" cy="446276"/>
              <a:chOff x="4490883" y="6223062"/>
              <a:chExt cx="2074040" cy="446276"/>
            </a:xfrm>
          </p:grpSpPr>
          <p:pic>
            <p:nvPicPr>
              <p:cNvPr id="18" name="Picture 17"/>
              <p:cNvPicPr>
                <a:picLocks noChangeAspect="1"/>
              </p:cNvPicPr>
              <p:nvPr/>
            </p:nvPicPr>
            <p:blipFill rotWithShape="1">
              <a:blip r:embed="rId4" cstate="email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t="10946" b="9994"/>
              <a:stretch/>
            </p:blipFill>
            <p:spPr>
              <a:xfrm>
                <a:off x="4490883" y="6223062"/>
                <a:ext cx="658368" cy="446276"/>
              </a:xfrm>
              <a:prstGeom prst="rect">
                <a:avLst/>
              </a:prstGeom>
            </p:spPr>
          </p:pic>
          <p:sp>
            <p:nvSpPr>
              <p:cNvPr id="19" name="TextBox 18"/>
              <p:cNvSpPr txBox="1"/>
              <p:nvPr/>
            </p:nvSpPr>
            <p:spPr>
              <a:xfrm>
                <a:off x="5125803" y="6223062"/>
                <a:ext cx="1439120" cy="446276"/>
              </a:xfrm>
              <a:prstGeom prst="rect">
                <a:avLst/>
              </a:prstGeom>
              <a:solidFill>
                <a:srgbClr val="0F6CB6"/>
              </a:solidFill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900" dirty="0">
                    <a:solidFill>
                      <a:schemeClr val="bg1"/>
                    </a:solidFill>
                    <a:latin typeface="Arial Black" panose="020B0A04020102020204" pitchFamily="34" charset="0"/>
                    <a:cs typeface="Arial" panose="020B0604020202020204" pitchFamily="34" charset="0"/>
                  </a:rPr>
                  <a:t>EARLY RECOVERY</a:t>
                </a:r>
                <a:r>
                  <a:rPr lang="en-US" sz="900" baseline="0" dirty="0">
                    <a:solidFill>
                      <a:schemeClr val="bg1"/>
                    </a:solidFill>
                    <a:latin typeface="Arial Black" panose="020B0A04020102020204" pitchFamily="34" charset="0"/>
                    <a:cs typeface="Arial" panose="020B0604020202020204" pitchFamily="34" charset="0"/>
                  </a:rPr>
                  <a:t> </a:t>
                </a:r>
              </a:p>
              <a:p>
                <a:r>
                  <a:rPr lang="en-US" sz="1400" baseline="0" dirty="0">
                    <a:solidFill>
                      <a:schemeClr val="bg1"/>
                    </a:solidFill>
                    <a:latin typeface="Arial Black" panose="020B0A04020102020204" pitchFamily="34" charset="0"/>
                    <a:cs typeface="Arial" panose="020B0604020202020204" pitchFamily="34" charset="0"/>
                  </a:rPr>
                  <a:t>SECTOR</a:t>
                </a:r>
                <a:endParaRPr lang="en-US" sz="1400" dirty="0">
                  <a:solidFill>
                    <a:schemeClr val="bg1"/>
                  </a:solidFill>
                  <a:latin typeface="Arial Black" panose="020B0A04020102020204" pitchFamily="34" charset="0"/>
                  <a:cs typeface="Arial" panose="020B0604020202020204" pitchFamily="34" charset="0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08448229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3F3DA-A0FC-4A20-B7A5-83FEA76F1936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Aleppo Expert Panel Discussion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170F5-7F19-49DB-B509-5A6307E57F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54264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3F3DA-A0FC-4A20-B7A5-83FEA76F1936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170F5-7F19-49DB-B509-5A6307E57F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598170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3F3DA-A0FC-4A20-B7A5-83FEA76F1936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170F5-7F19-49DB-B509-5A6307E57F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8481252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3F3DA-A0FC-4A20-B7A5-83FEA76F1936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170F5-7F19-49DB-B509-5A6307E57F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198969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3F3DA-A0FC-4A20-B7A5-83FEA76F1936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170F5-7F19-49DB-B509-5A6307E57F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2791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721F6-7EB6-41EE-904C-9257415719E4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A2A1A9-D112-4D81-B950-527ED77AD8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329775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3F3DA-A0FC-4A20-B7A5-83FEA76F1936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Aleppo Expert Panel Discussion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170F5-7F19-49DB-B509-5A6307E57F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170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788228"/>
            <a:ext cx="10515600" cy="1001487"/>
          </a:xfrm>
        </p:spPr>
        <p:txBody>
          <a:bodyPr anchor="b"/>
          <a:lstStyle>
            <a:lvl1pPr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761964"/>
            <a:ext cx="10515600" cy="484952"/>
          </a:xfrm>
        </p:spPr>
        <p:txBody>
          <a:bodyPr/>
          <a:lstStyle>
            <a:lvl1pPr marL="0" indent="0">
              <a:buNone/>
              <a:defRPr sz="2400">
                <a:solidFill>
                  <a:schemeClr val="accent4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88D78-BDB8-48F7-ACD6-4C256A69E8B9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4BFA7-7F02-41A6-A693-176471B3A791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6003758"/>
            <a:ext cx="12192000" cy="854242"/>
          </a:xfrm>
          <a:prstGeom prst="rect">
            <a:avLst/>
          </a:prstGeom>
          <a:solidFill>
            <a:schemeClr val="bg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7263" y="6003758"/>
            <a:ext cx="3972904" cy="833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715412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3F3DA-A0FC-4A20-B7A5-83FEA76F1936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Aleppo Expert Panel Discussion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170F5-7F19-49DB-B509-5A6307E57F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934014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3F3DA-A0FC-4A20-B7A5-83FEA76F1936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Aleppo Expert Panel Discussion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170F5-7F19-49DB-B509-5A6307E57F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94784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3F3DA-A0FC-4A20-B7A5-83FEA76F1936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Aleppo Expert Panel Discussion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170F5-7F19-49DB-B509-5A6307E57F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39968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3F3DA-A0FC-4A20-B7A5-83FEA76F1936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Aleppo Expert Panel Discussion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170F5-7F19-49DB-B509-5A6307E57F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20363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3F3DA-A0FC-4A20-B7A5-83FEA76F1936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Aleppo Expert Panel Discussion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170F5-7F19-49DB-B509-5A6307E57F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148484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3F3DA-A0FC-4A20-B7A5-83FEA76F1936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170F5-7F19-49DB-B509-5A6307E57F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079110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3F3DA-A0FC-4A20-B7A5-83FEA76F1936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170F5-7F19-49DB-B509-5A6307E57F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3136202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3F3DA-A0FC-4A20-B7A5-83FEA76F1936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170F5-7F19-49DB-B509-5A6307E57F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10919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3F3DA-A0FC-4A20-B7A5-83FEA76F1936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0170F5-7F19-49DB-B509-5A6307E57F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5440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88D78-BDB8-48F7-ACD6-4C256A69E8B9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4BFA7-7F02-41A6-A693-176471B3A7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2367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88D78-BDB8-48F7-ACD6-4C256A69E8B9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4BFA7-7F02-41A6-A693-176471B3A7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6264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88D78-BDB8-48F7-ACD6-4C256A69E8B9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4BFA7-7F02-41A6-A693-176471B3A7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5076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88D78-BDB8-48F7-ACD6-4C256A69E8B9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4BFA7-7F02-41A6-A693-176471B3A7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04317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588D78-BDB8-48F7-ACD6-4C256A69E8B9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44BFA7-7F02-41A6-A693-176471B3A7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57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8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5.xml"/><Relationship Id="rId3" Type="http://schemas.openxmlformats.org/officeDocument/2006/relationships/slideLayout" Target="../slideLayouts/slideLayout40.xml"/><Relationship Id="rId7" Type="http://schemas.openxmlformats.org/officeDocument/2006/relationships/slideLayout" Target="../slideLayouts/slideLayout44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9.xml"/><Relationship Id="rId1" Type="http://schemas.openxmlformats.org/officeDocument/2006/relationships/slideLayout" Target="../slideLayouts/slideLayout38.xml"/><Relationship Id="rId6" Type="http://schemas.openxmlformats.org/officeDocument/2006/relationships/slideLayout" Target="../slideLayouts/slideLayout43.xml"/><Relationship Id="rId11" Type="http://schemas.openxmlformats.org/officeDocument/2006/relationships/slideLayout" Target="../slideLayouts/slideLayout48.xml"/><Relationship Id="rId5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47.xml"/><Relationship Id="rId4" Type="http://schemas.openxmlformats.org/officeDocument/2006/relationships/slideLayout" Target="../slideLayouts/slideLayout41.xml"/><Relationship Id="rId9" Type="http://schemas.openxmlformats.org/officeDocument/2006/relationships/slideLayout" Target="../slideLayouts/slideLayout4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588D78-BDB8-48F7-ACD6-4C256A69E8B9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44BFA7-7F02-41A6-A693-176471B3A7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9304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588D78-BDB8-48F7-ACD6-4C256A69E8B9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44BFA7-7F02-41A6-A693-176471B3A7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11826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43F3DA-A0FC-4A20-B7A5-83FEA76F1936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0170F5-7F19-49DB-B509-5A6307E57F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3535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588D78-BDB8-48F7-ACD6-4C256A69E8B9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44BFA7-7F02-41A6-A693-176471B3A7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9302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1" r:id="rId1"/>
    <p:sldLayoutId id="2147483822" r:id="rId2"/>
    <p:sldLayoutId id="2147483823" r:id="rId3"/>
    <p:sldLayoutId id="2147483824" r:id="rId4"/>
    <p:sldLayoutId id="2147483825" r:id="rId5"/>
    <p:sldLayoutId id="2147483826" r:id="rId6"/>
    <p:sldLayoutId id="2147483827" r:id="rId7"/>
    <p:sldLayoutId id="2147483828" r:id="rId8"/>
    <p:sldLayoutId id="2147483829" r:id="rId9"/>
    <p:sldLayoutId id="2147483830" r:id="rId10"/>
    <p:sldLayoutId id="21474838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eur02.safelinks.protection.outlook.com/?url=http%3A%2F%2Fbit.ly%2Fsom-jmmi-20q3&amp;data=02%7C01%7Csinghpa%40unhcr.org%7C5c467071464b41ba1baa08d865fbae0d%7Ce5c37981666441348a0c6543d2af80be%7C0%7C0%7C637371479411321451&amp;sdata=vSpfdz3%2BdCIqlXho6neSQDgKuq3tkMATl0HJSjP7Fjo%3D&amp;reserved=0" TargetMode="External"/><Relationship Id="rId1" Type="http://schemas.openxmlformats.org/officeDocument/2006/relationships/slideLayout" Target="../slideLayouts/slideLayout3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2696" y="685793"/>
            <a:ext cx="9144000" cy="5486413"/>
          </a:xfrm>
        </p:spPr>
        <p:txBody>
          <a:bodyPr>
            <a:normAutofit fontScale="90000"/>
          </a:bodyPr>
          <a:lstStyle/>
          <a:p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r>
              <a:rPr lang="en-US" dirty="0"/>
              <a:t>Joint Market Monitoring Initiative</a:t>
            </a: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dirty="0"/>
            </a:br>
            <a:br>
              <a:rPr lang="en-US" sz="4000" dirty="0"/>
            </a:br>
            <a:r>
              <a:rPr lang="en-US" sz="4000" dirty="0"/>
              <a:t>06 October 2020</a:t>
            </a:r>
            <a:br>
              <a:rPr lang="en-US" sz="4000" dirty="0"/>
            </a:b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12650" y="6016752"/>
            <a:ext cx="4705476" cy="740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54888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538616-367D-432B-9B0F-0D3CBBA880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6007" y="236109"/>
            <a:ext cx="10515600" cy="791307"/>
          </a:xfrm>
        </p:spPr>
        <p:txBody>
          <a:bodyPr/>
          <a:lstStyle/>
          <a:p>
            <a:r>
              <a:rPr lang="en-US" b="1" u="sng" dirty="0"/>
              <a:t>General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BA1B2B-15C6-4C00-9695-CDF215737D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27416"/>
            <a:ext cx="10515600" cy="5594475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20000"/>
              </a:lnSpc>
            </a:pPr>
            <a:r>
              <a:rPr lang="en-US" sz="10000" dirty="0"/>
              <a:t>In 2020, about one third of total requirement ($332 million) is planned through cash and voucher assistance (CVA).</a:t>
            </a:r>
          </a:p>
          <a:p>
            <a:pPr>
              <a:lnSpc>
                <a:spcPct val="170000"/>
              </a:lnSpc>
            </a:pPr>
            <a:r>
              <a:rPr lang="en-US" sz="10000" dirty="0"/>
              <a:t>Multi-purpose cash, food and shelter represent 84% of the total amount.</a:t>
            </a:r>
          </a:p>
          <a:p>
            <a:pPr>
              <a:lnSpc>
                <a:spcPct val="120000"/>
              </a:lnSpc>
            </a:pPr>
            <a:r>
              <a:rPr lang="en-US" sz="10000" dirty="0"/>
              <a:t>84% (16 of 19 projects) of approved HRP shelter projects have cash component.</a:t>
            </a:r>
          </a:p>
          <a:p>
            <a:pPr>
              <a:lnSpc>
                <a:spcPct val="170000"/>
              </a:lnSpc>
            </a:pPr>
            <a:r>
              <a:rPr lang="en-US" sz="10000" dirty="0"/>
              <a:t>64% of total HRP requirement of the shelter cluster was planned through CVA.</a:t>
            </a:r>
          </a:p>
          <a:p>
            <a:pPr>
              <a:lnSpc>
                <a:spcPct val="120000"/>
              </a:lnSpc>
            </a:pPr>
            <a:r>
              <a:rPr lang="en-US" sz="10000" dirty="0"/>
              <a:t>Activities being implemented through CVA:</a:t>
            </a:r>
          </a:p>
          <a:p>
            <a:pPr lvl="1">
              <a:lnSpc>
                <a:spcPct val="120000"/>
              </a:lnSpc>
            </a:pPr>
            <a:r>
              <a:rPr lang="en-US" sz="10000" dirty="0"/>
              <a:t>Non-food items.</a:t>
            </a:r>
          </a:p>
          <a:p>
            <a:pPr lvl="1">
              <a:lnSpc>
                <a:spcPct val="120000"/>
              </a:lnSpc>
            </a:pPr>
            <a:r>
              <a:rPr lang="en-US" sz="10000" dirty="0"/>
              <a:t>Emergency shelter</a:t>
            </a:r>
          </a:p>
          <a:p>
            <a:pPr lvl="1">
              <a:lnSpc>
                <a:spcPct val="120000"/>
              </a:lnSpc>
            </a:pPr>
            <a:r>
              <a:rPr lang="en-US" sz="10000" dirty="0"/>
              <a:t>Transitional shelter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31934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1FDAF6-EFA1-4F8A-AF2C-11288C5673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8255"/>
            <a:ext cx="10515600" cy="1163273"/>
          </a:xfrm>
        </p:spPr>
        <p:txBody>
          <a:bodyPr/>
          <a:lstStyle/>
          <a:p>
            <a:r>
              <a:rPr lang="en-US" b="1" u="sng" dirty="0"/>
              <a:t>Joint Market Monitoring Initiative (JMMI)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C6FBFC-5138-4C42-9036-865A287560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27416"/>
            <a:ext cx="10515600" cy="5830584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en-US" dirty="0"/>
              <a:t>A joint initiative of REACH, Shelter and WASH clusters.</a:t>
            </a:r>
          </a:p>
          <a:p>
            <a:pPr>
              <a:lnSpc>
                <a:spcPct val="150000"/>
              </a:lnSpc>
            </a:pPr>
            <a:r>
              <a:rPr lang="en-US" dirty="0"/>
              <a:t>Planned to be conducted in 12 urban locations every 3 months.</a:t>
            </a:r>
          </a:p>
          <a:p>
            <a:pPr>
              <a:lnSpc>
                <a:spcPct val="150000"/>
              </a:lnSpc>
            </a:pPr>
            <a:r>
              <a:rPr lang="en-US" dirty="0"/>
              <a:t>Locations were selected based on market routes, response locations/presence of partners.</a:t>
            </a:r>
          </a:p>
          <a:p>
            <a:pPr>
              <a:lnSpc>
                <a:spcPct val="150000"/>
              </a:lnSpc>
            </a:pPr>
            <a:r>
              <a:rPr lang="en-US" dirty="0"/>
              <a:t>53 items were selected in consultation with Shelter &amp; WASH clusters.</a:t>
            </a:r>
          </a:p>
          <a:p>
            <a:pPr>
              <a:lnSpc>
                <a:spcPct val="150000"/>
              </a:lnSpc>
            </a:pPr>
            <a:r>
              <a:rPr lang="en-US" dirty="0"/>
              <a:t>First comprehensive assessment took place in August 2020.</a:t>
            </a:r>
          </a:p>
          <a:p>
            <a:pPr>
              <a:lnSpc>
                <a:spcPct val="150000"/>
              </a:lnSpc>
            </a:pPr>
            <a:r>
              <a:rPr lang="en-US" dirty="0"/>
              <a:t>18 cluster partners (Shelter &amp; WASH cluster) participated.</a:t>
            </a:r>
          </a:p>
          <a:p>
            <a:pPr>
              <a:lnSpc>
                <a:spcPct val="150000"/>
              </a:lnSpc>
            </a:pPr>
            <a:r>
              <a:rPr lang="en-US" dirty="0"/>
              <a:t>The factsheet booklet is published.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u="sng" dirty="0">
                <a:hlinkClick r:id="rId2"/>
              </a:rPr>
              <a:t>http://bit.ly/som-jmmi-20q3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81979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41E7A132-431E-440B-B8FA-B27575CEAE8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0370149"/>
              </p:ext>
            </p:extLst>
          </p:nvPr>
        </p:nvGraphicFramePr>
        <p:xfrm>
          <a:off x="113015" y="102741"/>
          <a:ext cx="10130319" cy="694468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851301">
                  <a:extLst>
                    <a:ext uri="{9D8B030D-6E8A-4147-A177-3AD203B41FA5}">
                      <a16:colId xmlns:a16="http://schemas.microsoft.com/office/drawing/2014/main" val="2579841311"/>
                    </a:ext>
                  </a:extLst>
                </a:gridCol>
                <a:gridCol w="3768329">
                  <a:extLst>
                    <a:ext uri="{9D8B030D-6E8A-4147-A177-3AD203B41FA5}">
                      <a16:colId xmlns:a16="http://schemas.microsoft.com/office/drawing/2014/main" val="302667927"/>
                    </a:ext>
                  </a:extLst>
                </a:gridCol>
                <a:gridCol w="808087">
                  <a:extLst>
                    <a:ext uri="{9D8B030D-6E8A-4147-A177-3AD203B41FA5}">
                      <a16:colId xmlns:a16="http://schemas.microsoft.com/office/drawing/2014/main" val="1960260419"/>
                    </a:ext>
                  </a:extLst>
                </a:gridCol>
                <a:gridCol w="1851301">
                  <a:extLst>
                    <a:ext uri="{9D8B030D-6E8A-4147-A177-3AD203B41FA5}">
                      <a16:colId xmlns:a16="http://schemas.microsoft.com/office/drawing/2014/main" val="3934818987"/>
                    </a:ext>
                  </a:extLst>
                </a:gridCol>
                <a:gridCol w="1851301">
                  <a:extLst>
                    <a:ext uri="{9D8B030D-6E8A-4147-A177-3AD203B41FA5}">
                      <a16:colId xmlns:a16="http://schemas.microsoft.com/office/drawing/2014/main" val="2459565554"/>
                    </a:ext>
                  </a:extLst>
                </a:gridCol>
              </a:tblGrid>
              <a:tr h="311958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3600" u="sng" strike="noStrike" dirty="0">
                          <a:effectLst/>
                        </a:rPr>
                        <a:t>Domestic Median prices of monitored items (USD)</a:t>
                      </a:r>
                      <a:endParaRPr lang="en-US" sz="36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65" marR="3665" marT="3665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2348713"/>
                  </a:ext>
                </a:extLst>
              </a:tr>
              <a:tr h="186169">
                <a:tc>
                  <a:txBody>
                    <a:bodyPr/>
                    <a:lstStyle/>
                    <a:p>
                      <a:pPr algn="ctr" fontAlgn="b"/>
                      <a:endParaRPr lang="en-US" sz="800" b="1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65" marR="3665" marT="366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65" marR="3665" marT="366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65" marR="3665" marT="366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1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65" marR="3665" marT="366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800" b="1" i="0" u="sng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65" marR="3665" marT="3665" marB="0" anchor="b"/>
                </a:tc>
                <a:extLst>
                  <a:ext uri="{0D108BD9-81ED-4DB2-BD59-A6C34878D82A}">
                    <a16:rowId xmlns:a16="http://schemas.microsoft.com/office/drawing/2014/main" val="4125486308"/>
                  </a:ext>
                </a:extLst>
              </a:tr>
              <a:tr h="548988"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Item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65" marR="3665" marT="366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Description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65" marR="3665" marT="366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 Price 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65" marR="3665" marT="366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 1st Quart 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65" marR="3665" marT="366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000" u="none" strike="noStrike" dirty="0">
                          <a:effectLst/>
                        </a:rPr>
                        <a:t> 3rd Quart </a:t>
                      </a:r>
                      <a:endParaRPr lang="en-US" sz="20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65" marR="3665" marT="3665" marB="0" anchor="b"/>
                </a:tc>
                <a:extLst>
                  <a:ext uri="{0D108BD9-81ED-4DB2-BD59-A6C34878D82A}">
                    <a16:rowId xmlns:a16="http://schemas.microsoft.com/office/drawing/2014/main" val="3903740488"/>
                  </a:ext>
                </a:extLst>
              </a:tr>
              <a:tr h="548988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 dirty="0">
                          <a:effectLst/>
                        </a:rPr>
                        <a:t>Blanket</a:t>
                      </a:r>
                      <a:endParaRPr lang="en-US" sz="2000" b="0" i="0" u="none" strike="noStrike" dirty="0">
                        <a:solidFill>
                          <a:srgbClr val="231F1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65" marR="3665" marT="366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 dirty="0">
                          <a:effectLst/>
                        </a:rPr>
                        <a:t>1.5m x 2.0m, polyester </a:t>
                      </a:r>
                      <a:endParaRPr lang="en-US" sz="2000" b="0" i="1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65" marR="3665" marT="366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7.00 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65" marR="3665" marT="36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</a:rPr>
                        <a:t>5.13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65" marR="3665" marT="36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10.64 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65" marR="3665" marT="3665" marB="0" anchor="b"/>
                </a:tc>
                <a:extLst>
                  <a:ext uri="{0D108BD9-81ED-4DB2-BD59-A6C34878D82A}">
                    <a16:rowId xmlns:a16="http://schemas.microsoft.com/office/drawing/2014/main" val="222833143"/>
                  </a:ext>
                </a:extLst>
              </a:tr>
              <a:tr h="2868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 dirty="0">
                          <a:effectLst/>
                        </a:rPr>
                        <a:t>Bowl</a:t>
                      </a:r>
                      <a:endParaRPr lang="en-US" sz="2000" b="0" i="0" u="none" strike="noStrike" dirty="0">
                        <a:solidFill>
                          <a:srgbClr val="231F1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65" marR="3665" marT="366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 dirty="0">
                          <a:effectLst/>
                        </a:rPr>
                        <a:t>1 liter </a:t>
                      </a:r>
                      <a:endParaRPr lang="en-US" sz="2000" b="0" i="1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65" marR="3665" marT="366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1.96 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65" marR="3665" marT="36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</a:rPr>
                        <a:t>1.78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65" marR="3665" marT="36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</a:rPr>
                        <a:t>2.58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65" marR="3665" marT="3665" marB="0" anchor="b"/>
                </a:tc>
                <a:extLst>
                  <a:ext uri="{0D108BD9-81ED-4DB2-BD59-A6C34878D82A}">
                    <a16:rowId xmlns:a16="http://schemas.microsoft.com/office/drawing/2014/main" val="2424442068"/>
                  </a:ext>
                </a:extLst>
              </a:tr>
              <a:tr h="2868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 dirty="0">
                          <a:effectLst/>
                        </a:rPr>
                        <a:t>Bucket</a:t>
                      </a:r>
                      <a:endParaRPr lang="en-US" sz="2000" b="0" i="0" u="none" strike="noStrike" dirty="0">
                        <a:solidFill>
                          <a:srgbClr val="231F1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65" marR="3665" marT="366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 dirty="0">
                          <a:effectLst/>
                        </a:rPr>
                        <a:t>10 liters </a:t>
                      </a:r>
                      <a:endParaRPr lang="en-US" sz="2000" b="0" i="1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65" marR="3665" marT="366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</a:rPr>
                        <a:t>2.82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65" marR="3665" marT="36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2.40 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65" marR="3665" marT="36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</a:rPr>
                        <a:t>3.00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65" marR="3665" marT="3665" marB="0" anchor="b"/>
                </a:tc>
                <a:extLst>
                  <a:ext uri="{0D108BD9-81ED-4DB2-BD59-A6C34878D82A}">
                    <a16:rowId xmlns:a16="http://schemas.microsoft.com/office/drawing/2014/main" val="3901363701"/>
                  </a:ext>
                </a:extLst>
              </a:tr>
              <a:tr h="548988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 dirty="0">
                          <a:effectLst/>
                        </a:rPr>
                        <a:t>Chlorine Tabs</a:t>
                      </a:r>
                      <a:endParaRPr lang="en-US" sz="2000" b="0" i="0" u="none" strike="noStrike" dirty="0">
                        <a:solidFill>
                          <a:srgbClr val="231F1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65" marR="3665" marT="366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 dirty="0">
                          <a:effectLst/>
                        </a:rPr>
                        <a:t>clear 10 L of water </a:t>
                      </a:r>
                      <a:endParaRPr lang="en-US" sz="2000" b="0" i="1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65" marR="3665" marT="366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</a:rPr>
                        <a:t>1.75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65" marR="3665" marT="36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1.70 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65" marR="3665" marT="36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</a:rPr>
                        <a:t>1.88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65" marR="3665" marT="3665" marB="0" anchor="b"/>
                </a:tc>
                <a:extLst>
                  <a:ext uri="{0D108BD9-81ED-4DB2-BD59-A6C34878D82A}">
                    <a16:rowId xmlns:a16="http://schemas.microsoft.com/office/drawing/2014/main" val="767029137"/>
                  </a:ext>
                </a:extLst>
              </a:tr>
              <a:tr h="548988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 dirty="0">
                          <a:effectLst/>
                        </a:rPr>
                        <a:t>Cooking Pot</a:t>
                      </a:r>
                      <a:endParaRPr lang="en-US" sz="2000" b="0" i="0" u="none" strike="noStrike" dirty="0">
                        <a:solidFill>
                          <a:srgbClr val="231F1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65" marR="3665" marT="366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 dirty="0">
                          <a:effectLst/>
                        </a:rPr>
                        <a:t>5 liters</a:t>
                      </a:r>
                      <a:endParaRPr lang="en-US" sz="2000" b="0" i="1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65" marR="3665" marT="366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</a:rPr>
                        <a:t>8.00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65" marR="3665" marT="36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6.00 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65" marR="3665" marT="36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</a:rPr>
                        <a:t>8.00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65" marR="3665" marT="3665" marB="0" anchor="b"/>
                </a:tc>
                <a:extLst>
                  <a:ext uri="{0D108BD9-81ED-4DB2-BD59-A6C34878D82A}">
                    <a16:rowId xmlns:a16="http://schemas.microsoft.com/office/drawing/2014/main" val="772866686"/>
                  </a:ext>
                </a:extLst>
              </a:tr>
              <a:tr h="548988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 dirty="0">
                          <a:effectLst/>
                        </a:rPr>
                        <a:t>Cooking Pot</a:t>
                      </a:r>
                      <a:endParaRPr lang="en-US" sz="2000" b="0" i="0" u="none" strike="noStrike" dirty="0">
                        <a:solidFill>
                          <a:srgbClr val="231F1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65" marR="3665" marT="366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 dirty="0">
                          <a:effectLst/>
                        </a:rPr>
                        <a:t>7 liters</a:t>
                      </a:r>
                      <a:endParaRPr lang="en-US" sz="2000" b="0" i="1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65" marR="3665" marT="366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</a:rPr>
                        <a:t>8.35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65" marR="3665" marT="36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6.50 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65" marR="3665" marT="36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</a:rPr>
                        <a:t>10.15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65" marR="3665" marT="3665" marB="0" anchor="b"/>
                </a:tc>
                <a:extLst>
                  <a:ext uri="{0D108BD9-81ED-4DB2-BD59-A6C34878D82A}">
                    <a16:rowId xmlns:a16="http://schemas.microsoft.com/office/drawing/2014/main" val="4027702330"/>
                  </a:ext>
                </a:extLst>
              </a:tr>
              <a:tr h="2868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 dirty="0">
                          <a:effectLst/>
                        </a:rPr>
                        <a:t>Cup</a:t>
                      </a:r>
                      <a:endParaRPr lang="en-US" sz="2000" b="0" i="0" u="none" strike="noStrike" dirty="0">
                        <a:solidFill>
                          <a:srgbClr val="231F1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65" marR="3665" marT="366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 dirty="0">
                          <a:effectLst/>
                        </a:rPr>
                        <a:t>250ml </a:t>
                      </a:r>
                      <a:endParaRPr lang="en-US" sz="2000" b="0" i="1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65" marR="3665" marT="366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</a:rPr>
                        <a:t>0.96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65" marR="3665" marT="36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0.54 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65" marR="3665" marT="36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</a:rPr>
                        <a:t>1.00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65" marR="3665" marT="3665" marB="0" anchor="b"/>
                </a:tc>
                <a:extLst>
                  <a:ext uri="{0D108BD9-81ED-4DB2-BD59-A6C34878D82A}">
                    <a16:rowId xmlns:a16="http://schemas.microsoft.com/office/drawing/2014/main" val="1051052004"/>
                  </a:ext>
                </a:extLst>
              </a:tr>
              <a:tr h="548988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 dirty="0">
                          <a:effectLst/>
                        </a:rPr>
                        <a:t>Jerry Can</a:t>
                      </a:r>
                      <a:endParaRPr lang="en-US" sz="2000" b="0" i="0" u="none" strike="noStrike" dirty="0">
                        <a:solidFill>
                          <a:srgbClr val="231F1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65" marR="3665" marT="366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 dirty="0">
                          <a:effectLst/>
                        </a:rPr>
                        <a:t>20 liters, plastic </a:t>
                      </a:r>
                      <a:endParaRPr lang="en-US" sz="2000" b="0" i="1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65" marR="3665" marT="366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</a:rPr>
                        <a:t>2.20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65" marR="3665" marT="36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</a:rPr>
                        <a:t>2.13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65" marR="3665" marT="36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</a:rPr>
                        <a:t>2.53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65" marR="3665" marT="3665" marB="0" anchor="b"/>
                </a:tc>
                <a:extLst>
                  <a:ext uri="{0D108BD9-81ED-4DB2-BD59-A6C34878D82A}">
                    <a16:rowId xmlns:a16="http://schemas.microsoft.com/office/drawing/2014/main" val="406500006"/>
                  </a:ext>
                </a:extLst>
              </a:tr>
              <a:tr h="820967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 dirty="0">
                          <a:effectLst/>
                        </a:rPr>
                        <a:t>Jerry Can</a:t>
                      </a:r>
                      <a:endParaRPr lang="en-US" sz="2000" b="0" i="0" u="none" strike="noStrike" dirty="0">
                        <a:solidFill>
                          <a:srgbClr val="231F1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65" marR="3665" marT="366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 dirty="0">
                          <a:effectLst/>
                        </a:rPr>
                        <a:t>10 liters, collapsible </a:t>
                      </a:r>
                      <a:endParaRPr lang="en-US" sz="2000" b="0" i="1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65" marR="3665" marT="366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1.80 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65" marR="3665" marT="36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</a:rPr>
                        <a:t>1.50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65" marR="3665" marT="36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</a:rPr>
                        <a:t>1.90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65" marR="3665" marT="3665" marB="0" anchor="b"/>
                </a:tc>
                <a:extLst>
                  <a:ext uri="{0D108BD9-81ED-4DB2-BD59-A6C34878D82A}">
                    <a16:rowId xmlns:a16="http://schemas.microsoft.com/office/drawing/2014/main" val="3707209826"/>
                  </a:ext>
                </a:extLst>
              </a:tr>
              <a:tr h="548988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 dirty="0">
                          <a:effectLst/>
                        </a:rPr>
                        <a:t> Jerry Can</a:t>
                      </a:r>
                      <a:endParaRPr lang="en-US" sz="2000" b="0" i="0" u="none" strike="noStrike" dirty="0">
                        <a:solidFill>
                          <a:srgbClr val="231F1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65" marR="3665" marT="366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 dirty="0">
                          <a:effectLst/>
                        </a:rPr>
                        <a:t>10 liters, non-collapsible </a:t>
                      </a:r>
                      <a:endParaRPr lang="en-US" sz="2000" b="0" i="1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65" marR="3665" marT="366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1.92 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65" marR="3665" marT="36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</a:rPr>
                        <a:t>1.82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65" marR="3665" marT="36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</a:rPr>
                        <a:t>2.00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65" marR="3665" marT="3665" marB="0" anchor="b"/>
                </a:tc>
                <a:extLst>
                  <a:ext uri="{0D108BD9-81ED-4DB2-BD59-A6C34878D82A}">
                    <a16:rowId xmlns:a16="http://schemas.microsoft.com/office/drawing/2014/main" val="2085432598"/>
                  </a:ext>
                </a:extLst>
              </a:tr>
              <a:tr h="2868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 dirty="0">
                          <a:effectLst/>
                        </a:rPr>
                        <a:t>Kettle</a:t>
                      </a:r>
                      <a:endParaRPr lang="en-US" sz="2000" b="0" i="0" u="none" strike="noStrike" dirty="0">
                        <a:solidFill>
                          <a:srgbClr val="231F1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65" marR="3665" marT="366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 dirty="0">
                          <a:effectLst/>
                        </a:rPr>
                        <a:t>2 liters </a:t>
                      </a:r>
                      <a:endParaRPr lang="en-US" sz="2000" b="0" i="1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65" marR="3665" marT="366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4.40 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65" marR="3665" marT="36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4.00 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65" marR="3665" marT="36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</a:rPr>
                        <a:t>5.44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65" marR="3665" marT="3665" marB="0" anchor="b"/>
                </a:tc>
                <a:extLst>
                  <a:ext uri="{0D108BD9-81ED-4DB2-BD59-A6C34878D82A}">
                    <a16:rowId xmlns:a16="http://schemas.microsoft.com/office/drawing/2014/main" val="36006199"/>
                  </a:ext>
                </a:extLst>
              </a:tr>
              <a:tr h="286800"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 dirty="0">
                          <a:effectLst/>
                        </a:rPr>
                        <a:t>Knife</a:t>
                      </a:r>
                      <a:endParaRPr lang="en-US" sz="2000" b="0" i="0" u="none" strike="noStrike" dirty="0">
                        <a:solidFill>
                          <a:srgbClr val="231F1F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65" marR="3665" marT="366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2000" u="none" strike="noStrike" dirty="0">
                          <a:effectLst/>
                        </a:rPr>
                        <a:t>medium </a:t>
                      </a:r>
                      <a:endParaRPr lang="en-US" sz="2000" b="0" i="1" u="none" strike="noStrike" dirty="0">
                        <a:solidFill>
                          <a:srgbClr val="000000"/>
                        </a:solidFill>
                        <a:effectLst/>
                        <a:latin typeface="Arial Narrow" panose="020B0606020202030204" pitchFamily="34" charset="0"/>
                      </a:endParaRPr>
                    </a:p>
                  </a:txBody>
                  <a:tcPr marL="3665" marR="3665" marT="366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1.00 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65" marR="3665" marT="36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>
                          <a:effectLst/>
                        </a:rPr>
                        <a:t>1.00 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65" marR="3665" marT="366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2000" u="none" strike="noStrike" dirty="0">
                          <a:effectLst/>
                        </a:rPr>
                        <a:t>1.27 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3665" marR="3665" marT="3665" marB="0" anchor="b"/>
                </a:tc>
                <a:extLst>
                  <a:ext uri="{0D108BD9-81ED-4DB2-BD59-A6C34878D82A}">
                    <a16:rowId xmlns:a16="http://schemas.microsoft.com/office/drawing/2014/main" val="9217840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09186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DCE10B-3F21-4C2A-88CD-4BFD5CB11B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31468"/>
          </a:xfrm>
        </p:spPr>
        <p:txBody>
          <a:bodyPr>
            <a:noAutofit/>
          </a:bodyPr>
          <a:lstStyle/>
          <a:p>
            <a:r>
              <a:rPr lang="en-US" b="1" u="sng" dirty="0"/>
              <a:t>Key Components of JMMI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38E283-649F-4680-8AD3-743AC2BCC8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50706"/>
            <a:ext cx="10515600" cy="5026257"/>
          </a:xfrm>
        </p:spPr>
        <p:txBody>
          <a:bodyPr/>
          <a:lstStyle/>
          <a:p>
            <a:r>
              <a:rPr lang="en-US" sz="4000" dirty="0"/>
              <a:t>Price</a:t>
            </a:r>
          </a:p>
          <a:p>
            <a:r>
              <a:rPr lang="en-US" sz="4000" dirty="0"/>
              <a:t>Availability</a:t>
            </a:r>
          </a:p>
          <a:p>
            <a:r>
              <a:rPr lang="en-US" sz="4000" dirty="0"/>
              <a:t>Payment method</a:t>
            </a:r>
          </a:p>
          <a:p>
            <a:r>
              <a:rPr lang="en-US" sz="4000" dirty="0"/>
              <a:t>Currency</a:t>
            </a:r>
          </a:p>
          <a:p>
            <a:r>
              <a:rPr lang="en-US" sz="4000" dirty="0"/>
              <a:t>Current stock duration</a:t>
            </a:r>
          </a:p>
          <a:p>
            <a:r>
              <a:rPr lang="en-US" sz="4000" dirty="0"/>
              <a:t>Re-stocking time</a:t>
            </a:r>
          </a:p>
          <a:p>
            <a:r>
              <a:rPr lang="en-US" sz="4000" dirty="0"/>
              <a:t>Barriers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38644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9D229E-7DC9-45FC-8681-D5563FF0F1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41836"/>
            <a:ext cx="10515600" cy="734210"/>
          </a:xfrm>
        </p:spPr>
        <p:txBody>
          <a:bodyPr/>
          <a:lstStyle/>
          <a:p>
            <a:r>
              <a:rPr lang="en-US" b="1" u="sng" dirty="0"/>
              <a:t>Issues &amp; Challenges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DAA728-33D2-4082-A060-646D65EB8C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8512"/>
            <a:ext cx="10515600" cy="5393933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</a:pPr>
            <a:r>
              <a:rPr lang="en-US" sz="3200" dirty="0"/>
              <a:t>Partners need more trainings/support.</a:t>
            </a:r>
          </a:p>
          <a:p>
            <a:pPr>
              <a:lnSpc>
                <a:spcPct val="150000"/>
              </a:lnSpc>
            </a:pPr>
            <a:r>
              <a:rPr lang="en-US" sz="3200" dirty="0"/>
              <a:t>In person interviews with vendors not possible due to COVID-19.</a:t>
            </a:r>
          </a:p>
          <a:p>
            <a:pPr>
              <a:lnSpc>
                <a:spcPct val="110000"/>
              </a:lnSpc>
            </a:pPr>
            <a:r>
              <a:rPr lang="en-US" sz="3200" dirty="0"/>
              <a:t>This limited the capacity of partners to establish relationship with vendors.</a:t>
            </a:r>
          </a:p>
          <a:p>
            <a:pPr>
              <a:lnSpc>
                <a:spcPct val="150000"/>
              </a:lnSpc>
            </a:pPr>
            <a:r>
              <a:rPr lang="en-US" sz="3200" dirty="0"/>
              <a:t>Some vendors were not available for clarifications during follow up calls.</a:t>
            </a:r>
          </a:p>
          <a:p>
            <a:pPr>
              <a:lnSpc>
                <a:spcPct val="110000"/>
              </a:lnSpc>
            </a:pPr>
            <a:r>
              <a:rPr lang="en-US" sz="3200" dirty="0"/>
              <a:t>Difficult to standardize the items due to varying quality/brands in the market.</a:t>
            </a:r>
          </a:p>
          <a:p>
            <a:pPr>
              <a:lnSpc>
                <a:spcPct val="100000"/>
              </a:lnSpc>
            </a:pPr>
            <a:r>
              <a:rPr lang="en-US" sz="3200" dirty="0"/>
              <a:t>Markets selected are mostly main markets and this may not be representative of rural areas.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66855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57943" y="2241323"/>
            <a:ext cx="10515600" cy="1111477"/>
          </a:xfrm>
        </p:spPr>
        <p:txBody>
          <a:bodyPr>
            <a:normAutofit lnSpcReduction="10000"/>
          </a:bodyPr>
          <a:lstStyle/>
          <a:p>
            <a:r>
              <a:rPr lang="en-US" sz="8000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3853510103"/>
      </p:ext>
    </p:extLst>
  </p:cSld>
  <p:clrMapOvr>
    <a:masterClrMapping/>
  </p:clrMapOvr>
</p:sld>
</file>

<file path=ppt/theme/theme1.xml><?xml version="1.0" encoding="utf-8"?>
<a:theme xmlns:a="http://schemas.openxmlformats.org/drawingml/2006/main" name="SNFI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NFI" id="{64BEB42F-AD96-4DDE-A4F3-4CB81B64A762}" vid="{E274869E-3482-4D79-B593-3302D92151D1}"/>
    </a:ext>
  </a:extLst>
</a:theme>
</file>

<file path=ppt/theme/theme2.xml><?xml version="1.0" encoding="utf-8"?>
<a:theme xmlns:a="http://schemas.openxmlformats.org/drawingml/2006/main" name="SNFI2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NFI2" id="{AA817491-0450-43AC-BC58-5EBD856BE0D5}" vid="{34E1D35E-D658-42C4-BB34-783CFF807930}"/>
    </a:ext>
  </a:extLst>
</a:theme>
</file>

<file path=ppt/theme/theme3.xml><?xml version="1.0" encoding="utf-8"?>
<a:theme xmlns:a="http://schemas.openxmlformats.org/drawingml/2006/main" name="SyriaShelterSector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Verdan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yriaShelterSector" id="{7F73559E-F09C-4831-9FBC-93260A645423}" vid="{DA227EB7-5DD7-47C9-A562-E90A679F8B2D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6B7D25836F67646A98C66F1CDD61673" ma:contentTypeVersion="13" ma:contentTypeDescription="Create a new document." ma:contentTypeScope="" ma:versionID="ac86a000fabe1cd588c8302a481b1f33">
  <xsd:schema xmlns:xsd="http://www.w3.org/2001/XMLSchema" xmlns:xs="http://www.w3.org/2001/XMLSchema" xmlns:p="http://schemas.microsoft.com/office/2006/metadata/properties" xmlns:ns3="6df68d03-0d94-44b1-a9a2-765e7690f201" xmlns:ns4="1d8ebf77-cd33-4f18-bb2b-d077fe339d9a" targetNamespace="http://schemas.microsoft.com/office/2006/metadata/properties" ma:root="true" ma:fieldsID="c6debc5de8c98d67ad87a41679987d52" ns3:_="" ns4:_="">
    <xsd:import namespace="6df68d03-0d94-44b1-a9a2-765e7690f201"/>
    <xsd:import namespace="1d8ebf77-cd33-4f18-bb2b-d077fe339d9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f68d03-0d94-44b1-a9a2-765e7690f20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8ebf77-cd33-4f18-bb2b-d077fe339d9a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8251E0F-A625-40E9-8075-6C47743706F2}">
  <ds:schemaRefs>
    <ds:schemaRef ds:uri="http://purl.org/dc/elements/1.1/"/>
    <ds:schemaRef ds:uri="http://schemas.microsoft.com/office/2006/metadata/properties"/>
    <ds:schemaRef ds:uri="6df68d03-0d94-44b1-a9a2-765e7690f201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1d8ebf77-cd33-4f18-bb2b-d077fe339d9a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2CB18DE1-D3CC-4493-B515-98469FB0030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6B40A27-5FCC-492C-B343-95CF16BFFAC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df68d03-0d94-44b1-a9a2-765e7690f201"/>
    <ds:schemaRef ds:uri="1d8ebf77-cd33-4f18-bb2b-d077fe339d9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SNFI</Template>
  <TotalTime>3739</TotalTime>
  <Words>397</Words>
  <Application>Microsoft Office PowerPoint</Application>
  <PresentationFormat>Widescreen</PresentationFormat>
  <Paragraphs>104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7</vt:i4>
      </vt:variant>
    </vt:vector>
  </HeadingPairs>
  <TitlesOfParts>
    <vt:vector size="17" baseType="lpstr">
      <vt:lpstr>Arial</vt:lpstr>
      <vt:lpstr>Arial Black</vt:lpstr>
      <vt:lpstr>Arial Narrow</vt:lpstr>
      <vt:lpstr>Calibri</vt:lpstr>
      <vt:lpstr>Calibri Light</vt:lpstr>
      <vt:lpstr>Verdana</vt:lpstr>
      <vt:lpstr>SNFI</vt:lpstr>
      <vt:lpstr>SNFI2</vt:lpstr>
      <vt:lpstr>SyriaShelterSector</vt:lpstr>
      <vt:lpstr>Office Theme</vt:lpstr>
      <vt:lpstr>       Joint Market Monitoring Initiative     06 October 2020 </vt:lpstr>
      <vt:lpstr>General</vt:lpstr>
      <vt:lpstr>Joint Market Monitoring Initiative (JMMI)</vt:lpstr>
      <vt:lpstr>PowerPoint Presentation</vt:lpstr>
      <vt:lpstr>Key Components of JMMI</vt:lpstr>
      <vt:lpstr>Issues &amp; Challenges</vt:lpstr>
      <vt:lpstr>PowerPoint Presentation</vt:lpstr>
    </vt:vector>
  </TitlesOfParts>
  <Company>UNHCR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Shelter Sector Meeting, Damascus</dc:title>
  <dc:creator>unhcruser</dc:creator>
  <cp:lastModifiedBy>Renee Wynveen</cp:lastModifiedBy>
  <cp:revision>244</cp:revision>
  <cp:lastPrinted>2018-09-06T06:21:15Z</cp:lastPrinted>
  <dcterms:created xsi:type="dcterms:W3CDTF">2017-05-13T09:57:05Z</dcterms:created>
  <dcterms:modified xsi:type="dcterms:W3CDTF">2020-10-06T10:18:18Z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0x010100C6B7D25836F67646A98C66F1CDD61673</vt:lpwstr>
  </property>
</Properties>
</file>