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90"/>
  </p:notesMasterIdLst>
  <p:handoutMasterIdLst>
    <p:handoutMasterId r:id="rId91"/>
  </p:handoutMasterIdLst>
  <p:sldIdLst>
    <p:sldId id="256" r:id="rId2"/>
    <p:sldId id="282" r:id="rId3"/>
    <p:sldId id="289" r:id="rId4"/>
    <p:sldId id="290" r:id="rId5"/>
    <p:sldId id="291" r:id="rId6"/>
    <p:sldId id="257" r:id="rId7"/>
    <p:sldId id="292" r:id="rId8"/>
    <p:sldId id="293" r:id="rId9"/>
    <p:sldId id="303" r:id="rId10"/>
    <p:sldId id="294" r:id="rId11"/>
    <p:sldId id="363" r:id="rId12"/>
    <p:sldId id="313" r:id="rId13"/>
    <p:sldId id="314" r:id="rId14"/>
    <p:sldId id="315" r:id="rId15"/>
    <p:sldId id="316" r:id="rId16"/>
    <p:sldId id="317" r:id="rId17"/>
    <p:sldId id="318" r:id="rId18"/>
    <p:sldId id="319" r:id="rId19"/>
    <p:sldId id="320" r:id="rId20"/>
    <p:sldId id="321" r:id="rId21"/>
    <p:sldId id="322" r:id="rId22"/>
    <p:sldId id="323" r:id="rId23"/>
    <p:sldId id="377" r:id="rId24"/>
    <p:sldId id="324" r:id="rId25"/>
    <p:sldId id="325" r:id="rId26"/>
    <p:sldId id="327" r:id="rId27"/>
    <p:sldId id="326" r:id="rId28"/>
    <p:sldId id="328" r:id="rId29"/>
    <p:sldId id="329" r:id="rId30"/>
    <p:sldId id="330" r:id="rId31"/>
    <p:sldId id="331" r:id="rId32"/>
    <p:sldId id="332" r:id="rId33"/>
    <p:sldId id="333" r:id="rId34"/>
    <p:sldId id="334" r:id="rId35"/>
    <p:sldId id="335" r:id="rId36"/>
    <p:sldId id="364" r:id="rId37"/>
    <p:sldId id="337" r:id="rId38"/>
    <p:sldId id="338" r:id="rId39"/>
    <p:sldId id="339" r:id="rId40"/>
    <p:sldId id="340" r:id="rId41"/>
    <p:sldId id="341" r:id="rId42"/>
    <p:sldId id="342" r:id="rId43"/>
    <p:sldId id="343" r:id="rId44"/>
    <p:sldId id="344" r:id="rId45"/>
    <p:sldId id="345" r:id="rId46"/>
    <p:sldId id="346" r:id="rId47"/>
    <p:sldId id="347" r:id="rId48"/>
    <p:sldId id="376" r:id="rId49"/>
    <p:sldId id="348" r:id="rId50"/>
    <p:sldId id="349" r:id="rId51"/>
    <p:sldId id="350" r:id="rId52"/>
    <p:sldId id="365"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367" r:id="rId66"/>
    <p:sldId id="366" r:id="rId67"/>
    <p:sldId id="286" r:id="rId68"/>
    <p:sldId id="301" r:id="rId69"/>
    <p:sldId id="298" r:id="rId70"/>
    <p:sldId id="300" r:id="rId71"/>
    <p:sldId id="296" r:id="rId72"/>
    <p:sldId id="304" r:id="rId73"/>
    <p:sldId id="305" r:id="rId74"/>
    <p:sldId id="306" r:id="rId75"/>
    <p:sldId id="307" r:id="rId76"/>
    <p:sldId id="308" r:id="rId77"/>
    <p:sldId id="309" r:id="rId78"/>
    <p:sldId id="310" r:id="rId79"/>
    <p:sldId id="311" r:id="rId80"/>
    <p:sldId id="302" r:id="rId81"/>
    <p:sldId id="295" r:id="rId82"/>
    <p:sldId id="368" r:id="rId83"/>
    <p:sldId id="370" r:id="rId84"/>
    <p:sldId id="371" r:id="rId85"/>
    <p:sldId id="372" r:id="rId86"/>
    <p:sldId id="373" r:id="rId87"/>
    <p:sldId id="374" r:id="rId88"/>
    <p:sldId id="375" r:id="rId89"/>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1416"/>
    <a:srgbClr val="04314C"/>
    <a:srgbClr val="459FD5"/>
    <a:srgbClr val="E3C485"/>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28" autoAdjust="0"/>
    <p:restoredTop sz="67620" autoAdjust="0"/>
  </p:normalViewPr>
  <p:slideViewPr>
    <p:cSldViewPr>
      <p:cViewPr varScale="1">
        <p:scale>
          <a:sx n="77" d="100"/>
          <a:sy n="77" d="100"/>
        </p:scale>
        <p:origin x="2202" y="84"/>
      </p:cViewPr>
      <p:guideLst>
        <p:guide orient="horz" pos="2160"/>
        <p:guide pos="2880"/>
      </p:guideLst>
    </p:cSldViewPr>
  </p:slideViewPr>
  <p:notesTextViewPr>
    <p:cViewPr>
      <p:scale>
        <a:sx n="75" d="100"/>
        <a:sy n="75" d="100"/>
      </p:scale>
      <p:origin x="0" y="0"/>
    </p:cViewPr>
  </p:notesTextViewPr>
  <p:sorterViewPr>
    <p:cViewPr>
      <p:scale>
        <a:sx n="100" d="100"/>
        <a:sy n="100" d="100"/>
      </p:scale>
      <p:origin x="0" y="0"/>
    </p:cViewPr>
  </p:sorterViewPr>
  <p:notesViewPr>
    <p:cSldViewPr>
      <p:cViewPr varScale="1">
        <p:scale>
          <a:sx n="85" d="100"/>
          <a:sy n="85" d="100"/>
        </p:scale>
        <p:origin x="-3834"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n-GB" b="1" dirty="0">
                <a:solidFill>
                  <a:schemeClr val="accent1">
                    <a:lumMod val="75000"/>
                  </a:schemeClr>
                </a:solidFill>
              </a:rPr>
              <a:t>Dynamic in CC</a:t>
            </a:r>
          </a:p>
        </c:rich>
      </c:tx>
      <c:layout>
        <c:manualLayout>
          <c:xMode val="edge"/>
          <c:yMode val="edge"/>
          <c:x val="0.19905832109192337"/>
          <c:y val="3.1989763275751758E-3"/>
        </c:manualLayout>
      </c:layout>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manualLayout>
          <c:layoutTarget val="inner"/>
          <c:xMode val="edge"/>
          <c:yMode val="edge"/>
          <c:x val="0.13568503937007875"/>
          <c:y val="0.10870053688222893"/>
          <c:w val="0.54148678384898863"/>
          <c:h val="0.83452445646937301"/>
        </c:manualLayout>
      </c:layout>
      <c:barChart>
        <c:barDir val="col"/>
        <c:grouping val="stacked"/>
        <c:varyColors val="0"/>
        <c:ser>
          <c:idx val="0"/>
          <c:order val="0"/>
          <c:tx>
            <c:strRef>
              <c:f>Sheet1!$A$5:$A$8</c:f>
              <c:strCache>
                <c:ptCount val="1"/>
                <c:pt idx="0">
                  <c:v>Did remain Did integrate Did return empty</c:v>
                </c:pt>
              </c:strCache>
            </c:strRef>
          </c:tx>
          <c:spPr>
            <a:solidFill>
              <a:schemeClr val="accent1"/>
            </a:solid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Sheet1!$B$5</c:f>
              <c:numCache>
                <c:formatCode>0%</c:formatCode>
                <c:ptCount val="1"/>
                <c:pt idx="0">
                  <c:v>0.47</c:v>
                </c:pt>
              </c:numCache>
            </c:numRef>
          </c:val>
          <c:extLst>
            <c:ext xmlns:c16="http://schemas.microsoft.com/office/drawing/2014/chart" uri="{C3380CC4-5D6E-409C-BE32-E72D297353CC}">
              <c16:uniqueId val="{00000000-8532-41B7-A5AA-1DCA1A054642}"/>
            </c:ext>
          </c:extLst>
        </c:ser>
        <c:ser>
          <c:idx val="1"/>
          <c:order val="1"/>
          <c:tx>
            <c:strRef>
              <c:f>Sheet1!$A$6</c:f>
              <c:strCache>
                <c:ptCount val="1"/>
                <c:pt idx="0">
                  <c:v>Did integrate</c:v>
                </c:pt>
              </c:strCache>
            </c:strRef>
          </c:tx>
          <c:spPr>
            <a:solidFill>
              <a:schemeClr val="accent1">
                <a:lumMod val="60000"/>
                <a:lumOff val="40000"/>
              </a:schemeClr>
            </a:solid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Sheet1!$B$6</c:f>
              <c:numCache>
                <c:formatCode>0%</c:formatCode>
                <c:ptCount val="1"/>
                <c:pt idx="0">
                  <c:v>0.22</c:v>
                </c:pt>
              </c:numCache>
            </c:numRef>
          </c:val>
          <c:extLst>
            <c:ext xmlns:c16="http://schemas.microsoft.com/office/drawing/2014/chart" uri="{C3380CC4-5D6E-409C-BE32-E72D297353CC}">
              <c16:uniqueId val="{00000001-8532-41B7-A5AA-1DCA1A054642}"/>
            </c:ext>
          </c:extLst>
        </c:ser>
        <c:ser>
          <c:idx val="2"/>
          <c:order val="2"/>
          <c:tx>
            <c:strRef>
              <c:f>Sheet1!$A$7</c:f>
              <c:strCache>
                <c:ptCount val="1"/>
                <c:pt idx="0">
                  <c:v>Did return</c:v>
                </c:pt>
              </c:strCache>
            </c:strRef>
          </c:tx>
          <c:spPr>
            <a:solidFill>
              <a:schemeClr val="accent1">
                <a:lumMod val="20000"/>
                <a:lumOff val="80000"/>
              </a:schemeClr>
            </a:solid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Sheet1!$B$7</c:f>
              <c:numCache>
                <c:formatCode>0%</c:formatCode>
                <c:ptCount val="1"/>
                <c:pt idx="0">
                  <c:v>0.21</c:v>
                </c:pt>
              </c:numCache>
            </c:numRef>
          </c:val>
          <c:extLst>
            <c:ext xmlns:c16="http://schemas.microsoft.com/office/drawing/2014/chart" uri="{C3380CC4-5D6E-409C-BE32-E72D297353CC}">
              <c16:uniqueId val="{00000002-8532-41B7-A5AA-1DCA1A054642}"/>
            </c:ext>
          </c:extLst>
        </c:ser>
        <c:ser>
          <c:idx val="3"/>
          <c:order val="3"/>
          <c:tx>
            <c:strRef>
              <c:f>Sheet1!$A$8</c:f>
              <c:strCache>
                <c:ptCount val="1"/>
                <c:pt idx="0">
                  <c:v>empty</c:v>
                </c:pt>
              </c:strCache>
            </c:strRef>
          </c:tx>
          <c:spPr>
            <a:no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Sheet1!$B$8</c:f>
              <c:numCache>
                <c:formatCode>0%</c:formatCode>
                <c:ptCount val="1"/>
                <c:pt idx="0">
                  <c:v>0.1</c:v>
                </c:pt>
              </c:numCache>
            </c:numRef>
          </c:val>
          <c:extLst>
            <c:ext xmlns:c16="http://schemas.microsoft.com/office/drawing/2014/chart" uri="{C3380CC4-5D6E-409C-BE32-E72D297353CC}">
              <c16:uniqueId val="{00000003-8532-41B7-A5AA-1DCA1A054642}"/>
            </c:ext>
          </c:extLst>
        </c:ser>
        <c:dLbls>
          <c:showLegendKey val="0"/>
          <c:showVal val="0"/>
          <c:showCatName val="0"/>
          <c:showSerName val="0"/>
          <c:showPercent val="0"/>
          <c:showBubbleSize val="0"/>
        </c:dLbls>
        <c:gapWidth val="225"/>
        <c:overlap val="100"/>
        <c:axId val="459079632"/>
        <c:axId val="459080024"/>
      </c:barChart>
      <c:catAx>
        <c:axId val="45907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459080024"/>
        <c:crosses val="autoZero"/>
        <c:auto val="1"/>
        <c:lblAlgn val="ctr"/>
        <c:lblOffset val="100"/>
        <c:noMultiLvlLbl val="0"/>
      </c:catAx>
      <c:valAx>
        <c:axId val="459080024"/>
        <c:scaling>
          <c:orientation val="minMax"/>
          <c:max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079632"/>
        <c:crosses val="autoZero"/>
        <c:crossBetween val="between"/>
      </c:valAx>
      <c:spPr>
        <a:noFill/>
        <a:ln>
          <a:noFill/>
        </a:ln>
        <a:effectLst/>
      </c:spPr>
    </c:plotArea>
    <c:legend>
      <c:legendPos val="r"/>
      <c:layout>
        <c:manualLayout>
          <c:xMode val="edge"/>
          <c:yMode val="edge"/>
          <c:x val="0.64673858815707108"/>
          <c:y val="0.11646413410989964"/>
          <c:w val="0.3191664910465038"/>
          <c:h val="0.7274812894262003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i="0" dirty="0">
                <a:solidFill>
                  <a:srgbClr val="459FD5"/>
                </a:solidFill>
              </a:rPr>
              <a:t>Intentions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13-4E5E-9EC3-2E29A71DDE9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13-4E5E-9EC3-2E29A71DDE91}"/>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Sheet1!$A$6:$A$7</c:f>
              <c:strCache>
                <c:ptCount val="2"/>
                <c:pt idx="0">
                  <c:v>Did integrate</c:v>
                </c:pt>
                <c:pt idx="1">
                  <c:v>Did return</c:v>
                </c:pt>
              </c:strCache>
            </c:strRef>
          </c:cat>
          <c:val>
            <c:numRef>
              <c:f>Sheet1!$B$6:$B$7</c:f>
              <c:numCache>
                <c:formatCode>0%</c:formatCode>
                <c:ptCount val="2"/>
                <c:pt idx="0">
                  <c:v>0.22</c:v>
                </c:pt>
                <c:pt idx="1">
                  <c:v>0.21</c:v>
                </c:pt>
              </c:numCache>
            </c:numRef>
          </c:val>
          <c:extLst>
            <c:ext xmlns:c16="http://schemas.microsoft.com/office/drawing/2014/chart" uri="{C3380CC4-5D6E-409C-BE32-E72D297353CC}">
              <c16:uniqueId val="{00000004-7713-4E5E-9EC3-2E29A71DDE91}"/>
            </c:ext>
          </c:extLst>
        </c:ser>
        <c:dLbls>
          <c:showLegendKey val="0"/>
          <c:showVal val="0"/>
          <c:showCatName val="0"/>
          <c:showSerName val="0"/>
          <c:showPercent val="0"/>
          <c:showBubbleSize val="0"/>
          <c:showLeaderLines val="1"/>
        </c:dLbls>
        <c:firstSliceAng val="0"/>
        <c:holeSize val="5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935B2-B941-44E2-9B16-8169B89EF652}" type="doc">
      <dgm:prSet loTypeId="urn:microsoft.com/office/officeart/2005/8/layout/vList4" loCatId="list" qsTypeId="urn:microsoft.com/office/officeart/2005/8/quickstyle/simple1" qsCatId="simple" csTypeId="urn:microsoft.com/office/officeart/2005/8/colors/accent3_1" csCatId="accent3" phldr="1"/>
      <dgm:spPr/>
      <dgm:t>
        <a:bodyPr/>
        <a:lstStyle/>
        <a:p>
          <a:endParaRPr lang="en-GB"/>
        </a:p>
      </dgm:t>
    </dgm:pt>
    <dgm:pt modelId="{73901F99-0F17-40C1-B0EE-D4BFCC08E78B}">
      <dgm:prSet phldrT="[Text]"/>
      <dgm:spPr/>
      <dgm:t>
        <a:bodyPr/>
        <a:lstStyle/>
        <a:p>
          <a:r>
            <a:rPr lang="en-US" dirty="0"/>
            <a:t>Population data</a:t>
          </a:r>
          <a:endParaRPr lang="en-GB" dirty="0"/>
        </a:p>
      </dgm:t>
    </dgm:pt>
    <dgm:pt modelId="{C8884154-B219-462A-8EBC-13234FD4A9FE}" type="parTrans" cxnId="{41B7FFC7-E4CF-4ED3-B23E-8B496141D4F2}">
      <dgm:prSet/>
      <dgm:spPr/>
      <dgm:t>
        <a:bodyPr/>
        <a:lstStyle/>
        <a:p>
          <a:endParaRPr lang="en-GB"/>
        </a:p>
      </dgm:t>
    </dgm:pt>
    <dgm:pt modelId="{94B0A57E-FA47-4C31-8703-934A17DDDE0F}" type="sibTrans" cxnId="{41B7FFC7-E4CF-4ED3-B23E-8B496141D4F2}">
      <dgm:prSet/>
      <dgm:spPr/>
      <dgm:t>
        <a:bodyPr/>
        <a:lstStyle/>
        <a:p>
          <a:endParaRPr lang="en-GB"/>
        </a:p>
      </dgm:t>
    </dgm:pt>
    <dgm:pt modelId="{BEE57689-F6D0-4B74-A472-5D06418AD3A0}">
      <dgm:prSet phldrT="[Text]"/>
      <dgm:spPr/>
      <dgm:t>
        <a:bodyPr/>
        <a:lstStyle/>
        <a:p>
          <a:r>
            <a:rPr lang="en-US" dirty="0"/>
            <a:t># IDPs</a:t>
          </a:r>
          <a:endParaRPr lang="en-GB" dirty="0"/>
        </a:p>
      </dgm:t>
    </dgm:pt>
    <dgm:pt modelId="{00A14597-EBB0-4E40-AE76-2C802EDBBED7}" type="parTrans" cxnId="{DF9753D6-A35E-4941-AADD-AD80D1CBFE39}">
      <dgm:prSet/>
      <dgm:spPr/>
      <dgm:t>
        <a:bodyPr/>
        <a:lstStyle/>
        <a:p>
          <a:endParaRPr lang="en-GB"/>
        </a:p>
      </dgm:t>
    </dgm:pt>
    <dgm:pt modelId="{12555F3A-A0AD-488D-8E61-95E3856958DB}" type="sibTrans" cxnId="{DF9753D6-A35E-4941-AADD-AD80D1CBFE39}">
      <dgm:prSet/>
      <dgm:spPr/>
      <dgm:t>
        <a:bodyPr/>
        <a:lstStyle/>
        <a:p>
          <a:endParaRPr lang="en-GB"/>
        </a:p>
      </dgm:t>
    </dgm:pt>
    <dgm:pt modelId="{34E8F622-8BC9-4552-8DD6-CF5B96DAEB0E}">
      <dgm:prSet phldrT="[Text]"/>
      <dgm:spPr/>
      <dgm:t>
        <a:bodyPr/>
        <a:lstStyle/>
        <a:p>
          <a:r>
            <a:rPr lang="en-US" dirty="0"/>
            <a:t># affected communities</a:t>
          </a:r>
          <a:endParaRPr lang="en-GB" dirty="0"/>
        </a:p>
      </dgm:t>
    </dgm:pt>
    <dgm:pt modelId="{33BD03B8-C486-43AD-93FC-AAB56ED317E8}" type="parTrans" cxnId="{151E4B91-3944-44BE-919F-38B85EBE6925}">
      <dgm:prSet/>
      <dgm:spPr/>
      <dgm:t>
        <a:bodyPr/>
        <a:lstStyle/>
        <a:p>
          <a:endParaRPr lang="en-GB"/>
        </a:p>
      </dgm:t>
    </dgm:pt>
    <dgm:pt modelId="{F475F4CD-B079-46AA-8321-173C93A35656}" type="sibTrans" cxnId="{151E4B91-3944-44BE-919F-38B85EBE6925}">
      <dgm:prSet/>
      <dgm:spPr/>
      <dgm:t>
        <a:bodyPr/>
        <a:lstStyle/>
        <a:p>
          <a:endParaRPr lang="en-GB"/>
        </a:p>
      </dgm:t>
    </dgm:pt>
    <dgm:pt modelId="{A709AB49-0949-4818-BDF3-24F7D523E230}">
      <dgm:prSet phldrT="[Text]"/>
      <dgm:spPr/>
      <dgm:t>
        <a:bodyPr/>
        <a:lstStyle/>
        <a:p>
          <a:r>
            <a:rPr lang="en-US" dirty="0"/>
            <a:t>Damage data</a:t>
          </a:r>
          <a:endParaRPr lang="en-GB" dirty="0"/>
        </a:p>
      </dgm:t>
    </dgm:pt>
    <dgm:pt modelId="{64196E74-5F6F-4449-AD10-E953F7E77DE1}" type="parTrans" cxnId="{EE8B2DCD-4C3B-4111-8294-1F9F3797E8C9}">
      <dgm:prSet/>
      <dgm:spPr/>
      <dgm:t>
        <a:bodyPr/>
        <a:lstStyle/>
        <a:p>
          <a:endParaRPr lang="en-GB"/>
        </a:p>
      </dgm:t>
    </dgm:pt>
    <dgm:pt modelId="{AB437B6D-B00F-4B41-8E4B-C02899F3EEE4}" type="sibTrans" cxnId="{EE8B2DCD-4C3B-4111-8294-1F9F3797E8C9}">
      <dgm:prSet/>
      <dgm:spPr/>
      <dgm:t>
        <a:bodyPr/>
        <a:lstStyle/>
        <a:p>
          <a:endParaRPr lang="en-GB"/>
        </a:p>
      </dgm:t>
    </dgm:pt>
    <dgm:pt modelId="{F60BD67F-FAA6-4C59-B7B8-24EC5E4D855E}">
      <dgm:prSet phldrT="[Text]"/>
      <dgm:spPr/>
      <dgm:t>
        <a:bodyPr/>
        <a:lstStyle/>
        <a:p>
          <a:r>
            <a:rPr lang="en-US" dirty="0"/>
            <a:t># destroyed houses</a:t>
          </a:r>
          <a:endParaRPr lang="en-GB" dirty="0"/>
        </a:p>
      </dgm:t>
    </dgm:pt>
    <dgm:pt modelId="{FC1DF477-D549-4029-950C-18AE70B41A10}" type="parTrans" cxnId="{945ABEDC-5017-49B0-880E-922916645D28}">
      <dgm:prSet/>
      <dgm:spPr/>
      <dgm:t>
        <a:bodyPr/>
        <a:lstStyle/>
        <a:p>
          <a:endParaRPr lang="en-GB"/>
        </a:p>
      </dgm:t>
    </dgm:pt>
    <dgm:pt modelId="{BF1D3EAA-2C6B-400B-91AB-D49318A6451C}" type="sibTrans" cxnId="{945ABEDC-5017-49B0-880E-922916645D28}">
      <dgm:prSet/>
      <dgm:spPr/>
      <dgm:t>
        <a:bodyPr/>
        <a:lstStyle/>
        <a:p>
          <a:endParaRPr lang="en-GB"/>
        </a:p>
      </dgm:t>
    </dgm:pt>
    <dgm:pt modelId="{87E45BBF-B54E-4B29-940D-3073EFB280FA}">
      <dgm:prSet phldrT="[Text]"/>
      <dgm:spPr/>
      <dgm:t>
        <a:bodyPr/>
        <a:lstStyle/>
        <a:p>
          <a:r>
            <a:rPr lang="en-US" dirty="0"/>
            <a:t># damaged houses (cat 1,2,3)</a:t>
          </a:r>
          <a:endParaRPr lang="en-GB" dirty="0"/>
        </a:p>
      </dgm:t>
    </dgm:pt>
    <dgm:pt modelId="{4A683D6D-93D8-4038-9383-ED32A409E369}" type="parTrans" cxnId="{544A8574-ED3F-4272-AF2C-D815F52EAD0A}">
      <dgm:prSet/>
      <dgm:spPr/>
      <dgm:t>
        <a:bodyPr/>
        <a:lstStyle/>
        <a:p>
          <a:endParaRPr lang="en-GB"/>
        </a:p>
      </dgm:t>
    </dgm:pt>
    <dgm:pt modelId="{35639CF3-FE00-485C-B6AD-BC1D83E56EE8}" type="sibTrans" cxnId="{544A8574-ED3F-4272-AF2C-D815F52EAD0A}">
      <dgm:prSet/>
      <dgm:spPr/>
      <dgm:t>
        <a:bodyPr/>
        <a:lstStyle/>
        <a:p>
          <a:endParaRPr lang="en-GB"/>
        </a:p>
      </dgm:t>
    </dgm:pt>
    <dgm:pt modelId="{E83C67EF-E00F-415B-BE5A-91CF2B0A507D}">
      <dgm:prSet phldrT="[Text]"/>
      <dgm:spPr/>
      <dgm:t>
        <a:bodyPr/>
        <a:lstStyle/>
        <a:p>
          <a:r>
            <a:rPr lang="en-US" dirty="0"/>
            <a:t>Other thematic data</a:t>
          </a:r>
          <a:endParaRPr lang="en-GB" dirty="0"/>
        </a:p>
      </dgm:t>
    </dgm:pt>
    <dgm:pt modelId="{40F81ACD-908B-44F3-892F-6360D1C88D49}" type="parTrans" cxnId="{354B021D-8401-4B14-BA24-96542D33BFB8}">
      <dgm:prSet/>
      <dgm:spPr/>
      <dgm:t>
        <a:bodyPr/>
        <a:lstStyle/>
        <a:p>
          <a:endParaRPr lang="en-GB"/>
        </a:p>
      </dgm:t>
    </dgm:pt>
    <dgm:pt modelId="{D1A12F81-F066-46B2-BFD8-964E5B8140F8}" type="sibTrans" cxnId="{354B021D-8401-4B14-BA24-96542D33BFB8}">
      <dgm:prSet/>
      <dgm:spPr/>
      <dgm:t>
        <a:bodyPr/>
        <a:lstStyle/>
        <a:p>
          <a:endParaRPr lang="en-GB"/>
        </a:p>
      </dgm:t>
    </dgm:pt>
    <dgm:pt modelId="{89D232B7-515A-48B1-B1F3-41BC620FD59A}">
      <dgm:prSet phldrT="[Text]"/>
      <dgm:spPr/>
      <dgm:t>
        <a:bodyPr/>
        <a:lstStyle/>
        <a:p>
          <a:r>
            <a:rPr lang="en-US" dirty="0"/>
            <a:t># communities without water</a:t>
          </a:r>
          <a:endParaRPr lang="en-GB" dirty="0"/>
        </a:p>
      </dgm:t>
    </dgm:pt>
    <dgm:pt modelId="{AF88679B-D1DF-4B53-834B-9244C179EEE8}" type="parTrans" cxnId="{D180D3D3-BE90-46B1-84F5-32EB8028532E}">
      <dgm:prSet/>
      <dgm:spPr/>
      <dgm:t>
        <a:bodyPr/>
        <a:lstStyle/>
        <a:p>
          <a:endParaRPr lang="en-GB"/>
        </a:p>
      </dgm:t>
    </dgm:pt>
    <dgm:pt modelId="{643D2305-D8FC-4F21-967C-1F7EAD2F9C33}" type="sibTrans" cxnId="{D180D3D3-BE90-46B1-84F5-32EB8028532E}">
      <dgm:prSet/>
      <dgm:spPr/>
      <dgm:t>
        <a:bodyPr/>
        <a:lstStyle/>
        <a:p>
          <a:endParaRPr lang="en-GB"/>
        </a:p>
      </dgm:t>
    </dgm:pt>
    <dgm:pt modelId="{AE22CE51-134A-4D77-B4D7-A55275E388DD}">
      <dgm:prSet phldrT="[Text]"/>
      <dgm:spPr/>
      <dgm:t>
        <a:bodyPr/>
        <a:lstStyle/>
        <a:p>
          <a:r>
            <a:rPr lang="en-US" dirty="0"/>
            <a:t># cases of flu per week</a:t>
          </a:r>
          <a:endParaRPr lang="en-GB" dirty="0"/>
        </a:p>
      </dgm:t>
    </dgm:pt>
    <dgm:pt modelId="{CCD78655-52D9-4F22-8787-953DB329886B}" type="parTrans" cxnId="{307783D5-26C4-4DFE-B1E7-F564FBA5342F}">
      <dgm:prSet/>
      <dgm:spPr/>
      <dgm:t>
        <a:bodyPr/>
        <a:lstStyle/>
        <a:p>
          <a:endParaRPr lang="en-GB"/>
        </a:p>
      </dgm:t>
    </dgm:pt>
    <dgm:pt modelId="{2CEE8CCA-B5C7-4B8A-A67A-4AF55F469F35}" type="sibTrans" cxnId="{307783D5-26C4-4DFE-B1E7-F564FBA5342F}">
      <dgm:prSet/>
      <dgm:spPr/>
      <dgm:t>
        <a:bodyPr/>
        <a:lstStyle/>
        <a:p>
          <a:endParaRPr lang="en-GB"/>
        </a:p>
      </dgm:t>
    </dgm:pt>
    <dgm:pt modelId="{D4F9B681-E445-4FB9-955A-07C10C76304B}" type="pres">
      <dgm:prSet presAssocID="{662935B2-B941-44E2-9B16-8169B89EF652}" presName="linear" presStyleCnt="0">
        <dgm:presLayoutVars>
          <dgm:dir/>
          <dgm:resizeHandles val="exact"/>
        </dgm:presLayoutVars>
      </dgm:prSet>
      <dgm:spPr/>
    </dgm:pt>
    <dgm:pt modelId="{A200823F-FFA8-4A42-A084-F5C3B31B63BF}" type="pres">
      <dgm:prSet presAssocID="{73901F99-0F17-40C1-B0EE-D4BFCC08E78B}" presName="comp" presStyleCnt="0"/>
      <dgm:spPr/>
    </dgm:pt>
    <dgm:pt modelId="{C0EE512C-B761-4533-91B0-DF1D5167926B}" type="pres">
      <dgm:prSet presAssocID="{73901F99-0F17-40C1-B0EE-D4BFCC08E78B}" presName="box" presStyleLbl="node1" presStyleIdx="0" presStyleCnt="3"/>
      <dgm:spPr/>
    </dgm:pt>
    <dgm:pt modelId="{8EDAF054-FE45-4A9D-B21F-CE06CEE6C381}" type="pres">
      <dgm:prSet presAssocID="{73901F99-0F17-40C1-B0EE-D4BFCC08E78B}" presName="img" presStyleLbl="fgImgPlace1" presStyleIdx="0" presStyleCnt="3"/>
      <dgm:spPr>
        <a:blipFill rotWithShape="1">
          <a:blip xmlns:r="http://schemas.openxmlformats.org/officeDocument/2006/relationships" r:embed="rId1">
            <a:duotone>
              <a:schemeClr val="accent3">
                <a:shade val="45000"/>
                <a:satMod val="135000"/>
              </a:schemeClr>
              <a:prstClr val="white"/>
            </a:duotone>
          </a:blip>
          <a:stretch>
            <a:fillRect/>
          </a:stretch>
        </a:blipFill>
      </dgm:spPr>
    </dgm:pt>
    <dgm:pt modelId="{AA2D94B7-E526-4EB0-8131-F86755748AB6}" type="pres">
      <dgm:prSet presAssocID="{73901F99-0F17-40C1-B0EE-D4BFCC08E78B}" presName="text" presStyleLbl="node1" presStyleIdx="0" presStyleCnt="3">
        <dgm:presLayoutVars>
          <dgm:bulletEnabled val="1"/>
        </dgm:presLayoutVars>
      </dgm:prSet>
      <dgm:spPr/>
    </dgm:pt>
    <dgm:pt modelId="{0418AB67-B9E4-4C32-9411-BD98ABE8EE04}" type="pres">
      <dgm:prSet presAssocID="{94B0A57E-FA47-4C31-8703-934A17DDDE0F}" presName="spacer" presStyleCnt="0"/>
      <dgm:spPr/>
    </dgm:pt>
    <dgm:pt modelId="{9830A72C-8400-46CF-B001-37D5B6F140E3}" type="pres">
      <dgm:prSet presAssocID="{A709AB49-0949-4818-BDF3-24F7D523E230}" presName="comp" presStyleCnt="0"/>
      <dgm:spPr/>
    </dgm:pt>
    <dgm:pt modelId="{9F96664E-67A9-417A-BD45-1C0141898F21}" type="pres">
      <dgm:prSet presAssocID="{A709AB49-0949-4818-BDF3-24F7D523E230}" presName="box" presStyleLbl="node1" presStyleIdx="1" presStyleCnt="3"/>
      <dgm:spPr/>
    </dgm:pt>
    <dgm:pt modelId="{8289BAE1-DB00-4F09-AF95-7863A7BC158F}" type="pres">
      <dgm:prSet presAssocID="{A709AB49-0949-4818-BDF3-24F7D523E230}" presName="img" presStyleLbl="fgImgPlace1" presStyleIdx="1" presStyleCnt="3"/>
      <dgm:spPr>
        <a:blipFill rotWithShape="1">
          <a:blip xmlns:r="http://schemas.openxmlformats.org/officeDocument/2006/relationships" r:embed="rId2">
            <a:duotone>
              <a:schemeClr val="accent3">
                <a:shade val="45000"/>
                <a:satMod val="135000"/>
              </a:schemeClr>
              <a:prstClr val="white"/>
            </a:duotone>
          </a:blip>
          <a:stretch>
            <a:fillRect/>
          </a:stretch>
        </a:blipFill>
      </dgm:spPr>
    </dgm:pt>
    <dgm:pt modelId="{7C9E103A-45D8-43FF-912F-5CBC43694747}" type="pres">
      <dgm:prSet presAssocID="{A709AB49-0949-4818-BDF3-24F7D523E230}" presName="text" presStyleLbl="node1" presStyleIdx="1" presStyleCnt="3">
        <dgm:presLayoutVars>
          <dgm:bulletEnabled val="1"/>
        </dgm:presLayoutVars>
      </dgm:prSet>
      <dgm:spPr/>
    </dgm:pt>
    <dgm:pt modelId="{B3552949-E9BB-472C-84E1-EE0F5383B2DB}" type="pres">
      <dgm:prSet presAssocID="{AB437B6D-B00F-4B41-8E4B-C02899F3EEE4}" presName="spacer" presStyleCnt="0"/>
      <dgm:spPr/>
    </dgm:pt>
    <dgm:pt modelId="{BE84F812-3367-4AFA-A9D2-B651823ABC1D}" type="pres">
      <dgm:prSet presAssocID="{E83C67EF-E00F-415B-BE5A-91CF2B0A507D}" presName="comp" presStyleCnt="0"/>
      <dgm:spPr/>
    </dgm:pt>
    <dgm:pt modelId="{A4C15484-12D7-4C5F-99DB-B855BC9F2F9B}" type="pres">
      <dgm:prSet presAssocID="{E83C67EF-E00F-415B-BE5A-91CF2B0A507D}" presName="box" presStyleLbl="node1" presStyleIdx="2" presStyleCnt="3"/>
      <dgm:spPr/>
    </dgm:pt>
    <dgm:pt modelId="{9230FFD0-D819-459C-AD93-F3970A66731D}" type="pres">
      <dgm:prSet presAssocID="{E83C67EF-E00F-415B-BE5A-91CF2B0A507D}" presName="img" presStyleLbl="fgImgPlace1" presStyleIdx="2" presStyleCnt="3"/>
      <dgm:spPr>
        <a:blipFill rotWithShape="1">
          <a:blip xmlns:r="http://schemas.openxmlformats.org/officeDocument/2006/relationships" r:embed="rId3">
            <a:duotone>
              <a:schemeClr val="accent3">
                <a:shade val="45000"/>
                <a:satMod val="135000"/>
              </a:schemeClr>
              <a:prstClr val="white"/>
            </a:duotone>
          </a:blip>
          <a:stretch>
            <a:fillRect/>
          </a:stretch>
        </a:blipFill>
      </dgm:spPr>
    </dgm:pt>
    <dgm:pt modelId="{001A9CDF-2068-4CBE-86CE-F8AABDF59F62}" type="pres">
      <dgm:prSet presAssocID="{E83C67EF-E00F-415B-BE5A-91CF2B0A507D}" presName="text" presStyleLbl="node1" presStyleIdx="2" presStyleCnt="3">
        <dgm:presLayoutVars>
          <dgm:bulletEnabled val="1"/>
        </dgm:presLayoutVars>
      </dgm:prSet>
      <dgm:spPr/>
    </dgm:pt>
  </dgm:ptLst>
  <dgm:cxnLst>
    <dgm:cxn modelId="{6AA27015-B981-4568-8B2E-8F99E43AEF36}" type="presOf" srcId="{E83C67EF-E00F-415B-BE5A-91CF2B0A507D}" destId="{A4C15484-12D7-4C5F-99DB-B855BC9F2F9B}" srcOrd="0" destOrd="0" presId="urn:microsoft.com/office/officeart/2005/8/layout/vList4"/>
    <dgm:cxn modelId="{354B021D-8401-4B14-BA24-96542D33BFB8}" srcId="{662935B2-B941-44E2-9B16-8169B89EF652}" destId="{E83C67EF-E00F-415B-BE5A-91CF2B0A507D}" srcOrd="2" destOrd="0" parTransId="{40F81ACD-908B-44F3-892F-6360D1C88D49}" sibTransId="{D1A12F81-F066-46B2-BFD8-964E5B8140F8}"/>
    <dgm:cxn modelId="{0801C31D-47D6-4B19-BB79-6A2C49E86C7D}" type="presOf" srcId="{AE22CE51-134A-4D77-B4D7-A55275E388DD}" destId="{001A9CDF-2068-4CBE-86CE-F8AABDF59F62}" srcOrd="1" destOrd="2" presId="urn:microsoft.com/office/officeart/2005/8/layout/vList4"/>
    <dgm:cxn modelId="{511C9E3D-6576-4F8F-8CC9-77DA8909E3D0}" type="presOf" srcId="{89D232B7-515A-48B1-B1F3-41BC620FD59A}" destId="{001A9CDF-2068-4CBE-86CE-F8AABDF59F62}" srcOrd="1" destOrd="1" presId="urn:microsoft.com/office/officeart/2005/8/layout/vList4"/>
    <dgm:cxn modelId="{B9C0ED40-D14C-423E-8E2A-B10A572C1BE5}" type="presOf" srcId="{A709AB49-0949-4818-BDF3-24F7D523E230}" destId="{7C9E103A-45D8-43FF-912F-5CBC43694747}" srcOrd="1" destOrd="0" presId="urn:microsoft.com/office/officeart/2005/8/layout/vList4"/>
    <dgm:cxn modelId="{D78A8D69-7DBC-4580-9CCB-BCF264AA6136}" type="presOf" srcId="{73901F99-0F17-40C1-B0EE-D4BFCC08E78B}" destId="{C0EE512C-B761-4533-91B0-DF1D5167926B}" srcOrd="0" destOrd="0" presId="urn:microsoft.com/office/officeart/2005/8/layout/vList4"/>
    <dgm:cxn modelId="{D8447B6D-C056-407E-A6C4-D2D64CBC0A6A}" type="presOf" srcId="{87E45BBF-B54E-4B29-940D-3073EFB280FA}" destId="{7C9E103A-45D8-43FF-912F-5CBC43694747}" srcOrd="1" destOrd="2" presId="urn:microsoft.com/office/officeart/2005/8/layout/vList4"/>
    <dgm:cxn modelId="{D544C36D-0D5A-4627-8282-1695EA68DD6E}" type="presOf" srcId="{AE22CE51-134A-4D77-B4D7-A55275E388DD}" destId="{A4C15484-12D7-4C5F-99DB-B855BC9F2F9B}" srcOrd="0" destOrd="2" presId="urn:microsoft.com/office/officeart/2005/8/layout/vList4"/>
    <dgm:cxn modelId="{60493D72-D8D8-4D2C-84FD-B973D9A36281}" type="presOf" srcId="{662935B2-B941-44E2-9B16-8169B89EF652}" destId="{D4F9B681-E445-4FB9-955A-07C10C76304B}" srcOrd="0" destOrd="0" presId="urn:microsoft.com/office/officeart/2005/8/layout/vList4"/>
    <dgm:cxn modelId="{73812053-D6AB-42F5-AB1D-6E86516B990F}" type="presOf" srcId="{89D232B7-515A-48B1-B1F3-41BC620FD59A}" destId="{A4C15484-12D7-4C5F-99DB-B855BC9F2F9B}" srcOrd="0" destOrd="1" presId="urn:microsoft.com/office/officeart/2005/8/layout/vList4"/>
    <dgm:cxn modelId="{544A8574-ED3F-4272-AF2C-D815F52EAD0A}" srcId="{A709AB49-0949-4818-BDF3-24F7D523E230}" destId="{87E45BBF-B54E-4B29-940D-3073EFB280FA}" srcOrd="1" destOrd="0" parTransId="{4A683D6D-93D8-4038-9383-ED32A409E369}" sibTransId="{35639CF3-FE00-485C-B6AD-BC1D83E56EE8}"/>
    <dgm:cxn modelId="{5A5D7276-BACD-47B4-897F-0F8E57111246}" type="presOf" srcId="{E83C67EF-E00F-415B-BE5A-91CF2B0A507D}" destId="{001A9CDF-2068-4CBE-86CE-F8AABDF59F62}" srcOrd="1" destOrd="0" presId="urn:microsoft.com/office/officeart/2005/8/layout/vList4"/>
    <dgm:cxn modelId="{9ED15E7E-06D5-4617-A405-B082B680AB9B}" type="presOf" srcId="{BEE57689-F6D0-4B74-A472-5D06418AD3A0}" destId="{AA2D94B7-E526-4EB0-8131-F86755748AB6}" srcOrd="1" destOrd="1" presId="urn:microsoft.com/office/officeart/2005/8/layout/vList4"/>
    <dgm:cxn modelId="{DC34697F-B53F-423C-AC7B-8ED900A40C58}" type="presOf" srcId="{87E45BBF-B54E-4B29-940D-3073EFB280FA}" destId="{9F96664E-67A9-417A-BD45-1C0141898F21}" srcOrd="0" destOrd="2" presId="urn:microsoft.com/office/officeart/2005/8/layout/vList4"/>
    <dgm:cxn modelId="{84BF118D-F415-4B87-BEA7-FAD1266CFE9D}" type="presOf" srcId="{34E8F622-8BC9-4552-8DD6-CF5B96DAEB0E}" destId="{C0EE512C-B761-4533-91B0-DF1D5167926B}" srcOrd="0" destOrd="2" presId="urn:microsoft.com/office/officeart/2005/8/layout/vList4"/>
    <dgm:cxn modelId="{151E4B91-3944-44BE-919F-38B85EBE6925}" srcId="{73901F99-0F17-40C1-B0EE-D4BFCC08E78B}" destId="{34E8F622-8BC9-4552-8DD6-CF5B96DAEB0E}" srcOrd="1" destOrd="0" parTransId="{33BD03B8-C486-43AD-93FC-AAB56ED317E8}" sibTransId="{F475F4CD-B079-46AA-8321-173C93A35656}"/>
    <dgm:cxn modelId="{F47314B5-6FE5-49CD-86A5-DD0F1768B93F}" type="presOf" srcId="{34E8F622-8BC9-4552-8DD6-CF5B96DAEB0E}" destId="{AA2D94B7-E526-4EB0-8131-F86755748AB6}" srcOrd="1" destOrd="2" presId="urn:microsoft.com/office/officeart/2005/8/layout/vList4"/>
    <dgm:cxn modelId="{41B7FFC7-E4CF-4ED3-B23E-8B496141D4F2}" srcId="{662935B2-B941-44E2-9B16-8169B89EF652}" destId="{73901F99-0F17-40C1-B0EE-D4BFCC08E78B}" srcOrd="0" destOrd="0" parTransId="{C8884154-B219-462A-8EBC-13234FD4A9FE}" sibTransId="{94B0A57E-FA47-4C31-8703-934A17DDDE0F}"/>
    <dgm:cxn modelId="{EE8B2DCD-4C3B-4111-8294-1F9F3797E8C9}" srcId="{662935B2-B941-44E2-9B16-8169B89EF652}" destId="{A709AB49-0949-4818-BDF3-24F7D523E230}" srcOrd="1" destOrd="0" parTransId="{64196E74-5F6F-4449-AD10-E953F7E77DE1}" sibTransId="{AB437B6D-B00F-4B41-8E4B-C02899F3EEE4}"/>
    <dgm:cxn modelId="{12C0D9D0-5430-4A07-B19D-8116E9E38903}" type="presOf" srcId="{73901F99-0F17-40C1-B0EE-D4BFCC08E78B}" destId="{AA2D94B7-E526-4EB0-8131-F86755748AB6}" srcOrd="1" destOrd="0" presId="urn:microsoft.com/office/officeart/2005/8/layout/vList4"/>
    <dgm:cxn modelId="{D180D3D3-BE90-46B1-84F5-32EB8028532E}" srcId="{E83C67EF-E00F-415B-BE5A-91CF2B0A507D}" destId="{89D232B7-515A-48B1-B1F3-41BC620FD59A}" srcOrd="0" destOrd="0" parTransId="{AF88679B-D1DF-4B53-834B-9244C179EEE8}" sibTransId="{643D2305-D8FC-4F21-967C-1F7EAD2F9C33}"/>
    <dgm:cxn modelId="{307783D5-26C4-4DFE-B1E7-F564FBA5342F}" srcId="{E83C67EF-E00F-415B-BE5A-91CF2B0A507D}" destId="{AE22CE51-134A-4D77-B4D7-A55275E388DD}" srcOrd="1" destOrd="0" parTransId="{CCD78655-52D9-4F22-8787-953DB329886B}" sibTransId="{2CEE8CCA-B5C7-4B8A-A67A-4AF55F469F35}"/>
    <dgm:cxn modelId="{788246D6-7709-4508-8B0F-CEA1D8097A18}" type="presOf" srcId="{A709AB49-0949-4818-BDF3-24F7D523E230}" destId="{9F96664E-67A9-417A-BD45-1C0141898F21}" srcOrd="0" destOrd="0" presId="urn:microsoft.com/office/officeart/2005/8/layout/vList4"/>
    <dgm:cxn modelId="{DF9753D6-A35E-4941-AADD-AD80D1CBFE39}" srcId="{73901F99-0F17-40C1-B0EE-D4BFCC08E78B}" destId="{BEE57689-F6D0-4B74-A472-5D06418AD3A0}" srcOrd="0" destOrd="0" parTransId="{00A14597-EBB0-4E40-AE76-2C802EDBBED7}" sibTransId="{12555F3A-A0AD-488D-8E61-95E3856958DB}"/>
    <dgm:cxn modelId="{1EFD4AD8-D04A-4439-9915-8E10C3E754C5}" type="presOf" srcId="{F60BD67F-FAA6-4C59-B7B8-24EC5E4D855E}" destId="{7C9E103A-45D8-43FF-912F-5CBC43694747}" srcOrd="1" destOrd="1" presId="urn:microsoft.com/office/officeart/2005/8/layout/vList4"/>
    <dgm:cxn modelId="{945ABEDC-5017-49B0-880E-922916645D28}" srcId="{A709AB49-0949-4818-BDF3-24F7D523E230}" destId="{F60BD67F-FAA6-4C59-B7B8-24EC5E4D855E}" srcOrd="0" destOrd="0" parTransId="{FC1DF477-D549-4029-950C-18AE70B41A10}" sibTransId="{BF1D3EAA-2C6B-400B-91AB-D49318A6451C}"/>
    <dgm:cxn modelId="{B421A8E8-3472-45AA-8E4E-CFD15094450A}" type="presOf" srcId="{F60BD67F-FAA6-4C59-B7B8-24EC5E4D855E}" destId="{9F96664E-67A9-417A-BD45-1C0141898F21}" srcOrd="0" destOrd="1" presId="urn:microsoft.com/office/officeart/2005/8/layout/vList4"/>
    <dgm:cxn modelId="{829C32F3-BFD5-49D3-8913-0FF6FB612ACB}" type="presOf" srcId="{BEE57689-F6D0-4B74-A472-5D06418AD3A0}" destId="{C0EE512C-B761-4533-91B0-DF1D5167926B}" srcOrd="0" destOrd="1" presId="urn:microsoft.com/office/officeart/2005/8/layout/vList4"/>
    <dgm:cxn modelId="{AF5B127C-BF87-49C2-A008-4F251615A947}" type="presParOf" srcId="{D4F9B681-E445-4FB9-955A-07C10C76304B}" destId="{A200823F-FFA8-4A42-A084-F5C3B31B63BF}" srcOrd="0" destOrd="0" presId="urn:microsoft.com/office/officeart/2005/8/layout/vList4"/>
    <dgm:cxn modelId="{9D6253CF-C051-4E3E-ACA9-5B6760029340}" type="presParOf" srcId="{A200823F-FFA8-4A42-A084-F5C3B31B63BF}" destId="{C0EE512C-B761-4533-91B0-DF1D5167926B}" srcOrd="0" destOrd="0" presId="urn:microsoft.com/office/officeart/2005/8/layout/vList4"/>
    <dgm:cxn modelId="{B63859E7-D2B0-49B0-B1FA-A808D65175EA}" type="presParOf" srcId="{A200823F-FFA8-4A42-A084-F5C3B31B63BF}" destId="{8EDAF054-FE45-4A9D-B21F-CE06CEE6C381}" srcOrd="1" destOrd="0" presId="urn:microsoft.com/office/officeart/2005/8/layout/vList4"/>
    <dgm:cxn modelId="{46450A11-84BF-419D-B5B7-F4040A1B2276}" type="presParOf" srcId="{A200823F-FFA8-4A42-A084-F5C3B31B63BF}" destId="{AA2D94B7-E526-4EB0-8131-F86755748AB6}" srcOrd="2" destOrd="0" presId="urn:microsoft.com/office/officeart/2005/8/layout/vList4"/>
    <dgm:cxn modelId="{4B9531C3-EDDC-4D94-B69A-E87C71676A48}" type="presParOf" srcId="{D4F9B681-E445-4FB9-955A-07C10C76304B}" destId="{0418AB67-B9E4-4C32-9411-BD98ABE8EE04}" srcOrd="1" destOrd="0" presId="urn:microsoft.com/office/officeart/2005/8/layout/vList4"/>
    <dgm:cxn modelId="{5DFB9772-0F66-4BAF-B220-50B39E87FA90}" type="presParOf" srcId="{D4F9B681-E445-4FB9-955A-07C10C76304B}" destId="{9830A72C-8400-46CF-B001-37D5B6F140E3}" srcOrd="2" destOrd="0" presId="urn:microsoft.com/office/officeart/2005/8/layout/vList4"/>
    <dgm:cxn modelId="{098973EF-F120-455C-AC44-48CDE9438F6D}" type="presParOf" srcId="{9830A72C-8400-46CF-B001-37D5B6F140E3}" destId="{9F96664E-67A9-417A-BD45-1C0141898F21}" srcOrd="0" destOrd="0" presId="urn:microsoft.com/office/officeart/2005/8/layout/vList4"/>
    <dgm:cxn modelId="{32BA5824-F6E4-4EF1-B91F-8620EB3E3150}" type="presParOf" srcId="{9830A72C-8400-46CF-B001-37D5B6F140E3}" destId="{8289BAE1-DB00-4F09-AF95-7863A7BC158F}" srcOrd="1" destOrd="0" presId="urn:microsoft.com/office/officeart/2005/8/layout/vList4"/>
    <dgm:cxn modelId="{33ADA5F8-161D-42F1-A9BA-599BAF5608FE}" type="presParOf" srcId="{9830A72C-8400-46CF-B001-37D5B6F140E3}" destId="{7C9E103A-45D8-43FF-912F-5CBC43694747}" srcOrd="2" destOrd="0" presId="urn:microsoft.com/office/officeart/2005/8/layout/vList4"/>
    <dgm:cxn modelId="{B63353D4-D539-4AC6-9E34-C78790177836}" type="presParOf" srcId="{D4F9B681-E445-4FB9-955A-07C10C76304B}" destId="{B3552949-E9BB-472C-84E1-EE0F5383B2DB}" srcOrd="3" destOrd="0" presId="urn:microsoft.com/office/officeart/2005/8/layout/vList4"/>
    <dgm:cxn modelId="{EFC6ED0D-0057-491C-A9A4-2AB0FA5D1309}" type="presParOf" srcId="{D4F9B681-E445-4FB9-955A-07C10C76304B}" destId="{BE84F812-3367-4AFA-A9D2-B651823ABC1D}" srcOrd="4" destOrd="0" presId="urn:microsoft.com/office/officeart/2005/8/layout/vList4"/>
    <dgm:cxn modelId="{0E048656-49EE-4841-B509-B70DC985E259}" type="presParOf" srcId="{BE84F812-3367-4AFA-A9D2-B651823ABC1D}" destId="{A4C15484-12D7-4C5F-99DB-B855BC9F2F9B}" srcOrd="0" destOrd="0" presId="urn:microsoft.com/office/officeart/2005/8/layout/vList4"/>
    <dgm:cxn modelId="{DCF1F24F-C3C6-4990-9C32-8087699964C9}" type="presParOf" srcId="{BE84F812-3367-4AFA-A9D2-B651823ABC1D}" destId="{9230FFD0-D819-459C-AD93-F3970A66731D}" srcOrd="1" destOrd="0" presId="urn:microsoft.com/office/officeart/2005/8/layout/vList4"/>
    <dgm:cxn modelId="{C02AD2D2-1D80-4829-8293-EF12E2E2A961}" type="presParOf" srcId="{BE84F812-3367-4AFA-A9D2-B651823ABC1D}" destId="{001A9CDF-2068-4CBE-86CE-F8AABDF59F6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E512C-B761-4533-91B0-DF1D5167926B}">
      <dsp:nvSpPr>
        <dsp:cNvPr id="0" name=""/>
        <dsp:cNvSpPr/>
      </dsp:nvSpPr>
      <dsp:spPr>
        <a:xfrm>
          <a:off x="0" y="0"/>
          <a:ext cx="4680520" cy="1269999"/>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Population data</a:t>
          </a:r>
          <a:endParaRPr lang="en-GB" sz="2400" kern="1200" dirty="0"/>
        </a:p>
        <a:p>
          <a:pPr marL="171450" lvl="1" indent="-171450" algn="l" defTabSz="844550">
            <a:lnSpc>
              <a:spcPct val="90000"/>
            </a:lnSpc>
            <a:spcBef>
              <a:spcPct val="0"/>
            </a:spcBef>
            <a:spcAft>
              <a:spcPct val="15000"/>
            </a:spcAft>
            <a:buChar char="•"/>
          </a:pPr>
          <a:r>
            <a:rPr lang="en-US" sz="1900" kern="1200" dirty="0"/>
            <a:t># IDPs</a:t>
          </a:r>
          <a:endParaRPr lang="en-GB" sz="1900" kern="1200" dirty="0"/>
        </a:p>
        <a:p>
          <a:pPr marL="171450" lvl="1" indent="-171450" algn="l" defTabSz="844550">
            <a:lnSpc>
              <a:spcPct val="90000"/>
            </a:lnSpc>
            <a:spcBef>
              <a:spcPct val="0"/>
            </a:spcBef>
            <a:spcAft>
              <a:spcPct val="15000"/>
            </a:spcAft>
            <a:buChar char="•"/>
          </a:pPr>
          <a:r>
            <a:rPr lang="en-US" sz="1900" kern="1200" dirty="0"/>
            <a:t># affected communities</a:t>
          </a:r>
          <a:endParaRPr lang="en-GB" sz="1900" kern="1200" dirty="0"/>
        </a:p>
      </dsp:txBody>
      <dsp:txXfrm>
        <a:off x="1063104" y="0"/>
        <a:ext cx="3617416" cy="1269999"/>
      </dsp:txXfrm>
    </dsp:sp>
    <dsp:sp modelId="{8EDAF054-FE45-4A9D-B21F-CE06CEE6C381}">
      <dsp:nvSpPr>
        <dsp:cNvPr id="0" name=""/>
        <dsp:cNvSpPr/>
      </dsp:nvSpPr>
      <dsp:spPr>
        <a:xfrm>
          <a:off x="127000" y="126999"/>
          <a:ext cx="936104" cy="1015999"/>
        </a:xfrm>
        <a:prstGeom prst="roundRect">
          <a:avLst>
            <a:gd name="adj" fmla="val 10000"/>
          </a:avLst>
        </a:prstGeom>
        <a:blipFill rotWithShape="1">
          <a:blip xmlns:r="http://schemas.openxmlformats.org/officeDocument/2006/relationships" r:embed="rId1">
            <a:duotone>
              <a:schemeClr val="accent3">
                <a:shade val="45000"/>
                <a:satMod val="135000"/>
              </a:schemeClr>
              <a:prstClr val="white"/>
            </a:duotone>
          </a:blip>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96664E-67A9-417A-BD45-1C0141898F21}">
      <dsp:nvSpPr>
        <dsp:cNvPr id="0" name=""/>
        <dsp:cNvSpPr/>
      </dsp:nvSpPr>
      <dsp:spPr>
        <a:xfrm>
          <a:off x="0" y="1396999"/>
          <a:ext cx="4680520" cy="1269999"/>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Damage data</a:t>
          </a:r>
          <a:endParaRPr lang="en-GB" sz="2400" kern="1200" dirty="0"/>
        </a:p>
        <a:p>
          <a:pPr marL="171450" lvl="1" indent="-171450" algn="l" defTabSz="844550">
            <a:lnSpc>
              <a:spcPct val="90000"/>
            </a:lnSpc>
            <a:spcBef>
              <a:spcPct val="0"/>
            </a:spcBef>
            <a:spcAft>
              <a:spcPct val="15000"/>
            </a:spcAft>
            <a:buChar char="•"/>
          </a:pPr>
          <a:r>
            <a:rPr lang="en-US" sz="1900" kern="1200" dirty="0"/>
            <a:t># destroyed houses</a:t>
          </a:r>
          <a:endParaRPr lang="en-GB" sz="1900" kern="1200" dirty="0"/>
        </a:p>
        <a:p>
          <a:pPr marL="171450" lvl="1" indent="-171450" algn="l" defTabSz="844550">
            <a:lnSpc>
              <a:spcPct val="90000"/>
            </a:lnSpc>
            <a:spcBef>
              <a:spcPct val="0"/>
            </a:spcBef>
            <a:spcAft>
              <a:spcPct val="15000"/>
            </a:spcAft>
            <a:buChar char="•"/>
          </a:pPr>
          <a:r>
            <a:rPr lang="en-US" sz="1900" kern="1200" dirty="0"/>
            <a:t># damaged houses (cat 1,2,3)</a:t>
          </a:r>
          <a:endParaRPr lang="en-GB" sz="1900" kern="1200" dirty="0"/>
        </a:p>
      </dsp:txBody>
      <dsp:txXfrm>
        <a:off x="1063104" y="1396999"/>
        <a:ext cx="3617416" cy="1269999"/>
      </dsp:txXfrm>
    </dsp:sp>
    <dsp:sp modelId="{8289BAE1-DB00-4F09-AF95-7863A7BC158F}">
      <dsp:nvSpPr>
        <dsp:cNvPr id="0" name=""/>
        <dsp:cNvSpPr/>
      </dsp:nvSpPr>
      <dsp:spPr>
        <a:xfrm>
          <a:off x="127000" y="1523999"/>
          <a:ext cx="936104" cy="1015999"/>
        </a:xfrm>
        <a:prstGeom prst="roundRect">
          <a:avLst>
            <a:gd name="adj" fmla="val 10000"/>
          </a:avLst>
        </a:prstGeom>
        <a:blipFill rotWithShape="1">
          <a:blip xmlns:r="http://schemas.openxmlformats.org/officeDocument/2006/relationships" r:embed="rId2">
            <a:duotone>
              <a:schemeClr val="accent3">
                <a:shade val="45000"/>
                <a:satMod val="135000"/>
              </a:schemeClr>
              <a:prstClr val="white"/>
            </a:duotone>
          </a:blip>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C15484-12D7-4C5F-99DB-B855BC9F2F9B}">
      <dsp:nvSpPr>
        <dsp:cNvPr id="0" name=""/>
        <dsp:cNvSpPr/>
      </dsp:nvSpPr>
      <dsp:spPr>
        <a:xfrm>
          <a:off x="0" y="2793999"/>
          <a:ext cx="4680520" cy="1269999"/>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Other thematic data</a:t>
          </a:r>
          <a:endParaRPr lang="en-GB" sz="2400" kern="1200" dirty="0"/>
        </a:p>
        <a:p>
          <a:pPr marL="171450" lvl="1" indent="-171450" algn="l" defTabSz="844550">
            <a:lnSpc>
              <a:spcPct val="90000"/>
            </a:lnSpc>
            <a:spcBef>
              <a:spcPct val="0"/>
            </a:spcBef>
            <a:spcAft>
              <a:spcPct val="15000"/>
            </a:spcAft>
            <a:buChar char="•"/>
          </a:pPr>
          <a:r>
            <a:rPr lang="en-US" sz="1900" kern="1200" dirty="0"/>
            <a:t># communities without water</a:t>
          </a:r>
          <a:endParaRPr lang="en-GB" sz="1900" kern="1200" dirty="0"/>
        </a:p>
        <a:p>
          <a:pPr marL="171450" lvl="1" indent="-171450" algn="l" defTabSz="844550">
            <a:lnSpc>
              <a:spcPct val="90000"/>
            </a:lnSpc>
            <a:spcBef>
              <a:spcPct val="0"/>
            </a:spcBef>
            <a:spcAft>
              <a:spcPct val="15000"/>
            </a:spcAft>
            <a:buChar char="•"/>
          </a:pPr>
          <a:r>
            <a:rPr lang="en-US" sz="1900" kern="1200" dirty="0"/>
            <a:t># cases of flu per week</a:t>
          </a:r>
          <a:endParaRPr lang="en-GB" sz="1900" kern="1200" dirty="0"/>
        </a:p>
      </dsp:txBody>
      <dsp:txXfrm>
        <a:off x="1063104" y="2793999"/>
        <a:ext cx="3617416" cy="1269999"/>
      </dsp:txXfrm>
    </dsp:sp>
    <dsp:sp modelId="{9230FFD0-D819-459C-AD93-F3970A66731D}">
      <dsp:nvSpPr>
        <dsp:cNvPr id="0" name=""/>
        <dsp:cNvSpPr/>
      </dsp:nvSpPr>
      <dsp:spPr>
        <a:xfrm>
          <a:off x="127000" y="2920999"/>
          <a:ext cx="936104" cy="1015999"/>
        </a:xfrm>
        <a:prstGeom prst="roundRect">
          <a:avLst>
            <a:gd name="adj" fmla="val 10000"/>
          </a:avLst>
        </a:prstGeom>
        <a:blipFill rotWithShape="1">
          <a:blip xmlns:r="http://schemas.openxmlformats.org/officeDocument/2006/relationships" r:embed="rId3">
            <a:duotone>
              <a:schemeClr val="accent3">
                <a:shade val="45000"/>
                <a:satMod val="135000"/>
              </a:schemeClr>
              <a:prstClr val="white"/>
            </a:duotone>
          </a:blip>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60" cy="496411"/>
          </a:xfrm>
          <a:prstGeom prst="rect">
            <a:avLst/>
          </a:prstGeom>
        </p:spPr>
        <p:txBody>
          <a:bodyPr vert="horz" lIns="95570" tIns="47785" rIns="95570" bIns="47785" rtlCol="0"/>
          <a:lstStyle>
            <a:lvl1pPr algn="l">
              <a:defRPr sz="1300"/>
            </a:lvl1pPr>
          </a:lstStyle>
          <a:p>
            <a:endParaRPr lang="en-GB"/>
          </a:p>
        </p:txBody>
      </p:sp>
      <p:sp>
        <p:nvSpPr>
          <p:cNvPr id="3" name="Date Placeholder 2"/>
          <p:cNvSpPr>
            <a:spLocks noGrp="1"/>
          </p:cNvSpPr>
          <p:nvPr>
            <p:ph type="dt" sz="quarter" idx="1"/>
          </p:nvPr>
        </p:nvSpPr>
        <p:spPr>
          <a:xfrm>
            <a:off x="3850442" y="1"/>
            <a:ext cx="2945660" cy="496411"/>
          </a:xfrm>
          <a:prstGeom prst="rect">
            <a:avLst/>
          </a:prstGeom>
        </p:spPr>
        <p:txBody>
          <a:bodyPr vert="horz" lIns="95570" tIns="47785" rIns="95570" bIns="47785" rtlCol="0"/>
          <a:lstStyle>
            <a:lvl1pPr algn="r">
              <a:defRPr sz="1300"/>
            </a:lvl1pPr>
          </a:lstStyle>
          <a:p>
            <a:fld id="{12381A15-447F-4DD4-BE92-B6C845C6DFBC}" type="datetimeFigureOut">
              <a:rPr lang="en-GB" smtClean="0"/>
              <a:t>27/02/2020</a:t>
            </a:fld>
            <a:endParaRPr lang="en-GB"/>
          </a:p>
        </p:txBody>
      </p:sp>
      <p:sp>
        <p:nvSpPr>
          <p:cNvPr id="4" name="Footer Placeholder 3"/>
          <p:cNvSpPr>
            <a:spLocks noGrp="1"/>
          </p:cNvSpPr>
          <p:nvPr>
            <p:ph type="ftr" sz="quarter" idx="2"/>
          </p:nvPr>
        </p:nvSpPr>
        <p:spPr>
          <a:xfrm>
            <a:off x="0" y="9430091"/>
            <a:ext cx="2945660" cy="496411"/>
          </a:xfrm>
          <a:prstGeom prst="rect">
            <a:avLst/>
          </a:prstGeom>
        </p:spPr>
        <p:txBody>
          <a:bodyPr vert="horz" lIns="95570" tIns="47785" rIns="95570" bIns="47785" rtlCol="0" anchor="b"/>
          <a:lstStyle>
            <a:lvl1pPr algn="l">
              <a:defRPr sz="1300"/>
            </a:lvl1pPr>
          </a:lstStyle>
          <a:p>
            <a:endParaRPr lang="en-GB"/>
          </a:p>
        </p:txBody>
      </p:sp>
      <p:sp>
        <p:nvSpPr>
          <p:cNvPr id="5" name="Slide Number Placeholder 4"/>
          <p:cNvSpPr>
            <a:spLocks noGrp="1"/>
          </p:cNvSpPr>
          <p:nvPr>
            <p:ph type="sldNum" sz="quarter" idx="3"/>
          </p:nvPr>
        </p:nvSpPr>
        <p:spPr>
          <a:xfrm>
            <a:off x="3850442" y="9430091"/>
            <a:ext cx="2945660" cy="496411"/>
          </a:xfrm>
          <a:prstGeom prst="rect">
            <a:avLst/>
          </a:prstGeom>
        </p:spPr>
        <p:txBody>
          <a:bodyPr vert="horz" lIns="95570" tIns="47785" rIns="95570" bIns="47785" rtlCol="0" anchor="b"/>
          <a:lstStyle>
            <a:lvl1pPr algn="r">
              <a:defRPr sz="1300"/>
            </a:lvl1pPr>
          </a:lstStyle>
          <a:p>
            <a:fld id="{6774B565-FA1E-4D79-963C-08C1D370763F}" type="slidenum">
              <a:rPr lang="en-GB" smtClean="0"/>
              <a:t>‹#›</a:t>
            </a:fld>
            <a:endParaRPr lang="en-GB"/>
          </a:p>
        </p:txBody>
      </p:sp>
    </p:spTree>
    <p:extLst>
      <p:ext uri="{BB962C8B-B14F-4D97-AF65-F5344CB8AC3E}">
        <p14:creationId xmlns:p14="http://schemas.microsoft.com/office/powerpoint/2010/main" val="2996023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60" cy="496411"/>
          </a:xfrm>
          <a:prstGeom prst="rect">
            <a:avLst/>
          </a:prstGeom>
        </p:spPr>
        <p:txBody>
          <a:bodyPr vert="horz" lIns="95570" tIns="47785" rIns="95570" bIns="47785" rtlCol="0"/>
          <a:lstStyle>
            <a:lvl1pPr algn="l">
              <a:defRPr sz="1300"/>
            </a:lvl1pPr>
          </a:lstStyle>
          <a:p>
            <a:endParaRPr lang="en-GB"/>
          </a:p>
        </p:txBody>
      </p:sp>
      <p:sp>
        <p:nvSpPr>
          <p:cNvPr id="3" name="Date Placeholder 2"/>
          <p:cNvSpPr>
            <a:spLocks noGrp="1"/>
          </p:cNvSpPr>
          <p:nvPr>
            <p:ph type="dt" idx="1"/>
          </p:nvPr>
        </p:nvSpPr>
        <p:spPr>
          <a:xfrm>
            <a:off x="3850442" y="1"/>
            <a:ext cx="2945660" cy="496411"/>
          </a:xfrm>
          <a:prstGeom prst="rect">
            <a:avLst/>
          </a:prstGeom>
        </p:spPr>
        <p:txBody>
          <a:bodyPr vert="horz" lIns="95570" tIns="47785" rIns="95570" bIns="47785" rtlCol="0"/>
          <a:lstStyle>
            <a:lvl1pPr algn="r">
              <a:defRPr sz="1300"/>
            </a:lvl1pPr>
          </a:lstStyle>
          <a:p>
            <a:fld id="{7642051B-1B52-401F-AE1C-323DF4C20EDD}" type="datetimeFigureOut">
              <a:rPr lang="en-GB" smtClean="0"/>
              <a:t>27/02/2020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70" tIns="47785" rIns="95570" bIns="47785" rtlCol="0" anchor="ctr"/>
          <a:lstStyle/>
          <a:p>
            <a:endParaRPr lang="en-GB"/>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5570" tIns="47785" rIns="95570" bIns="477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60" cy="496411"/>
          </a:xfrm>
          <a:prstGeom prst="rect">
            <a:avLst/>
          </a:prstGeom>
        </p:spPr>
        <p:txBody>
          <a:bodyPr vert="horz" lIns="95570" tIns="47785" rIns="95570" bIns="47785" rtlCol="0" anchor="b"/>
          <a:lstStyle>
            <a:lvl1pPr algn="l">
              <a:defRPr sz="1300"/>
            </a:lvl1pPr>
          </a:lstStyle>
          <a:p>
            <a:endParaRPr lang="en-GB"/>
          </a:p>
        </p:txBody>
      </p:sp>
      <p:sp>
        <p:nvSpPr>
          <p:cNvPr id="7" name="Slide Number Placeholder 6"/>
          <p:cNvSpPr>
            <a:spLocks noGrp="1"/>
          </p:cNvSpPr>
          <p:nvPr>
            <p:ph type="sldNum" sz="quarter" idx="5"/>
          </p:nvPr>
        </p:nvSpPr>
        <p:spPr>
          <a:xfrm>
            <a:off x="3850442" y="9430091"/>
            <a:ext cx="2945660" cy="496411"/>
          </a:xfrm>
          <a:prstGeom prst="rect">
            <a:avLst/>
          </a:prstGeom>
        </p:spPr>
        <p:txBody>
          <a:bodyPr vert="horz" lIns="95570" tIns="47785" rIns="95570" bIns="47785" rtlCol="0" anchor="b"/>
          <a:lstStyle>
            <a:lvl1pPr algn="r">
              <a:defRPr sz="1300"/>
            </a:lvl1pPr>
          </a:lstStyle>
          <a:p>
            <a:fld id="{712D3970-3CF0-432F-B2B8-46278E180B3C}" type="slidenum">
              <a:rPr lang="en-GB" smtClean="0"/>
              <a:t>‹#›</a:t>
            </a:fld>
            <a:endParaRPr lang="en-GB"/>
          </a:p>
        </p:txBody>
      </p:sp>
    </p:spTree>
    <p:extLst>
      <p:ext uri="{BB962C8B-B14F-4D97-AF65-F5344CB8AC3E}">
        <p14:creationId xmlns:p14="http://schemas.microsoft.com/office/powerpoint/2010/main" val="40133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 – objectives, goals, outcomes</a:t>
            </a:r>
          </a:p>
          <a:p>
            <a:r>
              <a:rPr lang="en-US" dirty="0"/>
              <a:t>5 min – self evaluation</a:t>
            </a:r>
          </a:p>
          <a:p>
            <a:r>
              <a:rPr lang="en-US" dirty="0"/>
              <a:t>5 min – information flow cycle</a:t>
            </a:r>
            <a:endParaRPr lang="en-US" baseline="0" dirty="0"/>
          </a:p>
          <a:p>
            <a:r>
              <a:rPr lang="en-US" baseline="0" dirty="0"/>
              <a:t>5 min – what is Kobo and why kobo within all these stages</a:t>
            </a:r>
          </a:p>
          <a:p>
            <a:r>
              <a:rPr lang="en-US" baseline="0" dirty="0"/>
              <a:t>1 min – agenda of the day</a:t>
            </a:r>
          </a:p>
          <a:p>
            <a:endParaRPr lang="en-US" baseline="0" dirty="0"/>
          </a:p>
          <a:p>
            <a:r>
              <a:rPr lang="en-US" dirty="0"/>
              <a:t>9:30 – 9:40 ICE BREAKER – circle – stepping in – confident in excel, pivot table, who did data collection, who did online/mobile data collection, who did data cleaning, who heard about data cleaning, who did participate in data collection campaign, what is GIS, who did GIS, who is very confident with GIS (grading questions by thematic)</a:t>
            </a:r>
          </a:p>
          <a:p>
            <a:endParaRPr lang="en-US" dirty="0"/>
          </a:p>
          <a:p>
            <a:r>
              <a:rPr lang="en-US" dirty="0"/>
              <a:t>9:40 – 10:00 general presentation – Objectives, Goals, Outcomes – part of community of practice, Kobo, data collection tools. Better understand kobo tool and be capable to adapt kobo form / change thematic, access to CODs by Shelter Cluster and instructions. Only few might be interested to interact with CODs (graph by type of users), what is Kobo (5 min)</a:t>
            </a:r>
          </a:p>
          <a:p>
            <a:r>
              <a:rPr lang="en-US" dirty="0"/>
              <a:t>Information flow cycle</a:t>
            </a:r>
          </a:p>
          <a:p>
            <a:endParaRPr lang="en-US" dirty="0"/>
          </a:p>
        </p:txBody>
      </p:sp>
      <p:sp>
        <p:nvSpPr>
          <p:cNvPr id="4" name="Slide Number Placeholder 3"/>
          <p:cNvSpPr>
            <a:spLocks noGrp="1"/>
          </p:cNvSpPr>
          <p:nvPr>
            <p:ph type="sldNum" sz="quarter" idx="10"/>
          </p:nvPr>
        </p:nvSpPr>
        <p:spPr/>
        <p:txBody>
          <a:bodyPr/>
          <a:lstStyle/>
          <a:p>
            <a:fld id="{712D3970-3CF0-432F-B2B8-46278E180B3C}" type="slidenum">
              <a:rPr lang="en-GB" smtClean="0"/>
              <a:t>2</a:t>
            </a:fld>
            <a:endParaRPr lang="en-GB"/>
          </a:p>
        </p:txBody>
      </p:sp>
    </p:spTree>
    <p:extLst>
      <p:ext uri="{BB962C8B-B14F-4D97-AF65-F5344CB8AC3E}">
        <p14:creationId xmlns:p14="http://schemas.microsoft.com/office/powerpoint/2010/main" val="2464148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with</a:t>
            </a:r>
            <a:r>
              <a:rPr lang="en-US" baseline="0" dirty="0"/>
              <a:t> the first step: design.</a:t>
            </a:r>
          </a:p>
          <a:p>
            <a:endParaRPr lang="en-US" baseline="0" dirty="0"/>
          </a:p>
          <a:p>
            <a:r>
              <a:rPr lang="en-US" baseline="0" dirty="0"/>
              <a:t>But before we start, Question: which types of data collection you know? How did you collect data in your work? </a:t>
            </a:r>
          </a:p>
          <a:p>
            <a:r>
              <a:rPr lang="en-US" baseline="0" dirty="0"/>
              <a:t>Kobo is integrated online and offline solution:</a:t>
            </a:r>
          </a:p>
          <a:p>
            <a:r>
              <a:rPr lang="en-US" baseline="0" dirty="0"/>
              <a:t>Online – it allows real time data collection and view on server; while at the same time functionality allows for entering data in the form without internet connection and upload later when it is available (ex: fill out in the field, come back to office and already there upload to the server). </a:t>
            </a:r>
          </a:p>
          <a:p>
            <a:endParaRPr lang="en-US" baseline="0" dirty="0"/>
          </a:p>
          <a:p>
            <a:r>
              <a:rPr lang="en-US" baseline="0" dirty="0"/>
              <a:t>At the same time, Kobo is extensively used at stages of Collection, Combining and Processing, while for Design/Analysis and Dissemination there are other tools. </a:t>
            </a:r>
          </a:p>
          <a:p>
            <a:endParaRPr lang="en-US" baseline="0" dirty="0"/>
          </a:p>
          <a:p>
            <a:r>
              <a:rPr lang="en-US" baseline="0" dirty="0"/>
              <a:t>As majority of us come in the end with Excel for analysis and visualization, excel is also used </a:t>
            </a:r>
            <a:r>
              <a:rPr lang="en-US" baseline="0" dirty="0" err="1"/>
              <a:t>offenly</a:t>
            </a:r>
            <a:r>
              <a:rPr lang="en-US" baseline="0" dirty="0"/>
              <a:t> at design stage. That is why some times we will be speaking about other tools than kobo</a:t>
            </a:r>
          </a:p>
        </p:txBody>
      </p:sp>
      <p:sp>
        <p:nvSpPr>
          <p:cNvPr id="4" name="Slide Number Placeholder 3"/>
          <p:cNvSpPr>
            <a:spLocks noGrp="1"/>
          </p:cNvSpPr>
          <p:nvPr>
            <p:ph type="sldNum" sz="quarter" idx="10"/>
          </p:nvPr>
        </p:nvSpPr>
        <p:spPr/>
        <p:txBody>
          <a:bodyPr/>
          <a:lstStyle/>
          <a:p>
            <a:fld id="{712D3970-3CF0-432F-B2B8-46278E180B3C}" type="slidenum">
              <a:rPr lang="en-GB" smtClean="0"/>
              <a:t>11</a:t>
            </a:fld>
            <a:endParaRPr lang="en-GB"/>
          </a:p>
        </p:txBody>
      </p:sp>
    </p:spTree>
    <p:extLst>
      <p:ext uri="{BB962C8B-B14F-4D97-AF65-F5344CB8AC3E}">
        <p14:creationId xmlns:p14="http://schemas.microsoft.com/office/powerpoint/2010/main" val="916678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a:t>
            </a:r>
            <a:r>
              <a:rPr lang="en-US" baseline="0" dirty="0"/>
              <a:t> is rarely a party as well as managing huge projects. That is why here are several tips:</a:t>
            </a:r>
          </a:p>
          <a:p>
            <a:endParaRPr lang="en-US" baseline="0" dirty="0"/>
          </a:p>
          <a:p>
            <a:r>
              <a:rPr lang="en-US" baseline="0" dirty="0"/>
              <a:t>Plan BEFORE. As I hope we all will learn today, the better data collection is planned, the easier it is then to work with results. We cannot foresee all turns of destiny, but have a strategy is something achievable.</a:t>
            </a:r>
          </a:p>
          <a:p>
            <a:endParaRPr lang="en-US" baseline="0" dirty="0"/>
          </a:p>
          <a:p>
            <a:r>
              <a:rPr lang="en-US" baseline="0" dirty="0"/>
              <a:t>What are roles and responsibilities? There is a person, who designs questionnaire; Several others have a look at it and comment – provide feedback. There is a data collector – someone who goes to the field to register all the information…  This should be defined, with key responsibilities, so that from the very beginning it is understandable WHO is responsible at this particular stage. </a:t>
            </a:r>
          </a:p>
          <a:p>
            <a:r>
              <a:rPr lang="en-US" baseline="0" dirty="0"/>
              <a:t>Note: Often data collection (like needs assessments) is only part time involvement for all participants. Therefore, to clearly identify human resources needs is key to success. </a:t>
            </a:r>
          </a:p>
          <a:p>
            <a:endParaRPr lang="en-US" baseline="0" dirty="0"/>
          </a:p>
          <a:p>
            <a:r>
              <a:rPr lang="en-US" baseline="0" dirty="0"/>
              <a:t>Data collection costs money: vehicles, fuel, work time of people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12</a:t>
            </a:fld>
            <a:endParaRPr lang="en-GB"/>
          </a:p>
        </p:txBody>
      </p:sp>
    </p:spTree>
    <p:extLst>
      <p:ext uri="{BB962C8B-B14F-4D97-AF65-F5344CB8AC3E}">
        <p14:creationId xmlns:p14="http://schemas.microsoft.com/office/powerpoint/2010/main" val="971816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a:t>
            </a:r>
            <a:r>
              <a:rPr lang="en-US" baseline="0" dirty="0"/>
              <a:t> up after each session</a:t>
            </a:r>
          </a:p>
          <a:p>
            <a:r>
              <a:rPr lang="en-US" baseline="0" dirty="0"/>
              <a:t>Ask what they learned yesterday</a:t>
            </a:r>
          </a:p>
          <a:p>
            <a:r>
              <a:rPr lang="en-US" baseline="0" dirty="0"/>
              <a:t>00</a:t>
            </a:r>
            <a:endParaRPr lang="en-US" dirty="0"/>
          </a:p>
        </p:txBody>
      </p:sp>
      <p:sp>
        <p:nvSpPr>
          <p:cNvPr id="4" name="Slide Number Placeholder 3"/>
          <p:cNvSpPr>
            <a:spLocks noGrp="1"/>
          </p:cNvSpPr>
          <p:nvPr>
            <p:ph type="sldNum" sz="quarter" idx="10"/>
          </p:nvPr>
        </p:nvSpPr>
        <p:spPr/>
        <p:txBody>
          <a:bodyPr/>
          <a:lstStyle/>
          <a:p>
            <a:fld id="{712D3970-3CF0-432F-B2B8-46278E180B3C}" type="slidenum">
              <a:rPr lang="en-GB" smtClean="0"/>
              <a:t>13</a:t>
            </a:fld>
            <a:endParaRPr lang="en-GB"/>
          </a:p>
        </p:txBody>
      </p:sp>
    </p:spTree>
    <p:extLst>
      <p:ext uri="{BB962C8B-B14F-4D97-AF65-F5344CB8AC3E}">
        <p14:creationId xmlns:p14="http://schemas.microsoft.com/office/powerpoint/2010/main" val="1994358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14</a:t>
            </a:fld>
            <a:endParaRPr lang="en-GB"/>
          </a:p>
        </p:txBody>
      </p:sp>
    </p:spTree>
    <p:extLst>
      <p:ext uri="{BB962C8B-B14F-4D97-AF65-F5344CB8AC3E}">
        <p14:creationId xmlns:p14="http://schemas.microsoft.com/office/powerpoint/2010/main" val="274290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21</a:t>
            </a:fld>
            <a:endParaRPr lang="en-GB"/>
          </a:p>
        </p:txBody>
      </p:sp>
    </p:spTree>
    <p:extLst>
      <p:ext uri="{BB962C8B-B14F-4D97-AF65-F5344CB8AC3E}">
        <p14:creationId xmlns:p14="http://schemas.microsoft.com/office/powerpoint/2010/main" val="19988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a:t>
            </a:r>
            <a:r>
              <a:rPr lang="en-GB" baseline="0" dirty="0"/>
              <a:t> worth talking about how the questions are used.  An example that came up was that the participants were asking about type of job to see if the beneficiary needed financial assistance.  It may be better to ask income level if that is the criteria for the assistance.  Another example was seeing if the beneficiary would qualify for fishery assistance.  The participants again asked for jobs, but could be a yes/no question.</a:t>
            </a:r>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22</a:t>
            </a:fld>
            <a:endParaRPr lang="en-GB"/>
          </a:p>
        </p:txBody>
      </p:sp>
    </p:spTree>
    <p:extLst>
      <p:ext uri="{BB962C8B-B14F-4D97-AF65-F5344CB8AC3E}">
        <p14:creationId xmlns:p14="http://schemas.microsoft.com/office/powerpoint/2010/main" val="485413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is also Realistic </a:t>
            </a:r>
          </a:p>
        </p:txBody>
      </p:sp>
      <p:sp>
        <p:nvSpPr>
          <p:cNvPr id="4" name="Slide Number Placeholder 3"/>
          <p:cNvSpPr>
            <a:spLocks noGrp="1"/>
          </p:cNvSpPr>
          <p:nvPr>
            <p:ph type="sldNum" sz="quarter" idx="10"/>
          </p:nvPr>
        </p:nvSpPr>
        <p:spPr/>
        <p:txBody>
          <a:bodyPr/>
          <a:lstStyle/>
          <a:p>
            <a:fld id="{C2EA1862-6148-49C8-A8B2-E516F393C78D}" type="slidenum">
              <a:rPr lang="en-GB" smtClean="0"/>
              <a:t>23</a:t>
            </a:fld>
            <a:endParaRPr lang="en-GB"/>
          </a:p>
        </p:txBody>
      </p:sp>
    </p:spTree>
    <p:extLst>
      <p:ext uri="{BB962C8B-B14F-4D97-AF65-F5344CB8AC3E}">
        <p14:creationId xmlns:p14="http://schemas.microsoft.com/office/powerpoint/2010/main" val="4187295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is also Realistic </a:t>
            </a:r>
          </a:p>
        </p:txBody>
      </p:sp>
      <p:sp>
        <p:nvSpPr>
          <p:cNvPr id="4" name="Slide Number Placeholder 3"/>
          <p:cNvSpPr>
            <a:spLocks noGrp="1"/>
          </p:cNvSpPr>
          <p:nvPr>
            <p:ph type="sldNum" sz="quarter" idx="10"/>
          </p:nvPr>
        </p:nvSpPr>
        <p:spPr/>
        <p:txBody>
          <a:bodyPr/>
          <a:lstStyle/>
          <a:p>
            <a:fld id="{C2EA1862-6148-49C8-A8B2-E516F393C78D}" type="slidenum">
              <a:rPr lang="en-GB" smtClean="0"/>
              <a:t>24</a:t>
            </a:fld>
            <a:endParaRPr lang="en-GB"/>
          </a:p>
        </p:txBody>
      </p:sp>
    </p:spTree>
    <p:extLst>
      <p:ext uri="{BB962C8B-B14F-4D97-AF65-F5344CB8AC3E}">
        <p14:creationId xmlns:p14="http://schemas.microsoft.com/office/powerpoint/2010/main" val="1957295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25</a:t>
            </a:fld>
            <a:endParaRPr lang="en-GB"/>
          </a:p>
        </p:txBody>
      </p:sp>
    </p:spTree>
    <p:extLst>
      <p:ext uri="{BB962C8B-B14F-4D97-AF65-F5344CB8AC3E}">
        <p14:creationId xmlns:p14="http://schemas.microsoft.com/office/powerpoint/2010/main" val="875172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Philippines specific example</a:t>
            </a:r>
            <a:r>
              <a:rPr lang="en-GB" baseline="0" dirty="0"/>
              <a:t>.  Good principle which can be adapted to the appropriate country if available</a:t>
            </a:r>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29</a:t>
            </a:fld>
            <a:endParaRPr lang="en-GB"/>
          </a:p>
        </p:txBody>
      </p:sp>
    </p:spTree>
    <p:extLst>
      <p:ext uri="{BB962C8B-B14F-4D97-AF65-F5344CB8AC3E}">
        <p14:creationId xmlns:p14="http://schemas.microsoft.com/office/powerpoint/2010/main" val="376227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of practice</a:t>
            </a:r>
          </a:p>
          <a:p>
            <a:r>
              <a:rPr lang="en-US" dirty="0"/>
              <a:t>Data collection</a:t>
            </a:r>
            <a:r>
              <a:rPr lang="en-US" baseline="0" dirty="0"/>
              <a:t> campaign in 2016</a:t>
            </a:r>
          </a:p>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3</a:t>
            </a:fld>
            <a:endParaRPr lang="en-GB"/>
          </a:p>
        </p:txBody>
      </p:sp>
    </p:spTree>
    <p:extLst>
      <p:ext uri="{BB962C8B-B14F-4D97-AF65-F5344CB8AC3E}">
        <p14:creationId xmlns:p14="http://schemas.microsoft.com/office/powerpoint/2010/main" val="1220422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2D3970-3CF0-432F-B2B8-46278E180B3C}" type="slidenum">
              <a:rPr lang="en-GB" smtClean="0"/>
              <a:t>31</a:t>
            </a:fld>
            <a:endParaRPr lang="en-GB"/>
          </a:p>
        </p:txBody>
      </p:sp>
    </p:spTree>
    <p:extLst>
      <p:ext uri="{BB962C8B-B14F-4D97-AF65-F5344CB8AC3E}">
        <p14:creationId xmlns:p14="http://schemas.microsoft.com/office/powerpoint/2010/main" val="577134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646">
              <a:defRPr/>
            </a:pPr>
            <a:r>
              <a:rPr lang="en-US" dirty="0"/>
              <a:t>Intensive</a:t>
            </a:r>
            <a:r>
              <a:rPr lang="en-US" baseline="0" dirty="0"/>
              <a:t> and highly important for super user = team manager </a:t>
            </a:r>
            <a:endParaRPr lang="en-US" dirty="0"/>
          </a:p>
          <a:p>
            <a:endParaRPr lang="en-US" dirty="0"/>
          </a:p>
          <a:p>
            <a:r>
              <a:rPr lang="en-US" dirty="0"/>
              <a:t>Type of data collection</a:t>
            </a:r>
            <a:r>
              <a:rPr lang="en-US" baseline="0" dirty="0"/>
              <a:t> 5 min</a:t>
            </a:r>
          </a:p>
          <a:p>
            <a:r>
              <a:rPr lang="en-US" baseline="0" dirty="0"/>
              <a:t>	</a:t>
            </a:r>
            <a:r>
              <a:rPr lang="en-US" dirty="0"/>
              <a:t>Online vs. offline:</a:t>
            </a:r>
            <a:r>
              <a:rPr lang="en-US" baseline="0" dirty="0"/>
              <a:t> Kobo is both</a:t>
            </a:r>
          </a:p>
          <a:p>
            <a:r>
              <a:rPr lang="en-US" baseline="0" dirty="0"/>
              <a:t>	Printing offline version, browsers, Android and </a:t>
            </a:r>
            <a:r>
              <a:rPr lang="en-US" baseline="0" dirty="0" err="1"/>
              <a:t>iOS</a:t>
            </a:r>
            <a:r>
              <a:rPr lang="en-US" baseline="0" dirty="0"/>
              <a:t> (mobile)</a:t>
            </a:r>
          </a:p>
          <a:p>
            <a:endParaRPr lang="en-US" dirty="0"/>
          </a:p>
          <a:p>
            <a:r>
              <a:rPr lang="en-US" dirty="0"/>
              <a:t>Walking through Kobo interface (20 min):</a:t>
            </a:r>
          </a:p>
          <a:p>
            <a:r>
              <a:rPr lang="en-US" dirty="0"/>
              <a:t>	Log</a:t>
            </a:r>
            <a:r>
              <a:rPr lang="en-US" baseline="0" dirty="0"/>
              <a:t> in + registration </a:t>
            </a:r>
          </a:p>
          <a:p>
            <a:pPr defTabSz="899646">
              <a:defRPr/>
            </a:pPr>
            <a:r>
              <a:rPr lang="en-US" baseline="0" dirty="0"/>
              <a:t>	General dash board (print screenshots with comments)</a:t>
            </a:r>
          </a:p>
          <a:p>
            <a:r>
              <a:rPr lang="en-US" baseline="0" dirty="0"/>
              <a:t>	Draft forms and projects (print screenshots with comments)</a:t>
            </a:r>
          </a:p>
          <a:p>
            <a:r>
              <a:rPr lang="en-US" baseline="0" dirty="0"/>
              <a:t>	Project management (print screenshots with comments)</a:t>
            </a:r>
          </a:p>
          <a:p>
            <a:pPr marL="899646" lvl="2" defTabSz="899646">
              <a:defRPr/>
            </a:pPr>
            <a:r>
              <a:rPr lang="en-US" baseline="0" dirty="0"/>
              <a:t>Question library(print screenshots with comments)</a:t>
            </a:r>
          </a:p>
          <a:p>
            <a:pPr marL="899646" lvl="2" defTabSz="899646">
              <a:defRPr/>
            </a:pPr>
            <a:r>
              <a:rPr lang="en-US" baseline="0" dirty="0"/>
              <a:t>Settings (print screenshots with comments)</a:t>
            </a:r>
            <a:endParaRPr lang="en-US" dirty="0"/>
          </a:p>
          <a:p>
            <a:endParaRPr lang="en-US" dirty="0"/>
          </a:p>
          <a:p>
            <a:r>
              <a:rPr lang="en-US" dirty="0"/>
              <a:t>Plan data collection! Geographical way,</a:t>
            </a:r>
            <a:r>
              <a:rPr lang="en-US" baseline="0" dirty="0"/>
              <a:t> Sampling, Timeframe, Logistical arrangements 5 min</a:t>
            </a:r>
          </a:p>
          <a:p>
            <a:r>
              <a:rPr lang="en-US" baseline="0" dirty="0"/>
              <a:t>	Never underestimate time consuming interview: phone or face-to-face (double the time from the pilot 	for planning est.)</a:t>
            </a:r>
          </a:p>
          <a:p>
            <a:r>
              <a:rPr lang="en-US" baseline="0" dirty="0"/>
              <a:t>	Briefing and training of the team: team should not be stuck with the first problem encountered</a:t>
            </a:r>
          </a:p>
          <a:p>
            <a:r>
              <a:rPr lang="en-US" baseline="0" dirty="0"/>
              <a:t>	Priorities must be communicated to the team!</a:t>
            </a:r>
          </a:p>
          <a:p>
            <a:endParaRPr lang="en-US" baseline="0" dirty="0"/>
          </a:p>
          <a:p>
            <a:endParaRPr lang="en-US" baseline="0" dirty="0"/>
          </a:p>
          <a:p>
            <a:endParaRPr lang="en-US" baseline="0" dirty="0"/>
          </a:p>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35</a:t>
            </a:fld>
            <a:endParaRPr lang="en-GB"/>
          </a:p>
        </p:txBody>
      </p:sp>
    </p:spTree>
    <p:extLst>
      <p:ext uri="{BB962C8B-B14F-4D97-AF65-F5344CB8AC3E}">
        <p14:creationId xmlns:p14="http://schemas.microsoft.com/office/powerpoint/2010/main" val="3172089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approaches</a:t>
            </a:r>
            <a:r>
              <a:rPr lang="en-US" baseline="0" dirty="0"/>
              <a:t> at every stage. </a:t>
            </a:r>
          </a:p>
          <a:p>
            <a:r>
              <a:rPr lang="en-US" baseline="0" dirty="0"/>
              <a:t>Question: can you tell different ways to collect data? (interview, internet, paper </a:t>
            </a:r>
            <a:r>
              <a:rPr lang="en-US" baseline="0" dirty="0" err="1"/>
              <a:t>etc</a:t>
            </a:r>
            <a:r>
              <a:rPr lang="en-US" baseline="0" dirty="0"/>
              <a:t>). </a:t>
            </a:r>
            <a:endParaRPr lang="en-US" dirty="0"/>
          </a:p>
        </p:txBody>
      </p:sp>
      <p:sp>
        <p:nvSpPr>
          <p:cNvPr id="4" name="Slide Number Placeholder 3"/>
          <p:cNvSpPr>
            <a:spLocks noGrp="1"/>
          </p:cNvSpPr>
          <p:nvPr>
            <p:ph type="sldNum" sz="quarter" idx="10"/>
          </p:nvPr>
        </p:nvSpPr>
        <p:spPr/>
        <p:txBody>
          <a:bodyPr/>
          <a:lstStyle/>
          <a:p>
            <a:fld id="{712D3970-3CF0-432F-B2B8-46278E180B3C}" type="slidenum">
              <a:rPr lang="en-GB" smtClean="0"/>
              <a:t>36</a:t>
            </a:fld>
            <a:endParaRPr lang="en-GB"/>
          </a:p>
        </p:txBody>
      </p:sp>
    </p:spTree>
    <p:extLst>
      <p:ext uri="{BB962C8B-B14F-4D97-AF65-F5344CB8AC3E}">
        <p14:creationId xmlns:p14="http://schemas.microsoft.com/office/powerpoint/2010/main" val="836371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48</a:t>
            </a:fld>
            <a:endParaRPr lang="en-GB"/>
          </a:p>
        </p:txBody>
      </p:sp>
    </p:spTree>
    <p:extLst>
      <p:ext uri="{BB962C8B-B14F-4D97-AF65-F5344CB8AC3E}">
        <p14:creationId xmlns:p14="http://schemas.microsoft.com/office/powerpoint/2010/main" val="418078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approaches</a:t>
            </a:r>
            <a:r>
              <a:rPr lang="en-US" baseline="0" dirty="0"/>
              <a:t> at every stage. </a:t>
            </a:r>
          </a:p>
          <a:p>
            <a:r>
              <a:rPr lang="en-US" baseline="0" dirty="0"/>
              <a:t>Question: can you tell different ways to collect data? (interview, internet, paper </a:t>
            </a:r>
            <a:r>
              <a:rPr lang="en-US" baseline="0" dirty="0" err="1"/>
              <a:t>etc</a:t>
            </a:r>
            <a:r>
              <a:rPr lang="en-US" baseline="0" dirty="0"/>
              <a:t>). </a:t>
            </a:r>
            <a:endParaRPr lang="en-US" dirty="0"/>
          </a:p>
        </p:txBody>
      </p:sp>
      <p:sp>
        <p:nvSpPr>
          <p:cNvPr id="4" name="Slide Number Placeholder 3"/>
          <p:cNvSpPr>
            <a:spLocks noGrp="1"/>
          </p:cNvSpPr>
          <p:nvPr>
            <p:ph type="sldNum" sz="quarter" idx="10"/>
          </p:nvPr>
        </p:nvSpPr>
        <p:spPr/>
        <p:txBody>
          <a:bodyPr/>
          <a:lstStyle/>
          <a:p>
            <a:fld id="{712D3970-3CF0-432F-B2B8-46278E180B3C}" type="slidenum">
              <a:rPr lang="en-GB" smtClean="0"/>
              <a:t>52</a:t>
            </a:fld>
            <a:endParaRPr lang="en-GB"/>
          </a:p>
        </p:txBody>
      </p:sp>
    </p:spTree>
    <p:extLst>
      <p:ext uri="{BB962C8B-B14F-4D97-AF65-F5344CB8AC3E}">
        <p14:creationId xmlns:p14="http://schemas.microsoft.com/office/powerpoint/2010/main" val="3853570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EA0C2-B522-418A-B874-C7C09FA59D63}" type="slidenum">
              <a:rPr lang="en-US"/>
              <a:pPr/>
              <a:t>60</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069868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79C53E-B2EC-4F12-BF92-B5906517CDD7}" type="slidenum">
              <a:rPr lang="en-US"/>
              <a:pPr/>
              <a:t>61</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688034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A02FB-1537-4CC1-A194-73445DE92553}" type="slidenum">
              <a:rPr lang="en-US"/>
              <a:pPr/>
              <a:t>62</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446033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pPr defTabSz="906993">
              <a:defRPr/>
            </a:pPr>
            <a:r>
              <a:rPr lang="en-US" dirty="0"/>
              <a:t>Filters – subtotal – 5 min</a:t>
            </a:r>
          </a:p>
          <a:p>
            <a:endParaRPr lang="en-US" dirty="0"/>
          </a:p>
          <a:p>
            <a:r>
              <a:rPr lang="en-US" dirty="0"/>
              <a:t>Pivot tables – 20 min – step by step </a:t>
            </a:r>
          </a:p>
          <a:p>
            <a:r>
              <a:rPr lang="en-US" dirty="0"/>
              <a:t>	What it is and hot to start</a:t>
            </a:r>
          </a:p>
          <a:p>
            <a:r>
              <a:rPr lang="en-US" dirty="0"/>
              <a:t>	Fields</a:t>
            </a:r>
            <a:r>
              <a:rPr lang="en-US" baseline="0" dirty="0"/>
              <a:t> to manipulate</a:t>
            </a:r>
          </a:p>
          <a:p>
            <a:r>
              <a:rPr lang="en-US" baseline="0" dirty="0"/>
              <a:t>	Return of the value</a:t>
            </a:r>
          </a:p>
          <a:p>
            <a:r>
              <a:rPr lang="en-US" baseline="0" dirty="0"/>
              <a:t>	Graphs</a:t>
            </a:r>
          </a:p>
          <a:p>
            <a:endParaRPr lang="en-US" baseline="0" dirty="0"/>
          </a:p>
          <a:p>
            <a:r>
              <a:rPr lang="en-US" baseline="0" dirty="0"/>
              <a:t>10 min Mapping on kobo and google earth</a:t>
            </a:r>
          </a:p>
          <a:p>
            <a:endParaRPr lang="en-US" baseline="0" dirty="0"/>
          </a:p>
          <a:p>
            <a:r>
              <a:rPr lang="en-US" baseline="0" dirty="0"/>
              <a:t>5 min Graphs – showing good and bad! Grandma principle! </a:t>
            </a:r>
          </a:p>
        </p:txBody>
      </p:sp>
      <p:sp>
        <p:nvSpPr>
          <p:cNvPr id="4" name="Slide Number Placeholder 3"/>
          <p:cNvSpPr>
            <a:spLocks noGrp="1"/>
          </p:cNvSpPr>
          <p:nvPr>
            <p:ph type="sldNum" sz="quarter" idx="10"/>
          </p:nvPr>
        </p:nvSpPr>
        <p:spPr/>
        <p:txBody>
          <a:bodyPr/>
          <a:lstStyle/>
          <a:p>
            <a:fld id="{712D3970-3CF0-432F-B2B8-46278E180B3C}" type="slidenum">
              <a:rPr lang="en-GB" smtClean="0"/>
              <a:t>65</a:t>
            </a:fld>
            <a:endParaRPr lang="en-GB"/>
          </a:p>
        </p:txBody>
      </p:sp>
    </p:spTree>
    <p:extLst>
      <p:ext uri="{BB962C8B-B14F-4D97-AF65-F5344CB8AC3E}">
        <p14:creationId xmlns:p14="http://schemas.microsoft.com/office/powerpoint/2010/main" val="2232867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approaches</a:t>
            </a:r>
            <a:r>
              <a:rPr lang="en-US" baseline="0" dirty="0"/>
              <a:t> at every stage. </a:t>
            </a:r>
          </a:p>
          <a:p>
            <a:r>
              <a:rPr lang="en-US" baseline="0" dirty="0"/>
              <a:t>Question: can you tell different ways to collect data? (interview, internet, paper </a:t>
            </a:r>
            <a:r>
              <a:rPr lang="en-US" baseline="0" dirty="0" err="1"/>
              <a:t>etc</a:t>
            </a:r>
            <a:r>
              <a:rPr lang="en-US" baseline="0" dirty="0"/>
              <a:t>). </a:t>
            </a:r>
            <a:endParaRPr lang="en-US" dirty="0"/>
          </a:p>
        </p:txBody>
      </p:sp>
      <p:sp>
        <p:nvSpPr>
          <p:cNvPr id="4" name="Slide Number Placeholder 3"/>
          <p:cNvSpPr>
            <a:spLocks noGrp="1"/>
          </p:cNvSpPr>
          <p:nvPr>
            <p:ph type="sldNum" sz="quarter" idx="10"/>
          </p:nvPr>
        </p:nvSpPr>
        <p:spPr/>
        <p:txBody>
          <a:bodyPr/>
          <a:lstStyle/>
          <a:p>
            <a:fld id="{712D3970-3CF0-432F-B2B8-46278E180B3C}" type="slidenum">
              <a:rPr lang="en-GB" smtClean="0"/>
              <a:t>66</a:t>
            </a:fld>
            <a:endParaRPr lang="en-GB"/>
          </a:p>
        </p:txBody>
      </p:sp>
    </p:spTree>
    <p:extLst>
      <p:ext uri="{BB962C8B-B14F-4D97-AF65-F5344CB8AC3E}">
        <p14:creationId xmlns:p14="http://schemas.microsoft.com/office/powerpoint/2010/main" val="2854081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of the different level</a:t>
            </a:r>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4</a:t>
            </a:fld>
            <a:endParaRPr lang="en-GB"/>
          </a:p>
        </p:txBody>
      </p:sp>
    </p:spTree>
    <p:extLst>
      <p:ext uri="{BB962C8B-B14F-4D97-AF65-F5344CB8AC3E}">
        <p14:creationId xmlns:p14="http://schemas.microsoft.com/office/powerpoint/2010/main" val="1243408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pPr defTabSz="906993">
              <a:defRPr/>
            </a:pPr>
            <a:r>
              <a:rPr lang="en-US" dirty="0"/>
              <a:t>Filters – subtotal – 5 min</a:t>
            </a:r>
          </a:p>
          <a:p>
            <a:endParaRPr lang="en-US" dirty="0"/>
          </a:p>
          <a:p>
            <a:r>
              <a:rPr lang="en-US" dirty="0"/>
              <a:t>Pivot tables – 20 min – step by step </a:t>
            </a:r>
          </a:p>
          <a:p>
            <a:r>
              <a:rPr lang="en-US" dirty="0"/>
              <a:t>	What it is and hot to start</a:t>
            </a:r>
          </a:p>
          <a:p>
            <a:r>
              <a:rPr lang="en-US" dirty="0"/>
              <a:t>	Fields</a:t>
            </a:r>
            <a:r>
              <a:rPr lang="en-US" baseline="0" dirty="0"/>
              <a:t> to manipulate</a:t>
            </a:r>
          </a:p>
          <a:p>
            <a:r>
              <a:rPr lang="en-US" baseline="0" dirty="0"/>
              <a:t>	Return of the value</a:t>
            </a:r>
          </a:p>
          <a:p>
            <a:r>
              <a:rPr lang="en-US" baseline="0" dirty="0"/>
              <a:t>	Graphs</a:t>
            </a:r>
          </a:p>
          <a:p>
            <a:endParaRPr lang="en-US" baseline="0" dirty="0"/>
          </a:p>
          <a:p>
            <a:r>
              <a:rPr lang="en-US" baseline="0" dirty="0"/>
              <a:t>10 min Mapping on kobo and google earth</a:t>
            </a:r>
          </a:p>
          <a:p>
            <a:endParaRPr lang="en-US" baseline="0" dirty="0"/>
          </a:p>
          <a:p>
            <a:r>
              <a:rPr lang="en-US" baseline="0" dirty="0"/>
              <a:t>5 min Graphs – showing good and bad! Grandma principle! </a:t>
            </a:r>
          </a:p>
        </p:txBody>
      </p:sp>
      <p:sp>
        <p:nvSpPr>
          <p:cNvPr id="4" name="Slide Number Placeholder 3"/>
          <p:cNvSpPr>
            <a:spLocks noGrp="1"/>
          </p:cNvSpPr>
          <p:nvPr>
            <p:ph type="sldNum" sz="quarter" idx="10"/>
          </p:nvPr>
        </p:nvSpPr>
        <p:spPr/>
        <p:txBody>
          <a:bodyPr/>
          <a:lstStyle/>
          <a:p>
            <a:fld id="{712D3970-3CF0-432F-B2B8-46278E180B3C}" type="slidenum">
              <a:rPr lang="en-GB" smtClean="0"/>
              <a:t>67</a:t>
            </a:fld>
            <a:endParaRPr lang="en-GB"/>
          </a:p>
        </p:txBody>
      </p:sp>
    </p:spTree>
    <p:extLst>
      <p:ext uri="{BB962C8B-B14F-4D97-AF65-F5344CB8AC3E}">
        <p14:creationId xmlns:p14="http://schemas.microsoft.com/office/powerpoint/2010/main" val="3199469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for:</a:t>
            </a:r>
          </a:p>
          <a:p>
            <a:r>
              <a:rPr lang="en-US" baseline="0" dirty="0"/>
              <a:t>Postulate: With relative ceasefire, new movements population are considered as negligible. No obvious reasons for secondary movement despite a) return home; b) integration locally c) to be resettled somewhere else in Ukraine</a:t>
            </a:r>
          </a:p>
          <a:p>
            <a:r>
              <a:rPr lang="en-US" baseline="0" dirty="0"/>
              <a:t>Hypothesis: Observation  on 6 months showing a natural decrease of resident of Collective Center is related to returns and secondary to integration.</a:t>
            </a:r>
          </a:p>
          <a:p>
            <a:r>
              <a:rPr lang="en-US" baseline="0" dirty="0"/>
              <a:t>Methods:  comparing # of departure during the 6 last months with the place where they left and their intention and with the total population of Collective Centre sampled in the region.</a:t>
            </a:r>
          </a:p>
          <a:p>
            <a:r>
              <a:rPr lang="en-US" baseline="0" dirty="0"/>
              <a:t>Results: % variation for CC occupancy ratio; # individuals who did left for return, # individuals who did left for integration</a:t>
            </a:r>
          </a:p>
          <a:p>
            <a:endParaRPr lang="en-US" baseline="0" dirty="0"/>
          </a:p>
          <a:p>
            <a:r>
              <a:rPr lang="en-US" baseline="0" dirty="0"/>
              <a:t>Visualization is even one cumulated bar showing remaining, left and integration. Or even one % for occupancy ration and a pie chart for left &amp; integration.</a:t>
            </a:r>
          </a:p>
        </p:txBody>
      </p:sp>
      <p:sp>
        <p:nvSpPr>
          <p:cNvPr id="4" name="Slide Number Placeholder 3"/>
          <p:cNvSpPr>
            <a:spLocks noGrp="1"/>
          </p:cNvSpPr>
          <p:nvPr>
            <p:ph type="sldNum" sz="quarter" idx="10"/>
          </p:nvPr>
        </p:nvSpPr>
        <p:spPr/>
        <p:txBody>
          <a:bodyPr/>
          <a:lstStyle/>
          <a:p>
            <a:fld id="{712D3970-3CF0-432F-B2B8-46278E180B3C}" type="slidenum">
              <a:rPr lang="en-GB" smtClean="0"/>
              <a:t>68</a:t>
            </a:fld>
            <a:endParaRPr lang="en-GB"/>
          </a:p>
        </p:txBody>
      </p:sp>
    </p:spTree>
    <p:extLst>
      <p:ext uri="{BB962C8B-B14F-4D97-AF65-F5344CB8AC3E}">
        <p14:creationId xmlns:p14="http://schemas.microsoft.com/office/powerpoint/2010/main" val="3947010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to the audience what is a Proxy indicator</a:t>
            </a:r>
            <a:endParaRPr lang="en-US" baseline="0" dirty="0"/>
          </a:p>
        </p:txBody>
      </p:sp>
      <p:sp>
        <p:nvSpPr>
          <p:cNvPr id="4" name="Slide Number Placeholder 3"/>
          <p:cNvSpPr>
            <a:spLocks noGrp="1"/>
          </p:cNvSpPr>
          <p:nvPr>
            <p:ph type="sldNum" sz="quarter" idx="10"/>
          </p:nvPr>
        </p:nvSpPr>
        <p:spPr/>
        <p:txBody>
          <a:bodyPr/>
          <a:lstStyle/>
          <a:p>
            <a:fld id="{712D3970-3CF0-432F-B2B8-46278E180B3C}" type="slidenum">
              <a:rPr lang="en-GB" smtClean="0"/>
              <a:t>69</a:t>
            </a:fld>
            <a:endParaRPr lang="en-GB"/>
          </a:p>
        </p:txBody>
      </p:sp>
    </p:spTree>
    <p:extLst>
      <p:ext uri="{BB962C8B-B14F-4D97-AF65-F5344CB8AC3E}">
        <p14:creationId xmlns:p14="http://schemas.microsoft.com/office/powerpoint/2010/main" val="667083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Metaphor:</a:t>
            </a:r>
            <a:r>
              <a:rPr lang="en-US" baseline="0" dirty="0"/>
              <a:t> </a:t>
            </a:r>
          </a:p>
          <a:p>
            <a:r>
              <a:rPr lang="en-US" baseline="0" dirty="0"/>
              <a:t>Direct analysis is like: apple + knife = apple slice</a:t>
            </a:r>
          </a:p>
          <a:p>
            <a:r>
              <a:rPr lang="en-US" baseline="0" dirty="0"/>
              <a:t>Indirect is like: apple &amp; pineapple &amp; peer + knife = fruit slice. Lemon + juicer = lemon juice. Everything together = mix fruit salad</a:t>
            </a:r>
          </a:p>
          <a:p>
            <a:endParaRPr lang="en-US" baseline="0" dirty="0"/>
          </a:p>
        </p:txBody>
      </p:sp>
      <p:sp>
        <p:nvSpPr>
          <p:cNvPr id="4" name="Slide Number Placeholder 3"/>
          <p:cNvSpPr>
            <a:spLocks noGrp="1"/>
          </p:cNvSpPr>
          <p:nvPr>
            <p:ph type="sldNum" sz="quarter" idx="10"/>
          </p:nvPr>
        </p:nvSpPr>
        <p:spPr/>
        <p:txBody>
          <a:bodyPr/>
          <a:lstStyle/>
          <a:p>
            <a:fld id="{712D3970-3CF0-432F-B2B8-46278E180B3C}" type="slidenum">
              <a:rPr lang="en-GB" smtClean="0"/>
              <a:t>70</a:t>
            </a:fld>
            <a:endParaRPr lang="en-GB"/>
          </a:p>
        </p:txBody>
      </p:sp>
    </p:spTree>
    <p:extLst>
      <p:ext uri="{BB962C8B-B14F-4D97-AF65-F5344CB8AC3E}">
        <p14:creationId xmlns:p14="http://schemas.microsoft.com/office/powerpoint/2010/main" val="1073315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pPr defTabSz="906993">
              <a:defRPr/>
            </a:pPr>
            <a:r>
              <a:rPr lang="en-US" dirty="0"/>
              <a:t>Filters – subtotal – 5 min</a:t>
            </a:r>
          </a:p>
          <a:p>
            <a:endParaRPr lang="en-US" dirty="0"/>
          </a:p>
          <a:p>
            <a:r>
              <a:rPr lang="en-US" dirty="0"/>
              <a:t>Pivot tables – 20 min – step by step </a:t>
            </a:r>
          </a:p>
          <a:p>
            <a:r>
              <a:rPr lang="en-US" dirty="0"/>
              <a:t>	What it is and hot to start</a:t>
            </a:r>
          </a:p>
          <a:p>
            <a:r>
              <a:rPr lang="en-US" dirty="0"/>
              <a:t>	Fields</a:t>
            </a:r>
            <a:r>
              <a:rPr lang="en-US" baseline="0" dirty="0"/>
              <a:t> to manipulate</a:t>
            </a:r>
          </a:p>
          <a:p>
            <a:r>
              <a:rPr lang="en-US" baseline="0" dirty="0"/>
              <a:t>	Return of the value</a:t>
            </a:r>
          </a:p>
          <a:p>
            <a:r>
              <a:rPr lang="en-US" baseline="0" dirty="0"/>
              <a:t>	Graphs</a:t>
            </a:r>
          </a:p>
          <a:p>
            <a:endParaRPr lang="en-US" baseline="0" dirty="0"/>
          </a:p>
          <a:p>
            <a:r>
              <a:rPr lang="en-US" baseline="0" dirty="0"/>
              <a:t>10 min Mapping on kobo and google earth</a:t>
            </a:r>
          </a:p>
          <a:p>
            <a:endParaRPr lang="en-US" baseline="0" dirty="0"/>
          </a:p>
          <a:p>
            <a:r>
              <a:rPr lang="en-US" baseline="0" dirty="0"/>
              <a:t>5 min Graphs – showing good and bad! Grandma principle! </a:t>
            </a:r>
          </a:p>
        </p:txBody>
      </p:sp>
      <p:sp>
        <p:nvSpPr>
          <p:cNvPr id="4" name="Slide Number Placeholder 3"/>
          <p:cNvSpPr>
            <a:spLocks noGrp="1"/>
          </p:cNvSpPr>
          <p:nvPr>
            <p:ph type="sldNum" sz="quarter" idx="10"/>
          </p:nvPr>
        </p:nvSpPr>
        <p:spPr/>
        <p:txBody>
          <a:bodyPr/>
          <a:lstStyle/>
          <a:p>
            <a:fld id="{712D3970-3CF0-432F-B2B8-46278E180B3C}" type="slidenum">
              <a:rPr lang="en-GB" smtClean="0"/>
              <a:t>71</a:t>
            </a:fld>
            <a:endParaRPr lang="en-GB"/>
          </a:p>
        </p:txBody>
      </p:sp>
    </p:spTree>
    <p:extLst>
      <p:ext uri="{BB962C8B-B14F-4D97-AF65-F5344CB8AC3E}">
        <p14:creationId xmlns:p14="http://schemas.microsoft.com/office/powerpoint/2010/main" val="1270326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pPr defTabSz="906993">
              <a:defRPr/>
            </a:pPr>
            <a:r>
              <a:rPr lang="en-US" dirty="0"/>
              <a:t>Filters – subtotal – 5 min</a:t>
            </a:r>
          </a:p>
          <a:p>
            <a:endParaRPr lang="en-US" dirty="0"/>
          </a:p>
          <a:p>
            <a:r>
              <a:rPr lang="en-US" dirty="0"/>
              <a:t>Pivot tables – 20 min – step by step </a:t>
            </a:r>
          </a:p>
          <a:p>
            <a:r>
              <a:rPr lang="en-US" dirty="0"/>
              <a:t>	What it is and hot to start</a:t>
            </a:r>
          </a:p>
          <a:p>
            <a:r>
              <a:rPr lang="en-US" dirty="0"/>
              <a:t>	Fields</a:t>
            </a:r>
            <a:r>
              <a:rPr lang="en-US" baseline="0" dirty="0"/>
              <a:t> to manipulate</a:t>
            </a:r>
          </a:p>
          <a:p>
            <a:r>
              <a:rPr lang="en-US" baseline="0" dirty="0"/>
              <a:t>	Return of the value</a:t>
            </a:r>
          </a:p>
          <a:p>
            <a:r>
              <a:rPr lang="en-US" baseline="0" dirty="0"/>
              <a:t>	Graphs</a:t>
            </a:r>
          </a:p>
          <a:p>
            <a:endParaRPr lang="en-US" baseline="0" dirty="0"/>
          </a:p>
          <a:p>
            <a:r>
              <a:rPr lang="en-US" baseline="0" dirty="0"/>
              <a:t>10 min Mapping on kobo and google earth</a:t>
            </a:r>
          </a:p>
          <a:p>
            <a:endParaRPr lang="en-US" baseline="0" dirty="0"/>
          </a:p>
          <a:p>
            <a:r>
              <a:rPr lang="en-US" baseline="0" dirty="0"/>
              <a:t>5 min Graphs – showing good and bad! Grandma principle! </a:t>
            </a:r>
          </a:p>
        </p:txBody>
      </p:sp>
      <p:sp>
        <p:nvSpPr>
          <p:cNvPr id="4" name="Slide Number Placeholder 3"/>
          <p:cNvSpPr>
            <a:spLocks noGrp="1"/>
          </p:cNvSpPr>
          <p:nvPr>
            <p:ph type="sldNum" sz="quarter" idx="10"/>
          </p:nvPr>
        </p:nvSpPr>
        <p:spPr/>
        <p:txBody>
          <a:bodyPr/>
          <a:lstStyle/>
          <a:p>
            <a:fld id="{712D3970-3CF0-432F-B2B8-46278E180B3C}" type="slidenum">
              <a:rPr lang="en-GB" smtClean="0"/>
              <a:t>72</a:t>
            </a:fld>
            <a:endParaRPr lang="en-GB"/>
          </a:p>
        </p:txBody>
      </p:sp>
    </p:spTree>
    <p:extLst>
      <p:ext uri="{BB962C8B-B14F-4D97-AF65-F5344CB8AC3E}">
        <p14:creationId xmlns:p14="http://schemas.microsoft.com/office/powerpoint/2010/main" val="224007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pPr defTabSz="906993">
              <a:defRPr/>
            </a:pPr>
            <a:r>
              <a:rPr lang="en-US" dirty="0"/>
              <a:t>Filters – subtotal – 5 min</a:t>
            </a:r>
          </a:p>
          <a:p>
            <a:endParaRPr lang="en-US" dirty="0"/>
          </a:p>
          <a:p>
            <a:r>
              <a:rPr lang="en-US" dirty="0"/>
              <a:t>Pivot tables – 20 min – step by step </a:t>
            </a:r>
          </a:p>
          <a:p>
            <a:r>
              <a:rPr lang="en-US" dirty="0"/>
              <a:t>	What it is and hot to start</a:t>
            </a:r>
          </a:p>
          <a:p>
            <a:r>
              <a:rPr lang="en-US" dirty="0"/>
              <a:t>	Fields</a:t>
            </a:r>
            <a:r>
              <a:rPr lang="en-US" baseline="0" dirty="0"/>
              <a:t> to manipulate</a:t>
            </a:r>
          </a:p>
          <a:p>
            <a:r>
              <a:rPr lang="en-US" baseline="0" dirty="0"/>
              <a:t>	Return of the value</a:t>
            </a:r>
          </a:p>
          <a:p>
            <a:r>
              <a:rPr lang="en-US" baseline="0" dirty="0"/>
              <a:t>	Graphs</a:t>
            </a:r>
          </a:p>
          <a:p>
            <a:endParaRPr lang="en-US" baseline="0" dirty="0"/>
          </a:p>
          <a:p>
            <a:r>
              <a:rPr lang="en-US" baseline="0" dirty="0"/>
              <a:t>10 min Mapping on kobo and google earth</a:t>
            </a:r>
          </a:p>
          <a:p>
            <a:endParaRPr lang="en-US" baseline="0" dirty="0"/>
          </a:p>
          <a:p>
            <a:r>
              <a:rPr lang="en-US" baseline="0" dirty="0"/>
              <a:t>5 min Graphs – showing good and bad! Grandma principle! </a:t>
            </a:r>
          </a:p>
        </p:txBody>
      </p:sp>
      <p:sp>
        <p:nvSpPr>
          <p:cNvPr id="4" name="Slide Number Placeholder 3"/>
          <p:cNvSpPr>
            <a:spLocks noGrp="1"/>
          </p:cNvSpPr>
          <p:nvPr>
            <p:ph type="sldNum" sz="quarter" idx="10"/>
          </p:nvPr>
        </p:nvSpPr>
        <p:spPr/>
        <p:txBody>
          <a:bodyPr/>
          <a:lstStyle/>
          <a:p>
            <a:fld id="{712D3970-3CF0-432F-B2B8-46278E180B3C}" type="slidenum">
              <a:rPr lang="en-GB" smtClean="0"/>
              <a:t>73</a:t>
            </a:fld>
            <a:endParaRPr lang="en-GB"/>
          </a:p>
        </p:txBody>
      </p:sp>
    </p:spTree>
    <p:extLst>
      <p:ext uri="{BB962C8B-B14F-4D97-AF65-F5344CB8AC3E}">
        <p14:creationId xmlns:p14="http://schemas.microsoft.com/office/powerpoint/2010/main" val="877834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pPr defTabSz="906993">
              <a:defRPr/>
            </a:pPr>
            <a:r>
              <a:rPr lang="en-US" dirty="0"/>
              <a:t>Filters – subtotal – 5 min</a:t>
            </a:r>
          </a:p>
          <a:p>
            <a:endParaRPr lang="en-US" dirty="0"/>
          </a:p>
          <a:p>
            <a:r>
              <a:rPr lang="en-US" dirty="0"/>
              <a:t>Pivot tables – 20 min – step by step </a:t>
            </a:r>
          </a:p>
          <a:p>
            <a:r>
              <a:rPr lang="en-US" dirty="0"/>
              <a:t>	What it is and hot to start</a:t>
            </a:r>
          </a:p>
          <a:p>
            <a:r>
              <a:rPr lang="en-US" dirty="0"/>
              <a:t>	Fields</a:t>
            </a:r>
            <a:r>
              <a:rPr lang="en-US" baseline="0" dirty="0"/>
              <a:t> to manipulate</a:t>
            </a:r>
          </a:p>
          <a:p>
            <a:r>
              <a:rPr lang="en-US" baseline="0" dirty="0"/>
              <a:t>	Return of the value</a:t>
            </a:r>
          </a:p>
          <a:p>
            <a:r>
              <a:rPr lang="en-US" baseline="0" dirty="0"/>
              <a:t>	Graphs</a:t>
            </a:r>
          </a:p>
          <a:p>
            <a:endParaRPr lang="en-US" baseline="0" dirty="0"/>
          </a:p>
          <a:p>
            <a:r>
              <a:rPr lang="en-US" baseline="0" dirty="0"/>
              <a:t>10 min Mapping on kobo and google earth</a:t>
            </a:r>
          </a:p>
          <a:p>
            <a:endParaRPr lang="en-US" baseline="0" dirty="0"/>
          </a:p>
          <a:p>
            <a:r>
              <a:rPr lang="en-US" baseline="0" dirty="0"/>
              <a:t>5 min Graphs – showing good and bad! Grandma principle! </a:t>
            </a:r>
          </a:p>
        </p:txBody>
      </p:sp>
      <p:sp>
        <p:nvSpPr>
          <p:cNvPr id="4" name="Slide Number Placeholder 3"/>
          <p:cNvSpPr>
            <a:spLocks noGrp="1"/>
          </p:cNvSpPr>
          <p:nvPr>
            <p:ph type="sldNum" sz="quarter" idx="10"/>
          </p:nvPr>
        </p:nvSpPr>
        <p:spPr/>
        <p:txBody>
          <a:bodyPr/>
          <a:lstStyle/>
          <a:p>
            <a:fld id="{712D3970-3CF0-432F-B2B8-46278E180B3C}" type="slidenum">
              <a:rPr lang="en-GB" smtClean="0"/>
              <a:t>74</a:t>
            </a:fld>
            <a:endParaRPr lang="en-GB"/>
          </a:p>
        </p:txBody>
      </p:sp>
    </p:spTree>
    <p:extLst>
      <p:ext uri="{BB962C8B-B14F-4D97-AF65-F5344CB8AC3E}">
        <p14:creationId xmlns:p14="http://schemas.microsoft.com/office/powerpoint/2010/main" val="1227711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pPr defTabSz="906993">
              <a:defRPr/>
            </a:pPr>
            <a:r>
              <a:rPr lang="en-US" dirty="0"/>
              <a:t>Filters – subtotal – 5 min</a:t>
            </a:r>
          </a:p>
          <a:p>
            <a:endParaRPr lang="en-US" dirty="0"/>
          </a:p>
          <a:p>
            <a:r>
              <a:rPr lang="en-US" dirty="0"/>
              <a:t>Pivot tables – 20 min – step by step </a:t>
            </a:r>
          </a:p>
          <a:p>
            <a:r>
              <a:rPr lang="en-US" dirty="0"/>
              <a:t>	What it is and hot to start</a:t>
            </a:r>
          </a:p>
          <a:p>
            <a:r>
              <a:rPr lang="en-US" dirty="0"/>
              <a:t>	Fields</a:t>
            </a:r>
            <a:r>
              <a:rPr lang="en-US" baseline="0" dirty="0"/>
              <a:t> to manipulate</a:t>
            </a:r>
          </a:p>
          <a:p>
            <a:r>
              <a:rPr lang="en-US" baseline="0" dirty="0"/>
              <a:t>	Return of the value</a:t>
            </a:r>
          </a:p>
          <a:p>
            <a:r>
              <a:rPr lang="en-US" baseline="0" dirty="0"/>
              <a:t>	Graphs</a:t>
            </a:r>
          </a:p>
          <a:p>
            <a:endParaRPr lang="en-US" baseline="0" dirty="0"/>
          </a:p>
          <a:p>
            <a:r>
              <a:rPr lang="en-US" baseline="0" dirty="0"/>
              <a:t>10 min Mapping on kobo and google earth</a:t>
            </a:r>
          </a:p>
          <a:p>
            <a:endParaRPr lang="en-US" baseline="0" dirty="0"/>
          </a:p>
          <a:p>
            <a:r>
              <a:rPr lang="en-US" baseline="0" dirty="0"/>
              <a:t>5 min Graphs – showing good and bad! Grandma principle! </a:t>
            </a:r>
          </a:p>
        </p:txBody>
      </p:sp>
      <p:sp>
        <p:nvSpPr>
          <p:cNvPr id="4" name="Slide Number Placeholder 3"/>
          <p:cNvSpPr>
            <a:spLocks noGrp="1"/>
          </p:cNvSpPr>
          <p:nvPr>
            <p:ph type="sldNum" sz="quarter" idx="10"/>
          </p:nvPr>
        </p:nvSpPr>
        <p:spPr/>
        <p:txBody>
          <a:bodyPr/>
          <a:lstStyle/>
          <a:p>
            <a:fld id="{712D3970-3CF0-432F-B2B8-46278E180B3C}" type="slidenum">
              <a:rPr lang="en-GB" smtClean="0"/>
              <a:t>75</a:t>
            </a:fld>
            <a:endParaRPr lang="en-GB"/>
          </a:p>
        </p:txBody>
      </p:sp>
    </p:spTree>
    <p:extLst>
      <p:ext uri="{BB962C8B-B14F-4D97-AF65-F5344CB8AC3E}">
        <p14:creationId xmlns:p14="http://schemas.microsoft.com/office/powerpoint/2010/main" val="2738169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pPr defTabSz="906993">
              <a:defRPr/>
            </a:pPr>
            <a:r>
              <a:rPr lang="en-US" dirty="0"/>
              <a:t>Filters – subtotal – 5 min</a:t>
            </a:r>
          </a:p>
          <a:p>
            <a:endParaRPr lang="en-US" dirty="0"/>
          </a:p>
          <a:p>
            <a:r>
              <a:rPr lang="en-US" dirty="0"/>
              <a:t>Pivot tables – 20 min – step by step </a:t>
            </a:r>
          </a:p>
          <a:p>
            <a:r>
              <a:rPr lang="en-US" dirty="0"/>
              <a:t>	What it is and hot to start</a:t>
            </a:r>
          </a:p>
          <a:p>
            <a:r>
              <a:rPr lang="en-US" dirty="0"/>
              <a:t>	Fields</a:t>
            </a:r>
            <a:r>
              <a:rPr lang="en-US" baseline="0" dirty="0"/>
              <a:t> to manipulate</a:t>
            </a:r>
          </a:p>
          <a:p>
            <a:r>
              <a:rPr lang="en-US" baseline="0" dirty="0"/>
              <a:t>	Return of the value</a:t>
            </a:r>
          </a:p>
          <a:p>
            <a:r>
              <a:rPr lang="en-US" baseline="0" dirty="0"/>
              <a:t>	Graphs</a:t>
            </a:r>
          </a:p>
          <a:p>
            <a:endParaRPr lang="en-US" baseline="0" dirty="0"/>
          </a:p>
          <a:p>
            <a:r>
              <a:rPr lang="en-US" baseline="0" dirty="0"/>
              <a:t>10 min Mapping on kobo and google earth</a:t>
            </a:r>
          </a:p>
          <a:p>
            <a:endParaRPr lang="en-US" baseline="0" dirty="0"/>
          </a:p>
          <a:p>
            <a:r>
              <a:rPr lang="en-US" baseline="0" dirty="0"/>
              <a:t>5 min Graphs – showing good and bad! Grandma principle! </a:t>
            </a:r>
          </a:p>
        </p:txBody>
      </p:sp>
      <p:sp>
        <p:nvSpPr>
          <p:cNvPr id="4" name="Slide Number Placeholder 3"/>
          <p:cNvSpPr>
            <a:spLocks noGrp="1"/>
          </p:cNvSpPr>
          <p:nvPr>
            <p:ph type="sldNum" sz="quarter" idx="10"/>
          </p:nvPr>
        </p:nvSpPr>
        <p:spPr/>
        <p:txBody>
          <a:bodyPr/>
          <a:lstStyle/>
          <a:p>
            <a:fld id="{712D3970-3CF0-432F-B2B8-46278E180B3C}" type="slidenum">
              <a:rPr lang="en-GB" smtClean="0"/>
              <a:t>76</a:t>
            </a:fld>
            <a:endParaRPr lang="en-GB"/>
          </a:p>
        </p:txBody>
      </p:sp>
    </p:spTree>
    <p:extLst>
      <p:ext uri="{BB962C8B-B14F-4D97-AF65-F5344CB8AC3E}">
        <p14:creationId xmlns:p14="http://schemas.microsoft.com/office/powerpoint/2010/main" val="131487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a:t>
            </a:r>
            <a:r>
              <a:rPr lang="en-US" baseline="0" dirty="0"/>
              <a:t> up the form – 5 minutes</a:t>
            </a:r>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5</a:t>
            </a:fld>
            <a:endParaRPr lang="en-GB"/>
          </a:p>
        </p:txBody>
      </p:sp>
    </p:spTree>
    <p:extLst>
      <p:ext uri="{BB962C8B-B14F-4D97-AF65-F5344CB8AC3E}">
        <p14:creationId xmlns:p14="http://schemas.microsoft.com/office/powerpoint/2010/main" val="256124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pPr defTabSz="906993">
              <a:defRPr/>
            </a:pPr>
            <a:r>
              <a:rPr lang="en-US" dirty="0"/>
              <a:t>Filters – subtotal – 5 min</a:t>
            </a:r>
          </a:p>
          <a:p>
            <a:endParaRPr lang="en-US" dirty="0"/>
          </a:p>
          <a:p>
            <a:r>
              <a:rPr lang="en-US" dirty="0"/>
              <a:t>Pivot tables – 20 min – step by step </a:t>
            </a:r>
          </a:p>
          <a:p>
            <a:r>
              <a:rPr lang="en-US" dirty="0"/>
              <a:t>	What it is and hot to start</a:t>
            </a:r>
          </a:p>
          <a:p>
            <a:r>
              <a:rPr lang="en-US" dirty="0"/>
              <a:t>	Fields</a:t>
            </a:r>
            <a:r>
              <a:rPr lang="en-US" baseline="0" dirty="0"/>
              <a:t> to manipulate</a:t>
            </a:r>
          </a:p>
          <a:p>
            <a:r>
              <a:rPr lang="en-US" baseline="0" dirty="0"/>
              <a:t>	Return of the value</a:t>
            </a:r>
          </a:p>
          <a:p>
            <a:r>
              <a:rPr lang="en-US" baseline="0" dirty="0"/>
              <a:t>	Graphs</a:t>
            </a:r>
          </a:p>
          <a:p>
            <a:endParaRPr lang="en-US" baseline="0" dirty="0"/>
          </a:p>
          <a:p>
            <a:r>
              <a:rPr lang="en-US" baseline="0" dirty="0"/>
              <a:t>10 min Mapping on kobo and google earth</a:t>
            </a:r>
          </a:p>
          <a:p>
            <a:endParaRPr lang="en-US" baseline="0" dirty="0"/>
          </a:p>
          <a:p>
            <a:r>
              <a:rPr lang="en-US" baseline="0" dirty="0"/>
              <a:t>5 min Graphs – showing good and bad! Grandma principle! </a:t>
            </a:r>
          </a:p>
        </p:txBody>
      </p:sp>
      <p:sp>
        <p:nvSpPr>
          <p:cNvPr id="4" name="Slide Number Placeholder 3"/>
          <p:cNvSpPr>
            <a:spLocks noGrp="1"/>
          </p:cNvSpPr>
          <p:nvPr>
            <p:ph type="sldNum" sz="quarter" idx="10"/>
          </p:nvPr>
        </p:nvSpPr>
        <p:spPr/>
        <p:txBody>
          <a:bodyPr/>
          <a:lstStyle/>
          <a:p>
            <a:fld id="{712D3970-3CF0-432F-B2B8-46278E180B3C}" type="slidenum">
              <a:rPr lang="en-GB" smtClean="0"/>
              <a:t>77</a:t>
            </a:fld>
            <a:endParaRPr lang="en-GB"/>
          </a:p>
        </p:txBody>
      </p:sp>
    </p:spTree>
    <p:extLst>
      <p:ext uri="{BB962C8B-B14F-4D97-AF65-F5344CB8AC3E}">
        <p14:creationId xmlns:p14="http://schemas.microsoft.com/office/powerpoint/2010/main" val="2077419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pPr defTabSz="906993">
              <a:defRPr/>
            </a:pPr>
            <a:r>
              <a:rPr lang="en-US" dirty="0"/>
              <a:t>Filters – subtotal – 5 min</a:t>
            </a:r>
          </a:p>
          <a:p>
            <a:endParaRPr lang="en-US" dirty="0"/>
          </a:p>
          <a:p>
            <a:r>
              <a:rPr lang="en-US" dirty="0"/>
              <a:t>Pivot tables – 20 min – step by step </a:t>
            </a:r>
          </a:p>
          <a:p>
            <a:r>
              <a:rPr lang="en-US" dirty="0"/>
              <a:t>	What it is and hot to start</a:t>
            </a:r>
          </a:p>
          <a:p>
            <a:r>
              <a:rPr lang="en-US" dirty="0"/>
              <a:t>	Fields</a:t>
            </a:r>
            <a:r>
              <a:rPr lang="en-US" baseline="0" dirty="0"/>
              <a:t> to manipulate</a:t>
            </a:r>
          </a:p>
          <a:p>
            <a:r>
              <a:rPr lang="en-US" baseline="0" dirty="0"/>
              <a:t>	Return of the value</a:t>
            </a:r>
          </a:p>
          <a:p>
            <a:r>
              <a:rPr lang="en-US" baseline="0" dirty="0"/>
              <a:t>	Graphs</a:t>
            </a:r>
          </a:p>
          <a:p>
            <a:endParaRPr lang="en-US" baseline="0" dirty="0"/>
          </a:p>
          <a:p>
            <a:r>
              <a:rPr lang="en-US" baseline="0" dirty="0"/>
              <a:t>10 min Mapping on kobo and google earth</a:t>
            </a:r>
          </a:p>
          <a:p>
            <a:endParaRPr lang="en-US" baseline="0" dirty="0"/>
          </a:p>
          <a:p>
            <a:r>
              <a:rPr lang="en-US" baseline="0" dirty="0"/>
              <a:t>5 min Graphs – showing good and bad! Grandma principle! </a:t>
            </a:r>
          </a:p>
        </p:txBody>
      </p:sp>
      <p:sp>
        <p:nvSpPr>
          <p:cNvPr id="4" name="Slide Number Placeholder 3"/>
          <p:cNvSpPr>
            <a:spLocks noGrp="1"/>
          </p:cNvSpPr>
          <p:nvPr>
            <p:ph type="sldNum" sz="quarter" idx="10"/>
          </p:nvPr>
        </p:nvSpPr>
        <p:spPr/>
        <p:txBody>
          <a:bodyPr/>
          <a:lstStyle/>
          <a:p>
            <a:fld id="{712D3970-3CF0-432F-B2B8-46278E180B3C}" type="slidenum">
              <a:rPr lang="en-GB" smtClean="0"/>
              <a:t>78</a:t>
            </a:fld>
            <a:endParaRPr lang="en-GB"/>
          </a:p>
        </p:txBody>
      </p:sp>
    </p:spTree>
    <p:extLst>
      <p:ext uri="{BB962C8B-B14F-4D97-AF65-F5344CB8AC3E}">
        <p14:creationId xmlns:p14="http://schemas.microsoft.com/office/powerpoint/2010/main" val="653524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the grand total</a:t>
            </a:r>
          </a:p>
          <a:p>
            <a:r>
              <a:rPr lang="en-US" dirty="0"/>
              <a:t>Main %</a:t>
            </a:r>
            <a:r>
              <a:rPr lang="en-US" baseline="0" dirty="0"/>
              <a:t> Donetsk / Luhansk as bottom of column</a:t>
            </a:r>
          </a:p>
          <a:p>
            <a:r>
              <a:rPr lang="en-US" baseline="0" dirty="0"/>
              <a:t>In row the agency achievements (red line)</a:t>
            </a:r>
          </a:p>
          <a:p>
            <a:endParaRPr lang="en-US" baseline="0" dirty="0"/>
          </a:p>
          <a:p>
            <a:r>
              <a:rPr lang="en-US" baseline="0" dirty="0"/>
              <a:t>You can play with filters things will be updated automatically</a:t>
            </a:r>
          </a:p>
        </p:txBody>
      </p:sp>
      <p:sp>
        <p:nvSpPr>
          <p:cNvPr id="4" name="Slide Number Placeholder 3"/>
          <p:cNvSpPr>
            <a:spLocks noGrp="1"/>
          </p:cNvSpPr>
          <p:nvPr>
            <p:ph type="sldNum" sz="quarter" idx="10"/>
          </p:nvPr>
        </p:nvSpPr>
        <p:spPr/>
        <p:txBody>
          <a:bodyPr/>
          <a:lstStyle/>
          <a:p>
            <a:fld id="{712D3970-3CF0-432F-B2B8-46278E180B3C}" type="slidenum">
              <a:rPr lang="en-GB" smtClean="0"/>
              <a:t>79</a:t>
            </a:fld>
            <a:endParaRPr lang="en-GB"/>
          </a:p>
        </p:txBody>
      </p:sp>
    </p:spTree>
    <p:extLst>
      <p:ext uri="{BB962C8B-B14F-4D97-AF65-F5344CB8AC3E}">
        <p14:creationId xmlns:p14="http://schemas.microsoft.com/office/powerpoint/2010/main" val="4192618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pPr defTabSz="906993">
              <a:defRPr/>
            </a:pPr>
            <a:r>
              <a:rPr lang="en-US" dirty="0"/>
              <a:t>Filters – subtotal – 5 min</a:t>
            </a:r>
          </a:p>
          <a:p>
            <a:endParaRPr lang="en-US" dirty="0"/>
          </a:p>
          <a:p>
            <a:r>
              <a:rPr lang="en-US" dirty="0"/>
              <a:t>Pivot tables – 20 min – step by step </a:t>
            </a:r>
          </a:p>
          <a:p>
            <a:r>
              <a:rPr lang="en-US" dirty="0"/>
              <a:t>	What it is and hot to start</a:t>
            </a:r>
          </a:p>
          <a:p>
            <a:r>
              <a:rPr lang="en-US" dirty="0"/>
              <a:t>	Fields</a:t>
            </a:r>
            <a:r>
              <a:rPr lang="en-US" baseline="0" dirty="0"/>
              <a:t> to manipulate</a:t>
            </a:r>
          </a:p>
          <a:p>
            <a:r>
              <a:rPr lang="en-US" baseline="0" dirty="0"/>
              <a:t>	Return of the value</a:t>
            </a:r>
          </a:p>
          <a:p>
            <a:r>
              <a:rPr lang="en-US" baseline="0" dirty="0"/>
              <a:t>	Graphs</a:t>
            </a:r>
          </a:p>
          <a:p>
            <a:endParaRPr lang="en-US" baseline="0" dirty="0"/>
          </a:p>
          <a:p>
            <a:r>
              <a:rPr lang="en-US" baseline="0" dirty="0"/>
              <a:t>10 min Mapping on kobo and google earth</a:t>
            </a:r>
          </a:p>
          <a:p>
            <a:endParaRPr lang="en-US" baseline="0" dirty="0"/>
          </a:p>
          <a:p>
            <a:r>
              <a:rPr lang="en-US" baseline="0" dirty="0"/>
              <a:t>5 min Graphs – showing good and bad! Grandma principle! </a:t>
            </a:r>
          </a:p>
        </p:txBody>
      </p:sp>
      <p:sp>
        <p:nvSpPr>
          <p:cNvPr id="4" name="Slide Number Placeholder 3"/>
          <p:cNvSpPr>
            <a:spLocks noGrp="1"/>
          </p:cNvSpPr>
          <p:nvPr>
            <p:ph type="sldNum" sz="quarter" idx="10"/>
          </p:nvPr>
        </p:nvSpPr>
        <p:spPr/>
        <p:txBody>
          <a:bodyPr/>
          <a:lstStyle/>
          <a:p>
            <a:fld id="{712D3970-3CF0-432F-B2B8-46278E180B3C}" type="slidenum">
              <a:rPr lang="en-GB" smtClean="0"/>
              <a:t>80</a:t>
            </a:fld>
            <a:endParaRPr lang="en-GB"/>
          </a:p>
        </p:txBody>
      </p:sp>
    </p:spTree>
    <p:extLst>
      <p:ext uri="{BB962C8B-B14F-4D97-AF65-F5344CB8AC3E}">
        <p14:creationId xmlns:p14="http://schemas.microsoft.com/office/powerpoint/2010/main" val="3582585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r>
              <a:rPr lang="en-US" dirty="0"/>
              <a:t>Visual editor – 10 min </a:t>
            </a:r>
          </a:p>
          <a:p>
            <a:endParaRPr lang="en-US" dirty="0"/>
          </a:p>
          <a:p>
            <a:r>
              <a:rPr lang="en-US" dirty="0"/>
              <a:t>30 min Session</a:t>
            </a:r>
            <a:r>
              <a:rPr lang="en-US" baseline="0" dirty="0"/>
              <a:t> on programming – My five first questions into Kobo.</a:t>
            </a:r>
          </a:p>
          <a:p>
            <a:r>
              <a:rPr lang="en-US" baseline="0" dirty="0"/>
              <a:t>	no cascading </a:t>
            </a:r>
          </a:p>
          <a:p>
            <a:r>
              <a:rPr lang="en-US" baseline="0" dirty="0"/>
              <a:t>	</a:t>
            </a:r>
            <a:r>
              <a:rPr lang="en-US" baseline="0" dirty="0" err="1"/>
              <a:t>geolocalization</a:t>
            </a:r>
            <a:r>
              <a:rPr lang="en-US" baseline="0" dirty="0"/>
              <a:t> </a:t>
            </a:r>
          </a:p>
          <a:p>
            <a:endParaRPr lang="en-US" baseline="0" dirty="0"/>
          </a:p>
          <a:p>
            <a:r>
              <a:rPr lang="en-US" baseline="0" dirty="0"/>
              <a:t>30 min Second session. Modify and adding more questions</a:t>
            </a:r>
          </a:p>
          <a:p>
            <a:r>
              <a:rPr lang="en-US" baseline="0" dirty="0"/>
              <a:t>	Adding 5 more questions – dates, pictures, first cascading – simple, first restrictions</a:t>
            </a:r>
          </a:p>
          <a:p>
            <a:r>
              <a:rPr lang="en-US" baseline="0" dirty="0"/>
              <a:t>	WRAP UP and 5 min of walk through how to import dataset</a:t>
            </a:r>
          </a:p>
          <a:p>
            <a:endParaRPr lang="en-US" baseline="0" dirty="0"/>
          </a:p>
          <a:p>
            <a:r>
              <a:rPr lang="en-US" baseline="0" dirty="0"/>
              <a:t>COFFEE BREAK</a:t>
            </a:r>
          </a:p>
          <a:p>
            <a:endParaRPr lang="en-US" baseline="0" dirty="0"/>
          </a:p>
          <a:p>
            <a:r>
              <a:rPr lang="en-US" baseline="0" dirty="0"/>
              <a:t>3-30 pm – 4:30 pm Third session. Import common set of data. </a:t>
            </a:r>
          </a:p>
          <a:p>
            <a:endParaRPr lang="en-US" baseline="0" dirty="0"/>
          </a:p>
          <a:p>
            <a:r>
              <a:rPr lang="en-US" baseline="0" dirty="0"/>
              <a:t>Minimum 15 questions, with </a:t>
            </a:r>
            <a:r>
              <a:rPr lang="en-US" baseline="0" dirty="0" err="1"/>
              <a:t>geolocation</a:t>
            </a:r>
            <a:r>
              <a:rPr lang="en-US" baseline="0" dirty="0"/>
              <a:t>, cascading, dates, pictures with hints, restrictions and restriction messages</a:t>
            </a:r>
          </a:p>
          <a:p>
            <a:endParaRPr lang="en-US" baseline="0" dirty="0"/>
          </a:p>
          <a:p>
            <a:r>
              <a:rPr lang="en-US" baseline="0" dirty="0"/>
              <a:t>20 min presentation per group (5 min per group)</a:t>
            </a:r>
          </a:p>
          <a:p>
            <a:r>
              <a:rPr lang="en-US" baseline="0" dirty="0"/>
              <a:t>	Describe difficulties</a:t>
            </a:r>
          </a:p>
          <a:p>
            <a:endParaRPr lang="en-US" baseline="0" dirty="0"/>
          </a:p>
          <a:p>
            <a:r>
              <a:rPr lang="en-US" baseline="0" dirty="0"/>
              <a:t>10 min break SHORT</a:t>
            </a:r>
          </a:p>
          <a:p>
            <a:endParaRPr lang="en-US" baseline="0" dirty="0"/>
          </a:p>
          <a:p>
            <a:r>
              <a:rPr lang="en-US" baseline="0" dirty="0"/>
              <a:t>30 min Work on the data analysis – Sign up for training form</a:t>
            </a:r>
          </a:p>
          <a:p>
            <a:r>
              <a:rPr lang="en-US" baseline="0" dirty="0"/>
              <a:t>	extract (remind how to do it)</a:t>
            </a:r>
          </a:p>
          <a:p>
            <a:r>
              <a:rPr lang="en-US" baseline="0" dirty="0"/>
              <a:t>	data clean</a:t>
            </a:r>
          </a:p>
          <a:p>
            <a:r>
              <a:rPr lang="en-US" baseline="0" dirty="0"/>
              <a:t>	minimal analysis (agency, location, office, experience </a:t>
            </a:r>
            <a:r>
              <a:rPr lang="en-US" baseline="0" dirty="0" err="1"/>
              <a:t>etc</a:t>
            </a:r>
            <a:r>
              <a:rPr lang="en-US" baseline="0" dirty="0"/>
              <a:t>)</a:t>
            </a:r>
          </a:p>
          <a:p>
            <a:endParaRPr lang="en-US" baseline="0" dirty="0"/>
          </a:p>
          <a:p>
            <a:r>
              <a:rPr lang="en-US" baseline="0" dirty="0"/>
              <a:t>30 min – WRAP UP and KOBO advanced features</a:t>
            </a:r>
          </a:p>
          <a:p>
            <a:r>
              <a:rPr lang="en-US" baseline="0" dirty="0"/>
              <a:t>	FEEDBACK FORM</a:t>
            </a:r>
          </a:p>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82</a:t>
            </a:fld>
            <a:endParaRPr lang="en-GB"/>
          </a:p>
        </p:txBody>
      </p:sp>
    </p:spTree>
    <p:extLst>
      <p:ext uri="{BB962C8B-B14F-4D97-AF65-F5344CB8AC3E}">
        <p14:creationId xmlns:p14="http://schemas.microsoft.com/office/powerpoint/2010/main" val="2315158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r>
              <a:rPr lang="en-US" dirty="0"/>
              <a:t>Visual editor – 10 min </a:t>
            </a:r>
          </a:p>
          <a:p>
            <a:endParaRPr lang="en-US" dirty="0"/>
          </a:p>
          <a:p>
            <a:r>
              <a:rPr lang="en-US" dirty="0"/>
              <a:t>30 min Session</a:t>
            </a:r>
            <a:r>
              <a:rPr lang="en-US" baseline="0" dirty="0"/>
              <a:t> on programming – My five first questions into Kobo.</a:t>
            </a:r>
          </a:p>
          <a:p>
            <a:r>
              <a:rPr lang="en-US" baseline="0" dirty="0"/>
              <a:t>	no cascading </a:t>
            </a:r>
          </a:p>
          <a:p>
            <a:r>
              <a:rPr lang="en-US" baseline="0" dirty="0"/>
              <a:t>	</a:t>
            </a:r>
            <a:r>
              <a:rPr lang="en-US" baseline="0" dirty="0" err="1"/>
              <a:t>geolocalization</a:t>
            </a:r>
            <a:r>
              <a:rPr lang="en-US" baseline="0" dirty="0"/>
              <a:t> </a:t>
            </a:r>
          </a:p>
          <a:p>
            <a:endParaRPr lang="en-US" baseline="0" dirty="0"/>
          </a:p>
          <a:p>
            <a:r>
              <a:rPr lang="en-US" baseline="0" dirty="0"/>
              <a:t>30 min Second session. Modify and adding more questions</a:t>
            </a:r>
          </a:p>
          <a:p>
            <a:r>
              <a:rPr lang="en-US" baseline="0" dirty="0"/>
              <a:t>	Adding 5 more questions – dates, pictures, first cascading – simple, first restrictions</a:t>
            </a:r>
          </a:p>
          <a:p>
            <a:r>
              <a:rPr lang="en-US" baseline="0" dirty="0"/>
              <a:t>	WRAP UP and 5 min of walk through how to import dataset</a:t>
            </a:r>
          </a:p>
          <a:p>
            <a:endParaRPr lang="en-US" baseline="0" dirty="0"/>
          </a:p>
          <a:p>
            <a:r>
              <a:rPr lang="en-US" baseline="0" dirty="0"/>
              <a:t>COFFEE BREAK</a:t>
            </a:r>
          </a:p>
          <a:p>
            <a:endParaRPr lang="en-US" baseline="0" dirty="0"/>
          </a:p>
          <a:p>
            <a:r>
              <a:rPr lang="en-US" baseline="0" dirty="0"/>
              <a:t>3-30 pm – 4:30 pm Third session. Import common set of data. </a:t>
            </a:r>
          </a:p>
          <a:p>
            <a:endParaRPr lang="en-US" baseline="0" dirty="0"/>
          </a:p>
          <a:p>
            <a:r>
              <a:rPr lang="en-US" baseline="0" dirty="0"/>
              <a:t>Minimum 15 questions, with </a:t>
            </a:r>
            <a:r>
              <a:rPr lang="en-US" baseline="0" dirty="0" err="1"/>
              <a:t>geolocation</a:t>
            </a:r>
            <a:r>
              <a:rPr lang="en-US" baseline="0" dirty="0"/>
              <a:t>, cascading, dates, pictures with hints, restrictions and restriction messages</a:t>
            </a:r>
          </a:p>
          <a:p>
            <a:endParaRPr lang="en-US" baseline="0" dirty="0"/>
          </a:p>
          <a:p>
            <a:r>
              <a:rPr lang="en-US" baseline="0" dirty="0"/>
              <a:t>20 min presentation per group (5 min per group)</a:t>
            </a:r>
          </a:p>
          <a:p>
            <a:r>
              <a:rPr lang="en-US" baseline="0" dirty="0"/>
              <a:t>	Describe difficulties</a:t>
            </a:r>
          </a:p>
          <a:p>
            <a:endParaRPr lang="en-US" baseline="0" dirty="0"/>
          </a:p>
          <a:p>
            <a:r>
              <a:rPr lang="en-US" baseline="0" dirty="0"/>
              <a:t>10 min break SHORT</a:t>
            </a:r>
          </a:p>
          <a:p>
            <a:endParaRPr lang="en-US" baseline="0" dirty="0"/>
          </a:p>
          <a:p>
            <a:r>
              <a:rPr lang="en-US" baseline="0" dirty="0"/>
              <a:t>30 min Work on the data analysis – Sign up for training form</a:t>
            </a:r>
          </a:p>
          <a:p>
            <a:r>
              <a:rPr lang="en-US" baseline="0" dirty="0"/>
              <a:t>	extract (remind how to do it)</a:t>
            </a:r>
          </a:p>
          <a:p>
            <a:r>
              <a:rPr lang="en-US" baseline="0" dirty="0"/>
              <a:t>	data clean</a:t>
            </a:r>
          </a:p>
          <a:p>
            <a:r>
              <a:rPr lang="en-US" baseline="0" dirty="0"/>
              <a:t>	minimal analysis (agency, location, office, experience </a:t>
            </a:r>
            <a:r>
              <a:rPr lang="en-US" baseline="0" dirty="0" err="1"/>
              <a:t>etc</a:t>
            </a:r>
            <a:r>
              <a:rPr lang="en-US" baseline="0" dirty="0"/>
              <a:t>)</a:t>
            </a:r>
          </a:p>
          <a:p>
            <a:endParaRPr lang="en-US" baseline="0" dirty="0"/>
          </a:p>
          <a:p>
            <a:r>
              <a:rPr lang="en-US" baseline="0" dirty="0"/>
              <a:t>30 min – WRAP UP and KOBO advanced features</a:t>
            </a:r>
          </a:p>
          <a:p>
            <a:r>
              <a:rPr lang="en-US" baseline="0" dirty="0"/>
              <a:t>	FEEDBACK FORM</a:t>
            </a:r>
          </a:p>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83</a:t>
            </a:fld>
            <a:endParaRPr lang="en-GB"/>
          </a:p>
        </p:txBody>
      </p:sp>
    </p:spTree>
    <p:extLst>
      <p:ext uri="{BB962C8B-B14F-4D97-AF65-F5344CB8AC3E}">
        <p14:creationId xmlns:p14="http://schemas.microsoft.com/office/powerpoint/2010/main" val="1758680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r>
              <a:rPr lang="en-US" dirty="0"/>
              <a:t>Visual editor – 10 min </a:t>
            </a:r>
          </a:p>
          <a:p>
            <a:endParaRPr lang="en-US" dirty="0"/>
          </a:p>
          <a:p>
            <a:r>
              <a:rPr lang="en-US" dirty="0"/>
              <a:t>30 min Session</a:t>
            </a:r>
            <a:r>
              <a:rPr lang="en-US" baseline="0" dirty="0"/>
              <a:t> on programming – My five first questions into Kobo.</a:t>
            </a:r>
          </a:p>
          <a:p>
            <a:r>
              <a:rPr lang="en-US" baseline="0" dirty="0"/>
              <a:t>	no cascading </a:t>
            </a:r>
          </a:p>
          <a:p>
            <a:r>
              <a:rPr lang="en-US" baseline="0" dirty="0"/>
              <a:t>	</a:t>
            </a:r>
            <a:r>
              <a:rPr lang="en-US" baseline="0" dirty="0" err="1"/>
              <a:t>geolocalization</a:t>
            </a:r>
            <a:r>
              <a:rPr lang="en-US" baseline="0" dirty="0"/>
              <a:t> </a:t>
            </a:r>
          </a:p>
          <a:p>
            <a:endParaRPr lang="en-US" baseline="0" dirty="0"/>
          </a:p>
          <a:p>
            <a:r>
              <a:rPr lang="en-US" baseline="0" dirty="0"/>
              <a:t>30 min Second session. Modify and adding more questions</a:t>
            </a:r>
          </a:p>
          <a:p>
            <a:r>
              <a:rPr lang="en-US" baseline="0" dirty="0"/>
              <a:t>	Adding 5 more questions – dates, pictures, first cascading – simple, first restrictions</a:t>
            </a:r>
          </a:p>
          <a:p>
            <a:r>
              <a:rPr lang="en-US" baseline="0" dirty="0"/>
              <a:t>	WRAP UP and 5 min of walk through how to import dataset</a:t>
            </a:r>
          </a:p>
          <a:p>
            <a:endParaRPr lang="en-US" baseline="0" dirty="0"/>
          </a:p>
          <a:p>
            <a:r>
              <a:rPr lang="en-US" baseline="0" dirty="0"/>
              <a:t>COFFEE BREAK</a:t>
            </a:r>
          </a:p>
          <a:p>
            <a:endParaRPr lang="en-US" baseline="0" dirty="0"/>
          </a:p>
          <a:p>
            <a:r>
              <a:rPr lang="en-US" baseline="0" dirty="0"/>
              <a:t>3-30 pm – 4:30 pm Third session. Import common set of data. </a:t>
            </a:r>
          </a:p>
          <a:p>
            <a:endParaRPr lang="en-US" baseline="0" dirty="0"/>
          </a:p>
          <a:p>
            <a:r>
              <a:rPr lang="en-US" baseline="0" dirty="0"/>
              <a:t>Minimum 15 questions, with </a:t>
            </a:r>
            <a:r>
              <a:rPr lang="en-US" baseline="0" dirty="0" err="1"/>
              <a:t>geolocation</a:t>
            </a:r>
            <a:r>
              <a:rPr lang="en-US" baseline="0" dirty="0"/>
              <a:t>, cascading, dates, pictures with hints, restrictions and restriction messages</a:t>
            </a:r>
          </a:p>
          <a:p>
            <a:endParaRPr lang="en-US" baseline="0" dirty="0"/>
          </a:p>
          <a:p>
            <a:r>
              <a:rPr lang="en-US" baseline="0" dirty="0"/>
              <a:t>20 min presentation per group (5 min per group)</a:t>
            </a:r>
          </a:p>
          <a:p>
            <a:r>
              <a:rPr lang="en-US" baseline="0" dirty="0"/>
              <a:t>	Describe difficulties</a:t>
            </a:r>
          </a:p>
          <a:p>
            <a:endParaRPr lang="en-US" baseline="0" dirty="0"/>
          </a:p>
          <a:p>
            <a:r>
              <a:rPr lang="en-US" baseline="0" dirty="0"/>
              <a:t>10 min break SHORT</a:t>
            </a:r>
          </a:p>
          <a:p>
            <a:endParaRPr lang="en-US" baseline="0" dirty="0"/>
          </a:p>
          <a:p>
            <a:r>
              <a:rPr lang="en-US" baseline="0" dirty="0"/>
              <a:t>30 min Work on the data analysis – Sign up for training form</a:t>
            </a:r>
          </a:p>
          <a:p>
            <a:r>
              <a:rPr lang="en-US" baseline="0" dirty="0"/>
              <a:t>	extract (remind how to do it)</a:t>
            </a:r>
          </a:p>
          <a:p>
            <a:r>
              <a:rPr lang="en-US" baseline="0" dirty="0"/>
              <a:t>	data clean</a:t>
            </a:r>
          </a:p>
          <a:p>
            <a:r>
              <a:rPr lang="en-US" baseline="0" dirty="0"/>
              <a:t>	minimal analysis (agency, location, office, experience </a:t>
            </a:r>
            <a:r>
              <a:rPr lang="en-US" baseline="0" dirty="0" err="1"/>
              <a:t>etc</a:t>
            </a:r>
            <a:r>
              <a:rPr lang="en-US" baseline="0" dirty="0"/>
              <a:t>)</a:t>
            </a:r>
          </a:p>
          <a:p>
            <a:endParaRPr lang="en-US" baseline="0" dirty="0"/>
          </a:p>
          <a:p>
            <a:r>
              <a:rPr lang="en-US" baseline="0" dirty="0"/>
              <a:t>30 min – WRAP UP and KOBO advanced features</a:t>
            </a:r>
          </a:p>
          <a:p>
            <a:r>
              <a:rPr lang="en-US" baseline="0" dirty="0"/>
              <a:t>	FEEDBACK FORM</a:t>
            </a:r>
          </a:p>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84</a:t>
            </a:fld>
            <a:endParaRPr lang="en-GB"/>
          </a:p>
        </p:txBody>
      </p:sp>
    </p:spTree>
    <p:extLst>
      <p:ext uri="{BB962C8B-B14F-4D97-AF65-F5344CB8AC3E}">
        <p14:creationId xmlns:p14="http://schemas.microsoft.com/office/powerpoint/2010/main" val="728438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r>
              <a:rPr lang="en-US" dirty="0"/>
              <a:t>Visual editor – 10 min </a:t>
            </a:r>
          </a:p>
          <a:p>
            <a:endParaRPr lang="en-US" dirty="0"/>
          </a:p>
          <a:p>
            <a:r>
              <a:rPr lang="en-US" dirty="0"/>
              <a:t>30 min Session</a:t>
            </a:r>
            <a:r>
              <a:rPr lang="en-US" baseline="0" dirty="0"/>
              <a:t> on programming – My five first questions into Kobo.</a:t>
            </a:r>
          </a:p>
          <a:p>
            <a:r>
              <a:rPr lang="en-US" baseline="0" dirty="0"/>
              <a:t>	no cascading </a:t>
            </a:r>
          </a:p>
          <a:p>
            <a:r>
              <a:rPr lang="en-US" baseline="0" dirty="0"/>
              <a:t>	</a:t>
            </a:r>
            <a:r>
              <a:rPr lang="en-US" baseline="0" dirty="0" err="1"/>
              <a:t>geolocalization</a:t>
            </a:r>
            <a:r>
              <a:rPr lang="en-US" baseline="0" dirty="0"/>
              <a:t> </a:t>
            </a:r>
          </a:p>
          <a:p>
            <a:endParaRPr lang="en-US" baseline="0" dirty="0"/>
          </a:p>
          <a:p>
            <a:r>
              <a:rPr lang="en-US" baseline="0" dirty="0"/>
              <a:t>30 min Second session. Modify and adding more questions</a:t>
            </a:r>
          </a:p>
          <a:p>
            <a:r>
              <a:rPr lang="en-US" baseline="0" dirty="0"/>
              <a:t>	Adding 5 more questions – dates, pictures, first cascading – simple, first restrictions</a:t>
            </a:r>
          </a:p>
          <a:p>
            <a:r>
              <a:rPr lang="en-US" baseline="0" dirty="0"/>
              <a:t>	WRAP UP and 5 min of walk through how to import dataset</a:t>
            </a:r>
          </a:p>
          <a:p>
            <a:endParaRPr lang="en-US" baseline="0" dirty="0"/>
          </a:p>
          <a:p>
            <a:r>
              <a:rPr lang="en-US" baseline="0" dirty="0"/>
              <a:t>COFFEE BREAK</a:t>
            </a:r>
          </a:p>
          <a:p>
            <a:endParaRPr lang="en-US" baseline="0" dirty="0"/>
          </a:p>
          <a:p>
            <a:r>
              <a:rPr lang="en-US" baseline="0" dirty="0"/>
              <a:t>3-30 pm – 4:30 pm Third session. Import common set of data. </a:t>
            </a:r>
          </a:p>
          <a:p>
            <a:endParaRPr lang="en-US" baseline="0" dirty="0"/>
          </a:p>
          <a:p>
            <a:r>
              <a:rPr lang="en-US" baseline="0" dirty="0"/>
              <a:t>Minimum 15 questions, with </a:t>
            </a:r>
            <a:r>
              <a:rPr lang="en-US" baseline="0" dirty="0" err="1"/>
              <a:t>geolocation</a:t>
            </a:r>
            <a:r>
              <a:rPr lang="en-US" baseline="0" dirty="0"/>
              <a:t>, cascading, dates, pictures with hints, restrictions and restriction messages</a:t>
            </a:r>
          </a:p>
          <a:p>
            <a:endParaRPr lang="en-US" baseline="0" dirty="0"/>
          </a:p>
          <a:p>
            <a:r>
              <a:rPr lang="en-US" baseline="0" dirty="0"/>
              <a:t>20 min presentation per group (5 min per group)</a:t>
            </a:r>
          </a:p>
          <a:p>
            <a:r>
              <a:rPr lang="en-US" baseline="0" dirty="0"/>
              <a:t>	Describe difficulties</a:t>
            </a:r>
          </a:p>
          <a:p>
            <a:endParaRPr lang="en-US" baseline="0" dirty="0"/>
          </a:p>
          <a:p>
            <a:r>
              <a:rPr lang="en-US" baseline="0" dirty="0"/>
              <a:t>10 min break SHORT</a:t>
            </a:r>
          </a:p>
          <a:p>
            <a:endParaRPr lang="en-US" baseline="0" dirty="0"/>
          </a:p>
          <a:p>
            <a:r>
              <a:rPr lang="en-US" baseline="0" dirty="0"/>
              <a:t>30 min Work on the data analysis – Sign up for training form</a:t>
            </a:r>
          </a:p>
          <a:p>
            <a:r>
              <a:rPr lang="en-US" baseline="0" dirty="0"/>
              <a:t>	extract (remind how to do it)</a:t>
            </a:r>
          </a:p>
          <a:p>
            <a:r>
              <a:rPr lang="en-US" baseline="0" dirty="0"/>
              <a:t>	data clean</a:t>
            </a:r>
          </a:p>
          <a:p>
            <a:r>
              <a:rPr lang="en-US" baseline="0" dirty="0"/>
              <a:t>	minimal analysis (agency, location, office, experience </a:t>
            </a:r>
            <a:r>
              <a:rPr lang="en-US" baseline="0" dirty="0" err="1"/>
              <a:t>etc</a:t>
            </a:r>
            <a:r>
              <a:rPr lang="en-US" baseline="0" dirty="0"/>
              <a:t>)</a:t>
            </a:r>
          </a:p>
          <a:p>
            <a:endParaRPr lang="en-US" baseline="0" dirty="0"/>
          </a:p>
          <a:p>
            <a:r>
              <a:rPr lang="en-US" baseline="0" dirty="0"/>
              <a:t>30 min – WRAP UP and KOBO advanced features</a:t>
            </a:r>
          </a:p>
          <a:p>
            <a:r>
              <a:rPr lang="en-US" baseline="0" dirty="0"/>
              <a:t>	FEEDBACK FORM</a:t>
            </a:r>
          </a:p>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85</a:t>
            </a:fld>
            <a:endParaRPr lang="en-GB"/>
          </a:p>
        </p:txBody>
      </p:sp>
    </p:spTree>
    <p:extLst>
      <p:ext uri="{BB962C8B-B14F-4D97-AF65-F5344CB8AC3E}">
        <p14:creationId xmlns:p14="http://schemas.microsoft.com/office/powerpoint/2010/main" val="803873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r>
              <a:rPr lang="en-US" dirty="0"/>
              <a:t>Visual editor – 10 min </a:t>
            </a:r>
          </a:p>
          <a:p>
            <a:endParaRPr lang="en-US" dirty="0"/>
          </a:p>
          <a:p>
            <a:r>
              <a:rPr lang="en-US" dirty="0"/>
              <a:t>30 min Session</a:t>
            </a:r>
            <a:r>
              <a:rPr lang="en-US" baseline="0" dirty="0"/>
              <a:t> on programming – My five first questions into Kobo.</a:t>
            </a:r>
          </a:p>
          <a:p>
            <a:r>
              <a:rPr lang="en-US" baseline="0" dirty="0"/>
              <a:t>	no cascading </a:t>
            </a:r>
          </a:p>
          <a:p>
            <a:r>
              <a:rPr lang="en-US" baseline="0" dirty="0"/>
              <a:t>	</a:t>
            </a:r>
            <a:r>
              <a:rPr lang="en-US" baseline="0" dirty="0" err="1"/>
              <a:t>geolocalization</a:t>
            </a:r>
            <a:r>
              <a:rPr lang="en-US" baseline="0" dirty="0"/>
              <a:t> </a:t>
            </a:r>
          </a:p>
          <a:p>
            <a:endParaRPr lang="en-US" baseline="0" dirty="0"/>
          </a:p>
          <a:p>
            <a:r>
              <a:rPr lang="en-US" baseline="0" dirty="0"/>
              <a:t>30 min Second session. Modify and adding more questions</a:t>
            </a:r>
          </a:p>
          <a:p>
            <a:r>
              <a:rPr lang="en-US" baseline="0" dirty="0"/>
              <a:t>	Adding 5 more questions – dates, pictures, first cascading – simple, first restrictions</a:t>
            </a:r>
          </a:p>
          <a:p>
            <a:r>
              <a:rPr lang="en-US" baseline="0" dirty="0"/>
              <a:t>	WRAP UP and 5 min of walk through how to import dataset</a:t>
            </a:r>
          </a:p>
          <a:p>
            <a:endParaRPr lang="en-US" baseline="0" dirty="0"/>
          </a:p>
          <a:p>
            <a:r>
              <a:rPr lang="en-US" baseline="0" dirty="0"/>
              <a:t>COFFEE BREAK</a:t>
            </a:r>
          </a:p>
          <a:p>
            <a:endParaRPr lang="en-US" baseline="0" dirty="0"/>
          </a:p>
          <a:p>
            <a:r>
              <a:rPr lang="en-US" baseline="0" dirty="0"/>
              <a:t>3-30 pm – 4:30 pm Third session. Import common set of data. </a:t>
            </a:r>
          </a:p>
          <a:p>
            <a:endParaRPr lang="en-US" baseline="0" dirty="0"/>
          </a:p>
          <a:p>
            <a:r>
              <a:rPr lang="en-US" baseline="0" dirty="0"/>
              <a:t>Minimum 15 questions, with </a:t>
            </a:r>
            <a:r>
              <a:rPr lang="en-US" baseline="0" dirty="0" err="1"/>
              <a:t>geolocation</a:t>
            </a:r>
            <a:r>
              <a:rPr lang="en-US" baseline="0" dirty="0"/>
              <a:t>, cascading, dates, pictures with hints, restrictions and restriction messages</a:t>
            </a:r>
          </a:p>
          <a:p>
            <a:endParaRPr lang="en-US" baseline="0" dirty="0"/>
          </a:p>
          <a:p>
            <a:r>
              <a:rPr lang="en-US" baseline="0" dirty="0"/>
              <a:t>20 min presentation per group (5 min per group)</a:t>
            </a:r>
          </a:p>
          <a:p>
            <a:r>
              <a:rPr lang="en-US" baseline="0" dirty="0"/>
              <a:t>	Describe difficulties</a:t>
            </a:r>
          </a:p>
          <a:p>
            <a:endParaRPr lang="en-US" baseline="0" dirty="0"/>
          </a:p>
          <a:p>
            <a:r>
              <a:rPr lang="en-US" baseline="0" dirty="0"/>
              <a:t>10 min break SHORT</a:t>
            </a:r>
          </a:p>
          <a:p>
            <a:endParaRPr lang="en-US" baseline="0" dirty="0"/>
          </a:p>
          <a:p>
            <a:r>
              <a:rPr lang="en-US" baseline="0" dirty="0"/>
              <a:t>30 min Work on the data analysis – Sign up for training form</a:t>
            </a:r>
          </a:p>
          <a:p>
            <a:r>
              <a:rPr lang="en-US" baseline="0" dirty="0"/>
              <a:t>	extract (remind how to do it)</a:t>
            </a:r>
          </a:p>
          <a:p>
            <a:r>
              <a:rPr lang="en-US" baseline="0" dirty="0"/>
              <a:t>	data clean</a:t>
            </a:r>
          </a:p>
          <a:p>
            <a:r>
              <a:rPr lang="en-US" baseline="0" dirty="0"/>
              <a:t>	minimal analysis (agency, location, office, experience </a:t>
            </a:r>
            <a:r>
              <a:rPr lang="en-US" baseline="0" dirty="0" err="1"/>
              <a:t>etc</a:t>
            </a:r>
            <a:r>
              <a:rPr lang="en-US" baseline="0" dirty="0"/>
              <a:t>)</a:t>
            </a:r>
          </a:p>
          <a:p>
            <a:endParaRPr lang="en-US" baseline="0" dirty="0"/>
          </a:p>
          <a:p>
            <a:r>
              <a:rPr lang="en-US" baseline="0" dirty="0"/>
              <a:t>30 min – WRAP UP and KOBO advanced features</a:t>
            </a:r>
          </a:p>
          <a:p>
            <a:r>
              <a:rPr lang="en-US" baseline="0" dirty="0"/>
              <a:t>	FEEDBACK FORM</a:t>
            </a:r>
          </a:p>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86</a:t>
            </a:fld>
            <a:endParaRPr lang="en-GB"/>
          </a:p>
        </p:txBody>
      </p:sp>
    </p:spTree>
    <p:extLst>
      <p:ext uri="{BB962C8B-B14F-4D97-AF65-F5344CB8AC3E}">
        <p14:creationId xmlns:p14="http://schemas.microsoft.com/office/powerpoint/2010/main" val="3031697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r>
              <a:rPr lang="en-US" dirty="0"/>
              <a:t>Visual editor – 10 min </a:t>
            </a:r>
          </a:p>
          <a:p>
            <a:endParaRPr lang="en-US" dirty="0"/>
          </a:p>
          <a:p>
            <a:r>
              <a:rPr lang="en-US" dirty="0"/>
              <a:t>30 min Session</a:t>
            </a:r>
            <a:r>
              <a:rPr lang="en-US" baseline="0" dirty="0"/>
              <a:t> on programming – My five first questions into Kobo.</a:t>
            </a:r>
          </a:p>
          <a:p>
            <a:r>
              <a:rPr lang="en-US" baseline="0" dirty="0"/>
              <a:t>	no cascading </a:t>
            </a:r>
          </a:p>
          <a:p>
            <a:r>
              <a:rPr lang="en-US" baseline="0" dirty="0"/>
              <a:t>	</a:t>
            </a:r>
            <a:r>
              <a:rPr lang="en-US" baseline="0" dirty="0" err="1"/>
              <a:t>geolocalization</a:t>
            </a:r>
            <a:r>
              <a:rPr lang="en-US" baseline="0" dirty="0"/>
              <a:t> </a:t>
            </a:r>
          </a:p>
          <a:p>
            <a:endParaRPr lang="en-US" baseline="0" dirty="0"/>
          </a:p>
          <a:p>
            <a:r>
              <a:rPr lang="en-US" baseline="0" dirty="0"/>
              <a:t>30 min Second session. Modify and adding more questions</a:t>
            </a:r>
          </a:p>
          <a:p>
            <a:r>
              <a:rPr lang="en-US" baseline="0" dirty="0"/>
              <a:t>	Adding 5 more questions – dates, pictures, first cascading – simple, first restrictions</a:t>
            </a:r>
          </a:p>
          <a:p>
            <a:r>
              <a:rPr lang="en-US" baseline="0" dirty="0"/>
              <a:t>	WRAP UP and 5 min of walk through how to import dataset</a:t>
            </a:r>
          </a:p>
          <a:p>
            <a:endParaRPr lang="en-US" baseline="0" dirty="0"/>
          </a:p>
          <a:p>
            <a:r>
              <a:rPr lang="en-US" baseline="0" dirty="0"/>
              <a:t>COFFEE BREAK</a:t>
            </a:r>
          </a:p>
          <a:p>
            <a:endParaRPr lang="en-US" baseline="0" dirty="0"/>
          </a:p>
          <a:p>
            <a:r>
              <a:rPr lang="en-US" baseline="0" dirty="0"/>
              <a:t>3-30 pm – 4:30 pm Third session. Import common set of data. </a:t>
            </a:r>
          </a:p>
          <a:p>
            <a:endParaRPr lang="en-US" baseline="0" dirty="0"/>
          </a:p>
          <a:p>
            <a:r>
              <a:rPr lang="en-US" baseline="0" dirty="0"/>
              <a:t>Minimum 15 questions, with </a:t>
            </a:r>
            <a:r>
              <a:rPr lang="en-US" baseline="0" dirty="0" err="1"/>
              <a:t>geolocation</a:t>
            </a:r>
            <a:r>
              <a:rPr lang="en-US" baseline="0" dirty="0"/>
              <a:t>, cascading, dates, pictures with hints, restrictions and restriction messages</a:t>
            </a:r>
          </a:p>
          <a:p>
            <a:endParaRPr lang="en-US" baseline="0" dirty="0"/>
          </a:p>
          <a:p>
            <a:r>
              <a:rPr lang="en-US" baseline="0" dirty="0"/>
              <a:t>20 min presentation per group (5 min per group)</a:t>
            </a:r>
          </a:p>
          <a:p>
            <a:r>
              <a:rPr lang="en-US" baseline="0" dirty="0"/>
              <a:t>	Describe difficulties</a:t>
            </a:r>
          </a:p>
          <a:p>
            <a:endParaRPr lang="en-US" baseline="0" dirty="0"/>
          </a:p>
          <a:p>
            <a:r>
              <a:rPr lang="en-US" baseline="0" dirty="0"/>
              <a:t>10 min break SHORT</a:t>
            </a:r>
          </a:p>
          <a:p>
            <a:endParaRPr lang="en-US" baseline="0" dirty="0"/>
          </a:p>
          <a:p>
            <a:r>
              <a:rPr lang="en-US" baseline="0" dirty="0"/>
              <a:t>30 min Work on the data analysis – Sign up for training form</a:t>
            </a:r>
          </a:p>
          <a:p>
            <a:r>
              <a:rPr lang="en-US" baseline="0" dirty="0"/>
              <a:t>	extract (remind how to do it)</a:t>
            </a:r>
          </a:p>
          <a:p>
            <a:r>
              <a:rPr lang="en-US" baseline="0" dirty="0"/>
              <a:t>	data clean</a:t>
            </a:r>
          </a:p>
          <a:p>
            <a:r>
              <a:rPr lang="en-US" baseline="0" dirty="0"/>
              <a:t>	minimal analysis (agency, location, office, experience </a:t>
            </a:r>
            <a:r>
              <a:rPr lang="en-US" baseline="0" dirty="0" err="1"/>
              <a:t>etc</a:t>
            </a:r>
            <a:r>
              <a:rPr lang="en-US" baseline="0" dirty="0"/>
              <a:t>)</a:t>
            </a:r>
          </a:p>
          <a:p>
            <a:endParaRPr lang="en-US" baseline="0" dirty="0"/>
          </a:p>
          <a:p>
            <a:r>
              <a:rPr lang="en-US" baseline="0" dirty="0"/>
              <a:t>30 min – WRAP UP and KOBO advanced features</a:t>
            </a:r>
          </a:p>
          <a:p>
            <a:r>
              <a:rPr lang="en-US" baseline="0" dirty="0"/>
              <a:t>	FEEDBACK FORM</a:t>
            </a:r>
          </a:p>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87</a:t>
            </a:fld>
            <a:endParaRPr lang="en-GB"/>
          </a:p>
        </p:txBody>
      </p:sp>
    </p:spTree>
    <p:extLst>
      <p:ext uri="{BB962C8B-B14F-4D97-AF65-F5344CB8AC3E}">
        <p14:creationId xmlns:p14="http://schemas.microsoft.com/office/powerpoint/2010/main" val="98498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approaches</a:t>
            </a:r>
            <a:r>
              <a:rPr lang="en-US" baseline="0" dirty="0"/>
              <a:t> at every stage. </a:t>
            </a:r>
          </a:p>
          <a:p>
            <a:r>
              <a:rPr lang="en-US" baseline="0" dirty="0"/>
              <a:t>Question: can you tell different ways to collect data? (interview, internet, paper </a:t>
            </a:r>
            <a:r>
              <a:rPr lang="en-US" baseline="0" dirty="0" err="1"/>
              <a:t>etc</a:t>
            </a:r>
            <a:r>
              <a:rPr lang="en-US" baseline="0" dirty="0"/>
              <a:t>). </a:t>
            </a:r>
            <a:endParaRPr lang="en-US" dirty="0"/>
          </a:p>
        </p:txBody>
      </p:sp>
      <p:sp>
        <p:nvSpPr>
          <p:cNvPr id="4" name="Slide Number Placeholder 3"/>
          <p:cNvSpPr>
            <a:spLocks noGrp="1"/>
          </p:cNvSpPr>
          <p:nvPr>
            <p:ph type="sldNum" sz="quarter" idx="10"/>
          </p:nvPr>
        </p:nvSpPr>
        <p:spPr/>
        <p:txBody>
          <a:bodyPr/>
          <a:lstStyle/>
          <a:p>
            <a:fld id="{712D3970-3CF0-432F-B2B8-46278E180B3C}" type="slidenum">
              <a:rPr lang="en-GB" smtClean="0"/>
              <a:t>6</a:t>
            </a:fld>
            <a:endParaRPr lang="en-GB"/>
          </a:p>
        </p:txBody>
      </p:sp>
    </p:spTree>
    <p:extLst>
      <p:ext uri="{BB962C8B-B14F-4D97-AF65-F5344CB8AC3E}">
        <p14:creationId xmlns:p14="http://schemas.microsoft.com/office/powerpoint/2010/main" val="3657232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must for a super user: Contributing to the analysis of the data collection </a:t>
            </a:r>
          </a:p>
          <a:p>
            <a:endParaRPr lang="en-US" dirty="0"/>
          </a:p>
          <a:p>
            <a:r>
              <a:rPr lang="en-US" dirty="0"/>
              <a:t>Visual editor – 10 min </a:t>
            </a:r>
          </a:p>
          <a:p>
            <a:endParaRPr lang="en-US" dirty="0"/>
          </a:p>
          <a:p>
            <a:r>
              <a:rPr lang="en-US" dirty="0"/>
              <a:t>30 min Session</a:t>
            </a:r>
            <a:r>
              <a:rPr lang="en-US" baseline="0" dirty="0"/>
              <a:t> on programming – My five first questions into Kobo.</a:t>
            </a:r>
          </a:p>
          <a:p>
            <a:r>
              <a:rPr lang="en-US" baseline="0" dirty="0"/>
              <a:t>	no cascading </a:t>
            </a:r>
          </a:p>
          <a:p>
            <a:r>
              <a:rPr lang="en-US" baseline="0" dirty="0"/>
              <a:t>	</a:t>
            </a:r>
            <a:r>
              <a:rPr lang="en-US" baseline="0" dirty="0" err="1"/>
              <a:t>geolocalization</a:t>
            </a:r>
            <a:r>
              <a:rPr lang="en-US" baseline="0" dirty="0"/>
              <a:t> </a:t>
            </a:r>
          </a:p>
          <a:p>
            <a:endParaRPr lang="en-US" baseline="0" dirty="0"/>
          </a:p>
          <a:p>
            <a:r>
              <a:rPr lang="en-US" baseline="0" dirty="0"/>
              <a:t>30 min Second session. Modify and adding more questions</a:t>
            </a:r>
          </a:p>
          <a:p>
            <a:r>
              <a:rPr lang="en-US" baseline="0" dirty="0"/>
              <a:t>	Adding 5 more questions – dates, pictures, first cascading – simple, first restrictions</a:t>
            </a:r>
          </a:p>
          <a:p>
            <a:r>
              <a:rPr lang="en-US" baseline="0" dirty="0"/>
              <a:t>	WRAP UP and 5 min of walk through how to import dataset</a:t>
            </a:r>
          </a:p>
          <a:p>
            <a:endParaRPr lang="en-US" baseline="0" dirty="0"/>
          </a:p>
          <a:p>
            <a:r>
              <a:rPr lang="en-US" baseline="0" dirty="0"/>
              <a:t>COFFEE BREAK</a:t>
            </a:r>
          </a:p>
          <a:p>
            <a:endParaRPr lang="en-US" baseline="0" dirty="0"/>
          </a:p>
          <a:p>
            <a:r>
              <a:rPr lang="en-US" baseline="0" dirty="0"/>
              <a:t>3-30 pm – 4:30 pm Third session. Import common set of data. </a:t>
            </a:r>
          </a:p>
          <a:p>
            <a:endParaRPr lang="en-US" baseline="0" dirty="0"/>
          </a:p>
          <a:p>
            <a:r>
              <a:rPr lang="en-US" baseline="0" dirty="0"/>
              <a:t>Minimum 15 questions, with </a:t>
            </a:r>
            <a:r>
              <a:rPr lang="en-US" baseline="0" dirty="0" err="1"/>
              <a:t>geolocation</a:t>
            </a:r>
            <a:r>
              <a:rPr lang="en-US" baseline="0" dirty="0"/>
              <a:t>, cascading, dates, pictures with hints, restrictions and restriction messages</a:t>
            </a:r>
          </a:p>
          <a:p>
            <a:endParaRPr lang="en-US" baseline="0" dirty="0"/>
          </a:p>
          <a:p>
            <a:r>
              <a:rPr lang="en-US" baseline="0" dirty="0"/>
              <a:t>20 min presentation per group (5 min per group)</a:t>
            </a:r>
          </a:p>
          <a:p>
            <a:r>
              <a:rPr lang="en-US" baseline="0" dirty="0"/>
              <a:t>	Describe difficulties</a:t>
            </a:r>
          </a:p>
          <a:p>
            <a:endParaRPr lang="en-US" baseline="0" dirty="0"/>
          </a:p>
          <a:p>
            <a:r>
              <a:rPr lang="en-US" baseline="0" dirty="0"/>
              <a:t>10 min break SHORT</a:t>
            </a:r>
          </a:p>
          <a:p>
            <a:endParaRPr lang="en-US" baseline="0" dirty="0"/>
          </a:p>
          <a:p>
            <a:r>
              <a:rPr lang="en-US" baseline="0" dirty="0"/>
              <a:t>30 min Work on the data analysis – Sign up for training form</a:t>
            </a:r>
          </a:p>
          <a:p>
            <a:r>
              <a:rPr lang="en-US" baseline="0" dirty="0"/>
              <a:t>	extract (remind how to do it)</a:t>
            </a:r>
          </a:p>
          <a:p>
            <a:r>
              <a:rPr lang="en-US" baseline="0" dirty="0"/>
              <a:t>	data clean</a:t>
            </a:r>
          </a:p>
          <a:p>
            <a:r>
              <a:rPr lang="en-US" baseline="0" dirty="0"/>
              <a:t>	minimal analysis (agency, location, office, experience </a:t>
            </a:r>
            <a:r>
              <a:rPr lang="en-US" baseline="0" dirty="0" err="1"/>
              <a:t>etc</a:t>
            </a:r>
            <a:r>
              <a:rPr lang="en-US" baseline="0" dirty="0"/>
              <a:t>)</a:t>
            </a:r>
          </a:p>
          <a:p>
            <a:endParaRPr lang="en-US" baseline="0" dirty="0"/>
          </a:p>
          <a:p>
            <a:r>
              <a:rPr lang="en-US" baseline="0" dirty="0"/>
              <a:t>30 min – WRAP UP and KOBO advanced features</a:t>
            </a:r>
          </a:p>
          <a:p>
            <a:r>
              <a:rPr lang="en-US" baseline="0" dirty="0"/>
              <a:t>	FEEDBACK FORM</a:t>
            </a:r>
          </a:p>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88</a:t>
            </a:fld>
            <a:endParaRPr lang="en-GB"/>
          </a:p>
        </p:txBody>
      </p:sp>
    </p:spTree>
    <p:extLst>
      <p:ext uri="{BB962C8B-B14F-4D97-AF65-F5344CB8AC3E}">
        <p14:creationId xmlns:p14="http://schemas.microsoft.com/office/powerpoint/2010/main" val="137147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step is potential a misunderstanding</a:t>
            </a:r>
            <a:r>
              <a:rPr lang="en-US" baseline="0" dirty="0"/>
              <a:t> and a lose of information</a:t>
            </a:r>
          </a:p>
          <a:p>
            <a:r>
              <a:rPr lang="en-US" baseline="0" dirty="0"/>
              <a:t>Shortening the process is a gain in time and quality</a:t>
            </a:r>
            <a:endParaRPr lang="en-US" dirty="0"/>
          </a:p>
        </p:txBody>
      </p:sp>
      <p:sp>
        <p:nvSpPr>
          <p:cNvPr id="4" name="Slide Number Placeholder 3"/>
          <p:cNvSpPr>
            <a:spLocks noGrp="1"/>
          </p:cNvSpPr>
          <p:nvPr>
            <p:ph type="sldNum" sz="quarter" idx="10"/>
          </p:nvPr>
        </p:nvSpPr>
        <p:spPr/>
        <p:txBody>
          <a:bodyPr/>
          <a:lstStyle/>
          <a:p>
            <a:fld id="{712D3970-3CF0-432F-B2B8-46278E180B3C}" type="slidenum">
              <a:rPr lang="en-GB" smtClean="0"/>
              <a:t>7</a:t>
            </a:fld>
            <a:endParaRPr lang="en-GB"/>
          </a:p>
        </p:txBody>
      </p:sp>
    </p:spTree>
    <p:extLst>
      <p:ext uri="{BB962C8B-B14F-4D97-AF65-F5344CB8AC3E}">
        <p14:creationId xmlns:p14="http://schemas.microsoft.com/office/powerpoint/2010/main" val="1446707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Kobo is an integrated solution</a:t>
            </a:r>
            <a:r>
              <a:rPr lang="en-US" baseline="0" dirty="0"/>
              <a:t>: when you need different software to program then to analyze kobo offer an all in one solution</a:t>
            </a:r>
          </a:p>
          <a:p>
            <a:r>
              <a:rPr lang="en-US" baseline="0" dirty="0"/>
              <a:t>Kobo is free of charge and was developed for humanitarian workers</a:t>
            </a:r>
          </a:p>
          <a:p>
            <a:r>
              <a:rPr lang="en-US" baseline="0" dirty="0"/>
              <a:t>Kobo server is now also running on shelter cluster server as final try before to be fully accessible.</a:t>
            </a:r>
            <a:endParaRPr lang="en-US" dirty="0"/>
          </a:p>
        </p:txBody>
      </p:sp>
      <p:sp>
        <p:nvSpPr>
          <p:cNvPr id="4" name="Slide Number Placeholder 3"/>
          <p:cNvSpPr>
            <a:spLocks noGrp="1"/>
          </p:cNvSpPr>
          <p:nvPr>
            <p:ph type="sldNum" sz="quarter" idx="10"/>
          </p:nvPr>
        </p:nvSpPr>
        <p:spPr/>
        <p:txBody>
          <a:bodyPr/>
          <a:lstStyle/>
          <a:p>
            <a:fld id="{712D3970-3CF0-432F-B2B8-46278E180B3C}" type="slidenum">
              <a:rPr lang="en-GB" smtClean="0"/>
              <a:t>8</a:t>
            </a:fld>
            <a:endParaRPr lang="en-GB"/>
          </a:p>
        </p:txBody>
      </p:sp>
    </p:spTree>
    <p:extLst>
      <p:ext uri="{BB962C8B-B14F-4D97-AF65-F5344CB8AC3E}">
        <p14:creationId xmlns:p14="http://schemas.microsoft.com/office/powerpoint/2010/main" val="2147142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step is potential a misunderstanding</a:t>
            </a:r>
            <a:r>
              <a:rPr lang="en-US" baseline="0" dirty="0"/>
              <a:t> and a lose of information</a:t>
            </a:r>
          </a:p>
          <a:p>
            <a:r>
              <a:rPr lang="en-US" baseline="0" dirty="0"/>
              <a:t>Shortening the process is a gain in time and quality</a:t>
            </a:r>
            <a:endParaRPr lang="en-US" dirty="0"/>
          </a:p>
        </p:txBody>
      </p:sp>
      <p:sp>
        <p:nvSpPr>
          <p:cNvPr id="4" name="Slide Number Placeholder 3"/>
          <p:cNvSpPr>
            <a:spLocks noGrp="1"/>
          </p:cNvSpPr>
          <p:nvPr>
            <p:ph type="sldNum" sz="quarter" idx="10"/>
          </p:nvPr>
        </p:nvSpPr>
        <p:spPr/>
        <p:txBody>
          <a:bodyPr/>
          <a:lstStyle/>
          <a:p>
            <a:fld id="{712D3970-3CF0-432F-B2B8-46278E180B3C}" type="slidenum">
              <a:rPr lang="en-GB" smtClean="0"/>
              <a:t>9</a:t>
            </a:fld>
            <a:endParaRPr lang="en-GB"/>
          </a:p>
        </p:txBody>
      </p:sp>
    </p:spTree>
    <p:extLst>
      <p:ext uri="{BB962C8B-B14F-4D97-AF65-F5344CB8AC3E}">
        <p14:creationId xmlns:p14="http://schemas.microsoft.com/office/powerpoint/2010/main" val="3666459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2D3970-3CF0-432F-B2B8-46278E180B3C}" type="slidenum">
              <a:rPr lang="en-GB" smtClean="0"/>
              <a:t>10</a:t>
            </a:fld>
            <a:endParaRPr lang="en-GB"/>
          </a:p>
        </p:txBody>
      </p:sp>
    </p:spTree>
    <p:extLst>
      <p:ext uri="{BB962C8B-B14F-4D97-AF65-F5344CB8AC3E}">
        <p14:creationId xmlns:p14="http://schemas.microsoft.com/office/powerpoint/2010/main" val="280210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844824"/>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670176"/>
            <a:ext cx="6400800" cy="127099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68394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02253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89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86064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826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29163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5321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1658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4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1170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202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1" name="Group 30"/>
          <p:cNvGrpSpPr/>
          <p:nvPr/>
        </p:nvGrpSpPr>
        <p:grpSpPr>
          <a:xfrm>
            <a:off x="3527884" y="6298867"/>
            <a:ext cx="2088232" cy="400110"/>
            <a:chOff x="3671392" y="6341258"/>
            <a:chExt cx="1908720" cy="400110"/>
          </a:xfrm>
        </p:grpSpPr>
        <p:pic>
          <p:nvPicPr>
            <p:cNvPr id="2049" name="Picture 3" descr="Logo-sm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71392" y="6381328"/>
              <a:ext cx="360040" cy="3154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3995936" y="6341258"/>
              <a:ext cx="15841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dirty="0">
                  <a:ln>
                    <a:noFill/>
                  </a:ln>
                  <a:solidFill>
                    <a:srgbClr val="7F1416"/>
                  </a:solidFill>
                  <a:effectLst/>
                  <a:latin typeface="Verdana" pitchFamily="34" charset="0"/>
                  <a:ea typeface="Times New Roman" pitchFamily="18" charset="0"/>
                  <a:cs typeface="Times New Roman" pitchFamily="18" charset="0"/>
                </a:rPr>
                <a:t>Ukraine Shelter Cluster</a:t>
              </a:r>
              <a:endParaRPr kumimoji="0" lang="en-GB"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600" b="0" i="0" u="none" strike="noStrike" cap="none" normalizeH="0" baseline="0" dirty="0">
                  <a:ln>
                    <a:noFill/>
                  </a:ln>
                  <a:solidFill>
                    <a:srgbClr val="7F1416"/>
                  </a:solidFill>
                  <a:effectLst/>
                  <a:latin typeface="Verdana" pitchFamily="34" charset="0"/>
                  <a:ea typeface="Times New Roman" pitchFamily="18" charset="0"/>
                  <a:cs typeface="Times New Roman" pitchFamily="18" charset="0"/>
                </a:rPr>
                <a:t>ShelterCluster.org</a:t>
              </a:r>
              <a:endParaRPr kumimoji="0" lang="en-GB"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600" b="0" i="0" u="none" strike="noStrike" cap="none" normalizeH="0" baseline="0" dirty="0">
                  <a:ln>
                    <a:noFill/>
                  </a:ln>
                  <a:solidFill>
                    <a:srgbClr val="595959"/>
                  </a:solidFill>
                  <a:effectLst/>
                  <a:latin typeface="Verdana" pitchFamily="34" charset="0"/>
                  <a:ea typeface="Times New Roman" pitchFamily="18" charset="0"/>
                  <a:cs typeface="Times New Roman" pitchFamily="18" charset="0"/>
                </a:rPr>
                <a:t>Coordinating Humanitarian Shelter</a:t>
              </a: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grpSp>
      <p:sp>
        <p:nvSpPr>
          <p:cNvPr id="11" name="Rectangle 10"/>
          <p:cNvSpPr/>
          <p:nvPr/>
        </p:nvSpPr>
        <p:spPr>
          <a:xfrm>
            <a:off x="0" y="0"/>
            <a:ext cx="9144000" cy="116632"/>
          </a:xfrm>
          <a:prstGeom prst="rect">
            <a:avLst/>
          </a:prstGeom>
          <a:solidFill>
            <a:srgbClr val="7F1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15"/>
          <p:cNvSpPr/>
          <p:nvPr/>
        </p:nvSpPr>
        <p:spPr>
          <a:xfrm>
            <a:off x="0" y="0"/>
            <a:ext cx="9144000" cy="116632"/>
          </a:xfrm>
          <a:prstGeom prst="rect">
            <a:avLst/>
          </a:prstGeom>
          <a:solidFill>
            <a:srgbClr val="7F1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0" y="6741368"/>
            <a:ext cx="1836000" cy="116632"/>
          </a:xfrm>
          <a:prstGeom prst="rect">
            <a:avLst/>
          </a:prstGeom>
          <a:solidFill>
            <a:srgbClr val="04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p:cNvSpPr/>
          <p:nvPr/>
        </p:nvSpPr>
        <p:spPr>
          <a:xfrm>
            <a:off x="1836000" y="6741368"/>
            <a:ext cx="1836000" cy="116632"/>
          </a:xfrm>
          <a:prstGeom prst="rect">
            <a:avLst/>
          </a:prstGeom>
          <a:solidFill>
            <a:srgbClr val="459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3672000" y="6741368"/>
            <a:ext cx="1836000" cy="116632"/>
          </a:xfrm>
          <a:prstGeom prst="rect">
            <a:avLst/>
          </a:prstGeom>
          <a:solidFill>
            <a:srgbClr val="7F1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5508000" y="6741368"/>
            <a:ext cx="1836000" cy="116632"/>
          </a:xfrm>
          <a:prstGeom prst="rect">
            <a:avLst/>
          </a:prstGeom>
          <a:solidFill>
            <a:srgbClr val="459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7326256" y="6741368"/>
            <a:ext cx="1836000" cy="116632"/>
          </a:xfrm>
          <a:prstGeom prst="rect">
            <a:avLst/>
          </a:prstGeom>
          <a:solidFill>
            <a:srgbClr val="04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481041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p:txStyles>
    <p:titleStyle>
      <a:lvl1pPr algn="ctr" defTabSz="914400" rtl="0" eaLnBrk="1" latinLnBrk="0" hangingPunct="1">
        <a:spcBef>
          <a:spcPct val="0"/>
        </a:spcBef>
        <a:buNone/>
        <a:defRPr sz="3600" b="1" kern="1200">
          <a:solidFill>
            <a:srgbClr val="04314C"/>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emf"/><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1.emf"/><Relationship Id="rId3" Type="http://schemas.openxmlformats.org/officeDocument/2006/relationships/image" Target="../media/image53.jpeg"/><Relationship Id="rId7" Type="http://schemas.openxmlformats.org/officeDocument/2006/relationships/diagramColors" Target="../diagrams/colors1.xml"/><Relationship Id="rId12" Type="http://schemas.openxmlformats.org/officeDocument/2006/relationships/image" Target="../media/image60.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59.emf"/><Relationship Id="rId5" Type="http://schemas.openxmlformats.org/officeDocument/2006/relationships/diagramLayout" Target="../diagrams/layout1.xml"/><Relationship Id="rId10" Type="http://schemas.openxmlformats.org/officeDocument/2006/relationships/image" Target="../media/image58.emf"/><Relationship Id="rId4" Type="http://schemas.openxmlformats.org/officeDocument/2006/relationships/diagramData" Target="../diagrams/data1.xml"/><Relationship Id="rId9" Type="http://schemas.openxmlformats.org/officeDocument/2006/relationships/image" Target="../media/image57.emf"/></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jpg"/></Relationships>
</file>

<file path=ppt/slides/_rels/slide17.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4.png"/><Relationship Id="rId2" Type="http://schemas.openxmlformats.org/officeDocument/2006/relationships/image" Target="../media/image69.emf"/><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emf"/></Relationships>
</file>

<file path=ppt/slides/_rels/slide18.xml.rels><?xml version="1.0" encoding="UTF-8" standalone="yes"?>
<Relationships xmlns="http://schemas.openxmlformats.org/package/2006/relationships"><Relationship Id="rId3" Type="http://schemas.openxmlformats.org/officeDocument/2006/relationships/image" Target="../media/image75.emf"/><Relationship Id="rId7" Type="http://schemas.openxmlformats.org/officeDocument/2006/relationships/image" Target="../media/image69.emf"/><Relationship Id="rId2"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77.emf"/><Relationship Id="rId4" Type="http://schemas.openxmlformats.org/officeDocument/2006/relationships/image" Target="../media/image76.emf"/></Relationships>
</file>

<file path=ppt/slides/_rels/slide19.xml.rels><?xml version="1.0" encoding="UTF-8" standalone="yes"?>
<Relationships xmlns="http://schemas.openxmlformats.org/package/2006/relationships"><Relationship Id="rId2" Type="http://schemas.openxmlformats.org/officeDocument/2006/relationships/hyperlink" Target="http://www.surveysystem.com/sscalc.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Reporting%20template%20Shelter%20Cluster%20v3.2.xlsx" TargetMode="External"/><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haiyansheltercluster.or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hyperlink" Target="https://www.humanitarianresponse.info/en/operations/ukrain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emf"/><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hyperlink" Target="https://kobo.humanitarianresponse.info/" TargetMode="External"/><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hyperlink" Target="https://kobo.unhcr.org/accounts/login/?next=/#/"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emf"/><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s>
</file>

<file path=ppt/slides/_rels/slide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emf"/><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emf"/><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chart" Target="../charts/chart2.xml"/><Relationship Id="rId4" Type="http://schemas.openxmlformats.org/officeDocument/2006/relationships/chart" Target="../charts/char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Training on online data collection (Kobo)</a:t>
            </a:r>
            <a:endParaRPr lang="en-GB" dirty="0"/>
          </a:p>
        </p:txBody>
      </p:sp>
      <p:sp>
        <p:nvSpPr>
          <p:cNvPr id="3" name="Subtitle 2"/>
          <p:cNvSpPr>
            <a:spLocks noGrp="1"/>
          </p:cNvSpPr>
          <p:nvPr>
            <p:ph type="subTitle" idx="1"/>
          </p:nvPr>
        </p:nvSpPr>
        <p:spPr>
          <a:xfrm>
            <a:off x="2411760" y="3501008"/>
            <a:ext cx="6400800" cy="2376264"/>
          </a:xfrm>
        </p:spPr>
        <p:txBody>
          <a:bodyPr>
            <a:normAutofit fontScale="92500" lnSpcReduction="10000"/>
          </a:bodyPr>
          <a:lstStyle/>
          <a:p>
            <a:pPr algn="r"/>
            <a:r>
              <a:rPr lang="en-US"/>
              <a:t>Kyiv, 17 </a:t>
            </a:r>
            <a:r>
              <a:rPr lang="en-US" dirty="0"/>
              <a:t>February 2016</a:t>
            </a:r>
          </a:p>
          <a:p>
            <a:pPr algn="r"/>
            <a:endParaRPr lang="en-US" dirty="0"/>
          </a:p>
          <a:p>
            <a:pPr algn="r"/>
            <a:r>
              <a:rPr lang="en-US" sz="2600" i="1" dirty="0"/>
              <a:t>Delivered by Shelter Cluster team: </a:t>
            </a:r>
          </a:p>
          <a:p>
            <a:pPr algn="r"/>
            <a:r>
              <a:rPr lang="en-US" sz="2600" i="1" dirty="0"/>
              <a:t>Igor Chantefort</a:t>
            </a:r>
          </a:p>
          <a:p>
            <a:pPr algn="r"/>
            <a:r>
              <a:rPr lang="en-US" sz="2600" i="1" dirty="0"/>
              <a:t>Andrii Mazurenko</a:t>
            </a:r>
            <a:endParaRPr lang="en-GB" sz="2600" i="1" dirty="0"/>
          </a:p>
        </p:txBody>
      </p:sp>
    </p:spTree>
    <p:extLst>
      <p:ext uri="{BB962C8B-B14F-4D97-AF65-F5344CB8AC3E}">
        <p14:creationId xmlns:p14="http://schemas.microsoft.com/office/powerpoint/2010/main" val="217135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115616" y="116632"/>
            <a:ext cx="6661404" cy="523220"/>
          </a:xfrm>
          <a:prstGeom prst="rect">
            <a:avLst/>
          </a:prstGeom>
          <a:noFill/>
          <a:ln w="9525">
            <a:noFill/>
            <a:miter lim="800000"/>
            <a:headEnd/>
            <a:tailEnd/>
          </a:ln>
        </p:spPr>
        <p:txBody>
          <a:bodyPr wrap="square">
            <a:prstTxWarp prst="textNoShape">
              <a:avLst/>
            </a:prstTxWarp>
            <a:spAutoFit/>
          </a:bodyPr>
          <a:lstStyle/>
          <a:p>
            <a:pPr marL="39688" algn="ctr"/>
            <a:r>
              <a:rPr lang="en-US" sz="2800" u="sng" dirty="0">
                <a:solidFill>
                  <a:srgbClr val="5F5F5F"/>
                </a:solidFill>
                <a:latin typeface="Arial"/>
                <a:ea typeface="Arial"/>
                <a:cs typeface="Arial"/>
              </a:rPr>
              <a:t>Agenda</a:t>
            </a:r>
            <a:endParaRPr lang="en-US" sz="4000" u="sng" dirty="0">
              <a:solidFill>
                <a:srgbClr val="FF0000"/>
              </a:solidFill>
              <a:latin typeface="Arial"/>
              <a:ea typeface="Arial"/>
              <a:cs typeface="Arial"/>
            </a:endParaRPr>
          </a:p>
        </p:txBody>
      </p:sp>
      <p:sp>
        <p:nvSpPr>
          <p:cNvPr id="5" name="TextBox 4"/>
          <p:cNvSpPr txBox="1"/>
          <p:nvPr/>
        </p:nvSpPr>
        <p:spPr>
          <a:xfrm>
            <a:off x="395536" y="657503"/>
            <a:ext cx="4320480" cy="4324261"/>
          </a:xfrm>
          <a:prstGeom prst="rect">
            <a:avLst/>
          </a:prstGeom>
          <a:noFill/>
        </p:spPr>
        <p:txBody>
          <a:bodyPr wrap="square" rtlCol="0">
            <a:spAutoFit/>
          </a:bodyPr>
          <a:lstStyle/>
          <a:p>
            <a:pPr>
              <a:spcAft>
                <a:spcPts val="1800"/>
              </a:spcAft>
            </a:pPr>
            <a:r>
              <a:rPr lang="en-US" b="1" dirty="0">
                <a:solidFill>
                  <a:srgbClr val="7F1416"/>
                </a:solidFill>
                <a:latin typeface="Lucida Handwriting" panose="03010101010101010101" pitchFamily="66" charset="0"/>
              </a:rPr>
              <a:t>Morning</a:t>
            </a:r>
          </a:p>
          <a:p>
            <a:pPr>
              <a:spcAft>
                <a:spcPts val="1800"/>
              </a:spcAft>
            </a:pPr>
            <a:r>
              <a:rPr lang="en-US" spc="-200" dirty="0">
                <a:latin typeface="Kristen ITC" panose="03050502040202030202" pitchFamily="66" charset="0"/>
              </a:rPr>
              <a:t>09h00 09h30   </a:t>
            </a:r>
            <a:r>
              <a:rPr lang="en-US" strike="sngStrike" dirty="0">
                <a:solidFill>
                  <a:schemeClr val="bg1">
                    <a:lumMod val="75000"/>
                  </a:schemeClr>
                </a:solidFill>
                <a:latin typeface="Kristen ITC" panose="03050502040202030202" pitchFamily="66" charset="0"/>
              </a:rPr>
              <a:t>Session 1 Introduction</a:t>
            </a:r>
          </a:p>
          <a:p>
            <a:pPr>
              <a:spcAft>
                <a:spcPts val="1800"/>
              </a:spcAft>
            </a:pPr>
            <a:r>
              <a:rPr lang="en-US" spc="-200" dirty="0">
                <a:latin typeface="Kristen ITC" panose="03050502040202030202" pitchFamily="66" charset="0"/>
              </a:rPr>
              <a:t>09h30 10h30    </a:t>
            </a:r>
            <a:r>
              <a:rPr lang="en-US" dirty="0">
                <a:latin typeface="Kristen ITC" panose="03050502040202030202" pitchFamily="66" charset="0"/>
              </a:rPr>
              <a:t>Session 2 Design</a:t>
            </a:r>
          </a:p>
          <a:p>
            <a:pPr>
              <a:spcAft>
                <a:spcPts val="1800"/>
              </a:spcAft>
            </a:pPr>
            <a:r>
              <a:rPr lang="en-US" spc="-200" dirty="0">
                <a:latin typeface="Kristen ITC" panose="03050502040202030202" pitchFamily="66" charset="0"/>
              </a:rPr>
              <a:t>10h30 11h00     </a:t>
            </a:r>
            <a:r>
              <a:rPr lang="en-US" dirty="0">
                <a:latin typeface="Kristen ITC" panose="03050502040202030202" pitchFamily="66" charset="0"/>
              </a:rPr>
              <a:t>Session 3 Collection</a:t>
            </a:r>
          </a:p>
          <a:p>
            <a:pPr>
              <a:spcAft>
                <a:spcPts val="1800"/>
              </a:spcAft>
            </a:pPr>
            <a:r>
              <a:rPr lang="en-US" spc="-200" dirty="0">
                <a:latin typeface="Kristen ITC" panose="03050502040202030202" pitchFamily="66" charset="0"/>
              </a:rPr>
              <a:t>11h00 11h15       </a:t>
            </a:r>
            <a:r>
              <a:rPr lang="en-US" dirty="0">
                <a:latin typeface="Kristen ITC" panose="03050502040202030202" pitchFamily="66" charset="0"/>
              </a:rPr>
              <a:t>Coffee</a:t>
            </a:r>
          </a:p>
          <a:p>
            <a:r>
              <a:rPr lang="en-US" spc="-200" dirty="0">
                <a:latin typeface="Kristen ITC" panose="03050502040202030202" pitchFamily="66" charset="0"/>
              </a:rPr>
              <a:t>11h15 11h45       </a:t>
            </a:r>
            <a:r>
              <a:rPr lang="en-US" dirty="0">
                <a:latin typeface="Kristen ITC" panose="03050502040202030202" pitchFamily="66" charset="0"/>
              </a:rPr>
              <a:t>Session 4 Combining/</a:t>
            </a:r>
          </a:p>
          <a:p>
            <a:pPr>
              <a:spcAft>
                <a:spcPts val="1200"/>
              </a:spcAft>
            </a:pPr>
            <a:r>
              <a:rPr lang="en-US" dirty="0">
                <a:latin typeface="Kristen ITC" panose="03050502040202030202" pitchFamily="66" charset="0"/>
              </a:rPr>
              <a:t>		Processing</a:t>
            </a:r>
          </a:p>
          <a:p>
            <a:pPr>
              <a:spcAft>
                <a:spcPts val="1200"/>
              </a:spcAft>
            </a:pPr>
            <a:r>
              <a:rPr lang="en-US" spc="-200" dirty="0">
                <a:latin typeface="Kristen ITC" panose="03050502040202030202" pitchFamily="66" charset="0"/>
              </a:rPr>
              <a:t>11h45 12h30    </a:t>
            </a:r>
            <a:r>
              <a:rPr lang="en-US" dirty="0">
                <a:latin typeface="Kristen ITC" panose="03050502040202030202" pitchFamily="66" charset="0"/>
              </a:rPr>
              <a:t>Session 5 Analysis/ 			Dissemination</a:t>
            </a:r>
          </a:p>
          <a:p>
            <a:pPr>
              <a:spcAft>
                <a:spcPts val="1200"/>
              </a:spcAft>
            </a:pPr>
            <a:endParaRPr lang="en-GB" dirty="0"/>
          </a:p>
        </p:txBody>
      </p:sp>
      <p:grpSp>
        <p:nvGrpSpPr>
          <p:cNvPr id="8" name="Group 7"/>
          <p:cNvGrpSpPr/>
          <p:nvPr/>
        </p:nvGrpSpPr>
        <p:grpSpPr>
          <a:xfrm>
            <a:off x="0" y="657503"/>
            <a:ext cx="8892480" cy="7109639"/>
            <a:chOff x="0" y="657503"/>
            <a:chExt cx="8892480" cy="7109639"/>
          </a:xfrm>
        </p:grpSpPr>
        <p:sp>
          <p:nvSpPr>
            <p:cNvPr id="6" name="TextBox 5"/>
            <p:cNvSpPr txBox="1"/>
            <p:nvPr/>
          </p:nvSpPr>
          <p:spPr>
            <a:xfrm>
              <a:off x="4572000" y="657503"/>
              <a:ext cx="4320480" cy="7109639"/>
            </a:xfrm>
            <a:prstGeom prst="rect">
              <a:avLst/>
            </a:prstGeom>
            <a:noFill/>
          </p:spPr>
          <p:txBody>
            <a:bodyPr wrap="square" rtlCol="0">
              <a:spAutoFit/>
            </a:bodyPr>
            <a:lstStyle/>
            <a:p>
              <a:pPr>
                <a:spcAft>
                  <a:spcPts val="1800"/>
                </a:spcAft>
              </a:pPr>
              <a:r>
                <a:rPr lang="en-US" b="1" dirty="0">
                  <a:solidFill>
                    <a:srgbClr val="7F1416"/>
                  </a:solidFill>
                  <a:latin typeface="Lucida Handwriting" panose="03010101010101010101" pitchFamily="66" charset="0"/>
                </a:rPr>
                <a:t>Afternoon</a:t>
              </a:r>
            </a:p>
            <a:p>
              <a:r>
                <a:rPr lang="en-US" spc="-200" dirty="0">
                  <a:latin typeface="Kristen ITC" panose="03050502040202030202" pitchFamily="66" charset="0"/>
                </a:rPr>
                <a:t>13h30 14h00    </a:t>
              </a:r>
              <a:r>
                <a:rPr lang="en-US" dirty="0">
                  <a:latin typeface="Kristen ITC" panose="03050502040202030202" pitchFamily="66" charset="0"/>
                </a:rPr>
                <a:t>Session 6 Programing </a:t>
              </a:r>
            </a:p>
            <a:p>
              <a:pPr>
                <a:spcAft>
                  <a:spcPts val="1200"/>
                </a:spcAft>
              </a:pPr>
              <a:r>
                <a:rPr lang="en-US" dirty="0">
                  <a:latin typeface="Kristen ITC" panose="03050502040202030202" pitchFamily="66" charset="0"/>
                </a:rPr>
                <a:t>My 5 first question on Kobo</a:t>
              </a:r>
            </a:p>
            <a:p>
              <a:pPr>
                <a:spcAft>
                  <a:spcPts val="1800"/>
                </a:spcAft>
              </a:pPr>
              <a:r>
                <a:rPr lang="en-US" spc="-200" dirty="0">
                  <a:latin typeface="Kristen ITC" panose="03050502040202030202" pitchFamily="66" charset="0"/>
                </a:rPr>
                <a:t>14h00 14h45     </a:t>
              </a:r>
              <a:r>
                <a:rPr lang="en-US" dirty="0">
                  <a:latin typeface="Kristen ITC" panose="03050502040202030202" pitchFamily="66" charset="0"/>
                </a:rPr>
                <a:t>Session 7 Programing Adding 5 more: date, pictures… </a:t>
              </a:r>
            </a:p>
            <a:p>
              <a:pPr>
                <a:spcAft>
                  <a:spcPts val="1800"/>
                </a:spcAft>
              </a:pPr>
              <a:r>
                <a:rPr lang="en-US" spc="-200" dirty="0">
                  <a:latin typeface="Kristen ITC" panose="03050502040202030202" pitchFamily="66" charset="0"/>
                </a:rPr>
                <a:t>14h45 15h00       </a:t>
              </a:r>
              <a:r>
                <a:rPr lang="en-US" dirty="0">
                  <a:latin typeface="Kristen ITC" panose="03050502040202030202" pitchFamily="66" charset="0"/>
                </a:rPr>
                <a:t>Coffee</a:t>
              </a:r>
            </a:p>
            <a:p>
              <a:r>
                <a:rPr lang="en-US" spc="-200" dirty="0">
                  <a:latin typeface="Kristen ITC" panose="03050502040202030202" pitchFamily="66" charset="0"/>
                </a:rPr>
                <a:t>15h00 16h00       </a:t>
              </a:r>
              <a:r>
                <a:rPr lang="en-US" dirty="0">
                  <a:latin typeface="Kristen ITC" panose="03050502040202030202" pitchFamily="66" charset="0"/>
                </a:rPr>
                <a:t>Session 8 Programing</a:t>
              </a:r>
            </a:p>
            <a:p>
              <a:pPr>
                <a:spcAft>
                  <a:spcPts val="1200"/>
                </a:spcAft>
              </a:pPr>
              <a:r>
                <a:rPr lang="en-US" dirty="0">
                  <a:latin typeface="Kristen ITC" panose="03050502040202030202" pitchFamily="66" charset="0"/>
                </a:rPr>
                <a:t>		</a:t>
              </a:r>
            </a:p>
            <a:p>
              <a:pPr>
                <a:spcAft>
                  <a:spcPts val="1800"/>
                </a:spcAft>
              </a:pPr>
              <a:r>
                <a:rPr lang="en-US" spc="-200" dirty="0">
                  <a:latin typeface="Kristen ITC" panose="03050502040202030202" pitchFamily="66" charset="0"/>
                </a:rPr>
                <a:t>16h00 16h30    </a:t>
              </a:r>
              <a:r>
                <a:rPr lang="en-US" dirty="0">
                  <a:latin typeface="Kristen ITC" panose="03050502040202030202" pitchFamily="66" charset="0"/>
                </a:rPr>
                <a:t>Presentation of Participants</a:t>
              </a:r>
            </a:p>
            <a:p>
              <a:pPr>
                <a:spcAft>
                  <a:spcPts val="1800"/>
                </a:spcAft>
              </a:pPr>
              <a:r>
                <a:rPr lang="en-US" spc="-200" dirty="0">
                  <a:latin typeface="Kristen ITC" panose="03050502040202030202" pitchFamily="66" charset="0"/>
                </a:rPr>
                <a:t>16h30 16h45    </a:t>
              </a:r>
              <a:r>
                <a:rPr lang="en-US" dirty="0">
                  <a:latin typeface="Kristen ITC" panose="03050502040202030202" pitchFamily="66" charset="0"/>
                </a:rPr>
                <a:t>Short break</a:t>
              </a:r>
            </a:p>
            <a:p>
              <a:pPr>
                <a:spcAft>
                  <a:spcPts val="1800"/>
                </a:spcAft>
              </a:pPr>
              <a:r>
                <a:rPr lang="en-US" spc="-200" dirty="0">
                  <a:latin typeface="Kristen ITC" panose="03050502040202030202" pitchFamily="66" charset="0"/>
                </a:rPr>
                <a:t>16h45 17h15    </a:t>
              </a:r>
              <a:r>
                <a:rPr lang="en-US" dirty="0">
                  <a:latin typeface="Kristen ITC" panose="03050502040202030202" pitchFamily="66" charset="0"/>
                </a:rPr>
                <a:t>Session 9 Data analysis</a:t>
              </a:r>
            </a:p>
            <a:p>
              <a:pPr>
                <a:spcAft>
                  <a:spcPts val="1200"/>
                </a:spcAft>
              </a:pPr>
              <a:r>
                <a:rPr lang="en-US" spc="-200" dirty="0">
                  <a:latin typeface="Kristen ITC" panose="03050502040202030202" pitchFamily="66" charset="0"/>
                </a:rPr>
                <a:t>17h15 17h45    </a:t>
              </a:r>
              <a:r>
                <a:rPr lang="en-US" dirty="0">
                  <a:latin typeface="Kristen ITC" panose="03050502040202030202" pitchFamily="66" charset="0"/>
                </a:rPr>
                <a:t>Session 10 WRAP UP</a:t>
              </a:r>
            </a:p>
            <a:p>
              <a:pPr>
                <a:spcAft>
                  <a:spcPts val="1200"/>
                </a:spcAft>
              </a:pPr>
              <a:endParaRPr lang="en-US" dirty="0">
                <a:latin typeface="Kristen ITC" panose="03050502040202030202" pitchFamily="66" charset="0"/>
              </a:endParaRPr>
            </a:p>
            <a:p>
              <a:pPr>
                <a:spcAft>
                  <a:spcPts val="1200"/>
                </a:spcAft>
              </a:pPr>
              <a:endParaRPr lang="en-US" dirty="0">
                <a:latin typeface="Kristen ITC" panose="03050502040202030202" pitchFamily="66" charset="0"/>
              </a:endParaRPr>
            </a:p>
            <a:p>
              <a:pPr>
                <a:spcAft>
                  <a:spcPts val="1200"/>
                </a:spcAft>
              </a:pPr>
              <a:endParaRPr lang="en-US" dirty="0">
                <a:latin typeface="Kristen ITC" panose="03050502040202030202" pitchFamily="66" charset="0"/>
              </a:endParaRPr>
            </a:p>
            <a:p>
              <a:pPr>
                <a:spcAft>
                  <a:spcPts val="1200"/>
                </a:spcAft>
              </a:pP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9219"/>
              <a:ext cx="3923928" cy="2172175"/>
            </a:xfrm>
            <a:prstGeom prst="rect">
              <a:avLst/>
            </a:prstGeom>
          </p:spPr>
        </p:pic>
      </p:grpSp>
    </p:spTree>
    <p:extLst>
      <p:ext uri="{BB962C8B-B14F-4D97-AF65-F5344CB8AC3E}">
        <p14:creationId xmlns:p14="http://schemas.microsoft.com/office/powerpoint/2010/main" val="213116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166313" y="588569"/>
            <a:ext cx="7956376" cy="523220"/>
          </a:xfrm>
          <a:prstGeom prst="rect">
            <a:avLst/>
          </a:prstGeom>
          <a:noFill/>
          <a:ln w="9525">
            <a:noFill/>
            <a:miter lim="800000"/>
            <a:headEnd/>
            <a:tailEnd/>
          </a:ln>
        </p:spPr>
        <p:txBody>
          <a:bodyPr wrap="square">
            <a:prstTxWarp prst="textNoShape">
              <a:avLst/>
            </a:prstTxWarp>
            <a:spAutoFit/>
          </a:bodyPr>
          <a:lstStyle/>
          <a:p>
            <a:pPr marL="39688"/>
            <a:r>
              <a:rPr lang="en-US" sz="2800" dirty="0">
                <a:solidFill>
                  <a:srgbClr val="5F5F5F"/>
                </a:solidFill>
                <a:latin typeface="Arial"/>
                <a:ea typeface="Arial"/>
                <a:cs typeface="Arial"/>
              </a:rPr>
              <a:t>Information Management is a cycle of six stages</a:t>
            </a:r>
            <a:endParaRPr lang="en-US" sz="4000" dirty="0">
              <a:solidFill>
                <a:srgbClr val="FF0000"/>
              </a:solidFill>
              <a:latin typeface="Arial"/>
              <a:ea typeface="Arial"/>
              <a:cs typeface="Arial"/>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51306" y="332020"/>
            <a:ext cx="1036319" cy="1036319"/>
          </a:xfrm>
          <a:prstGeom prst="rect">
            <a:avLst/>
          </a:prstGeom>
          <a:noFill/>
          <a:ln>
            <a:noFill/>
          </a:ln>
        </p:spPr>
      </p:pic>
      <p:cxnSp>
        <p:nvCxnSpPr>
          <p:cNvPr id="6" name="Straight Arrow Connector 5"/>
          <p:cNvCxnSpPr/>
          <p:nvPr/>
        </p:nvCxnSpPr>
        <p:spPr>
          <a:xfrm flipV="1">
            <a:off x="889153" y="3529767"/>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1520" y="3917018"/>
            <a:ext cx="1034771" cy="11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5198" y="5101581"/>
            <a:ext cx="867545" cy="338554"/>
          </a:xfrm>
          <a:prstGeom prst="rect">
            <a:avLst/>
          </a:prstGeom>
          <a:noFill/>
        </p:spPr>
        <p:txBody>
          <a:bodyPr wrap="none" rtlCol="0">
            <a:spAutoFit/>
          </a:bodyPr>
          <a:lstStyle/>
          <a:p>
            <a:r>
              <a:rPr lang="en-US" sz="1600" b="1" dirty="0">
                <a:solidFill>
                  <a:srgbClr val="459FD5"/>
                </a:solidFill>
                <a:latin typeface="Arial" pitchFamily="34" charset="0"/>
                <a:cs typeface="Arial" pitchFamily="34" charset="0"/>
              </a:rPr>
              <a:t>Design</a:t>
            </a:r>
          </a:p>
        </p:txBody>
      </p:sp>
      <p:pic>
        <p:nvPicPr>
          <p:cNvPr id="12"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8003" y="2044810"/>
            <a:ext cx="15906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57492" y="2075385"/>
            <a:ext cx="1466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768670" y="5111543"/>
            <a:ext cx="1255472" cy="338554"/>
          </a:xfrm>
          <a:prstGeom prst="rect">
            <a:avLst/>
          </a:prstGeom>
          <a:noFill/>
        </p:spPr>
        <p:txBody>
          <a:bodyPr wrap="none" rtlCol="0" anchor="ctr">
            <a:spAutoFit/>
          </a:bodyPr>
          <a:lstStyle/>
          <a:p>
            <a:r>
              <a:rPr lang="en-US" sz="1600" b="1" dirty="0">
                <a:solidFill>
                  <a:srgbClr val="459FD5"/>
                </a:solidFill>
                <a:latin typeface="Arial" pitchFamily="34" charset="0"/>
                <a:cs typeface="Arial" pitchFamily="34" charset="0"/>
              </a:rPr>
              <a:t>Combining</a:t>
            </a:r>
          </a:p>
        </p:txBody>
      </p:sp>
      <p:pic>
        <p:nvPicPr>
          <p:cNvPr id="4102" name="Picture 6" descr="\\redcross\home\maartenvv\Office\My Pictures\feature_icon_web_reporting.png"/>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5748" y="3925235"/>
            <a:ext cx="1824418" cy="12143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dcross\home\maartenvv\Office\My Pictures\Picture3.png"/>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31854" y="1998800"/>
            <a:ext cx="1276350" cy="173355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2721701" y="3546196"/>
            <a:ext cx="366337" cy="370822"/>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945837" y="3586681"/>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829926" y="3518749"/>
            <a:ext cx="366337" cy="370822"/>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754149" y="3624732"/>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7808" y="2008876"/>
            <a:ext cx="15906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07297" y="2039451"/>
            <a:ext cx="1466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 descr="\\redcross\home\maartenvv\Office\My Pictures\Picture3.png"/>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1659" y="1962866"/>
            <a:ext cx="12763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9026" y="1286981"/>
            <a:ext cx="608161" cy="75247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6789" y="5144613"/>
            <a:ext cx="863534" cy="86353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2319" y="1081810"/>
            <a:ext cx="1260407" cy="100832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74653" y="5004317"/>
            <a:ext cx="1619672" cy="1012295"/>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57492" y="1182418"/>
            <a:ext cx="1364230" cy="852644"/>
          </a:xfrm>
          <a:prstGeom prst="rect">
            <a:avLst/>
          </a:prstGeom>
        </p:spPr>
      </p:pic>
      <p:pic>
        <p:nvPicPr>
          <p:cNvPr id="14" name="Picture 3"/>
          <p:cNvPicPr>
            <a:picLocks noChangeAspect="1" noChangeArrowheads="1"/>
          </p:cNvPicPr>
          <p:nvPr/>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26683" y="3917018"/>
            <a:ext cx="13811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15" cstate="print">
            <a:extLst>
              <a:ext uri="{28A0092B-C50C-407E-A947-70E740481C1C}">
                <a14:useLocalDpi xmlns:a14="http://schemas.microsoft.com/office/drawing/2010/main" val="0"/>
              </a:ext>
            </a:extLst>
          </a:blip>
          <a:srcRect t="22483"/>
          <a:stretch/>
        </p:blipFill>
        <p:spPr>
          <a:xfrm>
            <a:off x="669465" y="5328250"/>
            <a:ext cx="1422147" cy="822078"/>
          </a:xfrm>
          <a:prstGeom prst="rect">
            <a:avLst/>
          </a:prstGeom>
        </p:spPr>
      </p:pic>
    </p:spTree>
    <p:extLst>
      <p:ext uri="{BB962C8B-B14F-4D97-AF65-F5344CB8AC3E}">
        <p14:creationId xmlns:p14="http://schemas.microsoft.com/office/powerpoint/2010/main" val="169040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43744" y="388446"/>
            <a:ext cx="75963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rgbClr val="04314C"/>
                </a:solidFill>
                <a:latin typeface="Verdana" pitchFamily="34" charset="0"/>
                <a:ea typeface="Verdana" pitchFamily="34" charset="0"/>
                <a:cs typeface="Verdana" pitchFamily="34" charset="0"/>
              </a:defRPr>
            </a:lvl1pPr>
          </a:lstStyle>
          <a:p>
            <a:r>
              <a:rPr lang="en-US" sz="2800" dirty="0">
                <a:solidFill>
                  <a:schemeClr val="bg1">
                    <a:lumMod val="75000"/>
                  </a:schemeClr>
                </a:solidFill>
              </a:rPr>
              <a:t>Session 2. </a:t>
            </a:r>
            <a:r>
              <a:rPr lang="en-US" sz="2800" dirty="0"/>
              <a:t>Making a plan is first step to any data collection!</a:t>
            </a:r>
            <a:endParaRPr lang="en-US" sz="2800" dirty="0">
              <a:latin typeface="Arial" pitchFamily="34" charset="0"/>
              <a:ea typeface="SimSun-ExtB" pitchFamily="49" charset="-122"/>
              <a:cs typeface="Arial" pitchFamily="34" charset="0"/>
            </a:endParaRPr>
          </a:p>
        </p:txBody>
      </p:sp>
      <p:sp>
        <p:nvSpPr>
          <p:cNvPr id="2" name="Content Placeholder 1"/>
          <p:cNvSpPr>
            <a:spLocks noGrp="1"/>
          </p:cNvSpPr>
          <p:nvPr>
            <p:ph idx="1"/>
          </p:nvPr>
        </p:nvSpPr>
        <p:spPr>
          <a:xfrm>
            <a:off x="469380" y="1873911"/>
            <a:ext cx="8229600" cy="3992391"/>
          </a:xfrm>
        </p:spPr>
        <p:txBody>
          <a:bodyPr>
            <a:normAutofit fontScale="77500" lnSpcReduction="20000"/>
          </a:bodyPr>
          <a:lstStyle/>
          <a:p>
            <a:r>
              <a:rPr lang="en-US" dirty="0"/>
              <a:t>Plan before you start data collection;</a:t>
            </a:r>
          </a:p>
          <a:p>
            <a:r>
              <a:rPr lang="en-US" dirty="0"/>
              <a:t>Define roles and assign responsibilities for each step;</a:t>
            </a:r>
          </a:p>
          <a:p>
            <a:r>
              <a:rPr lang="en-US" dirty="0"/>
              <a:t>Budget!</a:t>
            </a:r>
          </a:p>
          <a:p>
            <a:r>
              <a:rPr lang="en-US" dirty="0"/>
              <a:t>Recognize stakeholders;</a:t>
            </a:r>
          </a:p>
          <a:p>
            <a:r>
              <a:rPr lang="en-US" dirty="0"/>
              <a:t>Define expected outcomes;</a:t>
            </a:r>
          </a:p>
          <a:p>
            <a:r>
              <a:rPr lang="en-US" dirty="0"/>
              <a:t>Define data model;</a:t>
            </a:r>
          </a:p>
          <a:p>
            <a:r>
              <a:rPr lang="en-US" dirty="0"/>
              <a:t>Create, manage and document data management system</a:t>
            </a:r>
          </a:p>
          <a:p>
            <a:r>
              <a:rPr lang="en-US" dirty="0"/>
              <a:t>Document strategy;</a:t>
            </a:r>
          </a:p>
          <a:p>
            <a:r>
              <a:rPr lang="en-US" dirty="0"/>
              <a:t>Revisit the plan throughout project life cycle.</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80" y="2688885"/>
            <a:ext cx="3779912" cy="2362445"/>
          </a:xfrm>
          <a:prstGeom prst="rect">
            <a:avLst/>
          </a:prstGeom>
        </p:spPr>
      </p:pic>
      <p:sp>
        <p:nvSpPr>
          <p:cNvPr id="5" name="Multiply 4"/>
          <p:cNvSpPr/>
          <p:nvPr/>
        </p:nvSpPr>
        <p:spPr>
          <a:xfrm>
            <a:off x="219232" y="1838771"/>
            <a:ext cx="4132271" cy="4013134"/>
          </a:xfrm>
          <a:prstGeom prst="mathMultiply">
            <a:avLst>
              <a:gd name="adj1" fmla="val 11811"/>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776" y="2212142"/>
            <a:ext cx="2520280" cy="3118313"/>
          </a:xfrm>
          <a:prstGeom prst="rect">
            <a:avLst/>
          </a:prstGeom>
        </p:spPr>
      </p:pic>
    </p:spTree>
    <p:extLst>
      <p:ext uri="{BB962C8B-B14F-4D97-AF65-F5344CB8AC3E}">
        <p14:creationId xmlns:p14="http://schemas.microsoft.com/office/powerpoint/2010/main" val="248216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exit" presetSubtype="0" fill="hold" nodeType="clickEffect">
                                  <p:stCondLst>
                                    <p:cond delay="0"/>
                                  </p:stCondLst>
                                  <p:childTnLst>
                                    <p:animEffect transition="out" filter="fade">
                                      <p:cBhvr>
                                        <p:cTn id="28" dur="2000"/>
                                        <p:tgtEl>
                                          <p:spTgt spid="3"/>
                                        </p:tgtEl>
                                      </p:cBhvr>
                                    </p:animEffect>
                                    <p:anim calcmode="lin" valueType="num">
                                      <p:cBhvr>
                                        <p:cTn id="29" dur="2000"/>
                                        <p:tgtEl>
                                          <p:spTgt spid="3"/>
                                        </p:tgtEl>
                                        <p:attrNameLst>
                                          <p:attrName>style.rotation</p:attrName>
                                        </p:attrNameLst>
                                      </p:cBhvr>
                                      <p:tavLst>
                                        <p:tav tm="0">
                                          <p:val>
                                            <p:fltVal val="0"/>
                                          </p:val>
                                        </p:tav>
                                        <p:tav tm="100000">
                                          <p:val>
                                            <p:fltVal val="720"/>
                                          </p:val>
                                        </p:tav>
                                      </p:tavLst>
                                    </p:anim>
                                    <p:anim calcmode="lin" valueType="num">
                                      <p:cBhvr>
                                        <p:cTn id="30" dur="2000"/>
                                        <p:tgtEl>
                                          <p:spTgt spid="3"/>
                                        </p:tgtEl>
                                        <p:attrNameLst>
                                          <p:attrName>ppt_h</p:attrName>
                                        </p:attrNameLst>
                                      </p:cBhvr>
                                      <p:tavLst>
                                        <p:tav tm="0">
                                          <p:val>
                                            <p:strVal val="ppt_h"/>
                                          </p:val>
                                        </p:tav>
                                        <p:tav tm="100000">
                                          <p:val>
                                            <p:fltVal val="0"/>
                                          </p:val>
                                        </p:tav>
                                      </p:tavLst>
                                    </p:anim>
                                    <p:anim calcmode="lin" valueType="num">
                                      <p:cBhvr>
                                        <p:cTn id="31" dur="2000"/>
                                        <p:tgtEl>
                                          <p:spTgt spid="3"/>
                                        </p:tgtEl>
                                        <p:attrNameLst>
                                          <p:attrName>ppt_w</p:attrName>
                                        </p:attrNameLst>
                                      </p:cBhvr>
                                      <p:tavLst>
                                        <p:tav tm="0">
                                          <p:val>
                                            <p:strVal val="ppt_w"/>
                                          </p:val>
                                        </p:tav>
                                        <p:tav tm="100000">
                                          <p:val>
                                            <p:fltVal val="0"/>
                                          </p:val>
                                        </p:tav>
                                      </p:tavLst>
                                    </p:anim>
                                    <p:set>
                                      <p:cBhvr>
                                        <p:cTn id="32" dur="1" fill="hold">
                                          <p:stCondLst>
                                            <p:cond delay="1999"/>
                                          </p:stCondLst>
                                        </p:cTn>
                                        <p:tgtEl>
                                          <p:spTgt spid="3"/>
                                        </p:tgtEl>
                                        <p:attrNameLst>
                                          <p:attrName>style.visibility</p:attrName>
                                        </p:attrNameLst>
                                      </p:cBhvr>
                                      <p:to>
                                        <p:strVal val="hidden"/>
                                      </p:to>
                                    </p:set>
                                  </p:childTnLst>
                                </p:cTn>
                              </p:par>
                              <p:par>
                                <p:cTn id="33" presetID="35" presetClass="exit" presetSubtype="0" fill="hold" grpId="1" nodeType="withEffect">
                                  <p:stCondLst>
                                    <p:cond delay="0"/>
                                  </p:stCondLst>
                                  <p:childTnLst>
                                    <p:animEffect transition="out" filter="fade">
                                      <p:cBhvr>
                                        <p:cTn id="34" dur="2000"/>
                                        <p:tgtEl>
                                          <p:spTgt spid="5"/>
                                        </p:tgtEl>
                                      </p:cBhvr>
                                    </p:animEffect>
                                    <p:anim calcmode="lin" valueType="num">
                                      <p:cBhvr>
                                        <p:cTn id="35" dur="2000"/>
                                        <p:tgtEl>
                                          <p:spTgt spid="5"/>
                                        </p:tgtEl>
                                        <p:attrNameLst>
                                          <p:attrName>style.rotation</p:attrName>
                                        </p:attrNameLst>
                                      </p:cBhvr>
                                      <p:tavLst>
                                        <p:tav tm="0">
                                          <p:val>
                                            <p:fltVal val="0"/>
                                          </p:val>
                                        </p:tav>
                                        <p:tav tm="100000">
                                          <p:val>
                                            <p:fltVal val="720"/>
                                          </p:val>
                                        </p:tav>
                                      </p:tavLst>
                                    </p:anim>
                                    <p:anim calcmode="lin" valueType="num">
                                      <p:cBhvr>
                                        <p:cTn id="36" dur="2000"/>
                                        <p:tgtEl>
                                          <p:spTgt spid="5"/>
                                        </p:tgtEl>
                                        <p:attrNameLst>
                                          <p:attrName>ppt_h</p:attrName>
                                        </p:attrNameLst>
                                      </p:cBhvr>
                                      <p:tavLst>
                                        <p:tav tm="0">
                                          <p:val>
                                            <p:strVal val="ppt_h"/>
                                          </p:val>
                                        </p:tav>
                                        <p:tav tm="100000">
                                          <p:val>
                                            <p:fltVal val="0"/>
                                          </p:val>
                                        </p:tav>
                                      </p:tavLst>
                                    </p:anim>
                                    <p:anim calcmode="lin" valueType="num">
                                      <p:cBhvr>
                                        <p:cTn id="37" dur="2000"/>
                                        <p:tgtEl>
                                          <p:spTgt spid="5"/>
                                        </p:tgtEl>
                                        <p:attrNameLst>
                                          <p:attrName>ppt_w</p:attrName>
                                        </p:attrNameLst>
                                      </p:cBhvr>
                                      <p:tavLst>
                                        <p:tav tm="0">
                                          <p:val>
                                            <p:strVal val="ppt_w"/>
                                          </p:val>
                                        </p:tav>
                                        <p:tav tm="100000">
                                          <p:val>
                                            <p:fltVal val="0"/>
                                          </p:val>
                                        </p:tav>
                                      </p:tavLst>
                                    </p:anim>
                                    <p:set>
                                      <p:cBhvr>
                                        <p:cTn id="38" dur="1" fill="hold">
                                          <p:stCondLst>
                                            <p:cond delay="19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fade">
                                      <p:cBhvr>
                                        <p:cTn id="48" dur="500"/>
                                        <p:tgtEl>
                                          <p:spTgt spid="2">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fade">
                                      <p:cBhvr>
                                        <p:cTn id="53" dur="500"/>
                                        <p:tgtEl>
                                          <p:spTgt spid="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fade">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
                                            <p:txEl>
                                              <p:pRg st="3" end="3"/>
                                            </p:txEl>
                                          </p:spTgt>
                                        </p:tgtEl>
                                        <p:attrNameLst>
                                          <p:attrName>style.visibility</p:attrName>
                                        </p:attrNameLst>
                                      </p:cBhvr>
                                      <p:to>
                                        <p:strVal val="visible"/>
                                      </p:to>
                                    </p:set>
                                    <p:animEffect transition="in" filter="fade">
                                      <p:cBhvr>
                                        <p:cTn id="63" dur="500"/>
                                        <p:tgtEl>
                                          <p:spTgt spid="2">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txEl>
                                              <p:pRg st="4" end="4"/>
                                            </p:txEl>
                                          </p:spTgt>
                                        </p:tgtEl>
                                        <p:attrNameLst>
                                          <p:attrName>style.visibility</p:attrName>
                                        </p:attrNameLst>
                                      </p:cBhvr>
                                      <p:to>
                                        <p:strVal val="visible"/>
                                      </p:to>
                                    </p:set>
                                    <p:animEffect transition="in" filter="fade">
                                      <p:cBhvr>
                                        <p:cTn id="68" dur="500"/>
                                        <p:tgtEl>
                                          <p:spTgt spid="2">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xEl>
                                              <p:pRg st="5" end="5"/>
                                            </p:txEl>
                                          </p:spTgt>
                                        </p:tgtEl>
                                        <p:attrNameLst>
                                          <p:attrName>style.visibility</p:attrName>
                                        </p:attrNameLst>
                                      </p:cBhvr>
                                      <p:to>
                                        <p:strVal val="visible"/>
                                      </p:to>
                                    </p:set>
                                    <p:animEffect transition="in" filter="fade">
                                      <p:cBhvr>
                                        <p:cTn id="73" dur="500"/>
                                        <p:tgtEl>
                                          <p:spTgt spid="2">
                                            <p:txEl>
                                              <p:pRg st="5" end="5"/>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
                                            <p:txEl>
                                              <p:pRg st="6" end="6"/>
                                            </p:txEl>
                                          </p:spTgt>
                                        </p:tgtEl>
                                        <p:attrNameLst>
                                          <p:attrName>style.visibility</p:attrName>
                                        </p:attrNameLst>
                                      </p:cBhvr>
                                      <p:to>
                                        <p:strVal val="visible"/>
                                      </p:to>
                                    </p:set>
                                    <p:animEffect transition="in" filter="fade">
                                      <p:cBhvr>
                                        <p:cTn id="78" dur="500"/>
                                        <p:tgtEl>
                                          <p:spTgt spid="2">
                                            <p:txEl>
                                              <p:pRg st="6" end="6"/>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
                                            <p:txEl>
                                              <p:pRg st="7" end="7"/>
                                            </p:txEl>
                                          </p:spTgt>
                                        </p:tgtEl>
                                        <p:attrNameLst>
                                          <p:attrName>style.visibility</p:attrName>
                                        </p:attrNameLst>
                                      </p:cBhvr>
                                      <p:to>
                                        <p:strVal val="visible"/>
                                      </p:to>
                                    </p:set>
                                    <p:animEffect transition="in" filter="fade">
                                      <p:cBhvr>
                                        <p:cTn id="83" dur="500"/>
                                        <p:tgtEl>
                                          <p:spTgt spid="2">
                                            <p:txEl>
                                              <p:pRg st="7" end="7"/>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
                                            <p:txEl>
                                              <p:pRg st="8" end="8"/>
                                            </p:txEl>
                                          </p:spTgt>
                                        </p:tgtEl>
                                        <p:attrNameLst>
                                          <p:attrName>style.visibility</p:attrName>
                                        </p:attrNameLst>
                                      </p:cBhvr>
                                      <p:to>
                                        <p:strVal val="visible"/>
                                      </p:to>
                                    </p:set>
                                    <p:animEffect transition="in" filter="fade">
                                      <p:cBhvr>
                                        <p:cTn id="88"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529" y="459450"/>
            <a:ext cx="8229600" cy="1143000"/>
          </a:xfrm>
        </p:spPr>
        <p:txBody>
          <a:bodyPr>
            <a:normAutofit/>
          </a:bodyPr>
          <a:lstStyle/>
          <a:p>
            <a:pPr lvl="0"/>
            <a:r>
              <a:rPr lang="en-US" dirty="0">
                <a:solidFill>
                  <a:schemeClr val="bg1">
                    <a:lumMod val="75000"/>
                  </a:schemeClr>
                </a:solidFill>
              </a:rPr>
              <a:t>Session 2. </a:t>
            </a:r>
            <a:r>
              <a:rPr lang="en-US" dirty="0">
                <a:latin typeface="Arial" pitchFamily="34" charset="0"/>
                <a:ea typeface="SimSun-ExtB" pitchFamily="49" charset="-122"/>
                <a:cs typeface="Arial" pitchFamily="34" charset="0"/>
              </a:rPr>
              <a:t>Assess data needs</a:t>
            </a:r>
          </a:p>
        </p:txBody>
      </p:sp>
      <p:sp>
        <p:nvSpPr>
          <p:cNvPr id="3" name="Content Placeholder 2"/>
          <p:cNvSpPr>
            <a:spLocks noGrp="1"/>
          </p:cNvSpPr>
          <p:nvPr>
            <p:ph idx="1"/>
          </p:nvPr>
        </p:nvSpPr>
        <p:spPr>
          <a:xfrm>
            <a:off x="414529" y="1844824"/>
            <a:ext cx="8229600" cy="2232248"/>
          </a:xfrm>
        </p:spPr>
        <p:txBody>
          <a:bodyPr>
            <a:normAutofit/>
          </a:bodyPr>
          <a:lstStyle/>
          <a:p>
            <a:pPr marL="0" indent="0" algn="ctr">
              <a:buClr>
                <a:schemeClr val="tx2">
                  <a:lumMod val="75000"/>
                  <a:lumOff val="25000"/>
                </a:schemeClr>
              </a:buClr>
              <a:buNone/>
            </a:pPr>
            <a:r>
              <a:rPr lang="en-US" sz="2400" dirty="0">
                <a:solidFill>
                  <a:srgbClr val="7F1416"/>
                </a:solidFill>
                <a:latin typeface="Arial" pitchFamily="34" charset="0"/>
                <a:cs typeface="Arial" pitchFamily="34" charset="0"/>
              </a:rPr>
              <a:t>Strategic</a:t>
            </a:r>
          </a:p>
          <a:p>
            <a:pPr>
              <a:buClr>
                <a:schemeClr val="tx2">
                  <a:lumMod val="75000"/>
                  <a:lumOff val="25000"/>
                </a:schemeClr>
              </a:buClr>
            </a:pPr>
            <a:r>
              <a:rPr lang="en-US" sz="2400" dirty="0">
                <a:solidFill>
                  <a:srgbClr val="7F1416"/>
                </a:solidFill>
                <a:latin typeface="Arial" pitchFamily="34" charset="0"/>
                <a:cs typeface="Arial" pitchFamily="34" charset="0"/>
              </a:rPr>
              <a:t>WHAT </a:t>
            </a:r>
            <a:r>
              <a:rPr lang="en-US" sz="2400" dirty="0">
                <a:solidFill>
                  <a:schemeClr val="bg1">
                    <a:lumMod val="50000"/>
                  </a:schemeClr>
                </a:solidFill>
                <a:latin typeface="Arial" pitchFamily="34" charset="0"/>
                <a:cs typeface="Arial" pitchFamily="34" charset="0"/>
              </a:rPr>
              <a:t>you want to measure</a:t>
            </a:r>
          </a:p>
          <a:p>
            <a:pPr>
              <a:buClr>
                <a:schemeClr val="tx2">
                  <a:lumMod val="75000"/>
                  <a:lumOff val="25000"/>
                </a:schemeClr>
              </a:buClr>
            </a:pPr>
            <a:r>
              <a:rPr lang="en-US" sz="2400" dirty="0">
                <a:solidFill>
                  <a:srgbClr val="7F1416"/>
                </a:solidFill>
                <a:latin typeface="Arial" pitchFamily="34" charset="0"/>
                <a:cs typeface="Arial" pitchFamily="34" charset="0"/>
              </a:rPr>
              <a:t>WHY</a:t>
            </a:r>
            <a:r>
              <a:rPr lang="en-US" sz="2400" dirty="0">
                <a:solidFill>
                  <a:schemeClr val="bg1">
                    <a:lumMod val="50000"/>
                  </a:schemeClr>
                </a:solidFill>
                <a:latin typeface="Arial" pitchFamily="34" charset="0"/>
                <a:cs typeface="Arial" pitchFamily="34" charset="0"/>
              </a:rPr>
              <a:t> you need to measure</a:t>
            </a:r>
          </a:p>
          <a:p>
            <a:pPr>
              <a:buClr>
                <a:schemeClr val="tx2">
                  <a:lumMod val="75000"/>
                  <a:lumOff val="25000"/>
                </a:schemeClr>
              </a:buClr>
            </a:pPr>
            <a:r>
              <a:rPr lang="en-US" sz="2400" dirty="0">
                <a:solidFill>
                  <a:srgbClr val="7F1416"/>
                </a:solidFill>
                <a:latin typeface="Arial" pitchFamily="34" charset="0"/>
                <a:cs typeface="Arial" pitchFamily="34" charset="0"/>
              </a:rPr>
              <a:t>HOW</a:t>
            </a:r>
            <a:r>
              <a:rPr lang="en-US" sz="2400" dirty="0">
                <a:solidFill>
                  <a:schemeClr val="bg1">
                    <a:lumMod val="50000"/>
                  </a:schemeClr>
                </a:solidFill>
                <a:latin typeface="Arial" pitchFamily="34" charset="0"/>
                <a:cs typeface="Arial" pitchFamily="34" charset="0"/>
              </a:rPr>
              <a:t> you will measure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2142889"/>
            <a:ext cx="1914954" cy="1914954"/>
          </a:xfrm>
          <a:prstGeom prst="rect">
            <a:avLst/>
          </a:prstGeom>
        </p:spPr>
      </p:pic>
      <p:sp>
        <p:nvSpPr>
          <p:cNvPr id="7" name="Content Placeholder 2"/>
          <p:cNvSpPr txBox="1">
            <a:spLocks/>
          </p:cNvSpPr>
          <p:nvPr/>
        </p:nvSpPr>
        <p:spPr>
          <a:xfrm>
            <a:off x="414529" y="4075747"/>
            <a:ext cx="8229600" cy="22322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chemeClr val="tx2">
                  <a:lumMod val="75000"/>
                  <a:lumOff val="25000"/>
                </a:schemeClr>
              </a:buClr>
              <a:buFont typeface="Wingdings" pitchFamily="2" charset="2"/>
              <a:buNone/>
            </a:pPr>
            <a:r>
              <a:rPr lang="en-US" sz="2400" dirty="0">
                <a:solidFill>
                  <a:srgbClr val="7F1416"/>
                </a:solidFill>
                <a:latin typeface="Arial" pitchFamily="34" charset="0"/>
                <a:cs typeface="Arial" pitchFamily="34" charset="0"/>
              </a:rPr>
              <a:t>Operational</a:t>
            </a:r>
          </a:p>
          <a:p>
            <a:pPr>
              <a:buClr>
                <a:schemeClr val="tx2">
                  <a:lumMod val="75000"/>
                  <a:lumOff val="25000"/>
                </a:schemeClr>
              </a:buClr>
            </a:pPr>
            <a:r>
              <a:rPr lang="en-US" sz="2400" dirty="0">
                <a:solidFill>
                  <a:schemeClr val="bg1">
                    <a:lumMod val="50000"/>
                  </a:schemeClr>
                </a:solidFill>
                <a:latin typeface="Arial" pitchFamily="34" charset="0"/>
                <a:cs typeface="Arial" pitchFamily="34" charset="0"/>
              </a:rPr>
              <a:t>What is </a:t>
            </a:r>
            <a:r>
              <a:rPr lang="en-US" sz="2400" dirty="0">
                <a:solidFill>
                  <a:srgbClr val="7F1416"/>
                </a:solidFill>
                <a:latin typeface="Arial" pitchFamily="34" charset="0"/>
                <a:cs typeface="Arial" pitchFamily="34" charset="0"/>
              </a:rPr>
              <a:t>level</a:t>
            </a:r>
            <a:r>
              <a:rPr lang="en-US" sz="2400" dirty="0">
                <a:solidFill>
                  <a:schemeClr val="bg1">
                    <a:lumMod val="50000"/>
                  </a:schemeClr>
                </a:solidFill>
                <a:latin typeface="Arial" pitchFamily="34" charset="0"/>
                <a:cs typeface="Arial" pitchFamily="34" charset="0"/>
              </a:rPr>
              <a:t> of data collection?</a:t>
            </a:r>
          </a:p>
          <a:p>
            <a:pPr>
              <a:buClr>
                <a:schemeClr val="tx2">
                  <a:lumMod val="75000"/>
                  <a:lumOff val="25000"/>
                </a:schemeClr>
              </a:buClr>
            </a:pPr>
            <a:r>
              <a:rPr lang="en-US" sz="2400" dirty="0">
                <a:solidFill>
                  <a:schemeClr val="bg1">
                    <a:lumMod val="50000"/>
                  </a:schemeClr>
                </a:solidFill>
                <a:latin typeface="Arial" pitchFamily="34" charset="0"/>
                <a:cs typeface="Arial" pitchFamily="34" charset="0"/>
              </a:rPr>
              <a:t>Design your </a:t>
            </a:r>
            <a:r>
              <a:rPr lang="en-US" sz="2400" dirty="0">
                <a:solidFill>
                  <a:srgbClr val="7F1416"/>
                </a:solidFill>
                <a:latin typeface="Arial" pitchFamily="34" charset="0"/>
                <a:cs typeface="Arial" pitchFamily="34" charset="0"/>
              </a:rPr>
              <a:t>data model</a:t>
            </a:r>
          </a:p>
          <a:p>
            <a:pPr>
              <a:buClr>
                <a:schemeClr val="tx2">
                  <a:lumMod val="75000"/>
                  <a:lumOff val="25000"/>
                </a:schemeClr>
              </a:buClr>
            </a:pPr>
            <a:r>
              <a:rPr lang="en-US" sz="2400" dirty="0">
                <a:solidFill>
                  <a:srgbClr val="7F1416"/>
                </a:solidFill>
                <a:latin typeface="Arial" pitchFamily="34" charset="0"/>
                <a:cs typeface="Arial" pitchFamily="34" charset="0"/>
              </a:rPr>
              <a:t>Explain</a:t>
            </a:r>
            <a:r>
              <a:rPr lang="en-US" sz="2400" dirty="0">
                <a:solidFill>
                  <a:schemeClr val="bg1">
                    <a:lumMod val="50000"/>
                  </a:schemeClr>
                </a:solidFill>
                <a:latin typeface="Arial" pitchFamily="34" charset="0"/>
                <a:cs typeface="Arial" pitchFamily="34" charset="0"/>
              </a:rPr>
              <a:t> your data</a:t>
            </a:r>
          </a:p>
        </p:txBody>
      </p:sp>
    </p:spTree>
    <p:extLst>
      <p:ext uri="{BB962C8B-B14F-4D97-AF65-F5344CB8AC3E}">
        <p14:creationId xmlns:p14="http://schemas.microsoft.com/office/powerpoint/2010/main" val="326348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75656" y="459450"/>
            <a:ext cx="7668344" cy="14573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rgbClr val="04314C"/>
                </a:solidFill>
                <a:latin typeface="Verdana" pitchFamily="34" charset="0"/>
                <a:ea typeface="Verdana" pitchFamily="34" charset="0"/>
                <a:cs typeface="Verdana" pitchFamily="34" charset="0"/>
              </a:defRPr>
            </a:lvl1pPr>
          </a:lstStyle>
          <a:p>
            <a:r>
              <a:rPr lang="en-US" dirty="0">
                <a:solidFill>
                  <a:schemeClr val="bg1">
                    <a:lumMod val="75000"/>
                  </a:schemeClr>
                </a:solidFill>
              </a:rPr>
              <a:t>Session 2. </a:t>
            </a:r>
            <a:r>
              <a:rPr lang="en-US" dirty="0">
                <a:solidFill>
                  <a:srgbClr val="7F1416"/>
                </a:solidFill>
              </a:rPr>
              <a:t>WHAT</a:t>
            </a:r>
            <a:r>
              <a:rPr lang="en-US" dirty="0"/>
              <a:t> you want to measure</a:t>
            </a:r>
            <a:endParaRPr lang="en-US" dirty="0">
              <a:latin typeface="Arial" pitchFamily="34" charset="0"/>
              <a:ea typeface="SimSun-ExtB" pitchFamily="49" charset="-122"/>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1" y="188640"/>
            <a:ext cx="1637866" cy="1844824"/>
          </a:xfrm>
          <a:prstGeom prst="rect">
            <a:avLst/>
          </a:prstGeom>
        </p:spPr>
      </p:pic>
      <p:graphicFrame>
        <p:nvGraphicFramePr>
          <p:cNvPr id="6" name="Diagram 5"/>
          <p:cNvGraphicFramePr/>
          <p:nvPr/>
        </p:nvGraphicFramePr>
        <p:xfrm>
          <a:off x="107504" y="2020725"/>
          <a:ext cx="468052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Table 7"/>
          <p:cNvGraphicFramePr>
            <a:graphicFrameLocks noGrp="1"/>
          </p:cNvGraphicFramePr>
          <p:nvPr/>
        </p:nvGraphicFramePr>
        <p:xfrm>
          <a:off x="5201816" y="2179517"/>
          <a:ext cx="3405106" cy="2311400"/>
        </p:xfrm>
        <a:graphic>
          <a:graphicData uri="http://schemas.openxmlformats.org/drawingml/2006/table">
            <a:tbl>
              <a:tblPr firstRow="1" bandRow="1">
                <a:tableStyleId>{2D5ABB26-0587-4C30-8999-92F81FD0307C}</a:tableStyleId>
              </a:tblPr>
              <a:tblGrid>
                <a:gridCol w="574691">
                  <a:extLst>
                    <a:ext uri="{9D8B030D-6E8A-4147-A177-3AD203B41FA5}">
                      <a16:colId xmlns:a16="http://schemas.microsoft.com/office/drawing/2014/main" val="20000"/>
                    </a:ext>
                  </a:extLst>
                </a:gridCol>
                <a:gridCol w="2830415">
                  <a:extLst>
                    <a:ext uri="{9D8B030D-6E8A-4147-A177-3AD203B41FA5}">
                      <a16:colId xmlns:a16="http://schemas.microsoft.com/office/drawing/2014/main" val="20001"/>
                    </a:ext>
                  </a:extLst>
                </a:gridCol>
              </a:tblGrid>
              <a:tr h="370840">
                <a:tc gridSpan="2">
                  <a:txBody>
                    <a:bodyPr/>
                    <a:lstStyle/>
                    <a:p>
                      <a:pPr algn="ctr"/>
                      <a:r>
                        <a:rPr lang="en-US" sz="2400" b="1" dirty="0">
                          <a:solidFill>
                            <a:srgbClr val="7F1416"/>
                          </a:solidFill>
                        </a:rPr>
                        <a:t>Format</a:t>
                      </a:r>
                      <a:endParaRPr lang="en-GB" sz="2400" b="1" dirty="0">
                        <a:solidFill>
                          <a:srgbClr val="7F1416"/>
                        </a:solidFill>
                      </a:endParaRPr>
                    </a:p>
                  </a:txBody>
                  <a:tcPr/>
                </a:tc>
                <a:tc hMerge="1">
                  <a:txBody>
                    <a:bodyPr/>
                    <a:lstStyle/>
                    <a:p>
                      <a:endParaRPr lang="en-GB" dirty="0"/>
                    </a:p>
                  </a:txBody>
                  <a:tcPr/>
                </a:tc>
                <a:extLst>
                  <a:ext uri="{0D108BD9-81ED-4DB2-BD59-A6C34878D82A}">
                    <a16:rowId xmlns:a16="http://schemas.microsoft.com/office/drawing/2014/main" val="10000"/>
                  </a:ext>
                </a:extLst>
              </a:tr>
              <a:tr h="370840">
                <a:tc>
                  <a:txBody>
                    <a:bodyPr/>
                    <a:lstStyle/>
                    <a:p>
                      <a:endParaRPr lang="en-GB"/>
                    </a:p>
                  </a:txBody>
                  <a:tcPr/>
                </a:tc>
                <a:tc>
                  <a:txBody>
                    <a:bodyPr/>
                    <a:lstStyle/>
                    <a:p>
                      <a:r>
                        <a:rPr lang="en-US" dirty="0"/>
                        <a:t>Text</a:t>
                      </a:r>
                      <a:endParaRPr lang="en-GB" dirty="0"/>
                    </a:p>
                  </a:txBody>
                  <a:tcPr/>
                </a:tc>
                <a:extLst>
                  <a:ext uri="{0D108BD9-81ED-4DB2-BD59-A6C34878D82A}">
                    <a16:rowId xmlns:a16="http://schemas.microsoft.com/office/drawing/2014/main" val="10001"/>
                  </a:ext>
                </a:extLst>
              </a:tr>
              <a:tr h="370840">
                <a:tc>
                  <a:txBody>
                    <a:bodyPr/>
                    <a:lstStyle/>
                    <a:p>
                      <a:endParaRPr lang="en-GB" dirty="0"/>
                    </a:p>
                  </a:txBody>
                  <a:tcPr/>
                </a:tc>
                <a:tc>
                  <a:txBody>
                    <a:bodyPr/>
                    <a:lstStyle/>
                    <a:p>
                      <a:r>
                        <a:rPr lang="en-US" dirty="0"/>
                        <a:t>Number</a:t>
                      </a:r>
                      <a:endParaRPr lang="en-GB" dirty="0"/>
                    </a:p>
                  </a:txBody>
                  <a:tcPr/>
                </a:tc>
                <a:extLst>
                  <a:ext uri="{0D108BD9-81ED-4DB2-BD59-A6C34878D82A}">
                    <a16:rowId xmlns:a16="http://schemas.microsoft.com/office/drawing/2014/main" val="10002"/>
                  </a:ext>
                </a:extLst>
              </a:tr>
              <a:tr h="370840">
                <a:tc>
                  <a:txBody>
                    <a:bodyPr/>
                    <a:lstStyle/>
                    <a:p>
                      <a:endParaRPr lang="en-GB"/>
                    </a:p>
                  </a:txBody>
                  <a:tcPr/>
                </a:tc>
                <a:tc>
                  <a:txBody>
                    <a:bodyPr/>
                    <a:lstStyle/>
                    <a:p>
                      <a:r>
                        <a:rPr lang="en-US" dirty="0"/>
                        <a:t>Date</a:t>
                      </a:r>
                      <a:endParaRPr lang="en-GB" dirty="0"/>
                    </a:p>
                  </a:txBody>
                  <a:tcPr/>
                </a:tc>
                <a:extLst>
                  <a:ext uri="{0D108BD9-81ED-4DB2-BD59-A6C34878D82A}">
                    <a16:rowId xmlns:a16="http://schemas.microsoft.com/office/drawing/2014/main" val="10003"/>
                  </a:ext>
                </a:extLst>
              </a:tr>
              <a:tr h="370840">
                <a:tc>
                  <a:txBody>
                    <a:bodyPr/>
                    <a:lstStyle/>
                    <a:p>
                      <a:endParaRPr lang="en-GB" dirty="0"/>
                    </a:p>
                  </a:txBody>
                  <a:tcPr/>
                </a:tc>
                <a:tc>
                  <a:txBody>
                    <a:bodyPr/>
                    <a:lstStyle/>
                    <a:p>
                      <a:r>
                        <a:rPr lang="en-US" dirty="0"/>
                        <a:t>GPS</a:t>
                      </a:r>
                      <a:r>
                        <a:rPr lang="en-US" baseline="0" dirty="0"/>
                        <a:t> Coordinates</a:t>
                      </a:r>
                      <a:endParaRPr lang="en-GB" dirty="0"/>
                    </a:p>
                  </a:txBody>
                  <a:tcPr/>
                </a:tc>
                <a:extLst>
                  <a:ext uri="{0D108BD9-81ED-4DB2-BD59-A6C34878D82A}">
                    <a16:rowId xmlns:a16="http://schemas.microsoft.com/office/drawing/2014/main" val="10004"/>
                  </a:ext>
                </a:extLst>
              </a:tr>
              <a:tr h="370840">
                <a:tc>
                  <a:txBody>
                    <a:bodyPr/>
                    <a:lstStyle/>
                    <a:p>
                      <a:endParaRPr lang="en-GB"/>
                    </a:p>
                  </a:txBody>
                  <a:tcPr/>
                </a:tc>
                <a:tc>
                  <a:txBody>
                    <a:bodyPr/>
                    <a:lstStyle/>
                    <a:p>
                      <a:r>
                        <a:rPr lang="en-US" dirty="0"/>
                        <a:t>Picture</a:t>
                      </a:r>
                      <a:endParaRPr lang="en-GB" dirty="0"/>
                    </a:p>
                  </a:txBody>
                  <a:tcPr/>
                </a:tc>
                <a:extLst>
                  <a:ext uri="{0D108BD9-81ED-4DB2-BD59-A6C34878D82A}">
                    <a16:rowId xmlns:a16="http://schemas.microsoft.com/office/drawing/2014/main" val="10005"/>
                  </a:ext>
                </a:extLst>
              </a:tr>
            </a:tbl>
          </a:graphicData>
        </a:graphic>
      </p:graphicFrame>
      <p:pic>
        <p:nvPicPr>
          <p:cNvPr id="17" name="Picture 16"/>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92080" y="3044582"/>
            <a:ext cx="407670" cy="407670"/>
          </a:xfrm>
          <a:prstGeom prst="rect">
            <a:avLst/>
          </a:prstGeom>
          <a:noFill/>
          <a:ln>
            <a:noFill/>
          </a:ln>
        </p:spPr>
      </p:pic>
      <p:pic>
        <p:nvPicPr>
          <p:cNvPr id="18" name="Picture 17"/>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92080" y="2636912"/>
            <a:ext cx="407670" cy="407670"/>
          </a:xfrm>
          <a:prstGeom prst="rect">
            <a:avLst/>
          </a:prstGeom>
          <a:noFill/>
          <a:ln>
            <a:noFill/>
          </a:ln>
        </p:spPr>
      </p:pic>
      <p:pic>
        <p:nvPicPr>
          <p:cNvPr id="19" name="Picture 18"/>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92080" y="3393645"/>
            <a:ext cx="406400" cy="406400"/>
          </a:xfrm>
          <a:prstGeom prst="rect">
            <a:avLst/>
          </a:prstGeom>
          <a:noFill/>
          <a:ln>
            <a:noFill/>
          </a:ln>
        </p:spPr>
      </p:pic>
      <p:pic>
        <p:nvPicPr>
          <p:cNvPr id="20" name="Picture 19"/>
          <p:cNvPicPr/>
          <p:nvPr/>
        </p:nvPicPr>
        <p:blipFill>
          <a:blip r:embed="rId1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92080" y="4143200"/>
            <a:ext cx="406400" cy="406400"/>
          </a:xfrm>
          <a:prstGeom prst="rect">
            <a:avLst/>
          </a:prstGeom>
          <a:noFill/>
          <a:ln>
            <a:noFill/>
          </a:ln>
        </p:spPr>
      </p:pic>
      <p:pic>
        <p:nvPicPr>
          <p:cNvPr id="21" name="Picture 20"/>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92080" y="3746011"/>
            <a:ext cx="406400" cy="406400"/>
          </a:xfrm>
          <a:prstGeom prst="rect">
            <a:avLst/>
          </a:prstGeom>
          <a:noFill/>
          <a:ln>
            <a:noFill/>
          </a:ln>
        </p:spPr>
      </p:pic>
      <p:sp>
        <p:nvSpPr>
          <p:cNvPr id="10" name="Right Brace 9"/>
          <p:cNvSpPr/>
          <p:nvPr/>
        </p:nvSpPr>
        <p:spPr>
          <a:xfrm>
            <a:off x="4456244" y="1772816"/>
            <a:ext cx="936104" cy="4464496"/>
          </a:xfrm>
          <a:prstGeom prst="rightBrace">
            <a:avLst>
              <a:gd name="adj1" fmla="val 8333"/>
              <a:gd name="adj2" fmla="val 85341"/>
            </a:avLst>
          </a:prstGeom>
          <a:ln w="19050">
            <a:solidFill>
              <a:srgbClr val="7F141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7F1416"/>
              </a:solidFill>
            </a:endParaRPr>
          </a:p>
        </p:txBody>
      </p:sp>
      <p:sp>
        <p:nvSpPr>
          <p:cNvPr id="22" name="Rounded Rectangle 21"/>
          <p:cNvSpPr/>
          <p:nvPr/>
        </p:nvSpPr>
        <p:spPr>
          <a:xfrm>
            <a:off x="5495280" y="5373216"/>
            <a:ext cx="2533104" cy="504056"/>
          </a:xfrm>
          <a:prstGeom prst="roundRect">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F1416"/>
                </a:solidFill>
              </a:rPr>
              <a:t>Type</a:t>
            </a:r>
            <a:endParaRPr lang="en-GB" sz="2400" b="1" dirty="0">
              <a:solidFill>
                <a:srgbClr val="7F1416"/>
              </a:solidFill>
            </a:endParaRPr>
          </a:p>
        </p:txBody>
      </p:sp>
    </p:spTree>
    <p:extLst>
      <p:ext uri="{BB962C8B-B14F-4D97-AF65-F5344CB8AC3E}">
        <p14:creationId xmlns:p14="http://schemas.microsoft.com/office/powerpoint/2010/main" val="71570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435280" cy="1143000"/>
          </a:xfrm>
        </p:spPr>
        <p:txBody>
          <a:bodyPr>
            <a:normAutofit fontScale="90000"/>
          </a:bodyPr>
          <a:lstStyle/>
          <a:p>
            <a:r>
              <a:rPr lang="en-US" dirty="0">
                <a:solidFill>
                  <a:schemeClr val="bg1">
                    <a:lumMod val="75000"/>
                  </a:schemeClr>
                </a:solidFill>
              </a:rPr>
              <a:t>Session 2. </a:t>
            </a:r>
            <a:r>
              <a:rPr lang="en-US" dirty="0">
                <a:solidFill>
                  <a:srgbClr val="7F1416"/>
                </a:solidFill>
              </a:rPr>
              <a:t>WHY</a:t>
            </a:r>
            <a:r>
              <a:rPr lang="en-US" dirty="0"/>
              <a:t> you need to measure it?</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24744"/>
            <a:ext cx="1530041" cy="249289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12160" y="1124744"/>
            <a:ext cx="3024336" cy="2219266"/>
          </a:xfrm>
          <a:prstGeom prst="rect">
            <a:avLst/>
          </a:prstGeom>
        </p:spPr>
      </p:pic>
      <p:sp>
        <p:nvSpPr>
          <p:cNvPr id="9" name="Oval Callout 8"/>
          <p:cNvSpPr/>
          <p:nvPr/>
        </p:nvSpPr>
        <p:spPr>
          <a:xfrm>
            <a:off x="2195736" y="1484784"/>
            <a:ext cx="2448272" cy="1571194"/>
          </a:xfrm>
          <a:prstGeom prst="wedgeEllipseCallout">
            <a:avLst>
              <a:gd name="adj1" fmla="val -62651"/>
              <a:gd name="adj2" fmla="val 27695"/>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do not have these data! We need it NOW!</a:t>
            </a:r>
            <a:endParaRPr lang="en-GB" dirty="0">
              <a:solidFill>
                <a:schemeClr val="tx1"/>
              </a:solidFill>
            </a:endParaRPr>
          </a:p>
        </p:txBody>
      </p:sp>
      <p:sp>
        <p:nvSpPr>
          <p:cNvPr id="14" name="Cloud Callout 13"/>
          <p:cNvSpPr/>
          <p:nvPr/>
        </p:nvSpPr>
        <p:spPr>
          <a:xfrm>
            <a:off x="4127394" y="2825552"/>
            <a:ext cx="2448272" cy="1584176"/>
          </a:xfrm>
          <a:prstGeom prst="cloudCallout">
            <a:avLst>
              <a:gd name="adj1" fmla="val 31894"/>
              <a:gd name="adj2" fmla="val -93120"/>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Bring me beneficiary lists NOW!</a:t>
            </a:r>
            <a:endParaRPr lang="en-GB" dirty="0">
              <a:solidFill>
                <a:schemeClr val="tx1"/>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5" y="3789040"/>
            <a:ext cx="1455503" cy="2518019"/>
          </a:xfrm>
          <a:prstGeom prst="rect">
            <a:avLst/>
          </a:prstGeom>
        </p:spPr>
      </p:pic>
      <p:sp>
        <p:nvSpPr>
          <p:cNvPr id="16" name="Rounded Rectangular Callout 15"/>
          <p:cNvSpPr/>
          <p:nvPr/>
        </p:nvSpPr>
        <p:spPr>
          <a:xfrm>
            <a:off x="2687234" y="4653136"/>
            <a:ext cx="2664296" cy="1512168"/>
          </a:xfrm>
          <a:prstGeom prst="wedgeRoundRectCallout">
            <a:avLst>
              <a:gd name="adj1" fmla="val -86109"/>
              <a:gd name="adj2" fmla="val -96381"/>
              <a:gd name="adj3" fmla="val 16667"/>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want to have an overall picture! What is going on outside this office???</a:t>
            </a:r>
            <a:endParaRPr lang="en-GB" dirty="0">
              <a:solidFill>
                <a:schemeClr val="tx1"/>
              </a:solidFill>
            </a:endParaRPr>
          </a:p>
        </p:txBody>
      </p:sp>
      <p:sp>
        <p:nvSpPr>
          <p:cNvPr id="17" name="TextBox 16"/>
          <p:cNvSpPr txBox="1"/>
          <p:nvPr/>
        </p:nvSpPr>
        <p:spPr>
          <a:xfrm>
            <a:off x="6300192" y="4829731"/>
            <a:ext cx="259228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Quantify needs;</a:t>
            </a:r>
          </a:p>
          <a:p>
            <a:pPr marL="285750" indent="-285750">
              <a:buFont typeface="Arial" panose="020B0604020202020204" pitchFamily="34" charset="0"/>
              <a:buChar char="•"/>
            </a:pPr>
            <a:r>
              <a:rPr lang="en-US" dirty="0"/>
              <a:t>Register beneficiaries;</a:t>
            </a:r>
          </a:p>
          <a:p>
            <a:pPr marL="285750" indent="-285750">
              <a:buFont typeface="Arial" panose="020B0604020202020204" pitchFamily="34" charset="0"/>
              <a:buChar char="•"/>
            </a:pPr>
            <a:r>
              <a:rPr lang="en-US" dirty="0"/>
              <a:t>Monitor and evaluate program</a:t>
            </a:r>
          </a:p>
          <a:p>
            <a:pPr marL="285750" indent="-285750">
              <a:buFont typeface="Arial" panose="020B0604020202020204" pitchFamily="34" charset="0"/>
              <a:buChar char="•"/>
            </a:pPr>
            <a:r>
              <a:rPr lang="en-US" dirty="0"/>
              <a:t>Etc… </a:t>
            </a:r>
            <a:endParaRPr lang="en-GB" dirty="0"/>
          </a:p>
        </p:txBody>
      </p:sp>
    </p:spTree>
    <p:extLst>
      <p:ext uri="{BB962C8B-B14F-4D97-AF65-F5344CB8AC3E}">
        <p14:creationId xmlns:p14="http://schemas.microsoft.com/office/powerpoint/2010/main" val="357107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6"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2. </a:t>
            </a:r>
            <a:r>
              <a:rPr lang="en-US" dirty="0">
                <a:solidFill>
                  <a:srgbClr val="7F1416"/>
                </a:solidFill>
              </a:rPr>
              <a:t>HOW</a:t>
            </a:r>
            <a:r>
              <a:rPr lang="en-US" dirty="0"/>
              <a:t> you will measure it? </a:t>
            </a:r>
            <a:endParaRPr lang="en-GB" dirty="0"/>
          </a:p>
        </p:txBody>
      </p:sp>
      <p:sp>
        <p:nvSpPr>
          <p:cNvPr id="3" name="TextBox 2"/>
          <p:cNvSpPr txBox="1"/>
          <p:nvPr/>
        </p:nvSpPr>
        <p:spPr>
          <a:xfrm>
            <a:off x="464096" y="1432501"/>
            <a:ext cx="1882552" cy="646331"/>
          </a:xfrm>
          <a:prstGeom prst="rect">
            <a:avLst/>
          </a:prstGeom>
          <a:noFill/>
        </p:spPr>
        <p:txBody>
          <a:bodyPr wrap="square" rtlCol="0">
            <a:spAutoFit/>
          </a:bodyPr>
          <a:lstStyle/>
          <a:p>
            <a:r>
              <a:rPr lang="en-US" dirty="0"/>
              <a:t>Check for available data</a:t>
            </a: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3750"/>
          <a:stretch/>
        </p:blipFill>
        <p:spPr>
          <a:xfrm>
            <a:off x="395536" y="2132856"/>
            <a:ext cx="1605432" cy="1224136"/>
          </a:xfrm>
          <a:prstGeom prst="rect">
            <a:avLst/>
          </a:prstGeom>
        </p:spPr>
      </p:pic>
      <p:sp>
        <p:nvSpPr>
          <p:cNvPr id="5" name="TextBox 4"/>
          <p:cNvSpPr txBox="1"/>
          <p:nvPr/>
        </p:nvSpPr>
        <p:spPr>
          <a:xfrm>
            <a:off x="2123728" y="2078832"/>
            <a:ext cx="2445221" cy="1200329"/>
          </a:xfrm>
          <a:prstGeom prst="rect">
            <a:avLst/>
          </a:prstGeom>
          <a:noFill/>
        </p:spPr>
        <p:txBody>
          <a:bodyPr wrap="none" rtlCol="0">
            <a:spAutoFit/>
          </a:bodyPr>
          <a:lstStyle/>
          <a:p>
            <a:pPr marL="285750" indent="-285750">
              <a:buFont typeface="Arial" panose="020B0604020202020204" pitchFamily="34" charset="0"/>
              <a:buChar char="•"/>
            </a:pPr>
            <a:r>
              <a:rPr lang="en-US" dirty="0"/>
              <a:t>Government data;</a:t>
            </a:r>
          </a:p>
          <a:p>
            <a:pPr marL="285750" indent="-285750">
              <a:buFont typeface="Arial" panose="020B0604020202020204" pitchFamily="34" charset="0"/>
              <a:buChar char="•"/>
            </a:pPr>
            <a:r>
              <a:rPr lang="en-US" dirty="0"/>
              <a:t>Assessments;</a:t>
            </a:r>
          </a:p>
          <a:p>
            <a:pPr marL="285750" indent="-285750">
              <a:buFont typeface="Arial" panose="020B0604020202020204" pitchFamily="34" charset="0"/>
              <a:buChar char="•"/>
            </a:pPr>
            <a:r>
              <a:rPr lang="en-US" dirty="0"/>
              <a:t>Available researches;</a:t>
            </a:r>
          </a:p>
          <a:p>
            <a:pPr marL="285750" indent="-285750">
              <a:buFont typeface="Arial" panose="020B0604020202020204" pitchFamily="34" charset="0"/>
              <a:buChar char="•"/>
            </a:pPr>
            <a:r>
              <a:rPr lang="en-US" dirty="0"/>
              <a:t>Info from partners…</a:t>
            </a:r>
            <a:endParaRPr lang="en-GB" dirty="0"/>
          </a:p>
        </p:txBody>
      </p:sp>
      <p:sp>
        <p:nvSpPr>
          <p:cNvPr id="6" name="Rectangle 5"/>
          <p:cNvSpPr/>
          <p:nvPr/>
        </p:nvSpPr>
        <p:spPr>
          <a:xfrm rot="20137789">
            <a:off x="-180528" y="2027349"/>
            <a:ext cx="5381858" cy="769441"/>
          </a:xfrm>
          <a:prstGeom prst="rect">
            <a:avLst/>
          </a:prstGeom>
          <a:noFill/>
        </p:spPr>
        <p:txBody>
          <a:bodyPr wrap="none" lIns="91440" tIns="45720" rIns="91440" bIns="45720">
            <a:spAutoFit/>
          </a:bodyPr>
          <a:lstStyle/>
          <a:p>
            <a:pPr algn="ctr"/>
            <a:r>
              <a:rPr lang="en-US" sz="4400" b="0" cap="none" spc="0" dirty="0">
                <a:ln w="0"/>
                <a:solidFill>
                  <a:srgbClr val="7F1416"/>
                </a:solidFill>
                <a:effectLst>
                  <a:reflection blurRad="6350" stA="53000" endA="300" endPos="35500" dir="5400000" sy="-90000" algn="bl" rotWithShape="0"/>
                </a:effectLst>
              </a:rPr>
              <a:t>Secondary data review</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3872871"/>
            <a:ext cx="1282824" cy="162643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6648" y="3731055"/>
            <a:ext cx="2326278" cy="207201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732240" y="1137577"/>
            <a:ext cx="1296144" cy="2068438"/>
          </a:xfrm>
          <a:prstGeom prst="rect">
            <a:avLst/>
          </a:prstGeom>
        </p:spPr>
      </p:pic>
      <p:sp>
        <p:nvSpPr>
          <p:cNvPr id="10" name="Rounded Rectangle 9"/>
          <p:cNvSpPr/>
          <p:nvPr/>
        </p:nvSpPr>
        <p:spPr>
          <a:xfrm>
            <a:off x="4788024" y="3674266"/>
            <a:ext cx="2592288" cy="936104"/>
          </a:xfrm>
          <a:prstGeom prst="roundRect">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Going to the field to collect data directly from people</a:t>
            </a:r>
            <a:endParaRPr lang="en-GB" dirty="0">
              <a:solidFill>
                <a:schemeClr val="tx1"/>
              </a:solidFill>
            </a:endParaRPr>
          </a:p>
        </p:txBody>
      </p:sp>
      <p:sp>
        <p:nvSpPr>
          <p:cNvPr id="11" name="Rectangle 10"/>
          <p:cNvSpPr/>
          <p:nvPr/>
        </p:nvSpPr>
        <p:spPr>
          <a:xfrm>
            <a:off x="3410507" y="5661248"/>
            <a:ext cx="5733493" cy="769441"/>
          </a:xfrm>
          <a:prstGeom prst="rect">
            <a:avLst/>
          </a:prstGeom>
          <a:noFill/>
        </p:spPr>
        <p:txBody>
          <a:bodyPr wrap="none" lIns="91440" tIns="45720" rIns="91440" bIns="45720">
            <a:spAutoFit/>
          </a:bodyPr>
          <a:lstStyle/>
          <a:p>
            <a:pPr algn="ctr"/>
            <a:r>
              <a:rPr lang="en-US" sz="4400" b="0" cap="none" spc="0" dirty="0">
                <a:ln w="0"/>
                <a:solidFill>
                  <a:srgbClr val="7F1416"/>
                </a:solidFill>
                <a:effectLst>
                  <a:reflection blurRad="6350" stA="53000" endA="300" endPos="35500" dir="5400000" sy="-90000" algn="bl" rotWithShape="0"/>
                </a:effectLst>
              </a:rPr>
              <a:t>Primarily data collection</a:t>
            </a:r>
          </a:p>
        </p:txBody>
      </p:sp>
    </p:spTree>
    <p:extLst>
      <p:ext uri="{BB962C8B-B14F-4D97-AF65-F5344CB8AC3E}">
        <p14:creationId xmlns:p14="http://schemas.microsoft.com/office/powerpoint/2010/main" val="424710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80">
                                          <p:stCondLst>
                                            <p:cond delay="0"/>
                                          </p:stCondLst>
                                        </p:cTn>
                                        <p:tgtEl>
                                          <p:spTgt spid="6"/>
                                        </p:tgtEl>
                                      </p:cBhvr>
                                    </p:animEffect>
                                    <p:anim calcmode="lin" valueType="num">
                                      <p:cBhvr>
                                        <p:cTn id="2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tgtEl>
                                      </p:cBhvr>
                                      <p:to x="100000" y="60000"/>
                                    </p:animScale>
                                    <p:animScale>
                                      <p:cBhvr>
                                        <p:cTn id="27" dur="166" decel="50000">
                                          <p:stCondLst>
                                            <p:cond delay="676"/>
                                          </p:stCondLst>
                                        </p:cTn>
                                        <p:tgtEl>
                                          <p:spTgt spid="6"/>
                                        </p:tgtEl>
                                      </p:cBhvr>
                                      <p:to x="100000" y="100000"/>
                                    </p:animScale>
                                    <p:animScale>
                                      <p:cBhvr>
                                        <p:cTn id="28" dur="26">
                                          <p:stCondLst>
                                            <p:cond delay="1312"/>
                                          </p:stCondLst>
                                        </p:cTn>
                                        <p:tgtEl>
                                          <p:spTgt spid="6"/>
                                        </p:tgtEl>
                                      </p:cBhvr>
                                      <p:to x="100000" y="80000"/>
                                    </p:animScale>
                                    <p:animScale>
                                      <p:cBhvr>
                                        <p:cTn id="29" dur="166" decel="50000">
                                          <p:stCondLst>
                                            <p:cond delay="1338"/>
                                          </p:stCondLst>
                                        </p:cTn>
                                        <p:tgtEl>
                                          <p:spTgt spid="6"/>
                                        </p:tgtEl>
                                      </p:cBhvr>
                                      <p:to x="100000" y="100000"/>
                                    </p:animScale>
                                    <p:animScale>
                                      <p:cBhvr>
                                        <p:cTn id="30" dur="26">
                                          <p:stCondLst>
                                            <p:cond delay="1642"/>
                                          </p:stCondLst>
                                        </p:cTn>
                                        <p:tgtEl>
                                          <p:spTgt spid="6"/>
                                        </p:tgtEl>
                                      </p:cBhvr>
                                      <p:to x="100000" y="90000"/>
                                    </p:animScale>
                                    <p:animScale>
                                      <p:cBhvr>
                                        <p:cTn id="31" dur="166" decel="50000">
                                          <p:stCondLst>
                                            <p:cond delay="1668"/>
                                          </p:stCondLst>
                                        </p:cTn>
                                        <p:tgtEl>
                                          <p:spTgt spid="6"/>
                                        </p:tgtEl>
                                      </p:cBhvr>
                                      <p:to x="100000" y="100000"/>
                                    </p:animScale>
                                    <p:animScale>
                                      <p:cBhvr>
                                        <p:cTn id="32" dur="26">
                                          <p:stCondLst>
                                            <p:cond delay="1808"/>
                                          </p:stCondLst>
                                        </p:cTn>
                                        <p:tgtEl>
                                          <p:spTgt spid="6"/>
                                        </p:tgtEl>
                                      </p:cBhvr>
                                      <p:to x="100000" y="95000"/>
                                    </p:animScale>
                                    <p:animScale>
                                      <p:cBhvr>
                                        <p:cTn id="33" dur="166" decel="50000">
                                          <p:stCondLst>
                                            <p:cond delay="1834"/>
                                          </p:stCondLst>
                                        </p:cTn>
                                        <p:tgtEl>
                                          <p:spTgt spid="6"/>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80">
                                          <p:stCondLst>
                                            <p:cond delay="0"/>
                                          </p:stCondLst>
                                        </p:cTn>
                                        <p:tgtEl>
                                          <p:spTgt spid="11"/>
                                        </p:tgtEl>
                                      </p:cBhvr>
                                    </p:animEffect>
                                    <p:anim calcmode="lin" valueType="num">
                                      <p:cBhvr>
                                        <p:cTn id="5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0" dur="26">
                                          <p:stCondLst>
                                            <p:cond delay="650"/>
                                          </p:stCondLst>
                                        </p:cTn>
                                        <p:tgtEl>
                                          <p:spTgt spid="11"/>
                                        </p:tgtEl>
                                      </p:cBhvr>
                                      <p:to x="100000" y="60000"/>
                                    </p:animScale>
                                    <p:animScale>
                                      <p:cBhvr>
                                        <p:cTn id="61" dur="166" decel="50000">
                                          <p:stCondLst>
                                            <p:cond delay="676"/>
                                          </p:stCondLst>
                                        </p:cTn>
                                        <p:tgtEl>
                                          <p:spTgt spid="11"/>
                                        </p:tgtEl>
                                      </p:cBhvr>
                                      <p:to x="100000" y="100000"/>
                                    </p:animScale>
                                    <p:animScale>
                                      <p:cBhvr>
                                        <p:cTn id="62" dur="26">
                                          <p:stCondLst>
                                            <p:cond delay="1312"/>
                                          </p:stCondLst>
                                        </p:cTn>
                                        <p:tgtEl>
                                          <p:spTgt spid="11"/>
                                        </p:tgtEl>
                                      </p:cBhvr>
                                      <p:to x="100000" y="80000"/>
                                    </p:animScale>
                                    <p:animScale>
                                      <p:cBhvr>
                                        <p:cTn id="63" dur="166" decel="50000">
                                          <p:stCondLst>
                                            <p:cond delay="1338"/>
                                          </p:stCondLst>
                                        </p:cTn>
                                        <p:tgtEl>
                                          <p:spTgt spid="11"/>
                                        </p:tgtEl>
                                      </p:cBhvr>
                                      <p:to x="100000" y="100000"/>
                                    </p:animScale>
                                    <p:animScale>
                                      <p:cBhvr>
                                        <p:cTn id="64" dur="26">
                                          <p:stCondLst>
                                            <p:cond delay="1642"/>
                                          </p:stCondLst>
                                        </p:cTn>
                                        <p:tgtEl>
                                          <p:spTgt spid="11"/>
                                        </p:tgtEl>
                                      </p:cBhvr>
                                      <p:to x="100000" y="90000"/>
                                    </p:animScale>
                                    <p:animScale>
                                      <p:cBhvr>
                                        <p:cTn id="65" dur="166" decel="50000">
                                          <p:stCondLst>
                                            <p:cond delay="1668"/>
                                          </p:stCondLst>
                                        </p:cTn>
                                        <p:tgtEl>
                                          <p:spTgt spid="11"/>
                                        </p:tgtEl>
                                      </p:cBhvr>
                                      <p:to x="100000" y="100000"/>
                                    </p:animScale>
                                    <p:animScale>
                                      <p:cBhvr>
                                        <p:cTn id="66" dur="26">
                                          <p:stCondLst>
                                            <p:cond delay="1808"/>
                                          </p:stCondLst>
                                        </p:cTn>
                                        <p:tgtEl>
                                          <p:spTgt spid="11"/>
                                        </p:tgtEl>
                                      </p:cBhvr>
                                      <p:to x="100000" y="95000"/>
                                    </p:animScale>
                                    <p:animScale>
                                      <p:cBhvr>
                                        <p:cTn id="6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435280" cy="1143000"/>
          </a:xfrm>
        </p:spPr>
        <p:txBody>
          <a:bodyPr>
            <a:normAutofit fontScale="90000"/>
          </a:bodyPr>
          <a:lstStyle/>
          <a:p>
            <a:r>
              <a:rPr lang="en-US" dirty="0">
                <a:solidFill>
                  <a:schemeClr val="bg1">
                    <a:lumMod val="75000"/>
                  </a:schemeClr>
                </a:solidFill>
              </a:rPr>
              <a:t>Session 2. </a:t>
            </a:r>
            <a:r>
              <a:rPr lang="en-US" dirty="0">
                <a:solidFill>
                  <a:srgbClr val="7F1416"/>
                </a:solidFill>
              </a:rPr>
              <a:t>LEVELs</a:t>
            </a:r>
            <a:r>
              <a:rPr lang="en-US" dirty="0"/>
              <a:t> of data collection</a:t>
            </a:r>
            <a:endParaRPr lang="en-GB" dirty="0"/>
          </a:p>
        </p:txBody>
      </p:sp>
      <p:sp>
        <p:nvSpPr>
          <p:cNvPr id="13" name="Content Placeholder 12"/>
          <p:cNvSpPr>
            <a:spLocks noGrp="1"/>
          </p:cNvSpPr>
          <p:nvPr>
            <p:ph sz="quarter" idx="4"/>
          </p:nvPr>
        </p:nvSpPr>
        <p:spPr>
          <a:xfrm>
            <a:off x="649289" y="1444078"/>
            <a:ext cx="4041775" cy="3951288"/>
          </a:xfrm>
        </p:spPr>
        <p:txBody>
          <a:bodyPr/>
          <a:lstStyle/>
          <a:p>
            <a:pPr marL="457200" lvl="1" indent="0">
              <a:buNone/>
            </a:pPr>
            <a:r>
              <a:rPr lang="en-US" dirty="0"/>
              <a:t>Individual</a:t>
            </a:r>
          </a:p>
          <a:p>
            <a:pPr marL="457200" lvl="1" indent="0">
              <a:buNone/>
            </a:pPr>
            <a:endParaRPr lang="en-US" dirty="0"/>
          </a:p>
          <a:p>
            <a:pPr marL="457200" lvl="1" indent="0">
              <a:buNone/>
            </a:pPr>
            <a:r>
              <a:rPr lang="en-US" dirty="0"/>
              <a:t>Household</a:t>
            </a:r>
          </a:p>
          <a:p>
            <a:pPr marL="457200" lvl="1" indent="0">
              <a:buNone/>
            </a:pPr>
            <a:endParaRPr lang="en-US" dirty="0"/>
          </a:p>
          <a:p>
            <a:pPr marL="457200" lvl="1" indent="0">
              <a:buNone/>
            </a:pPr>
            <a:r>
              <a:rPr lang="en-US" dirty="0"/>
              <a:t>Community (village, city, district, region)</a:t>
            </a:r>
          </a:p>
          <a:p>
            <a:pPr marL="457200" lvl="1" indent="0">
              <a:buNone/>
            </a:pPr>
            <a:endParaRPr lang="en-US" dirty="0"/>
          </a:p>
          <a:p>
            <a:pPr marL="457200" lvl="1" indent="0">
              <a:buNone/>
            </a:pPr>
            <a:r>
              <a:rPr lang="en-US" dirty="0"/>
              <a:t>Institution (school, Collective Center)</a:t>
            </a:r>
          </a:p>
          <a:p>
            <a:pPr marL="457200" lvl="1" indent="0">
              <a:buNone/>
            </a:pPr>
            <a:endParaRPr lang="en-US" dirty="0"/>
          </a:p>
          <a:p>
            <a:pPr marL="457200" lvl="1" indent="0">
              <a:buNone/>
            </a:pPr>
            <a:r>
              <a:rPr lang="en-US" dirty="0"/>
              <a:t>etc…</a:t>
            </a:r>
            <a:endParaRPr lang="en-GB" dirty="0"/>
          </a:p>
        </p:txBody>
      </p:sp>
      <p:pic>
        <p:nvPicPr>
          <p:cNvPr id="14" name="Picture 13"/>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552" y="2927790"/>
            <a:ext cx="648072" cy="614416"/>
          </a:xfrm>
          <a:prstGeom prst="rect">
            <a:avLst/>
          </a:prstGeom>
          <a:noFill/>
          <a:ln>
            <a:noFill/>
          </a:ln>
        </p:spPr>
      </p:pic>
      <p:pic>
        <p:nvPicPr>
          <p:cNvPr id="15" name="Picture 14"/>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2165" y="2060848"/>
            <a:ext cx="648072" cy="614416"/>
          </a:xfrm>
          <a:prstGeom prst="rect">
            <a:avLst/>
          </a:prstGeom>
          <a:noFill/>
          <a:ln>
            <a:noFill/>
          </a:ln>
        </p:spPr>
      </p:pic>
      <p:pic>
        <p:nvPicPr>
          <p:cNvPr id="16" name="Picture 15"/>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552" y="1296404"/>
            <a:ext cx="648072" cy="614416"/>
          </a:xfrm>
          <a:prstGeom prst="rect">
            <a:avLst/>
          </a:prstGeom>
          <a:noFill/>
          <a:ln>
            <a:noFill/>
          </a:ln>
        </p:spPr>
      </p:pic>
      <p:pic>
        <p:nvPicPr>
          <p:cNvPr id="17" name="Picture 16"/>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552" y="3920506"/>
            <a:ext cx="648072" cy="614416"/>
          </a:xfrm>
          <a:prstGeom prst="rect">
            <a:avLst/>
          </a:prstGeom>
          <a:noFill/>
          <a:ln>
            <a:noFill/>
          </a:ln>
        </p:spPr>
      </p:pic>
      <p:sp>
        <p:nvSpPr>
          <p:cNvPr id="34" name="TextBox 33"/>
          <p:cNvSpPr txBox="1"/>
          <p:nvPr/>
        </p:nvSpPr>
        <p:spPr>
          <a:xfrm>
            <a:off x="4932040" y="1444078"/>
            <a:ext cx="3816424" cy="2308324"/>
          </a:xfrm>
          <a:prstGeom prst="rect">
            <a:avLst/>
          </a:prstGeom>
          <a:noFill/>
        </p:spPr>
        <p:txBody>
          <a:bodyPr wrap="square" rtlCol="0">
            <a:spAutoFit/>
          </a:bodyPr>
          <a:lstStyle/>
          <a:p>
            <a:r>
              <a:rPr lang="en-US" dirty="0"/>
              <a:t>Note: More detailed data collected requires more time, people and resources! </a:t>
            </a:r>
          </a:p>
          <a:p>
            <a:endParaRPr lang="en-US" dirty="0"/>
          </a:p>
          <a:p>
            <a:r>
              <a:rPr lang="en-US" dirty="0"/>
              <a:t>Levels of data collection are interlinked:</a:t>
            </a:r>
          </a:p>
          <a:p>
            <a:r>
              <a:rPr lang="en-US" dirty="0"/>
              <a:t>Individual </a:t>
            </a:r>
            <a:r>
              <a:rPr lang="en-US" dirty="0">
                <a:sym typeface="Wingdings" panose="05000000000000000000" pitchFamily="2" charset="2"/>
              </a:rPr>
              <a:t> Household   Community</a:t>
            </a:r>
            <a:endParaRPr lang="en-GB" dirty="0"/>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1304047"/>
            <a:ext cx="1213545" cy="1213545"/>
          </a:xfrm>
          <a:prstGeom prst="rect">
            <a:avLst/>
          </a:prstGeom>
        </p:spPr>
      </p:pic>
      <p:sp>
        <p:nvSpPr>
          <p:cNvPr id="36" name="Pentagon 35"/>
          <p:cNvSpPr/>
          <p:nvPr/>
        </p:nvSpPr>
        <p:spPr>
          <a:xfrm>
            <a:off x="5928610" y="5661248"/>
            <a:ext cx="2952328" cy="766286"/>
          </a:xfrm>
          <a:prstGeom prst="homePlate">
            <a:avLst/>
          </a:prstGeom>
          <a:noFill/>
          <a:ln w="57150">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F1416"/>
                </a:solidFill>
              </a:rPr>
              <a:t>SAMPLING</a:t>
            </a:r>
            <a:endParaRPr lang="en-GB" sz="3600" b="1" dirty="0">
              <a:solidFill>
                <a:srgbClr val="7F1416"/>
              </a:solidFill>
            </a:endParaRPr>
          </a:p>
        </p:txBody>
      </p:sp>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1194" y="3476936"/>
            <a:ext cx="2065222" cy="2065222"/>
          </a:xfrm>
          <a:prstGeom prst="rect">
            <a:avLst/>
          </a:prstGeom>
        </p:spPr>
      </p:pic>
    </p:spTree>
    <p:extLst>
      <p:ext uri="{BB962C8B-B14F-4D97-AF65-F5344CB8AC3E}">
        <p14:creationId xmlns:p14="http://schemas.microsoft.com/office/powerpoint/2010/main" val="250283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500"/>
                                        <p:tgtEl>
                                          <p:spTgt spid="1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animEffect transition="in" filter="fade">
                                      <p:cBhvr>
                                        <p:cTn id="13" dur="500"/>
                                        <p:tgtEl>
                                          <p:spTgt spid="13">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6" end="6"/>
                                            </p:txEl>
                                          </p:spTgt>
                                        </p:tgtEl>
                                        <p:attrNameLst>
                                          <p:attrName>style.visibility</p:attrName>
                                        </p:attrNameLst>
                                      </p:cBhvr>
                                      <p:to>
                                        <p:strVal val="visible"/>
                                      </p:to>
                                    </p:set>
                                    <p:animEffect transition="in" filter="fade">
                                      <p:cBhvr>
                                        <p:cTn id="16" dur="500"/>
                                        <p:tgtEl>
                                          <p:spTgt spid="13">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8" end="8"/>
                                            </p:txEl>
                                          </p:spTgt>
                                        </p:tgtEl>
                                        <p:attrNameLst>
                                          <p:attrName>style.visibility</p:attrName>
                                        </p:attrNameLst>
                                      </p:cBhvr>
                                      <p:to>
                                        <p:strVal val="visible"/>
                                      </p:to>
                                    </p:set>
                                    <p:animEffect transition="in" filter="fade">
                                      <p:cBhvr>
                                        <p:cTn id="19" dur="500"/>
                                        <p:tgtEl>
                                          <p:spTgt spid="13">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34" grpId="0"/>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27" y="92386"/>
            <a:ext cx="8686800" cy="1143000"/>
          </a:xfrm>
        </p:spPr>
        <p:txBody>
          <a:bodyPr>
            <a:normAutofit fontScale="90000"/>
          </a:bodyPr>
          <a:lstStyle/>
          <a:p>
            <a:r>
              <a:rPr lang="en-US" dirty="0">
                <a:solidFill>
                  <a:schemeClr val="bg1">
                    <a:lumMod val="75000"/>
                  </a:schemeClr>
                </a:solidFill>
              </a:rPr>
              <a:t>Session 2. </a:t>
            </a:r>
            <a:r>
              <a:rPr lang="en-US" dirty="0"/>
              <a:t>Sampling and confidence level - 1</a:t>
            </a:r>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671245" y="5805264"/>
            <a:ext cx="407670" cy="40767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272540" y="5805264"/>
            <a:ext cx="407670" cy="40767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864870" y="5805264"/>
            <a:ext cx="407670" cy="407670"/>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457200" y="5805264"/>
            <a:ext cx="407670" cy="407670"/>
          </a:xfrm>
          <a:prstGeom prst="rect">
            <a:avLst/>
          </a:prstGeom>
          <a:noFill/>
          <a:ln>
            <a:noFill/>
          </a:ln>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1130156" y="4702686"/>
            <a:ext cx="407670" cy="407670"/>
          </a:xfrm>
          <a:prstGeom prst="rect">
            <a:avLst/>
          </a:prstGeom>
          <a:noFill/>
          <a:ln>
            <a:noFill/>
          </a:ln>
        </p:spPr>
      </p:pic>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6372200" y="5799977"/>
            <a:ext cx="407670" cy="407670"/>
          </a:xfrm>
          <a:prstGeom prst="rect">
            <a:avLst/>
          </a:prstGeom>
          <a:noFill/>
          <a:ln>
            <a:noFill/>
          </a:ln>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5962080" y="5799977"/>
            <a:ext cx="407670" cy="407670"/>
          </a:xfrm>
          <a:prstGeom prst="rect">
            <a:avLst/>
          </a:prstGeom>
          <a:noFill/>
          <a:ln>
            <a:noFill/>
          </a:ln>
        </p:spPr>
      </p:pic>
      <p:pic>
        <p:nvPicPr>
          <p:cNvPr id="11"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7601562" y="5799977"/>
            <a:ext cx="407670" cy="407670"/>
          </a:xfrm>
          <a:prstGeom prst="rect">
            <a:avLst/>
          </a:prstGeom>
          <a:noFill/>
          <a:ln>
            <a:noFill/>
          </a:ln>
        </p:spPr>
      </p:pic>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7193892" y="5799977"/>
            <a:ext cx="407670" cy="407670"/>
          </a:xfrm>
          <a:prstGeom prst="rect">
            <a:avLst/>
          </a:prstGeom>
          <a:noFill/>
          <a:ln>
            <a:noFill/>
          </a:ln>
        </p:spPr>
      </p:pic>
      <p:pic>
        <p:nvPicPr>
          <p:cNvPr id="13" name="Picture 12"/>
          <p:cNvPicPr/>
          <p:nvPr/>
        </p:nvPicPr>
        <p:blipFill>
          <a:blip r:embed="rId6">
            <a:extLst>
              <a:ext uri="{28A0092B-C50C-407E-A947-70E740481C1C}">
                <a14:useLocalDpi xmlns:a14="http://schemas.microsoft.com/office/drawing/2010/main" val="0"/>
              </a:ext>
            </a:extLst>
          </a:blip>
          <a:srcRect/>
          <a:stretch>
            <a:fillRect/>
          </a:stretch>
        </p:blipFill>
        <p:spPr bwMode="auto">
          <a:xfrm>
            <a:off x="8009232" y="5794690"/>
            <a:ext cx="407670" cy="407670"/>
          </a:xfrm>
          <a:prstGeom prst="rect">
            <a:avLst/>
          </a:prstGeom>
          <a:noFill/>
          <a:ln>
            <a:noFill/>
          </a:ln>
        </p:spPr>
      </p:pic>
      <p:pic>
        <p:nvPicPr>
          <p:cNvPr id="14" name="Picture 13"/>
          <p:cNvPicPr/>
          <p:nvPr/>
        </p:nvPicPr>
        <p:blipFill>
          <a:blip r:embed="rId6">
            <a:extLst>
              <a:ext uri="{28A0092B-C50C-407E-A947-70E740481C1C}">
                <a14:useLocalDpi xmlns:a14="http://schemas.microsoft.com/office/drawing/2010/main" val="0"/>
              </a:ext>
            </a:extLst>
          </a:blip>
          <a:srcRect/>
          <a:stretch>
            <a:fillRect/>
          </a:stretch>
        </p:blipFill>
        <p:spPr bwMode="auto">
          <a:xfrm>
            <a:off x="6784770" y="5799977"/>
            <a:ext cx="407670" cy="407670"/>
          </a:xfrm>
          <a:prstGeom prst="rect">
            <a:avLst/>
          </a:prstGeom>
          <a:noFill/>
          <a:ln>
            <a:noFill/>
          </a:ln>
        </p:spPr>
      </p:pic>
      <p:pic>
        <p:nvPicPr>
          <p:cNvPr id="15" name="Picture 14"/>
          <p:cNvPicPr/>
          <p:nvPr/>
        </p:nvPicPr>
        <p:blipFill>
          <a:blip r:embed="rId6">
            <a:extLst>
              <a:ext uri="{28A0092B-C50C-407E-A947-70E740481C1C}">
                <a14:useLocalDpi xmlns:a14="http://schemas.microsoft.com/office/drawing/2010/main" val="0"/>
              </a:ext>
            </a:extLst>
          </a:blip>
          <a:srcRect/>
          <a:stretch>
            <a:fillRect/>
          </a:stretch>
        </p:blipFill>
        <p:spPr bwMode="auto">
          <a:xfrm>
            <a:off x="8407937" y="5789403"/>
            <a:ext cx="407670" cy="407670"/>
          </a:xfrm>
          <a:prstGeom prst="rect">
            <a:avLst/>
          </a:prstGeom>
          <a:noFill/>
          <a:ln>
            <a:noFill/>
          </a:ln>
        </p:spPr>
      </p:pic>
      <p:pic>
        <p:nvPicPr>
          <p:cNvPr id="16" name="Picture 15"/>
          <p:cNvPicPr/>
          <p:nvPr/>
        </p:nvPicPr>
        <p:blipFill>
          <a:blip r:embed="rId7">
            <a:extLst>
              <a:ext uri="{28A0092B-C50C-407E-A947-70E740481C1C}">
                <a14:useLocalDpi xmlns:a14="http://schemas.microsoft.com/office/drawing/2010/main" val="0"/>
              </a:ext>
            </a:extLst>
          </a:blip>
          <a:srcRect/>
          <a:stretch>
            <a:fillRect/>
          </a:stretch>
        </p:blipFill>
        <p:spPr bwMode="auto">
          <a:xfrm>
            <a:off x="7192440" y="4645480"/>
            <a:ext cx="407670" cy="407670"/>
          </a:xfrm>
          <a:prstGeom prst="rect">
            <a:avLst/>
          </a:prstGeom>
          <a:noFill/>
          <a:ln>
            <a:noFill/>
          </a:ln>
        </p:spPr>
      </p:pic>
      <p:pic>
        <p:nvPicPr>
          <p:cNvPr id="17" name="Picture 16"/>
          <p:cNvPicPr/>
          <p:nvPr/>
        </p:nvPicPr>
        <p:blipFill>
          <a:blip r:embed="rId7">
            <a:extLst>
              <a:ext uri="{28A0092B-C50C-407E-A947-70E740481C1C}">
                <a14:useLocalDpi xmlns:a14="http://schemas.microsoft.com/office/drawing/2010/main" val="0"/>
              </a:ext>
            </a:extLst>
          </a:blip>
          <a:srcRect/>
          <a:stretch>
            <a:fillRect/>
          </a:stretch>
        </p:blipFill>
        <p:spPr bwMode="auto">
          <a:xfrm>
            <a:off x="2832137" y="2659915"/>
            <a:ext cx="407670" cy="407670"/>
          </a:xfrm>
          <a:prstGeom prst="rect">
            <a:avLst/>
          </a:prstGeom>
          <a:noFill/>
          <a:ln>
            <a:noFill/>
          </a:ln>
        </p:spPr>
      </p:pic>
      <p:pic>
        <p:nvPicPr>
          <p:cNvPr id="18" name="Picture 17"/>
          <p:cNvPicPr/>
          <p:nvPr/>
        </p:nvPicPr>
        <p:blipFill>
          <a:blip r:embed="rId7">
            <a:extLst>
              <a:ext uri="{28A0092B-C50C-407E-A947-70E740481C1C}">
                <a14:useLocalDpi xmlns:a14="http://schemas.microsoft.com/office/drawing/2010/main" val="0"/>
              </a:ext>
            </a:extLst>
          </a:blip>
          <a:srcRect/>
          <a:stretch>
            <a:fillRect/>
          </a:stretch>
        </p:blipFill>
        <p:spPr bwMode="auto">
          <a:xfrm>
            <a:off x="4568827" y="2656043"/>
            <a:ext cx="407670" cy="407670"/>
          </a:xfrm>
          <a:prstGeom prst="rect">
            <a:avLst/>
          </a:prstGeom>
          <a:noFill/>
          <a:ln>
            <a:noFill/>
          </a:ln>
        </p:spPr>
      </p:pic>
      <p:pic>
        <p:nvPicPr>
          <p:cNvPr id="19" name="Picture 18"/>
          <p:cNvPicPr/>
          <p:nvPr/>
        </p:nvPicPr>
        <p:blipFill>
          <a:blip r:embed="rId7">
            <a:extLst>
              <a:ext uri="{28A0092B-C50C-407E-A947-70E740481C1C}">
                <a14:useLocalDpi xmlns:a14="http://schemas.microsoft.com/office/drawing/2010/main" val="0"/>
              </a:ext>
            </a:extLst>
          </a:blip>
          <a:srcRect/>
          <a:stretch>
            <a:fillRect/>
          </a:stretch>
        </p:blipFill>
        <p:spPr bwMode="auto">
          <a:xfrm>
            <a:off x="3398783" y="2659915"/>
            <a:ext cx="407670" cy="407670"/>
          </a:xfrm>
          <a:prstGeom prst="rect">
            <a:avLst/>
          </a:prstGeom>
          <a:noFill/>
          <a:ln>
            <a:noFill/>
          </a:ln>
        </p:spPr>
      </p:pic>
      <p:pic>
        <p:nvPicPr>
          <p:cNvPr id="20" name="Picture 19"/>
          <p:cNvPicPr/>
          <p:nvPr/>
        </p:nvPicPr>
        <p:blipFill>
          <a:blip r:embed="rId7">
            <a:extLst>
              <a:ext uri="{28A0092B-C50C-407E-A947-70E740481C1C}">
                <a14:useLocalDpi xmlns:a14="http://schemas.microsoft.com/office/drawing/2010/main" val="0"/>
              </a:ext>
            </a:extLst>
          </a:blip>
          <a:srcRect/>
          <a:stretch>
            <a:fillRect/>
          </a:stretch>
        </p:blipFill>
        <p:spPr bwMode="auto">
          <a:xfrm>
            <a:off x="6346753" y="2656043"/>
            <a:ext cx="407670" cy="407670"/>
          </a:xfrm>
          <a:prstGeom prst="rect">
            <a:avLst/>
          </a:prstGeom>
          <a:noFill/>
          <a:ln>
            <a:noFill/>
          </a:ln>
        </p:spPr>
      </p:pic>
      <p:pic>
        <p:nvPicPr>
          <p:cNvPr id="21" name="Picture 20"/>
          <p:cNvPicPr/>
          <p:nvPr/>
        </p:nvPicPr>
        <p:blipFill>
          <a:blip r:embed="rId7">
            <a:extLst>
              <a:ext uri="{28A0092B-C50C-407E-A947-70E740481C1C}">
                <a14:useLocalDpi xmlns:a14="http://schemas.microsoft.com/office/drawing/2010/main" val="0"/>
              </a:ext>
            </a:extLst>
          </a:blip>
          <a:srcRect/>
          <a:stretch>
            <a:fillRect/>
          </a:stretch>
        </p:blipFill>
        <p:spPr bwMode="auto">
          <a:xfrm>
            <a:off x="3983805" y="2659915"/>
            <a:ext cx="407670" cy="407670"/>
          </a:xfrm>
          <a:prstGeom prst="rect">
            <a:avLst/>
          </a:prstGeom>
          <a:noFill/>
          <a:ln>
            <a:noFill/>
          </a:ln>
        </p:spPr>
      </p:pic>
      <p:pic>
        <p:nvPicPr>
          <p:cNvPr id="22" name="Picture 21"/>
          <p:cNvPicPr/>
          <p:nvPr/>
        </p:nvPicPr>
        <p:blipFill>
          <a:blip r:embed="rId7">
            <a:extLst>
              <a:ext uri="{28A0092B-C50C-407E-A947-70E740481C1C}">
                <a14:useLocalDpi xmlns:a14="http://schemas.microsoft.com/office/drawing/2010/main" val="0"/>
              </a:ext>
            </a:extLst>
          </a:blip>
          <a:srcRect/>
          <a:stretch>
            <a:fillRect/>
          </a:stretch>
        </p:blipFill>
        <p:spPr bwMode="auto">
          <a:xfrm>
            <a:off x="5135473" y="2656043"/>
            <a:ext cx="407670" cy="407670"/>
          </a:xfrm>
          <a:prstGeom prst="rect">
            <a:avLst/>
          </a:prstGeom>
          <a:noFill/>
          <a:ln>
            <a:noFill/>
          </a:ln>
        </p:spPr>
      </p:pic>
      <p:pic>
        <p:nvPicPr>
          <p:cNvPr id="23" name="Picture 22"/>
          <p:cNvPicPr/>
          <p:nvPr/>
        </p:nvPicPr>
        <p:blipFill>
          <a:blip r:embed="rId7">
            <a:extLst>
              <a:ext uri="{28A0092B-C50C-407E-A947-70E740481C1C}">
                <a14:useLocalDpi xmlns:a14="http://schemas.microsoft.com/office/drawing/2010/main" val="0"/>
              </a:ext>
            </a:extLst>
          </a:blip>
          <a:srcRect/>
          <a:stretch>
            <a:fillRect/>
          </a:stretch>
        </p:blipFill>
        <p:spPr bwMode="auto">
          <a:xfrm>
            <a:off x="2212938" y="2656043"/>
            <a:ext cx="407670" cy="407670"/>
          </a:xfrm>
          <a:prstGeom prst="rect">
            <a:avLst/>
          </a:prstGeom>
          <a:noFill/>
          <a:ln>
            <a:noFill/>
          </a:ln>
        </p:spPr>
      </p:pic>
      <p:pic>
        <p:nvPicPr>
          <p:cNvPr id="24" name="Picture 23"/>
          <p:cNvPicPr/>
          <p:nvPr/>
        </p:nvPicPr>
        <p:blipFill>
          <a:blip r:embed="rId7">
            <a:extLst>
              <a:ext uri="{28A0092B-C50C-407E-A947-70E740481C1C}">
                <a14:useLocalDpi xmlns:a14="http://schemas.microsoft.com/office/drawing/2010/main" val="0"/>
              </a:ext>
            </a:extLst>
          </a:blip>
          <a:srcRect/>
          <a:stretch>
            <a:fillRect/>
          </a:stretch>
        </p:blipFill>
        <p:spPr bwMode="auto">
          <a:xfrm>
            <a:off x="6924156" y="2656043"/>
            <a:ext cx="407670" cy="407670"/>
          </a:xfrm>
          <a:prstGeom prst="rect">
            <a:avLst/>
          </a:prstGeom>
          <a:noFill/>
          <a:ln>
            <a:noFill/>
          </a:ln>
        </p:spPr>
      </p:pic>
      <p:pic>
        <p:nvPicPr>
          <p:cNvPr id="25" name="Picture 24"/>
          <p:cNvPicPr/>
          <p:nvPr/>
        </p:nvPicPr>
        <p:blipFill>
          <a:blip r:embed="rId7">
            <a:extLst>
              <a:ext uri="{28A0092B-C50C-407E-A947-70E740481C1C}">
                <a14:useLocalDpi xmlns:a14="http://schemas.microsoft.com/office/drawing/2010/main" val="0"/>
              </a:ext>
            </a:extLst>
          </a:blip>
          <a:srcRect/>
          <a:stretch>
            <a:fillRect/>
          </a:stretch>
        </p:blipFill>
        <p:spPr bwMode="auto">
          <a:xfrm>
            <a:off x="5727554" y="2656043"/>
            <a:ext cx="407670" cy="407670"/>
          </a:xfrm>
          <a:prstGeom prst="rect">
            <a:avLst/>
          </a:prstGeom>
          <a:noFill/>
          <a:ln>
            <a:noFill/>
          </a:ln>
        </p:spPr>
      </p:pic>
      <p:pic>
        <p:nvPicPr>
          <p:cNvPr id="26" name="Picture 25"/>
          <p:cNvPicPr/>
          <p:nvPr/>
        </p:nvPicPr>
        <p:blipFill>
          <a:blip r:embed="rId7">
            <a:extLst>
              <a:ext uri="{28A0092B-C50C-407E-A947-70E740481C1C}">
                <a14:useLocalDpi xmlns:a14="http://schemas.microsoft.com/office/drawing/2010/main" val="0"/>
              </a:ext>
            </a:extLst>
          </a:blip>
          <a:srcRect/>
          <a:stretch>
            <a:fillRect/>
          </a:stretch>
        </p:blipFill>
        <p:spPr bwMode="auto">
          <a:xfrm>
            <a:off x="4361284" y="1088223"/>
            <a:ext cx="805408" cy="818118"/>
          </a:xfrm>
          <a:prstGeom prst="rect">
            <a:avLst/>
          </a:prstGeom>
          <a:noFill/>
          <a:ln>
            <a:noFill/>
          </a:ln>
        </p:spPr>
      </p:pic>
      <p:sp>
        <p:nvSpPr>
          <p:cNvPr id="37" name="Chevron 36"/>
          <p:cNvSpPr/>
          <p:nvPr/>
        </p:nvSpPr>
        <p:spPr>
          <a:xfrm rot="16200000">
            <a:off x="1106274" y="4722805"/>
            <a:ext cx="332533" cy="1251184"/>
          </a:xfrm>
          <a:prstGeom prst="chevron">
            <a:avLst>
              <a:gd name="adj" fmla="val 86613"/>
            </a:avLst>
          </a:prstGeom>
          <a:solidFill>
            <a:srgbClr val="7F1416"/>
          </a:solid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Chevron 38"/>
          <p:cNvSpPr/>
          <p:nvPr/>
        </p:nvSpPr>
        <p:spPr>
          <a:xfrm rot="16200000">
            <a:off x="1108852" y="4851124"/>
            <a:ext cx="332533" cy="1251184"/>
          </a:xfrm>
          <a:prstGeom prst="chevron">
            <a:avLst>
              <a:gd name="adj" fmla="val 86613"/>
            </a:avLst>
          </a:prstGeom>
          <a:solidFill>
            <a:srgbClr val="7F1416"/>
          </a:solid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Chevron 39"/>
          <p:cNvSpPr/>
          <p:nvPr/>
        </p:nvSpPr>
        <p:spPr>
          <a:xfrm rot="16200000">
            <a:off x="1103146" y="4967633"/>
            <a:ext cx="332533" cy="1251184"/>
          </a:xfrm>
          <a:prstGeom prst="chevron">
            <a:avLst>
              <a:gd name="adj" fmla="val 86613"/>
            </a:avLst>
          </a:prstGeom>
          <a:solidFill>
            <a:srgbClr val="7F1416"/>
          </a:solid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Chevron 43"/>
          <p:cNvSpPr/>
          <p:nvPr/>
        </p:nvSpPr>
        <p:spPr>
          <a:xfrm rot="16200000">
            <a:off x="7186925" y="4514534"/>
            <a:ext cx="332533" cy="2137948"/>
          </a:xfrm>
          <a:prstGeom prst="chevron">
            <a:avLst>
              <a:gd name="adj" fmla="val 86613"/>
            </a:avLst>
          </a:prstGeom>
          <a:solidFill>
            <a:srgbClr val="7F1416"/>
          </a:solid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Chevron 44"/>
          <p:cNvSpPr/>
          <p:nvPr/>
        </p:nvSpPr>
        <p:spPr>
          <a:xfrm rot="16200000">
            <a:off x="7194445" y="4395826"/>
            <a:ext cx="332533" cy="2137948"/>
          </a:xfrm>
          <a:prstGeom prst="chevron">
            <a:avLst>
              <a:gd name="adj" fmla="val 86613"/>
            </a:avLst>
          </a:prstGeom>
          <a:solidFill>
            <a:srgbClr val="7F1416"/>
          </a:solid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Chevron 45"/>
          <p:cNvSpPr/>
          <p:nvPr/>
        </p:nvSpPr>
        <p:spPr>
          <a:xfrm rot="16200000">
            <a:off x="7186054" y="4263633"/>
            <a:ext cx="332533" cy="2137948"/>
          </a:xfrm>
          <a:prstGeom prst="chevron">
            <a:avLst>
              <a:gd name="adj" fmla="val 86613"/>
            </a:avLst>
          </a:prstGeom>
          <a:solidFill>
            <a:srgbClr val="7F1416"/>
          </a:solid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Chevron 46"/>
          <p:cNvSpPr/>
          <p:nvPr/>
        </p:nvSpPr>
        <p:spPr>
          <a:xfrm rot="16200000">
            <a:off x="4540899" y="17309"/>
            <a:ext cx="332533" cy="4775666"/>
          </a:xfrm>
          <a:prstGeom prst="chevron">
            <a:avLst>
              <a:gd name="adj" fmla="val 86613"/>
            </a:avLst>
          </a:prstGeom>
          <a:solidFill>
            <a:srgbClr val="7F1416"/>
          </a:solid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Chevron 64"/>
          <p:cNvSpPr/>
          <p:nvPr/>
        </p:nvSpPr>
        <p:spPr>
          <a:xfrm rot="16200000">
            <a:off x="4597723" y="-144190"/>
            <a:ext cx="332533" cy="4775666"/>
          </a:xfrm>
          <a:prstGeom prst="chevron">
            <a:avLst>
              <a:gd name="adj" fmla="val 86613"/>
            </a:avLst>
          </a:prstGeom>
          <a:solidFill>
            <a:srgbClr val="7F1416"/>
          </a:solid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Chevron 65"/>
          <p:cNvSpPr/>
          <p:nvPr/>
        </p:nvSpPr>
        <p:spPr>
          <a:xfrm rot="16200000">
            <a:off x="4597722" y="-315225"/>
            <a:ext cx="332533" cy="4775666"/>
          </a:xfrm>
          <a:prstGeom prst="chevron">
            <a:avLst>
              <a:gd name="adj" fmla="val 86613"/>
            </a:avLst>
          </a:prstGeom>
          <a:solidFill>
            <a:srgbClr val="7F1416"/>
          </a:solid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TextBox 66"/>
          <p:cNvSpPr txBox="1"/>
          <p:nvPr/>
        </p:nvSpPr>
        <p:spPr>
          <a:xfrm>
            <a:off x="1963808" y="3116656"/>
            <a:ext cx="5358157" cy="2031325"/>
          </a:xfrm>
          <a:prstGeom prst="rect">
            <a:avLst/>
          </a:prstGeom>
          <a:noFill/>
        </p:spPr>
        <p:txBody>
          <a:bodyPr wrap="square" rtlCol="0">
            <a:spAutoFit/>
          </a:bodyPr>
          <a:lstStyle/>
          <a:p>
            <a:r>
              <a:rPr lang="en-US" dirty="0"/>
              <a:t>Having enough representative number of assessed units, it is possible to make judgments about the entire group. </a:t>
            </a:r>
          </a:p>
          <a:p>
            <a:r>
              <a:rPr lang="en-US" b="1" dirty="0">
                <a:solidFill>
                  <a:srgbClr val="7F1416"/>
                </a:solidFill>
              </a:rPr>
              <a:t>Sampling</a:t>
            </a:r>
            <a:r>
              <a:rPr lang="en-US" dirty="0">
                <a:solidFill>
                  <a:srgbClr val="7F1416"/>
                </a:solidFill>
              </a:rPr>
              <a:t> </a:t>
            </a:r>
            <a:r>
              <a:rPr lang="en-US" dirty="0"/>
              <a:t>– scientifically defined number of enough interviews to be able to assess entire group.</a:t>
            </a:r>
          </a:p>
          <a:p>
            <a:r>
              <a:rPr lang="en-US" b="1" dirty="0">
                <a:solidFill>
                  <a:srgbClr val="7F1416"/>
                </a:solidFill>
              </a:rPr>
              <a:t>Confidence level </a:t>
            </a:r>
            <a:r>
              <a:rPr lang="en-US" dirty="0"/>
              <a:t>– degree to which indicators on the bigger group are statistically relevant. </a:t>
            </a:r>
            <a:endParaRPr lang="en-GB" dirty="0"/>
          </a:p>
        </p:txBody>
      </p:sp>
    </p:spTree>
    <p:extLst>
      <p:ext uri="{BB962C8B-B14F-4D97-AF65-F5344CB8AC3E}">
        <p14:creationId xmlns:p14="http://schemas.microsoft.com/office/powerpoint/2010/main" val="39773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par>
                                <p:cTn id="77" presetID="10"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par>
                                <p:cTn id="80" presetID="10"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par>
                                <p:cTn id="83" presetID="10" presetClass="entr" presetSubtype="0"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10" presetClass="entr" presetSubtype="0" fill="hold"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500"/>
                                        <p:tgtEl>
                                          <p:spTgt spid="18"/>
                                        </p:tgtEl>
                                      </p:cBhvr>
                                    </p:animEffect>
                                  </p:childTnLst>
                                </p:cTn>
                              </p:par>
                              <p:par>
                                <p:cTn id="89" presetID="10" presetClass="entr" presetSubtype="0" fill="hold"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500"/>
                                        <p:tgtEl>
                                          <p:spTgt spid="22"/>
                                        </p:tgtEl>
                                      </p:cBhvr>
                                    </p:animEffect>
                                  </p:childTnLst>
                                </p:cTn>
                              </p:par>
                              <p:par>
                                <p:cTn id="92" presetID="10" presetClass="entr" presetSubtype="0" fill="hold"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500"/>
                                        <p:tgtEl>
                                          <p:spTgt spid="25"/>
                                        </p:tgtEl>
                                      </p:cBhvr>
                                    </p:animEffect>
                                  </p:childTnLst>
                                </p:cTn>
                              </p:par>
                              <p:par>
                                <p:cTn id="95" presetID="10" presetClass="entr" presetSubtype="0"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500"/>
                                        <p:tgtEl>
                                          <p:spTgt spid="20"/>
                                        </p:tgtEl>
                                      </p:cBhvr>
                                    </p:animEffect>
                                  </p:childTnLst>
                                </p:cTn>
                              </p:par>
                              <p:par>
                                <p:cTn id="98" presetID="10" presetClass="entr" presetSubtype="0" fill="hold" nodeType="with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fade">
                                      <p:cBhvr>
                                        <p:cTn id="100" dur="500"/>
                                        <p:tgtEl>
                                          <p:spTgt spid="2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animEffect transition="in" filter="fade">
                                      <p:cBhvr>
                                        <p:cTn id="105" dur="500"/>
                                        <p:tgtEl>
                                          <p:spTgt spid="6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65"/>
                                        </p:tgtEl>
                                        <p:attrNameLst>
                                          <p:attrName>style.visibility</p:attrName>
                                        </p:attrNameLst>
                                      </p:cBhvr>
                                      <p:to>
                                        <p:strVal val="visible"/>
                                      </p:to>
                                    </p:set>
                                    <p:animEffect transition="in" filter="fade">
                                      <p:cBhvr>
                                        <p:cTn id="108" dur="500"/>
                                        <p:tgtEl>
                                          <p:spTgt spid="6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fade">
                                      <p:cBhvr>
                                        <p:cTn id="111" dur="500"/>
                                        <p:tgtEl>
                                          <p:spTgt spid="4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fade">
                                      <p:cBhvr>
                                        <p:cTn id="116" dur="500"/>
                                        <p:tgtEl>
                                          <p:spTgt spid="2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67"/>
                                        </p:tgtEl>
                                        <p:attrNameLst>
                                          <p:attrName>style.visibility</p:attrName>
                                        </p:attrNameLst>
                                      </p:cBhvr>
                                      <p:to>
                                        <p:strVal val="visible"/>
                                      </p:to>
                                    </p:set>
                                    <p:animEffect transition="in" filter="fade">
                                      <p:cBhvr>
                                        <p:cTn id="12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P spid="44" grpId="0" animBg="1"/>
      <p:bldP spid="45" grpId="0" animBg="1"/>
      <p:bldP spid="46" grpId="0" animBg="1"/>
      <p:bldP spid="47" grpId="0" animBg="1"/>
      <p:bldP spid="65" grpId="0" animBg="1"/>
      <p:bldP spid="66" grpId="0" animBg="1"/>
      <p:bldP spid="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2. </a:t>
            </a:r>
            <a:r>
              <a:rPr lang="en-US" dirty="0"/>
              <a:t>Sampling and confidence level - 2</a:t>
            </a:r>
            <a:endParaRPr lang="en-GB" dirty="0"/>
          </a:p>
        </p:txBody>
      </p:sp>
      <p:sp>
        <p:nvSpPr>
          <p:cNvPr id="3" name="Content Placeholder 2"/>
          <p:cNvSpPr>
            <a:spLocks noGrp="1"/>
          </p:cNvSpPr>
          <p:nvPr>
            <p:ph idx="1"/>
          </p:nvPr>
        </p:nvSpPr>
        <p:spPr/>
        <p:txBody>
          <a:bodyPr/>
          <a:lstStyle/>
          <a:p>
            <a:r>
              <a:rPr lang="en-US" dirty="0"/>
              <a:t>To calculate sample size, confidence level and confidence interval, see: </a:t>
            </a:r>
            <a:r>
              <a:rPr lang="en-US" dirty="0">
                <a:hlinkClick r:id="rId2"/>
              </a:rPr>
              <a:t>http://www.surveysystem.com/sscalc.htm</a:t>
            </a:r>
            <a:r>
              <a:rPr lang="en-US" dirty="0"/>
              <a:t> </a:t>
            </a:r>
          </a:p>
          <a:p>
            <a:endParaRPr lang="en-US" dirty="0"/>
          </a:p>
          <a:p>
            <a:r>
              <a:rPr lang="en-US" dirty="0"/>
              <a:t>Let’s try calculate sample size for population group </a:t>
            </a:r>
            <a:r>
              <a:rPr lang="en-US" b="1" dirty="0">
                <a:solidFill>
                  <a:srgbClr val="7F1416"/>
                </a:solidFill>
              </a:rPr>
              <a:t>30,000 individuals </a:t>
            </a:r>
            <a:r>
              <a:rPr lang="en-US" dirty="0"/>
              <a:t>and with </a:t>
            </a:r>
            <a:r>
              <a:rPr lang="en-US" b="1" dirty="0">
                <a:solidFill>
                  <a:srgbClr val="7F1416"/>
                </a:solidFill>
              </a:rPr>
              <a:t>confidence interval 5%</a:t>
            </a:r>
            <a:r>
              <a:rPr lang="en-GB" dirty="0"/>
              <a:t>, </a:t>
            </a:r>
            <a:r>
              <a:rPr lang="en-GB" b="1" dirty="0">
                <a:solidFill>
                  <a:srgbClr val="7F1416"/>
                </a:solidFill>
              </a:rPr>
              <a:t>confidence level is 95%... </a:t>
            </a:r>
          </a:p>
          <a:p>
            <a:pPr lvl="1"/>
            <a:r>
              <a:rPr lang="en-GB" dirty="0"/>
              <a:t>379… </a:t>
            </a:r>
          </a:p>
        </p:txBody>
      </p:sp>
    </p:spTree>
    <p:extLst>
      <p:ext uri="{BB962C8B-B14F-4D97-AF65-F5344CB8AC3E}">
        <p14:creationId xmlns:p14="http://schemas.microsoft.com/office/powerpoint/2010/main" val="284710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lumMod val="75000"/>
                  </a:schemeClr>
                </a:solidFill>
              </a:rPr>
              <a:t>Session 1. </a:t>
            </a:r>
            <a:r>
              <a:rPr lang="en-US" dirty="0"/>
              <a:t>INTRODUCTION</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014" y="4532936"/>
            <a:ext cx="3600400" cy="133269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5275" y="4129001"/>
            <a:ext cx="1149086" cy="1872208"/>
          </a:xfrm>
          <a:prstGeom prst="rect">
            <a:avLst/>
          </a:prstGeom>
        </p:spPr>
      </p:pic>
      <p:grpSp>
        <p:nvGrpSpPr>
          <p:cNvPr id="14" name="Group 13"/>
          <p:cNvGrpSpPr/>
          <p:nvPr/>
        </p:nvGrpSpPr>
        <p:grpSpPr>
          <a:xfrm>
            <a:off x="2593672" y="2252375"/>
            <a:ext cx="7236296" cy="3952056"/>
            <a:chOff x="1376536" y="2285256"/>
            <a:chExt cx="7236296" cy="4104456"/>
          </a:xfrm>
        </p:grpSpPr>
        <p:sp>
          <p:nvSpPr>
            <p:cNvPr id="10" name="Rectangle 9"/>
            <p:cNvSpPr/>
            <p:nvPr/>
          </p:nvSpPr>
          <p:spPr>
            <a:xfrm>
              <a:off x="1376536" y="2285256"/>
              <a:ext cx="7236296" cy="410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8" y="4138449"/>
              <a:ext cx="1730002" cy="1862760"/>
            </a:xfrm>
            <a:prstGeom prst="rect">
              <a:avLst/>
            </a:prstGeom>
          </p:spPr>
        </p:pic>
      </p:grpSp>
      <p:grpSp>
        <p:nvGrpSpPr>
          <p:cNvPr id="13" name="Group 12"/>
          <p:cNvGrpSpPr/>
          <p:nvPr/>
        </p:nvGrpSpPr>
        <p:grpSpPr>
          <a:xfrm>
            <a:off x="2831299" y="2367928"/>
            <a:ext cx="7236296" cy="3836503"/>
            <a:chOff x="1528936" y="2437656"/>
            <a:chExt cx="7236296" cy="3836503"/>
          </a:xfrm>
        </p:grpSpPr>
        <p:sp>
          <p:nvSpPr>
            <p:cNvPr id="11" name="Rectangle 10"/>
            <p:cNvSpPr/>
            <p:nvPr/>
          </p:nvSpPr>
          <p:spPr>
            <a:xfrm>
              <a:off x="1528936" y="2437656"/>
              <a:ext cx="7236296" cy="3836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6670" y="4138450"/>
              <a:ext cx="1732244" cy="1865174"/>
            </a:xfrm>
            <a:prstGeom prst="rect">
              <a:avLst/>
            </a:prstGeom>
          </p:spPr>
        </p:pic>
      </p:grpSp>
      <p:grpSp>
        <p:nvGrpSpPr>
          <p:cNvPr id="19" name="Group 18"/>
          <p:cNvGrpSpPr/>
          <p:nvPr/>
        </p:nvGrpSpPr>
        <p:grpSpPr>
          <a:xfrm>
            <a:off x="7004259" y="3871148"/>
            <a:ext cx="2140258" cy="2448836"/>
            <a:chOff x="6187424" y="3400930"/>
            <a:chExt cx="2140258" cy="2448836"/>
          </a:xfrm>
        </p:grpSpPr>
        <p:sp>
          <p:nvSpPr>
            <p:cNvPr id="18" name="Rectangle 17"/>
            <p:cNvSpPr/>
            <p:nvPr/>
          </p:nvSpPr>
          <p:spPr>
            <a:xfrm>
              <a:off x="6187424" y="3400930"/>
              <a:ext cx="2066629" cy="244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2285" y="3812650"/>
              <a:ext cx="1625397" cy="1625397"/>
            </a:xfrm>
            <a:prstGeom prst="rect">
              <a:avLst/>
            </a:prstGeom>
          </p:spPr>
        </p:pic>
      </p:grpSp>
      <p:sp>
        <p:nvSpPr>
          <p:cNvPr id="20" name="Rectangle 19"/>
          <p:cNvSpPr/>
          <p:nvPr/>
        </p:nvSpPr>
        <p:spPr>
          <a:xfrm>
            <a:off x="6909356" y="3064539"/>
            <a:ext cx="2088232" cy="2940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7413" y="4061000"/>
            <a:ext cx="3187413" cy="2065314"/>
          </a:xfrm>
          <a:prstGeom prst="rect">
            <a:avLst/>
          </a:prstGeom>
        </p:spPr>
      </p:pic>
    </p:spTree>
    <p:extLst>
      <p:ext uri="{BB962C8B-B14F-4D97-AF65-F5344CB8AC3E}">
        <p14:creationId xmlns:p14="http://schemas.microsoft.com/office/powerpoint/2010/main" val="25740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100"/>
                                  </p:stCondLst>
                                  <p:childTnLst>
                                    <p:animMotion origin="layout" path="M -1.41875 0.01482 L 0.07743 0.00764 " pathEditMode="relative" rAng="0" ptsTypes="AA">
                                      <p:cBhvr>
                                        <p:cTn id="6" dur="2900" fill="hold"/>
                                        <p:tgtEl>
                                          <p:spTgt spid="3"/>
                                        </p:tgtEl>
                                        <p:attrNameLst>
                                          <p:attrName>ppt_x</p:attrName>
                                          <p:attrName>ppt_y</p:attrName>
                                        </p:attrNameLst>
                                      </p:cBhvr>
                                      <p:rCtr x="74809" y="-370"/>
                                    </p:animMotion>
                                  </p:childTnLst>
                                </p:cTn>
                              </p:par>
                            </p:childTnLst>
                          </p:cTn>
                        </p:par>
                        <p:par>
                          <p:cTn id="7" fill="hold">
                            <p:stCondLst>
                              <p:cond delay="3000"/>
                            </p:stCondLst>
                            <p:childTnLst>
                              <p:par>
                                <p:cTn id="8" presetID="42" presetClass="path" presetSubtype="0" accel="50000" decel="50000" fill="hold" nodeType="afterEffect">
                                  <p:stCondLst>
                                    <p:cond delay="0"/>
                                  </p:stCondLst>
                                  <p:childTnLst>
                                    <p:animMotion origin="layout" path="M 3.61111E-6 2.22222E-6 L 0.87743 -0.01389 " pathEditMode="relative" rAng="0" ptsTypes="AA">
                                      <p:cBhvr>
                                        <p:cTn id="9" dur="2000" fill="hold"/>
                                        <p:tgtEl>
                                          <p:spTgt spid="4"/>
                                        </p:tgtEl>
                                        <p:attrNameLst>
                                          <p:attrName>ppt_x</p:attrName>
                                          <p:attrName>ppt_y</p:attrName>
                                        </p:attrNameLst>
                                      </p:cBhvr>
                                      <p:rCtr x="43872" y="-694"/>
                                    </p:animMotion>
                                  </p:childTnLst>
                                </p:cTn>
                              </p:par>
                            </p:childTnLst>
                          </p:cTn>
                        </p:par>
                        <p:par>
                          <p:cTn id="10" fill="hold">
                            <p:stCondLst>
                              <p:cond delay="5000"/>
                            </p:stCondLst>
                            <p:childTnLst>
                              <p:par>
                                <p:cTn id="11" presetID="1" presetClass="entr" presetSubtype="0" fill="hold" nodeType="afterEffect">
                                  <p:stCondLst>
                                    <p:cond delay="25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5250"/>
                            </p:stCondLst>
                            <p:childTnLst>
                              <p:par>
                                <p:cTn id="14" presetID="1" presetClass="entr" presetSubtype="0" fill="hold"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750"/>
                            </p:stCondLst>
                            <p:childTnLst>
                              <p:par>
                                <p:cTn id="17" presetID="1" presetClass="entr" presetSubtype="0" fill="hold"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6250"/>
                            </p:stCondLst>
                            <p:childTnLst>
                              <p:par>
                                <p:cTn id="20" presetID="1"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6250"/>
                            </p:stCondLst>
                            <p:childTnLst>
                              <p:par>
                                <p:cTn id="23" presetID="0" presetClass="path" presetSubtype="0" accel="50000" decel="50000" fill="hold" nodeType="afterEffect">
                                  <p:stCondLst>
                                    <p:cond delay="0"/>
                                  </p:stCondLst>
                                  <p:childTnLst>
                                    <p:animMotion origin="layout" path="M -4.44444E-6 -2.59259E-6 L 0.27674 0.03773 L 0.38559 0.0206 L 0.52275 0.03611 L 0.64358 0.01389 L 0.8165 0.03959 L 0.9908 0.00185 L 1.12518 0.02246 L 1.28299 -0.02546 L 1.36268 0.01042 " pathEditMode="relative" rAng="0" ptsTypes="AAAAAAAAAA">
                                      <p:cBhvr>
                                        <p:cTn id="24" dur="4000" fill="hold"/>
                                        <p:tgtEl>
                                          <p:spTgt spid="21"/>
                                        </p:tgtEl>
                                        <p:attrNameLst>
                                          <p:attrName>ppt_x</p:attrName>
                                          <p:attrName>ppt_y</p:attrName>
                                        </p:attrNameLst>
                                      </p:cBhvr>
                                      <p:rCtr x="68125"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75000"/>
                  </a:schemeClr>
                </a:solidFill>
              </a:rPr>
              <a:t>Session 2. </a:t>
            </a:r>
            <a:r>
              <a:rPr lang="en-US" dirty="0"/>
              <a:t>Exercise</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420888"/>
            <a:ext cx="2376264" cy="2376264"/>
          </a:xfrm>
          <a:prstGeom prst="rect">
            <a:avLst/>
          </a:prstGeom>
        </p:spPr>
      </p:pic>
      <p:sp>
        <p:nvSpPr>
          <p:cNvPr id="5" name="Rectangle 4"/>
          <p:cNvSpPr/>
          <p:nvPr/>
        </p:nvSpPr>
        <p:spPr>
          <a:xfrm>
            <a:off x="5940152" y="2060848"/>
            <a:ext cx="2526275" cy="3888432"/>
          </a:xfrm>
          <a:prstGeom prst="rect">
            <a:avLst/>
          </a:prstGeom>
          <a:noFill/>
          <a:ln w="127000" cmpd="dbl">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F1416"/>
              </a:solidFill>
            </a:endParaRPr>
          </a:p>
        </p:txBody>
      </p:sp>
      <p:pic>
        <p:nvPicPr>
          <p:cNvPr id="6" name="Picture 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154587" y="2188123"/>
            <a:ext cx="719924" cy="719924"/>
          </a:xfrm>
          <a:prstGeom prst="rect">
            <a:avLst/>
          </a:prstGeom>
        </p:spPr>
      </p:pic>
      <p:sp>
        <p:nvSpPr>
          <p:cNvPr id="8" name="TextBox 7"/>
          <p:cNvSpPr txBox="1"/>
          <p:nvPr/>
        </p:nvSpPr>
        <p:spPr>
          <a:xfrm>
            <a:off x="7003142" y="2188123"/>
            <a:ext cx="1291590" cy="584775"/>
          </a:xfrm>
          <a:prstGeom prst="rect">
            <a:avLst/>
          </a:prstGeom>
          <a:noFill/>
        </p:spPr>
        <p:txBody>
          <a:bodyPr wrap="square" rtlCol="0">
            <a:spAutoFit/>
          </a:bodyPr>
          <a:lstStyle/>
          <a:p>
            <a:r>
              <a:rPr lang="en-US" sz="3200" b="1" dirty="0">
                <a:solidFill>
                  <a:srgbClr val="7F1416"/>
                </a:solidFill>
              </a:rPr>
              <a:t>5 Min.</a:t>
            </a:r>
            <a:endParaRPr lang="en-GB" sz="3200" b="1" dirty="0">
              <a:solidFill>
                <a:srgbClr val="7F1416"/>
              </a:solidFill>
            </a:endParaRPr>
          </a:p>
        </p:txBody>
      </p:sp>
      <p:sp>
        <p:nvSpPr>
          <p:cNvPr id="9" name="TextBox 8"/>
          <p:cNvSpPr txBox="1"/>
          <p:nvPr/>
        </p:nvSpPr>
        <p:spPr>
          <a:xfrm>
            <a:off x="6040121" y="3015498"/>
            <a:ext cx="2297430" cy="2862322"/>
          </a:xfrm>
          <a:prstGeom prst="rect">
            <a:avLst/>
          </a:prstGeom>
          <a:noFill/>
        </p:spPr>
        <p:txBody>
          <a:bodyPr wrap="square" rtlCol="0">
            <a:spAutoFit/>
          </a:bodyPr>
          <a:lstStyle/>
          <a:p>
            <a:r>
              <a:rPr lang="en-US" b="1" dirty="0">
                <a:solidFill>
                  <a:srgbClr val="7F1416"/>
                </a:solidFill>
              </a:rPr>
              <a:t>SCRAMBLE EXERCISE</a:t>
            </a:r>
          </a:p>
          <a:p>
            <a:endParaRPr lang="en-US" b="1" dirty="0">
              <a:solidFill>
                <a:srgbClr val="7F1416"/>
              </a:solidFill>
            </a:endParaRPr>
          </a:p>
          <a:p>
            <a:r>
              <a:rPr lang="en-GB" dirty="0">
                <a:solidFill>
                  <a:srgbClr val="7F1416"/>
                </a:solidFill>
              </a:rPr>
              <a:t>In groups, list examples for different levels of data collection: </a:t>
            </a:r>
          </a:p>
          <a:p>
            <a:pPr marL="285750" indent="-285750">
              <a:buFont typeface="Arial" panose="020B0604020202020204" pitchFamily="34" charset="0"/>
              <a:buChar char="•"/>
            </a:pPr>
            <a:r>
              <a:rPr lang="en-GB" dirty="0">
                <a:solidFill>
                  <a:srgbClr val="7F1416"/>
                </a:solidFill>
              </a:rPr>
              <a:t>Individual;</a:t>
            </a:r>
          </a:p>
          <a:p>
            <a:pPr marL="285750" indent="-285750">
              <a:buFont typeface="Arial" panose="020B0604020202020204" pitchFamily="34" charset="0"/>
              <a:buChar char="•"/>
            </a:pPr>
            <a:r>
              <a:rPr lang="en-GB" dirty="0">
                <a:solidFill>
                  <a:srgbClr val="7F1416"/>
                </a:solidFill>
              </a:rPr>
              <a:t>Household;</a:t>
            </a:r>
          </a:p>
          <a:p>
            <a:pPr marL="285750" indent="-285750">
              <a:buFont typeface="Arial" panose="020B0604020202020204" pitchFamily="34" charset="0"/>
              <a:buChar char="•"/>
            </a:pPr>
            <a:r>
              <a:rPr lang="en-GB" dirty="0">
                <a:solidFill>
                  <a:srgbClr val="7F1416"/>
                </a:solidFill>
              </a:rPr>
              <a:t>Community</a:t>
            </a:r>
          </a:p>
          <a:p>
            <a:pPr marL="285750" indent="-285750">
              <a:buFont typeface="Arial" panose="020B0604020202020204" pitchFamily="34" charset="0"/>
              <a:buChar char="•"/>
            </a:pPr>
            <a:r>
              <a:rPr lang="en-GB" dirty="0">
                <a:solidFill>
                  <a:srgbClr val="7F1416"/>
                </a:solidFill>
              </a:rPr>
              <a:t>Institution.</a:t>
            </a:r>
          </a:p>
        </p:txBody>
      </p:sp>
    </p:spTree>
    <p:extLst>
      <p:ext uri="{BB962C8B-B14F-4D97-AF65-F5344CB8AC3E}">
        <p14:creationId xmlns:p14="http://schemas.microsoft.com/office/powerpoint/2010/main" val="364275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Design you questions;</a:t>
            </a:r>
          </a:p>
          <a:p>
            <a:r>
              <a:rPr lang="en-US" dirty="0"/>
              <a:t>Decide on types of answers;</a:t>
            </a:r>
          </a:p>
          <a:p>
            <a:r>
              <a:rPr lang="en-US" dirty="0"/>
              <a:t>Explain your data.</a:t>
            </a:r>
            <a:endParaRPr lang="en-GB" dirty="0"/>
          </a:p>
        </p:txBody>
      </p:sp>
      <p:sp>
        <p:nvSpPr>
          <p:cNvPr id="10" name="Title 1"/>
          <p:cNvSpPr txBox="1">
            <a:spLocks/>
          </p:cNvSpPr>
          <p:nvPr/>
        </p:nvSpPr>
        <p:spPr>
          <a:xfrm>
            <a:off x="219232" y="459450"/>
            <a:ext cx="892476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rgbClr val="04314C"/>
                </a:solidFill>
                <a:latin typeface="Verdana" pitchFamily="34" charset="0"/>
                <a:ea typeface="Verdana" pitchFamily="34" charset="0"/>
                <a:cs typeface="Verdana" pitchFamily="34" charset="0"/>
              </a:defRPr>
            </a:lvl1pPr>
          </a:lstStyle>
          <a:p>
            <a:r>
              <a:rPr lang="en-US" dirty="0">
                <a:solidFill>
                  <a:schemeClr val="bg1">
                    <a:lumMod val="75000"/>
                  </a:schemeClr>
                </a:solidFill>
              </a:rPr>
              <a:t>Session 2. </a:t>
            </a:r>
            <a:r>
              <a:rPr lang="en-US" dirty="0">
                <a:latin typeface="Arial" pitchFamily="34" charset="0"/>
                <a:cs typeface="Arial" pitchFamily="34" charset="0"/>
              </a:rPr>
              <a:t>Design a </a:t>
            </a:r>
            <a:r>
              <a:rPr lang="en-US" dirty="0">
                <a:solidFill>
                  <a:srgbClr val="7F1416"/>
                </a:solidFill>
                <a:latin typeface="Arial" pitchFamily="34" charset="0"/>
                <a:cs typeface="Arial" pitchFamily="34" charset="0"/>
              </a:rPr>
              <a:t>data model</a:t>
            </a:r>
            <a:endParaRPr lang="en-US" dirty="0">
              <a:solidFill>
                <a:srgbClr val="7F1416"/>
              </a:solidFill>
              <a:latin typeface="Arial" pitchFamily="34" charset="0"/>
              <a:ea typeface="SimSun-ExtB" pitchFamily="49" charset="-122"/>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3212976"/>
            <a:ext cx="1987231" cy="2635696"/>
          </a:xfrm>
          <a:prstGeom prst="rect">
            <a:avLst/>
          </a:prstGeom>
        </p:spPr>
      </p:pic>
    </p:spTree>
    <p:extLst>
      <p:ext uri="{BB962C8B-B14F-4D97-AF65-F5344CB8AC3E}">
        <p14:creationId xmlns:p14="http://schemas.microsoft.com/office/powerpoint/2010/main" val="120881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2" y="472035"/>
            <a:ext cx="8424937" cy="1143000"/>
          </a:xfrm>
        </p:spPr>
        <p:txBody>
          <a:bodyPr>
            <a:normAutofit fontScale="90000"/>
          </a:bodyPr>
          <a:lstStyle/>
          <a:p>
            <a:r>
              <a:rPr lang="en-US" dirty="0"/>
              <a:t> </a:t>
            </a:r>
            <a:r>
              <a:rPr lang="en-US" dirty="0">
                <a:solidFill>
                  <a:schemeClr val="bg1">
                    <a:lumMod val="75000"/>
                  </a:schemeClr>
                </a:solidFill>
              </a:rPr>
              <a:t>Session 2. </a:t>
            </a:r>
            <a:r>
              <a:rPr lang="en-US" dirty="0"/>
              <a:t>Designing your questions</a:t>
            </a:r>
            <a:br>
              <a:rPr lang="en-US" dirty="0"/>
            </a:br>
            <a:endParaRPr lang="en-US" dirty="0">
              <a:latin typeface="Arial" pitchFamily="34" charset="0"/>
              <a:cs typeface="Arial" pitchFamily="34" charset="0"/>
            </a:endParaRPr>
          </a:p>
        </p:txBody>
      </p:sp>
      <p:sp>
        <p:nvSpPr>
          <p:cNvPr id="3" name="Content Placeholder 2"/>
          <p:cNvSpPr>
            <a:spLocks noGrp="1"/>
          </p:cNvSpPr>
          <p:nvPr>
            <p:ph idx="1"/>
          </p:nvPr>
        </p:nvSpPr>
        <p:spPr>
          <a:xfrm>
            <a:off x="392432" y="1997006"/>
            <a:ext cx="8158536" cy="3705275"/>
          </a:xfrm>
        </p:spPr>
        <p:txBody>
          <a:bodyPr>
            <a:normAutofit/>
          </a:bodyPr>
          <a:lstStyle/>
          <a:p>
            <a:pPr marL="400050" lvl="1" indent="0">
              <a:buNone/>
            </a:pPr>
            <a:r>
              <a:rPr lang="en-US" sz="2400" dirty="0"/>
              <a:t>Open questions:                            Closed questions:</a:t>
            </a:r>
          </a:p>
          <a:p>
            <a:pPr marL="400050" lvl="1" indent="0">
              <a:buNone/>
            </a:pPr>
            <a:endParaRPr lang="en-US" dirty="0"/>
          </a:p>
        </p:txBody>
      </p:sp>
      <p:graphicFrame>
        <p:nvGraphicFramePr>
          <p:cNvPr id="5" name="Table 4"/>
          <p:cNvGraphicFramePr>
            <a:graphicFrameLocks noGrp="1"/>
          </p:cNvGraphicFramePr>
          <p:nvPr/>
        </p:nvGraphicFramePr>
        <p:xfrm>
          <a:off x="843840" y="2628327"/>
          <a:ext cx="3096345" cy="914400"/>
        </p:xfrm>
        <a:graphic>
          <a:graphicData uri="http://schemas.openxmlformats.org/drawingml/2006/table">
            <a:tbl>
              <a:tblPr firstRow="1" bandRow="1">
                <a:tableStyleId>{5C22544A-7EE6-4342-B048-85BDC9FD1C3A}</a:tableStyleId>
              </a:tblPr>
              <a:tblGrid>
                <a:gridCol w="1395270">
                  <a:extLst>
                    <a:ext uri="{9D8B030D-6E8A-4147-A177-3AD203B41FA5}">
                      <a16:colId xmlns:a16="http://schemas.microsoft.com/office/drawing/2014/main" val="20000"/>
                    </a:ext>
                  </a:extLst>
                </a:gridCol>
                <a:gridCol w="1701075">
                  <a:extLst>
                    <a:ext uri="{9D8B030D-6E8A-4147-A177-3AD203B41FA5}">
                      <a16:colId xmlns:a16="http://schemas.microsoft.com/office/drawing/2014/main" val="20001"/>
                    </a:ext>
                  </a:extLst>
                </a:gridCol>
              </a:tblGrid>
              <a:tr h="864096">
                <a:tc>
                  <a:txBody>
                    <a:bodyPr/>
                    <a:lstStyle/>
                    <a:p>
                      <a:r>
                        <a:rPr lang="en-US" b="0" dirty="0">
                          <a:solidFill>
                            <a:schemeClr val="tx1"/>
                          </a:solidFill>
                        </a:rPr>
                        <a:t>What</a:t>
                      </a:r>
                      <a:r>
                        <a:rPr lang="en-US" b="0" baseline="0" dirty="0">
                          <a:solidFill>
                            <a:schemeClr val="tx1"/>
                          </a:solidFill>
                        </a:rPr>
                        <a:t> is your most urgent need ?</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Father is ill and cannot work</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4788024" y="2608420"/>
          <a:ext cx="3244942" cy="201168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gridCol w="1516750">
                  <a:extLst>
                    <a:ext uri="{9D8B030D-6E8A-4147-A177-3AD203B41FA5}">
                      <a16:colId xmlns:a16="http://schemas.microsoft.com/office/drawing/2014/main" val="20002"/>
                    </a:ext>
                  </a:extLst>
                </a:gridCol>
              </a:tblGrid>
              <a:tr h="311216">
                <a:tc row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What</a:t>
                      </a:r>
                      <a:r>
                        <a:rPr lang="en-US" sz="1600" b="0" baseline="0" dirty="0">
                          <a:solidFill>
                            <a:schemeClr val="tx1"/>
                          </a:solidFill>
                        </a:rPr>
                        <a:t> is your most urgent need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rPr>
                        <a:t>(Pick one)</a:t>
                      </a:r>
                      <a:endParaRPr lang="en-US" sz="1600" b="0" dirty="0">
                        <a:solidFill>
                          <a:schemeClr val="tx1"/>
                        </a:solidFill>
                      </a:endParaRPr>
                    </a:p>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Food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rgbClr val="FF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Shelter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Livelihoods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Health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14" name="Group 13"/>
          <p:cNvGrpSpPr/>
          <p:nvPr/>
        </p:nvGrpSpPr>
        <p:grpSpPr>
          <a:xfrm>
            <a:off x="741353" y="5320237"/>
            <a:ext cx="3520834" cy="646331"/>
            <a:chOff x="683777" y="5630469"/>
            <a:chExt cx="5652279" cy="646331"/>
          </a:xfrm>
        </p:grpSpPr>
        <p:sp>
          <p:nvSpPr>
            <p:cNvPr id="15" name="Rectangle 14"/>
            <p:cNvSpPr/>
            <p:nvPr/>
          </p:nvSpPr>
          <p:spPr>
            <a:xfrm>
              <a:off x="943784" y="5630469"/>
              <a:ext cx="5392272" cy="646331"/>
            </a:xfrm>
            <a:prstGeom prst="rect">
              <a:avLst/>
            </a:prstGeom>
            <a:ln>
              <a:noFill/>
            </a:ln>
          </p:spPr>
          <p:style>
            <a:lnRef idx="2">
              <a:schemeClr val="accent1"/>
            </a:lnRef>
            <a:fillRef idx="1001">
              <a:schemeClr val="lt1"/>
            </a:fillRef>
            <a:effectRef idx="0">
              <a:schemeClr val="accent1"/>
            </a:effectRef>
            <a:fontRef idx="minor">
              <a:schemeClr val="dk1"/>
            </a:fontRef>
          </p:style>
          <p:txBody>
            <a:bodyPr wrap="square" anchor="ctr">
              <a:spAutoFit/>
            </a:bodyPr>
            <a:lstStyle/>
            <a:p>
              <a:pPr marL="400050" lvl="1" indent="0">
                <a:buNone/>
              </a:pPr>
              <a:r>
                <a:rPr lang="en-US" dirty="0"/>
                <a:t>Requires human reading in order to </a:t>
              </a:r>
              <a:r>
                <a:rPr lang="en-US" dirty="0" err="1"/>
                <a:t>analyse</a:t>
              </a:r>
              <a:endParaRPr lang="en-US" dirty="0"/>
            </a:p>
          </p:txBody>
        </p:sp>
        <p:sp>
          <p:nvSpPr>
            <p:cNvPr id="16" name="Rectangle 15"/>
            <p:cNvSpPr/>
            <p:nvPr/>
          </p:nvSpPr>
          <p:spPr>
            <a:xfrm>
              <a:off x="683777" y="5630469"/>
              <a:ext cx="335348" cy="646331"/>
            </a:xfrm>
            <a:prstGeom prst="rect">
              <a:avLst/>
            </a:prstGeom>
          </p:spPr>
          <p:txBody>
            <a:bodyPr wrap="none">
              <a:spAutoFit/>
            </a:bodyPr>
            <a:lstStyle/>
            <a:p>
              <a:r>
                <a:rPr lang="en-US" sz="3600" b="1" dirty="0">
                  <a:solidFill>
                    <a:srgbClr val="C00000"/>
                  </a:solidFill>
                  <a:cs typeface="Arial"/>
                </a:rPr>
                <a:t>!</a:t>
              </a:r>
              <a:endParaRPr lang="en-US" sz="3600" b="1" dirty="0"/>
            </a:p>
          </p:txBody>
        </p:sp>
      </p:grpSp>
      <p:grpSp>
        <p:nvGrpSpPr>
          <p:cNvPr id="19" name="Group 18"/>
          <p:cNvGrpSpPr/>
          <p:nvPr/>
        </p:nvGrpSpPr>
        <p:grpSpPr>
          <a:xfrm>
            <a:off x="4680011" y="5320236"/>
            <a:ext cx="3520834" cy="646331"/>
            <a:chOff x="683777" y="5630469"/>
            <a:chExt cx="5652279" cy="646331"/>
          </a:xfrm>
        </p:grpSpPr>
        <p:sp>
          <p:nvSpPr>
            <p:cNvPr id="20" name="Rectangle 19"/>
            <p:cNvSpPr/>
            <p:nvPr/>
          </p:nvSpPr>
          <p:spPr>
            <a:xfrm>
              <a:off x="943784" y="5630469"/>
              <a:ext cx="5392272" cy="646331"/>
            </a:xfrm>
            <a:prstGeom prst="rect">
              <a:avLst/>
            </a:prstGeom>
            <a:ln>
              <a:noFill/>
            </a:ln>
          </p:spPr>
          <p:style>
            <a:lnRef idx="2">
              <a:schemeClr val="accent1"/>
            </a:lnRef>
            <a:fillRef idx="1001">
              <a:schemeClr val="lt1"/>
            </a:fillRef>
            <a:effectRef idx="0">
              <a:schemeClr val="accent1"/>
            </a:effectRef>
            <a:fontRef idx="minor">
              <a:schemeClr val="dk1"/>
            </a:fontRef>
          </p:style>
          <p:txBody>
            <a:bodyPr wrap="square" anchor="ctr">
              <a:spAutoFit/>
            </a:bodyPr>
            <a:lstStyle/>
            <a:p>
              <a:pPr marL="400050" lvl="1" indent="0">
                <a:buNone/>
              </a:pPr>
              <a:r>
                <a:rPr lang="en-US" dirty="0"/>
                <a:t>What about answers you had not thought of?</a:t>
              </a:r>
            </a:p>
          </p:txBody>
        </p:sp>
        <p:sp>
          <p:nvSpPr>
            <p:cNvPr id="21" name="Rectangle 20"/>
            <p:cNvSpPr/>
            <p:nvPr/>
          </p:nvSpPr>
          <p:spPr>
            <a:xfrm>
              <a:off x="683777" y="5630469"/>
              <a:ext cx="335348" cy="646331"/>
            </a:xfrm>
            <a:prstGeom prst="rect">
              <a:avLst/>
            </a:prstGeom>
          </p:spPr>
          <p:txBody>
            <a:bodyPr wrap="none">
              <a:spAutoFit/>
            </a:bodyPr>
            <a:lstStyle/>
            <a:p>
              <a:r>
                <a:rPr lang="en-US" sz="3600" b="1" dirty="0">
                  <a:solidFill>
                    <a:srgbClr val="C00000"/>
                  </a:solidFill>
                  <a:cs typeface="Arial"/>
                </a:rPr>
                <a:t>!</a:t>
              </a:r>
              <a:endParaRPr lang="en-US" sz="3600" b="1" dirty="0"/>
            </a:p>
          </p:txBody>
        </p:sp>
      </p:grpSp>
      <p:graphicFrame>
        <p:nvGraphicFramePr>
          <p:cNvPr id="24" name="Table 23"/>
          <p:cNvGraphicFramePr>
            <a:graphicFrameLocks noGrp="1"/>
          </p:cNvGraphicFramePr>
          <p:nvPr/>
        </p:nvGraphicFramePr>
        <p:xfrm>
          <a:off x="4778240" y="2627382"/>
          <a:ext cx="3244942" cy="201168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gridCol w="1516750">
                  <a:extLst>
                    <a:ext uri="{9D8B030D-6E8A-4147-A177-3AD203B41FA5}">
                      <a16:colId xmlns:a16="http://schemas.microsoft.com/office/drawing/2014/main" val="20002"/>
                    </a:ext>
                  </a:extLst>
                </a:gridCol>
              </a:tblGrid>
              <a:tr h="311216">
                <a:tc row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What</a:t>
                      </a:r>
                      <a:r>
                        <a:rPr lang="en-US" sz="1600" b="0" baseline="0" dirty="0">
                          <a:solidFill>
                            <a:schemeClr val="tx1"/>
                          </a:solidFill>
                        </a:rPr>
                        <a:t> is your most urgent need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rPr>
                        <a:t>(Pick three)</a:t>
                      </a:r>
                      <a:endParaRPr lang="en-US" sz="1600" b="0" dirty="0">
                        <a:solidFill>
                          <a:schemeClr val="tx1"/>
                        </a:solidFill>
                      </a:endParaRPr>
                    </a:p>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Food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rgbClr val="FF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Shelter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1">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rgbClr val="FF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Livelihoods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1">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Health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rgbClr val="FF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25" name="Table 24"/>
          <p:cNvGraphicFramePr>
            <a:graphicFrameLocks noGrp="1"/>
          </p:cNvGraphicFramePr>
          <p:nvPr/>
        </p:nvGraphicFramePr>
        <p:xfrm>
          <a:off x="4819195" y="2636912"/>
          <a:ext cx="3244942" cy="234696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gridCol w="1516750">
                  <a:extLst>
                    <a:ext uri="{9D8B030D-6E8A-4147-A177-3AD203B41FA5}">
                      <a16:colId xmlns:a16="http://schemas.microsoft.com/office/drawing/2014/main" val="20002"/>
                    </a:ext>
                  </a:extLst>
                </a:gridCol>
              </a:tblGrid>
              <a:tr h="311216">
                <a:tc row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What</a:t>
                      </a:r>
                      <a:r>
                        <a:rPr lang="en-US" sz="1600" b="0" baseline="0" dirty="0">
                          <a:solidFill>
                            <a:schemeClr val="tx1"/>
                          </a:solidFill>
                        </a:rPr>
                        <a:t> is your most urgent need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rPr>
                        <a:t>(Pick one)</a:t>
                      </a:r>
                      <a:endParaRPr lang="en-US" sz="1600" b="0" dirty="0">
                        <a:solidFill>
                          <a:schemeClr val="tx1"/>
                        </a:solidFill>
                      </a:endParaRPr>
                    </a:p>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Food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Shelter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Livelihoods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Health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112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11216">
                <a:tc vMerge="1">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Other (specify)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419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2. </a:t>
            </a:r>
            <a:r>
              <a:rPr lang="en-US" dirty="0"/>
              <a:t>1,2,3-choice questions</a:t>
            </a:r>
          </a:p>
        </p:txBody>
      </p:sp>
      <p:sp>
        <p:nvSpPr>
          <p:cNvPr id="3" name="Content Placeholder 2"/>
          <p:cNvSpPr>
            <a:spLocks noGrp="1"/>
          </p:cNvSpPr>
          <p:nvPr>
            <p:ph idx="1"/>
          </p:nvPr>
        </p:nvSpPr>
        <p:spPr>
          <a:xfrm>
            <a:off x="457200" y="1268760"/>
            <a:ext cx="8229600" cy="4525963"/>
          </a:xfrm>
        </p:spPr>
        <p:txBody>
          <a:bodyPr>
            <a:normAutofit/>
          </a:bodyPr>
          <a:lstStyle/>
          <a:p>
            <a:pPr>
              <a:buFont typeface="Wingdings" panose="05000000000000000000" pitchFamily="2" charset="2"/>
              <a:buChar char="ü"/>
            </a:pPr>
            <a:r>
              <a:rPr lang="en-US" b="1" dirty="0">
                <a:solidFill>
                  <a:srgbClr val="002060"/>
                </a:solidFill>
              </a:rPr>
              <a:t>Single choice questions;</a:t>
            </a:r>
          </a:p>
          <a:p>
            <a:pPr>
              <a:buFont typeface="Wingdings" panose="05000000000000000000" pitchFamily="2" charset="2"/>
              <a:buChar char="ü"/>
            </a:pPr>
            <a:r>
              <a:rPr lang="en-US" b="1" dirty="0">
                <a:solidFill>
                  <a:srgbClr val="002060"/>
                </a:solidFill>
              </a:rPr>
              <a:t>Multiple choice questions…</a:t>
            </a:r>
          </a:p>
          <a:p>
            <a:pPr>
              <a:buFont typeface="Wingdings" panose="05000000000000000000" pitchFamily="2" charset="2"/>
              <a:buChar char="ü"/>
            </a:pPr>
            <a:r>
              <a:rPr lang="en-US" b="1" dirty="0">
                <a:solidFill>
                  <a:srgbClr val="002060"/>
                </a:solidFill>
              </a:rPr>
              <a:t>…</a:t>
            </a:r>
          </a:p>
          <a:p>
            <a:pPr>
              <a:buFont typeface="Wingdings" panose="05000000000000000000" pitchFamily="2" charset="2"/>
              <a:buChar char="ü"/>
            </a:pPr>
            <a:endParaRPr lang="en-US" b="1" dirty="0">
              <a:solidFill>
                <a:srgbClr val="002060"/>
              </a:solidFill>
            </a:endParaRPr>
          </a:p>
          <a:p>
            <a:pPr>
              <a:buFont typeface="Wingdings" panose="05000000000000000000" pitchFamily="2" charset="2"/>
              <a:buChar char="ü"/>
            </a:pPr>
            <a:endParaRPr lang="en-US" b="1" dirty="0">
              <a:solidFill>
                <a:srgbClr val="002060"/>
              </a:solidFill>
            </a:endParaRPr>
          </a:p>
          <a:p>
            <a:pPr marL="0" indent="0">
              <a:buNone/>
            </a:pPr>
            <a:r>
              <a:rPr lang="en-US" b="1" dirty="0">
                <a:solidFill>
                  <a:srgbClr val="002060"/>
                </a:solidFill>
              </a:rPr>
              <a:t>WHAT IS THE DIFFERENCE and WHEN we use them?</a:t>
            </a:r>
          </a:p>
          <a:p>
            <a:pPr>
              <a:buFont typeface="Wingdings" panose="05000000000000000000" pitchFamily="2" charset="2"/>
              <a:buChar char="ü"/>
            </a:pPr>
            <a:endParaRPr lang="en-US" b="1" dirty="0">
              <a:solidFill>
                <a:srgbClr val="002060"/>
              </a:solidFill>
            </a:endParaRPr>
          </a:p>
        </p:txBody>
      </p:sp>
    </p:spTree>
    <p:extLst>
      <p:ext uri="{BB962C8B-B14F-4D97-AF65-F5344CB8AC3E}">
        <p14:creationId xmlns:p14="http://schemas.microsoft.com/office/powerpoint/2010/main" val="121385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75000"/>
                  </a:schemeClr>
                </a:solidFill>
              </a:rPr>
              <a:t>Session 2. </a:t>
            </a:r>
            <a:r>
              <a:rPr lang="en-US" dirty="0"/>
              <a:t>SMART Indicators </a:t>
            </a:r>
          </a:p>
        </p:txBody>
      </p:sp>
      <p:sp>
        <p:nvSpPr>
          <p:cNvPr id="3" name="Content Placeholder 2"/>
          <p:cNvSpPr>
            <a:spLocks noGrp="1"/>
          </p:cNvSpPr>
          <p:nvPr>
            <p:ph idx="1"/>
          </p:nvPr>
        </p:nvSpPr>
        <p:spPr>
          <a:xfrm>
            <a:off x="457200" y="1268760"/>
            <a:ext cx="8229600" cy="4525963"/>
          </a:xfrm>
        </p:spPr>
        <p:txBody>
          <a:bodyPr>
            <a:normAutofit fontScale="92500" lnSpcReduction="10000"/>
          </a:bodyPr>
          <a:lstStyle/>
          <a:p>
            <a:pPr>
              <a:buFont typeface="Wingdings" panose="05000000000000000000" pitchFamily="2" charset="2"/>
              <a:buChar char="ü"/>
            </a:pPr>
            <a:r>
              <a:rPr lang="en-US" b="1" dirty="0">
                <a:solidFill>
                  <a:srgbClr val="002060"/>
                </a:solidFill>
              </a:rPr>
              <a:t>S</a:t>
            </a:r>
            <a:r>
              <a:rPr lang="en-US" sz="2400" b="1" dirty="0">
                <a:solidFill>
                  <a:srgbClr val="002060"/>
                </a:solidFill>
              </a:rPr>
              <a:t>pecific </a:t>
            </a:r>
            <a:r>
              <a:rPr lang="en-US" sz="2400" dirty="0">
                <a:solidFill>
                  <a:srgbClr val="002060"/>
                </a:solidFill>
              </a:rPr>
              <a:t>– target a specific area; should be clear what is to be measured/improved</a:t>
            </a:r>
          </a:p>
          <a:p>
            <a:pPr>
              <a:buFont typeface="Wingdings" panose="05000000000000000000" pitchFamily="2" charset="2"/>
              <a:buChar char="ü"/>
            </a:pPr>
            <a:r>
              <a:rPr lang="en-US" b="1" dirty="0">
                <a:solidFill>
                  <a:srgbClr val="002060"/>
                </a:solidFill>
              </a:rPr>
              <a:t>M</a:t>
            </a:r>
            <a:r>
              <a:rPr lang="en-US" sz="2400" b="1" dirty="0">
                <a:solidFill>
                  <a:srgbClr val="002060"/>
                </a:solidFill>
              </a:rPr>
              <a:t>easurable</a:t>
            </a:r>
            <a:r>
              <a:rPr lang="en-US" sz="2400" dirty="0">
                <a:solidFill>
                  <a:srgbClr val="002060"/>
                </a:solidFill>
              </a:rPr>
              <a:t> – quantifiable or clear qualitative measurement; something that can be expressed in numbers or in terms of a meaningful scale of values</a:t>
            </a:r>
          </a:p>
          <a:p>
            <a:pPr>
              <a:buFont typeface="Wingdings" panose="05000000000000000000" pitchFamily="2" charset="2"/>
              <a:buChar char="ü"/>
            </a:pPr>
            <a:r>
              <a:rPr lang="en-US" b="1" dirty="0">
                <a:solidFill>
                  <a:srgbClr val="002060"/>
                </a:solidFill>
              </a:rPr>
              <a:t>A</a:t>
            </a:r>
            <a:r>
              <a:rPr lang="en-US" sz="2400" b="1" dirty="0">
                <a:solidFill>
                  <a:srgbClr val="002060"/>
                </a:solidFill>
              </a:rPr>
              <a:t>chievable</a:t>
            </a:r>
            <a:r>
              <a:rPr lang="en-US" sz="2400" dirty="0">
                <a:solidFill>
                  <a:srgbClr val="002060"/>
                </a:solidFill>
              </a:rPr>
              <a:t> – has to be possible to measure from an operational standpoint</a:t>
            </a:r>
          </a:p>
          <a:p>
            <a:pPr>
              <a:buFont typeface="Wingdings" panose="05000000000000000000" pitchFamily="2" charset="2"/>
              <a:buChar char="ü"/>
            </a:pPr>
            <a:r>
              <a:rPr lang="en-US" b="1" dirty="0">
                <a:solidFill>
                  <a:srgbClr val="002060"/>
                </a:solidFill>
              </a:rPr>
              <a:t>R</a:t>
            </a:r>
            <a:r>
              <a:rPr lang="en-US" sz="2400" b="1" dirty="0">
                <a:solidFill>
                  <a:srgbClr val="002060"/>
                </a:solidFill>
              </a:rPr>
              <a:t>elevant </a:t>
            </a:r>
            <a:r>
              <a:rPr lang="en-US" sz="2400" dirty="0">
                <a:solidFill>
                  <a:srgbClr val="002060"/>
                </a:solidFill>
              </a:rPr>
              <a:t>– relevant and useful in measuring the need/activity/objective it’s linked to</a:t>
            </a:r>
          </a:p>
          <a:p>
            <a:pPr>
              <a:buFont typeface="Wingdings" panose="05000000000000000000" pitchFamily="2" charset="2"/>
              <a:buChar char="ü"/>
            </a:pPr>
            <a:r>
              <a:rPr lang="en-US" b="1" dirty="0" err="1">
                <a:solidFill>
                  <a:srgbClr val="002060"/>
                </a:solidFill>
              </a:rPr>
              <a:t>T</a:t>
            </a:r>
            <a:r>
              <a:rPr lang="en-US" sz="2400" b="1" dirty="0" err="1">
                <a:solidFill>
                  <a:srgbClr val="002060"/>
                </a:solidFill>
              </a:rPr>
              <a:t>imebound</a:t>
            </a:r>
            <a:r>
              <a:rPr lang="en-US" sz="2400" b="1" dirty="0">
                <a:solidFill>
                  <a:srgbClr val="002060"/>
                </a:solidFill>
              </a:rPr>
              <a:t> </a:t>
            </a:r>
            <a:r>
              <a:rPr lang="en-US" sz="2400" dirty="0">
                <a:solidFill>
                  <a:srgbClr val="002060"/>
                </a:solidFill>
              </a:rPr>
              <a:t>– must be measurable in a specific period of time  (more relevant to monitoring)</a:t>
            </a:r>
          </a:p>
          <a:p>
            <a:pPr>
              <a:buFont typeface="Wingdings" panose="05000000000000000000" pitchFamily="2" charset="2"/>
              <a:buChar char="ü"/>
            </a:pPr>
            <a:endParaRPr lang="en-US" sz="2400" dirty="0">
              <a:solidFill>
                <a:srgbClr val="002060"/>
              </a:solidFill>
            </a:endParaRPr>
          </a:p>
        </p:txBody>
      </p:sp>
    </p:spTree>
    <p:extLst>
      <p:ext uri="{BB962C8B-B14F-4D97-AF65-F5344CB8AC3E}">
        <p14:creationId xmlns:p14="http://schemas.microsoft.com/office/powerpoint/2010/main" val="415770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76872"/>
            <a:ext cx="8229600" cy="3849291"/>
          </a:xfrm>
        </p:spPr>
        <p:txBody>
          <a:bodyPr>
            <a:normAutofit/>
          </a:bodyPr>
          <a:lstStyle/>
          <a:p>
            <a:pPr marL="0" indent="0">
              <a:buNone/>
            </a:pPr>
            <a:r>
              <a:rPr lang="en-US" sz="2800" dirty="0">
                <a:latin typeface="Arial" pitchFamily="34" charset="0"/>
                <a:cs typeface="Arial" pitchFamily="34" charset="0"/>
              </a:rPr>
              <a:t>A data model describes how you store your data</a:t>
            </a:r>
          </a:p>
        </p:txBody>
      </p:sp>
      <p:graphicFrame>
        <p:nvGraphicFramePr>
          <p:cNvPr id="5" name="Table 4"/>
          <p:cNvGraphicFramePr>
            <a:graphicFrameLocks noGrp="1"/>
          </p:cNvGraphicFramePr>
          <p:nvPr/>
        </p:nvGraphicFramePr>
        <p:xfrm>
          <a:off x="1115616" y="3253626"/>
          <a:ext cx="7200801" cy="741680"/>
        </p:xfrm>
        <a:graphic>
          <a:graphicData uri="http://schemas.openxmlformats.org/drawingml/2006/table">
            <a:tbl>
              <a:tblPr firstRow="1" bandRow="1">
                <a:tableStyleId>{93296810-A885-4BE3-A3E7-6D5BEEA58F35}</a:tableStyleId>
              </a:tblPr>
              <a:tblGrid>
                <a:gridCol w="1360932">
                  <a:extLst>
                    <a:ext uri="{9D8B030D-6E8A-4147-A177-3AD203B41FA5}">
                      <a16:colId xmlns:a16="http://schemas.microsoft.com/office/drawing/2014/main" val="20000"/>
                    </a:ext>
                  </a:extLst>
                </a:gridCol>
                <a:gridCol w="2381632">
                  <a:extLst>
                    <a:ext uri="{9D8B030D-6E8A-4147-A177-3AD203B41FA5}">
                      <a16:colId xmlns:a16="http://schemas.microsoft.com/office/drawing/2014/main" val="20001"/>
                    </a:ext>
                  </a:extLst>
                </a:gridCol>
                <a:gridCol w="2090084">
                  <a:extLst>
                    <a:ext uri="{9D8B030D-6E8A-4147-A177-3AD203B41FA5}">
                      <a16:colId xmlns:a16="http://schemas.microsoft.com/office/drawing/2014/main" val="20002"/>
                    </a:ext>
                  </a:extLst>
                </a:gridCol>
                <a:gridCol w="1368153">
                  <a:extLst>
                    <a:ext uri="{9D8B030D-6E8A-4147-A177-3AD203B41FA5}">
                      <a16:colId xmlns:a16="http://schemas.microsoft.com/office/drawing/2014/main" val="20003"/>
                    </a:ext>
                  </a:extLst>
                </a:gridCol>
              </a:tblGrid>
              <a:tr h="370840">
                <a:tc>
                  <a:txBody>
                    <a:bodyPr/>
                    <a:lstStyle/>
                    <a:p>
                      <a:r>
                        <a:rPr lang="en-US" dirty="0"/>
                        <a:t>Region</a:t>
                      </a:r>
                    </a:p>
                  </a:txBody>
                  <a:tcPr/>
                </a:tc>
                <a:tc>
                  <a:txBody>
                    <a:bodyPr/>
                    <a:lstStyle/>
                    <a:p>
                      <a:r>
                        <a:rPr lang="en-US" dirty="0"/>
                        <a:t>Number</a:t>
                      </a:r>
                      <a:r>
                        <a:rPr lang="en-US" baseline="0" dirty="0"/>
                        <a:t> of houses</a:t>
                      </a:r>
                      <a:endParaRPr lang="en-US" dirty="0"/>
                    </a:p>
                  </a:txBody>
                  <a:tcPr/>
                </a:tc>
                <a:tc>
                  <a:txBody>
                    <a:bodyPr/>
                    <a:lstStyle/>
                    <a:p>
                      <a:r>
                        <a:rPr lang="en-US" dirty="0"/>
                        <a:t>Number of people</a:t>
                      </a:r>
                    </a:p>
                  </a:txBody>
                  <a:tcPr/>
                </a:tc>
                <a:tc>
                  <a:txBody>
                    <a:bodyPr/>
                    <a:lstStyle/>
                    <a:p>
                      <a:r>
                        <a:rPr lang="en-US" dirty="0"/>
                        <a:t>GCA/NGCA</a:t>
                      </a:r>
                    </a:p>
                  </a:txBody>
                  <a:tcPr/>
                </a:tc>
                <a:extLst>
                  <a:ext uri="{0D108BD9-81ED-4DB2-BD59-A6C34878D82A}">
                    <a16:rowId xmlns:a16="http://schemas.microsoft.com/office/drawing/2014/main" val="10000"/>
                  </a:ext>
                </a:extLst>
              </a:tr>
              <a:tr h="370840">
                <a:tc>
                  <a:txBody>
                    <a:bodyPr/>
                    <a:lstStyle/>
                    <a:p>
                      <a:r>
                        <a:rPr lang="en-US" dirty="0"/>
                        <a:t>TEXT</a:t>
                      </a:r>
                    </a:p>
                  </a:txBody>
                  <a:tcPr/>
                </a:tc>
                <a:tc>
                  <a:txBody>
                    <a:bodyPr/>
                    <a:lstStyle/>
                    <a:p>
                      <a:r>
                        <a:rPr lang="en-US" dirty="0"/>
                        <a:t>NUMBER</a:t>
                      </a:r>
                    </a:p>
                  </a:txBody>
                  <a:tcPr/>
                </a:tc>
                <a:tc>
                  <a:txBody>
                    <a:bodyPr/>
                    <a:lstStyle/>
                    <a:p>
                      <a:r>
                        <a:rPr lang="en-US" dirty="0"/>
                        <a:t>NUMBER</a:t>
                      </a:r>
                    </a:p>
                  </a:txBody>
                  <a:tcPr/>
                </a:tc>
                <a:tc>
                  <a:txBody>
                    <a:bodyPr/>
                    <a:lstStyle/>
                    <a:p>
                      <a:r>
                        <a:rPr lang="en-US" dirty="0"/>
                        <a:t>GCA/NGCA</a:t>
                      </a:r>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1115616" y="4559528"/>
          <a:ext cx="6984777" cy="741680"/>
        </p:xfrm>
        <a:graphic>
          <a:graphicData uri="http://schemas.openxmlformats.org/drawingml/2006/table">
            <a:tbl>
              <a:tblPr firstRow="1" bandRow="1">
                <a:tableStyleId>{93296810-A885-4BE3-A3E7-6D5BEEA58F35}</a:tableStyleId>
              </a:tblPr>
              <a:tblGrid>
                <a:gridCol w="1512168">
                  <a:extLst>
                    <a:ext uri="{9D8B030D-6E8A-4147-A177-3AD203B41FA5}">
                      <a16:colId xmlns:a16="http://schemas.microsoft.com/office/drawing/2014/main" val="20000"/>
                    </a:ext>
                  </a:extLst>
                </a:gridCol>
                <a:gridCol w="2118119">
                  <a:extLst>
                    <a:ext uri="{9D8B030D-6E8A-4147-A177-3AD203B41FA5}">
                      <a16:colId xmlns:a16="http://schemas.microsoft.com/office/drawing/2014/main" val="20001"/>
                    </a:ext>
                  </a:extLst>
                </a:gridCol>
                <a:gridCol w="2310183">
                  <a:extLst>
                    <a:ext uri="{9D8B030D-6E8A-4147-A177-3AD203B41FA5}">
                      <a16:colId xmlns:a16="http://schemas.microsoft.com/office/drawing/2014/main" val="20002"/>
                    </a:ext>
                  </a:extLst>
                </a:gridCol>
                <a:gridCol w="1044307">
                  <a:extLst>
                    <a:ext uri="{9D8B030D-6E8A-4147-A177-3AD203B41FA5}">
                      <a16:colId xmlns:a16="http://schemas.microsoft.com/office/drawing/2014/main" val="20003"/>
                    </a:ext>
                  </a:extLst>
                </a:gridCol>
              </a:tblGrid>
              <a:tr h="370840">
                <a:tc>
                  <a:txBody>
                    <a:bodyPr/>
                    <a:lstStyle/>
                    <a:p>
                      <a:r>
                        <a:rPr lang="en-US" dirty="0"/>
                        <a:t>Agency Name</a:t>
                      </a:r>
                    </a:p>
                  </a:txBody>
                  <a:tcPr/>
                </a:tc>
                <a:tc>
                  <a:txBody>
                    <a:bodyPr/>
                    <a:lstStyle/>
                    <a:p>
                      <a:r>
                        <a:rPr lang="en-US" dirty="0"/>
                        <a:t>Email address</a:t>
                      </a:r>
                    </a:p>
                  </a:txBody>
                  <a:tcPr/>
                </a:tc>
                <a:tc>
                  <a:txBody>
                    <a:bodyPr/>
                    <a:lstStyle/>
                    <a:p>
                      <a:r>
                        <a:rPr lang="en-US" dirty="0"/>
                        <a:t>Phone number</a:t>
                      </a:r>
                    </a:p>
                  </a:txBody>
                  <a:tcPr/>
                </a:tc>
                <a:tc>
                  <a:txBody>
                    <a:bodyPr/>
                    <a:lstStyle/>
                    <a:p>
                      <a:r>
                        <a:rPr lang="en-US" dirty="0"/>
                        <a:t>Active</a:t>
                      </a:r>
                    </a:p>
                  </a:txBody>
                  <a:tcPr/>
                </a:tc>
                <a:extLst>
                  <a:ext uri="{0D108BD9-81ED-4DB2-BD59-A6C34878D82A}">
                    <a16:rowId xmlns:a16="http://schemas.microsoft.com/office/drawing/2014/main" val="10000"/>
                  </a:ext>
                </a:extLst>
              </a:tr>
              <a:tr h="370840">
                <a:tc>
                  <a:txBody>
                    <a:bodyPr/>
                    <a:lstStyle/>
                    <a:p>
                      <a:r>
                        <a:rPr lang="en-US" dirty="0"/>
                        <a:t>TEXT</a:t>
                      </a:r>
                    </a:p>
                  </a:txBody>
                  <a:tcPr/>
                </a:tc>
                <a:tc>
                  <a:txBody>
                    <a:bodyPr/>
                    <a:lstStyle/>
                    <a:p>
                      <a:r>
                        <a:rPr lang="en-US" dirty="0"/>
                        <a:t>TEXT</a:t>
                      </a:r>
                    </a:p>
                  </a:txBody>
                  <a:tcPr/>
                </a:tc>
                <a:tc>
                  <a:txBody>
                    <a:bodyPr/>
                    <a:lstStyle/>
                    <a:p>
                      <a:r>
                        <a:rPr lang="en-US" dirty="0"/>
                        <a:t>TEXT</a:t>
                      </a:r>
                    </a:p>
                  </a:txBody>
                  <a:tcPr/>
                </a:tc>
                <a:tc>
                  <a:txBody>
                    <a:bodyPr/>
                    <a:lstStyle/>
                    <a:p>
                      <a:r>
                        <a:rPr lang="en-US" dirty="0"/>
                        <a:t>YES/NO</a:t>
                      </a:r>
                    </a:p>
                  </a:txBody>
                  <a:tcPr/>
                </a:tc>
                <a:extLst>
                  <a:ext uri="{0D108BD9-81ED-4DB2-BD59-A6C34878D82A}">
                    <a16:rowId xmlns:a16="http://schemas.microsoft.com/office/drawing/2014/main" val="10001"/>
                  </a:ext>
                </a:extLst>
              </a:tr>
            </a:tbl>
          </a:graphicData>
        </a:graphic>
      </p:graphicFrame>
      <p:sp>
        <p:nvSpPr>
          <p:cNvPr id="8" name="TextBox 7"/>
          <p:cNvSpPr txBox="1"/>
          <p:nvPr/>
        </p:nvSpPr>
        <p:spPr>
          <a:xfrm>
            <a:off x="1115616" y="2749570"/>
            <a:ext cx="1031051"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latin typeface="Arial" pitchFamily="34" charset="0"/>
                <a:cs typeface="Arial" pitchFamily="34" charset="0"/>
              </a:rPr>
              <a:t>Regions</a:t>
            </a:r>
          </a:p>
        </p:txBody>
      </p:sp>
      <p:sp>
        <p:nvSpPr>
          <p:cNvPr id="9" name="TextBox 8"/>
          <p:cNvSpPr txBox="1"/>
          <p:nvPr/>
        </p:nvSpPr>
        <p:spPr>
          <a:xfrm>
            <a:off x="1172169" y="4127480"/>
            <a:ext cx="1133644"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latin typeface="Arial" pitchFamily="34" charset="0"/>
                <a:cs typeface="Arial" pitchFamily="34" charset="0"/>
              </a:rPr>
              <a:t>Agencies</a:t>
            </a:r>
          </a:p>
        </p:txBody>
      </p:sp>
      <p:sp>
        <p:nvSpPr>
          <p:cNvPr id="10" name="Title 1"/>
          <p:cNvSpPr txBox="1">
            <a:spLocks/>
          </p:cNvSpPr>
          <p:nvPr/>
        </p:nvSpPr>
        <p:spPr>
          <a:xfrm>
            <a:off x="219232" y="459450"/>
            <a:ext cx="892476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rgbClr val="04314C"/>
                </a:solidFill>
                <a:latin typeface="Verdana" pitchFamily="34" charset="0"/>
                <a:ea typeface="Verdana" pitchFamily="34" charset="0"/>
                <a:cs typeface="Verdana" pitchFamily="34" charset="0"/>
              </a:defRPr>
            </a:lvl1pPr>
          </a:lstStyle>
          <a:p>
            <a:r>
              <a:rPr lang="en-US" dirty="0">
                <a:solidFill>
                  <a:schemeClr val="bg1">
                    <a:lumMod val="75000"/>
                  </a:schemeClr>
                </a:solidFill>
              </a:rPr>
              <a:t>Session 2. </a:t>
            </a:r>
            <a:r>
              <a:rPr lang="en-US" dirty="0">
                <a:latin typeface="Arial" pitchFamily="34" charset="0"/>
                <a:cs typeface="Arial" pitchFamily="34" charset="0"/>
              </a:rPr>
              <a:t>Design a </a:t>
            </a:r>
            <a:r>
              <a:rPr lang="en-US" dirty="0">
                <a:solidFill>
                  <a:srgbClr val="7F1416"/>
                </a:solidFill>
                <a:latin typeface="Arial" pitchFamily="34" charset="0"/>
                <a:cs typeface="Arial" pitchFamily="34" charset="0"/>
              </a:rPr>
              <a:t>data model</a:t>
            </a:r>
            <a:endParaRPr lang="en-US" dirty="0">
              <a:solidFill>
                <a:srgbClr val="7F1416"/>
              </a:solidFill>
              <a:latin typeface="Arial" pitchFamily="34" charset="0"/>
              <a:ea typeface="SimSun-ExtB" pitchFamily="49" charset="-122"/>
              <a:cs typeface="Arial" pitchFamily="34" charset="0"/>
            </a:endParaRPr>
          </a:p>
        </p:txBody>
      </p:sp>
      <p:grpSp>
        <p:nvGrpSpPr>
          <p:cNvPr id="16" name="Group 15"/>
          <p:cNvGrpSpPr/>
          <p:nvPr/>
        </p:nvGrpSpPr>
        <p:grpSpPr>
          <a:xfrm>
            <a:off x="683777" y="5630469"/>
            <a:ext cx="7892856" cy="646331"/>
            <a:chOff x="683777" y="5630469"/>
            <a:chExt cx="7892856" cy="646331"/>
          </a:xfrm>
        </p:grpSpPr>
        <p:sp>
          <p:nvSpPr>
            <p:cNvPr id="14" name="Rectangle 13"/>
            <p:cNvSpPr/>
            <p:nvPr/>
          </p:nvSpPr>
          <p:spPr>
            <a:xfrm>
              <a:off x="943785" y="5768969"/>
              <a:ext cx="7632848" cy="369332"/>
            </a:xfrm>
            <a:prstGeom prst="rect">
              <a:avLst/>
            </a:prstGeom>
            <a:ln>
              <a:noFill/>
            </a:ln>
          </p:spPr>
          <p:style>
            <a:lnRef idx="2">
              <a:schemeClr val="accent1"/>
            </a:lnRef>
            <a:fillRef idx="1001">
              <a:schemeClr val="lt1"/>
            </a:fillRef>
            <a:effectRef idx="0">
              <a:schemeClr val="accent1"/>
            </a:effectRef>
            <a:fontRef idx="minor">
              <a:schemeClr val="dk1"/>
            </a:fontRef>
          </p:style>
          <p:txBody>
            <a:bodyPr wrap="square" anchor="ctr">
              <a:spAutoFit/>
            </a:bodyPr>
            <a:lstStyle/>
            <a:p>
              <a:pPr marL="39688"/>
              <a:r>
                <a:rPr lang="en-US" dirty="0">
                  <a:solidFill>
                    <a:srgbClr val="5F5F5F"/>
                  </a:solidFill>
                  <a:cs typeface="Arial"/>
                </a:rPr>
                <a:t>Too much data in one field makes it difficult to analyze data</a:t>
              </a:r>
              <a:endParaRPr lang="en-US" dirty="0">
                <a:solidFill>
                  <a:srgbClr val="0070B1"/>
                </a:solidFill>
                <a:ea typeface="Arial"/>
                <a:cs typeface="Arial"/>
              </a:endParaRPr>
            </a:p>
          </p:txBody>
        </p:sp>
        <p:sp>
          <p:nvSpPr>
            <p:cNvPr id="15" name="Rectangle 14"/>
            <p:cNvSpPr/>
            <p:nvPr/>
          </p:nvSpPr>
          <p:spPr>
            <a:xfrm>
              <a:off x="683777" y="5630469"/>
              <a:ext cx="335348" cy="646331"/>
            </a:xfrm>
            <a:prstGeom prst="rect">
              <a:avLst/>
            </a:prstGeom>
          </p:spPr>
          <p:txBody>
            <a:bodyPr wrap="none">
              <a:spAutoFit/>
            </a:bodyPr>
            <a:lstStyle/>
            <a:p>
              <a:r>
                <a:rPr lang="en-US" sz="3600" b="1" dirty="0">
                  <a:solidFill>
                    <a:srgbClr val="C00000"/>
                  </a:solidFill>
                  <a:cs typeface="Arial"/>
                </a:rPr>
                <a:t>!</a:t>
              </a:r>
              <a:endParaRPr lang="en-US" sz="3600" b="1" dirty="0"/>
            </a:p>
          </p:txBody>
        </p:sp>
      </p:grpSp>
    </p:spTree>
    <p:extLst>
      <p:ext uri="{BB962C8B-B14F-4D97-AF65-F5344CB8AC3E}">
        <p14:creationId xmlns:p14="http://schemas.microsoft.com/office/powerpoint/2010/main" val="422406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696" y="592720"/>
            <a:ext cx="6840760" cy="1118851"/>
          </a:xfrm>
        </p:spPr>
        <p:txBody>
          <a:bodyPr>
            <a:normAutofit fontScale="90000"/>
          </a:bodyPr>
          <a:lstStyle/>
          <a:p>
            <a:r>
              <a:rPr lang="en-US" dirty="0">
                <a:solidFill>
                  <a:schemeClr val="bg1">
                    <a:lumMod val="75000"/>
                  </a:schemeClr>
                </a:solidFill>
              </a:rPr>
              <a:t>Session 2. </a:t>
            </a:r>
            <a:r>
              <a:rPr lang="en-GB" dirty="0"/>
              <a:t>How to build the model in Excel</a:t>
            </a:r>
          </a:p>
        </p:txBody>
      </p:sp>
      <p:sp>
        <p:nvSpPr>
          <p:cNvPr id="9" name="TextBox 8"/>
          <p:cNvSpPr txBox="1"/>
          <p:nvPr/>
        </p:nvSpPr>
        <p:spPr>
          <a:xfrm>
            <a:off x="365862" y="2191288"/>
            <a:ext cx="3977357" cy="3785652"/>
          </a:xfrm>
          <a:prstGeom prst="rect">
            <a:avLst/>
          </a:prstGeom>
          <a:noFill/>
        </p:spPr>
        <p:txBody>
          <a:bodyPr wrap="square" rtlCol="0">
            <a:spAutoFit/>
          </a:bodyPr>
          <a:lstStyle/>
          <a:p>
            <a:pPr marL="285750" indent="-285750">
              <a:buClr>
                <a:srgbClr val="459FD5"/>
              </a:buClr>
              <a:buFont typeface="Wingdings" pitchFamily="2" charset="2"/>
              <a:buChar char="§"/>
            </a:pPr>
            <a:r>
              <a:rPr lang="en-GB" sz="2400" dirty="0">
                <a:solidFill>
                  <a:schemeClr val="bg1">
                    <a:lumMod val="50000"/>
                  </a:schemeClr>
                </a:solidFill>
                <a:latin typeface="Arial" pitchFamily="34" charset="0"/>
                <a:cs typeface="Arial" pitchFamily="34" charset="0"/>
              </a:rPr>
              <a:t>First row headers</a:t>
            </a:r>
          </a:p>
          <a:p>
            <a:pPr marL="285750" indent="-285750">
              <a:buClr>
                <a:srgbClr val="459FD5"/>
              </a:buClr>
              <a:buFont typeface="Wingdings" pitchFamily="2" charset="2"/>
              <a:buChar char="§"/>
            </a:pPr>
            <a:endParaRPr lang="en-GB" sz="2400" dirty="0">
              <a:solidFill>
                <a:schemeClr val="bg1">
                  <a:lumMod val="50000"/>
                </a:schemeClr>
              </a:solidFill>
              <a:latin typeface="Arial" pitchFamily="34" charset="0"/>
              <a:cs typeface="Arial" pitchFamily="34" charset="0"/>
            </a:endParaRPr>
          </a:p>
          <a:p>
            <a:pPr marL="285750" indent="-285750">
              <a:buClr>
                <a:srgbClr val="459FD5"/>
              </a:buClr>
              <a:buFont typeface="Wingdings" pitchFamily="2" charset="2"/>
              <a:buChar char="§"/>
            </a:pPr>
            <a:endParaRPr lang="en-GB" sz="2400" dirty="0">
              <a:solidFill>
                <a:schemeClr val="bg1">
                  <a:lumMod val="50000"/>
                </a:schemeClr>
              </a:solidFill>
              <a:latin typeface="Arial" pitchFamily="34" charset="0"/>
              <a:cs typeface="Arial" pitchFamily="34" charset="0"/>
            </a:endParaRPr>
          </a:p>
          <a:p>
            <a:pPr marL="285750" indent="-285750">
              <a:buClr>
                <a:srgbClr val="459FD5"/>
              </a:buClr>
              <a:buFont typeface="Wingdings" pitchFamily="2" charset="2"/>
              <a:buChar char="§"/>
            </a:pPr>
            <a:r>
              <a:rPr lang="en-GB" sz="2400" dirty="0">
                <a:solidFill>
                  <a:schemeClr val="bg1">
                    <a:lumMod val="50000"/>
                  </a:schemeClr>
                </a:solidFill>
                <a:latin typeface="Arial" pitchFamily="34" charset="0"/>
                <a:cs typeface="Arial" pitchFamily="34" charset="0"/>
              </a:rPr>
              <a:t>One data type per column</a:t>
            </a:r>
          </a:p>
          <a:p>
            <a:pPr marL="285750" indent="-285750">
              <a:buClr>
                <a:srgbClr val="459FD5"/>
              </a:buClr>
              <a:buFont typeface="Wingdings" pitchFamily="2" charset="2"/>
              <a:buChar char="§"/>
            </a:pPr>
            <a:endParaRPr lang="en-GB" sz="2400" dirty="0">
              <a:solidFill>
                <a:schemeClr val="bg1">
                  <a:lumMod val="50000"/>
                </a:schemeClr>
              </a:solidFill>
              <a:latin typeface="Arial" pitchFamily="34" charset="0"/>
              <a:cs typeface="Arial" pitchFamily="34" charset="0"/>
            </a:endParaRPr>
          </a:p>
          <a:p>
            <a:pPr marL="285750" indent="-285750">
              <a:buClr>
                <a:srgbClr val="459FD5"/>
              </a:buClr>
              <a:buFont typeface="Wingdings" pitchFamily="2" charset="2"/>
              <a:buChar char="§"/>
            </a:pPr>
            <a:r>
              <a:rPr lang="en-GB" sz="2400" dirty="0">
                <a:solidFill>
                  <a:schemeClr val="bg1">
                    <a:lumMod val="50000"/>
                  </a:schemeClr>
                </a:solidFill>
                <a:latin typeface="Arial" pitchFamily="34" charset="0"/>
                <a:cs typeface="Arial" pitchFamily="34" charset="0"/>
              </a:rPr>
              <a:t>One piece of data per cell</a:t>
            </a:r>
          </a:p>
          <a:p>
            <a:pPr marL="285750" indent="-285750">
              <a:buClr>
                <a:srgbClr val="459FD5"/>
              </a:buClr>
              <a:buFont typeface="Wingdings" pitchFamily="2" charset="2"/>
              <a:buChar char="§"/>
            </a:pPr>
            <a:endParaRPr lang="en-GB" sz="2400" dirty="0">
              <a:solidFill>
                <a:schemeClr val="bg1">
                  <a:lumMod val="50000"/>
                </a:schemeClr>
              </a:solidFill>
              <a:latin typeface="Arial" pitchFamily="34" charset="0"/>
              <a:cs typeface="Arial" pitchFamily="34" charset="0"/>
            </a:endParaRPr>
          </a:p>
          <a:p>
            <a:pPr marL="285750" indent="-285750">
              <a:buClr>
                <a:srgbClr val="459FD5"/>
              </a:buClr>
              <a:buFont typeface="Wingdings" pitchFamily="2" charset="2"/>
              <a:buChar char="§"/>
            </a:pPr>
            <a:endParaRPr lang="en-GB" sz="2400" dirty="0">
              <a:solidFill>
                <a:schemeClr val="bg1">
                  <a:lumMod val="50000"/>
                </a:schemeClr>
              </a:solidFill>
              <a:latin typeface="Arial" pitchFamily="34" charset="0"/>
              <a:cs typeface="Arial" pitchFamily="34" charset="0"/>
            </a:endParaRPr>
          </a:p>
          <a:p>
            <a:pPr marL="285750" indent="-285750">
              <a:buClr>
                <a:srgbClr val="459FD5"/>
              </a:buClr>
              <a:buFont typeface="Wingdings" pitchFamily="2" charset="2"/>
              <a:buChar char="§"/>
            </a:pPr>
            <a:r>
              <a:rPr lang="en-GB" sz="2400" dirty="0">
                <a:solidFill>
                  <a:schemeClr val="bg1">
                    <a:lumMod val="50000"/>
                  </a:schemeClr>
                </a:solidFill>
                <a:latin typeface="Arial" pitchFamily="34" charset="0"/>
                <a:cs typeface="Arial" pitchFamily="34" charset="0"/>
              </a:rPr>
              <a:t>A sheet with the definition of your data 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708" y="2082591"/>
            <a:ext cx="3915031" cy="93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263299" y="5325507"/>
            <a:ext cx="3476246" cy="461665"/>
          </a:xfrm>
          <a:prstGeom prst="rect">
            <a:avLst/>
          </a:prstGeom>
          <a:noFill/>
        </p:spPr>
        <p:txBody>
          <a:bodyPr wrap="square" rtlCol="0">
            <a:spAutoFit/>
          </a:bodyPr>
          <a:lstStyle/>
          <a:p>
            <a:r>
              <a:rPr lang="en-US" sz="2400" dirty="0">
                <a:solidFill>
                  <a:schemeClr val="bg1">
                    <a:lumMod val="50000"/>
                  </a:schemeClr>
                </a:solidFill>
                <a:latin typeface="Arial" pitchFamily="34" charset="0"/>
                <a:cs typeface="Arial" pitchFamily="34" charset="0"/>
                <a:hlinkClick r:id="rId3" action="ppaction://hlinkfile"/>
              </a:rPr>
              <a:t>Guidance notes</a:t>
            </a:r>
            <a:endParaRPr lang="en-US" sz="2400" dirty="0">
              <a:solidFill>
                <a:schemeClr val="bg1">
                  <a:lumMod val="50000"/>
                </a:schemeClr>
              </a:solidFill>
              <a:latin typeface="Arial" pitchFamily="34" charset="0"/>
              <a:cs typeface="Arial" pitchFamily="34" charset="0"/>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432" y="3169325"/>
            <a:ext cx="1905148" cy="168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4510510" y="1903257"/>
            <a:ext cx="441340" cy="1247009"/>
            <a:chOff x="1106324" y="2871419"/>
            <a:chExt cx="441340" cy="1133644"/>
          </a:xfrm>
        </p:grpSpPr>
        <p:sp>
          <p:nvSpPr>
            <p:cNvPr id="12" name="Rectangle 11"/>
            <p:cNvSpPr/>
            <p:nvPr/>
          </p:nvSpPr>
          <p:spPr>
            <a:xfrm>
              <a:off x="1501945" y="3039344"/>
              <a:ext cx="45719" cy="845453"/>
            </a:xfrm>
            <a:prstGeom prst="rect">
              <a:avLst/>
            </a:prstGeom>
            <a:ln>
              <a:solidFill>
                <a:srgbClr val="02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6200000">
              <a:off x="724168" y="3253575"/>
              <a:ext cx="1133644" cy="369332"/>
            </a:xfrm>
            <a:prstGeom prst="rect">
              <a:avLst/>
            </a:prstGeom>
            <a:noFill/>
          </p:spPr>
          <p:txBody>
            <a:bodyPr wrap="none" rtlCol="0">
              <a:spAutoFit/>
            </a:bodyPr>
            <a:lstStyle/>
            <a:p>
              <a:r>
                <a:rPr lang="en-US" b="1" dirty="0">
                  <a:solidFill>
                    <a:srgbClr val="026CB6"/>
                  </a:solidFill>
                  <a:latin typeface="Arial" pitchFamily="34" charset="0"/>
                  <a:cs typeface="Arial" pitchFamily="34" charset="0"/>
                </a:rPr>
                <a:t>Example</a:t>
              </a:r>
            </a:p>
          </p:txBody>
        </p:sp>
      </p:grpSp>
      <p:grpSp>
        <p:nvGrpSpPr>
          <p:cNvPr id="14" name="Group 13"/>
          <p:cNvGrpSpPr/>
          <p:nvPr/>
        </p:nvGrpSpPr>
        <p:grpSpPr>
          <a:xfrm>
            <a:off x="4487235" y="3150268"/>
            <a:ext cx="441755" cy="1705317"/>
            <a:chOff x="1106324" y="2871419"/>
            <a:chExt cx="441755" cy="1550287"/>
          </a:xfrm>
        </p:grpSpPr>
        <p:sp>
          <p:nvSpPr>
            <p:cNvPr id="15" name="Rectangle 14"/>
            <p:cNvSpPr/>
            <p:nvPr/>
          </p:nvSpPr>
          <p:spPr>
            <a:xfrm>
              <a:off x="1501945" y="3039344"/>
              <a:ext cx="46134" cy="1382362"/>
            </a:xfrm>
            <a:prstGeom prst="rect">
              <a:avLst/>
            </a:prstGeom>
            <a:ln>
              <a:solidFill>
                <a:srgbClr val="02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16200000">
              <a:off x="724168" y="3253575"/>
              <a:ext cx="1133644" cy="369332"/>
            </a:xfrm>
            <a:prstGeom prst="rect">
              <a:avLst/>
            </a:prstGeom>
            <a:noFill/>
          </p:spPr>
          <p:txBody>
            <a:bodyPr wrap="none" rtlCol="0">
              <a:spAutoFit/>
            </a:bodyPr>
            <a:lstStyle/>
            <a:p>
              <a:r>
                <a:rPr lang="en-US" b="1" dirty="0">
                  <a:solidFill>
                    <a:srgbClr val="026CB6"/>
                  </a:solidFill>
                  <a:latin typeface="Arial" pitchFamily="34" charset="0"/>
                  <a:cs typeface="Arial" pitchFamily="34" charset="0"/>
                </a:rPr>
                <a:t>Example</a:t>
              </a:r>
            </a:p>
          </p:txBody>
        </p:sp>
      </p:grpSp>
      <p:grpSp>
        <p:nvGrpSpPr>
          <p:cNvPr id="17" name="Group 16"/>
          <p:cNvGrpSpPr/>
          <p:nvPr/>
        </p:nvGrpSpPr>
        <p:grpSpPr>
          <a:xfrm>
            <a:off x="4518307" y="4999600"/>
            <a:ext cx="441340" cy="1247009"/>
            <a:chOff x="1106324" y="2871419"/>
            <a:chExt cx="441340" cy="1133644"/>
          </a:xfrm>
        </p:grpSpPr>
        <p:sp>
          <p:nvSpPr>
            <p:cNvPr id="18" name="Rectangle 17"/>
            <p:cNvSpPr/>
            <p:nvPr/>
          </p:nvSpPr>
          <p:spPr>
            <a:xfrm>
              <a:off x="1501945" y="3039344"/>
              <a:ext cx="45719" cy="845453"/>
            </a:xfrm>
            <a:prstGeom prst="rect">
              <a:avLst/>
            </a:prstGeom>
            <a:ln>
              <a:solidFill>
                <a:srgbClr val="02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16200000">
              <a:off x="724168" y="3253575"/>
              <a:ext cx="1133644" cy="369332"/>
            </a:xfrm>
            <a:prstGeom prst="rect">
              <a:avLst/>
            </a:prstGeom>
            <a:noFill/>
          </p:spPr>
          <p:txBody>
            <a:bodyPr wrap="none" rtlCol="0">
              <a:spAutoFit/>
            </a:bodyPr>
            <a:lstStyle/>
            <a:p>
              <a:r>
                <a:rPr lang="en-US" b="1" dirty="0">
                  <a:solidFill>
                    <a:srgbClr val="026CB6"/>
                  </a:solidFill>
                  <a:latin typeface="Arial" pitchFamily="34" charset="0"/>
                  <a:cs typeface="Arial" pitchFamily="34" charset="0"/>
                </a:rPr>
                <a:t>Example</a:t>
              </a:r>
            </a:p>
          </p:txBody>
        </p:sp>
      </p:grpSp>
    </p:spTree>
    <p:extLst>
      <p:ext uri="{BB962C8B-B14F-4D97-AF65-F5344CB8AC3E}">
        <p14:creationId xmlns:p14="http://schemas.microsoft.com/office/powerpoint/2010/main" val="15581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696" y="592720"/>
            <a:ext cx="6840760" cy="1118851"/>
          </a:xfrm>
        </p:spPr>
        <p:txBody>
          <a:bodyPr>
            <a:normAutofit fontScale="90000"/>
          </a:bodyPr>
          <a:lstStyle/>
          <a:p>
            <a:r>
              <a:rPr lang="en-US" dirty="0">
                <a:solidFill>
                  <a:schemeClr val="bg1">
                    <a:lumMod val="75000"/>
                  </a:schemeClr>
                </a:solidFill>
              </a:rPr>
              <a:t>Session 2. </a:t>
            </a:r>
            <a:r>
              <a:rPr lang="en-GB" dirty="0"/>
              <a:t>Explain your data</a:t>
            </a:r>
          </a:p>
        </p:txBody>
      </p:sp>
      <p:sp>
        <p:nvSpPr>
          <p:cNvPr id="4" name="Slide Number Placeholder 3"/>
          <p:cNvSpPr>
            <a:spLocks noGrp="1"/>
          </p:cNvSpPr>
          <p:nvPr>
            <p:ph type="sldNum" sz="quarter" idx="4294967295"/>
          </p:nvPr>
        </p:nvSpPr>
        <p:spPr>
          <a:xfrm>
            <a:off x="6553200" y="6324412"/>
            <a:ext cx="2133600" cy="365125"/>
          </a:xfrm>
          <a:prstGeom prst="rect">
            <a:avLst/>
          </a:prstGeom>
        </p:spPr>
        <p:txBody>
          <a:bodyPr/>
          <a:lstStyle/>
          <a:p>
            <a:fld id="{1327C452-0D12-48F3-BB65-BBA3E6350F2C}" type="slidenum">
              <a:rPr lang="en-GB" smtClean="0"/>
              <a:t>27</a:t>
            </a:fld>
            <a:endParaRPr lang="en-GB"/>
          </a:p>
        </p:txBody>
      </p:sp>
      <p:sp>
        <p:nvSpPr>
          <p:cNvPr id="9" name="TextBox 8"/>
          <p:cNvSpPr txBox="1"/>
          <p:nvPr/>
        </p:nvSpPr>
        <p:spPr>
          <a:xfrm>
            <a:off x="378619" y="1824618"/>
            <a:ext cx="8297837" cy="523220"/>
          </a:xfrm>
          <a:prstGeom prst="rect">
            <a:avLst/>
          </a:prstGeom>
          <a:noFill/>
        </p:spPr>
        <p:txBody>
          <a:bodyPr wrap="square" rtlCol="0">
            <a:spAutoFit/>
          </a:bodyPr>
          <a:lstStyle/>
          <a:p>
            <a:pPr marL="285750" indent="-285750">
              <a:buClr>
                <a:srgbClr val="459FD5"/>
              </a:buClr>
              <a:buFont typeface="Wingdings" pitchFamily="2" charset="2"/>
              <a:buChar char="§"/>
            </a:pPr>
            <a:r>
              <a:rPr lang="en-GB" sz="2800" dirty="0">
                <a:solidFill>
                  <a:schemeClr val="bg1">
                    <a:lumMod val="50000"/>
                  </a:schemeClr>
                </a:solidFill>
                <a:latin typeface="Arial" pitchFamily="34" charset="0"/>
                <a:cs typeface="Arial" pitchFamily="34" charset="0"/>
              </a:rPr>
              <a:t>Give explanation of each data</a:t>
            </a:r>
          </a:p>
        </p:txBody>
      </p:sp>
      <p:sp>
        <p:nvSpPr>
          <p:cNvPr id="12" name="TextBox 11"/>
          <p:cNvSpPr txBox="1"/>
          <p:nvPr/>
        </p:nvSpPr>
        <p:spPr>
          <a:xfrm>
            <a:off x="1062392" y="3097166"/>
            <a:ext cx="2440092" cy="338554"/>
          </a:xfrm>
          <a:prstGeom prst="rect">
            <a:avLst/>
          </a:prstGeom>
          <a:noFill/>
        </p:spPr>
        <p:txBody>
          <a:bodyPr wrap="none" rtlCol="0">
            <a:spAutoFit/>
          </a:bodyPr>
          <a:lstStyle/>
          <a:p>
            <a:r>
              <a:rPr lang="en-US" sz="1600" dirty="0">
                <a:solidFill>
                  <a:schemeClr val="bg1">
                    <a:lumMod val="50000"/>
                  </a:schemeClr>
                </a:solidFill>
                <a:latin typeface="Arial"/>
              </a:rPr>
              <a:t>Partially damaged house</a:t>
            </a:r>
          </a:p>
        </p:txBody>
      </p:sp>
      <p:sp>
        <p:nvSpPr>
          <p:cNvPr id="14" name="TextBox 13"/>
          <p:cNvSpPr txBox="1"/>
          <p:nvPr/>
        </p:nvSpPr>
        <p:spPr>
          <a:xfrm>
            <a:off x="3928251" y="2868860"/>
            <a:ext cx="2607891" cy="830997"/>
          </a:xfrm>
          <a:prstGeom prst="rect">
            <a:avLst/>
          </a:prstGeom>
          <a:noFill/>
        </p:spPr>
        <p:txBody>
          <a:bodyPr wrap="square" rtlCol="0">
            <a:spAutoFit/>
          </a:bodyPr>
          <a:lstStyle/>
          <a:p>
            <a:r>
              <a:rPr lang="en-US" sz="1600" dirty="0">
                <a:solidFill>
                  <a:schemeClr val="bg1">
                    <a:lumMod val="50000"/>
                  </a:schemeClr>
                </a:solidFill>
                <a:latin typeface="Arial"/>
              </a:rPr>
              <a:t>A house is partially damaged if it is still repairable.</a:t>
            </a:r>
          </a:p>
        </p:txBody>
      </p:sp>
      <p:grpSp>
        <p:nvGrpSpPr>
          <p:cNvPr id="15" name="Group 14"/>
          <p:cNvGrpSpPr/>
          <p:nvPr/>
        </p:nvGrpSpPr>
        <p:grpSpPr>
          <a:xfrm>
            <a:off x="378595" y="2636912"/>
            <a:ext cx="441340" cy="1189671"/>
            <a:chOff x="1106324" y="2871419"/>
            <a:chExt cx="441340" cy="1189671"/>
          </a:xfrm>
        </p:grpSpPr>
        <p:sp>
          <p:nvSpPr>
            <p:cNvPr id="16" name="Rectangle 15"/>
            <p:cNvSpPr/>
            <p:nvPr/>
          </p:nvSpPr>
          <p:spPr>
            <a:xfrm>
              <a:off x="1501945" y="3039344"/>
              <a:ext cx="45719" cy="1021746"/>
            </a:xfrm>
            <a:prstGeom prst="rect">
              <a:avLst/>
            </a:prstGeom>
            <a:ln>
              <a:solidFill>
                <a:srgbClr val="02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6200000">
              <a:off x="724168" y="3253575"/>
              <a:ext cx="1133644" cy="369332"/>
            </a:xfrm>
            <a:prstGeom prst="rect">
              <a:avLst/>
            </a:prstGeom>
            <a:noFill/>
          </p:spPr>
          <p:txBody>
            <a:bodyPr wrap="none" rtlCol="0">
              <a:spAutoFit/>
            </a:bodyPr>
            <a:lstStyle/>
            <a:p>
              <a:r>
                <a:rPr lang="en-US" b="1" dirty="0">
                  <a:solidFill>
                    <a:srgbClr val="026CB6"/>
                  </a:solidFill>
                  <a:latin typeface="Arial" pitchFamily="34" charset="0"/>
                  <a:cs typeface="Arial" pitchFamily="34" charset="0"/>
                </a:rPr>
                <a:t>Example</a:t>
              </a:r>
            </a:p>
          </p:txBody>
        </p:sp>
      </p:grpSp>
      <p:sp>
        <p:nvSpPr>
          <p:cNvPr id="3" name="Striped Right Arrow 2"/>
          <p:cNvSpPr/>
          <p:nvPr/>
        </p:nvSpPr>
        <p:spPr>
          <a:xfrm>
            <a:off x="2987824" y="4221088"/>
            <a:ext cx="3456384" cy="1872208"/>
          </a:xfrm>
          <a:prstGeom prst="stripedRightArrow">
            <a:avLst/>
          </a:prstGeom>
          <a:noFill/>
          <a:ln w="38100">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Let’s have a look at a simple example…</a:t>
            </a:r>
            <a:endParaRPr lang="en-GB" dirty="0">
              <a:solidFill>
                <a:schemeClr val="tx1"/>
              </a:solidFill>
            </a:endParaRPr>
          </a:p>
        </p:txBody>
      </p:sp>
    </p:spTree>
    <p:extLst>
      <p:ext uri="{BB962C8B-B14F-4D97-AF65-F5344CB8AC3E}">
        <p14:creationId xmlns:p14="http://schemas.microsoft.com/office/powerpoint/2010/main" val="369447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82374"/>
            <a:ext cx="8229600" cy="1143000"/>
          </a:xfrm>
        </p:spPr>
        <p:txBody>
          <a:bodyPr/>
          <a:lstStyle/>
          <a:p>
            <a:r>
              <a:rPr lang="en-US" dirty="0">
                <a:solidFill>
                  <a:schemeClr val="bg1">
                    <a:lumMod val="75000"/>
                  </a:schemeClr>
                </a:solidFill>
              </a:rPr>
              <a:t>Session 2. </a:t>
            </a:r>
            <a:r>
              <a:rPr lang="en-US" dirty="0"/>
              <a:t>Data model example</a:t>
            </a:r>
            <a:endParaRPr lang="en-GB" dirty="0"/>
          </a:p>
        </p:txBody>
      </p:sp>
      <p:pic>
        <p:nvPicPr>
          <p:cNvPr id="3" name="Picture 2"/>
          <p:cNvPicPr>
            <a:picLocks noChangeAspect="1"/>
          </p:cNvPicPr>
          <p:nvPr/>
        </p:nvPicPr>
        <p:blipFill>
          <a:blip r:embed="rId2"/>
          <a:stretch>
            <a:fillRect/>
          </a:stretch>
        </p:blipFill>
        <p:spPr>
          <a:xfrm>
            <a:off x="278115" y="1806831"/>
            <a:ext cx="3215919" cy="640135"/>
          </a:xfrm>
          <a:prstGeom prst="rect">
            <a:avLst/>
          </a:prstGeom>
        </p:spPr>
      </p:pic>
      <p:pic>
        <p:nvPicPr>
          <p:cNvPr id="4" name="Picture 3"/>
          <p:cNvPicPr>
            <a:picLocks noChangeAspect="1"/>
          </p:cNvPicPr>
          <p:nvPr/>
        </p:nvPicPr>
        <p:blipFill>
          <a:blip r:embed="rId3"/>
          <a:stretch>
            <a:fillRect/>
          </a:stretch>
        </p:blipFill>
        <p:spPr>
          <a:xfrm>
            <a:off x="3851920" y="1144762"/>
            <a:ext cx="5197290" cy="1691787"/>
          </a:xfrm>
          <a:prstGeom prst="rect">
            <a:avLst/>
          </a:prstGeom>
        </p:spPr>
      </p:pic>
      <p:pic>
        <p:nvPicPr>
          <p:cNvPr id="5" name="Picture 4"/>
          <p:cNvPicPr>
            <a:picLocks noChangeAspect="1"/>
          </p:cNvPicPr>
          <p:nvPr/>
        </p:nvPicPr>
        <p:blipFill>
          <a:blip r:embed="rId4"/>
          <a:stretch>
            <a:fillRect/>
          </a:stretch>
        </p:blipFill>
        <p:spPr>
          <a:xfrm>
            <a:off x="298479" y="2836159"/>
            <a:ext cx="6790008" cy="2118544"/>
          </a:xfrm>
          <a:prstGeom prst="rect">
            <a:avLst/>
          </a:prstGeom>
        </p:spPr>
      </p:pic>
      <p:pic>
        <p:nvPicPr>
          <p:cNvPr id="6" name="Picture 5"/>
          <p:cNvPicPr>
            <a:picLocks noChangeAspect="1"/>
          </p:cNvPicPr>
          <p:nvPr/>
        </p:nvPicPr>
        <p:blipFill>
          <a:blip r:embed="rId5"/>
          <a:stretch>
            <a:fillRect/>
          </a:stretch>
        </p:blipFill>
        <p:spPr>
          <a:xfrm>
            <a:off x="4283968" y="4954703"/>
            <a:ext cx="4541914" cy="1356200"/>
          </a:xfrm>
          <a:prstGeom prst="rect">
            <a:avLst/>
          </a:prstGeom>
        </p:spPr>
      </p:pic>
      <p:sp>
        <p:nvSpPr>
          <p:cNvPr id="7" name="TextBox 6"/>
          <p:cNvSpPr txBox="1"/>
          <p:nvPr/>
        </p:nvSpPr>
        <p:spPr>
          <a:xfrm>
            <a:off x="2840790" y="5587498"/>
            <a:ext cx="1306488" cy="369332"/>
          </a:xfrm>
          <a:prstGeom prst="rect">
            <a:avLst/>
          </a:prstGeom>
          <a:noFill/>
        </p:spPr>
        <p:txBody>
          <a:bodyPr wrap="square" rtlCol="0">
            <a:spAutoFit/>
          </a:bodyPr>
          <a:lstStyle/>
          <a:p>
            <a:r>
              <a:rPr lang="en-US" dirty="0"/>
              <a:t>RAW DATA</a:t>
            </a:r>
            <a:endParaRPr lang="en-GB" dirty="0"/>
          </a:p>
        </p:txBody>
      </p:sp>
      <p:sp>
        <p:nvSpPr>
          <p:cNvPr id="8" name="TextBox 7"/>
          <p:cNvSpPr txBox="1"/>
          <p:nvPr/>
        </p:nvSpPr>
        <p:spPr>
          <a:xfrm>
            <a:off x="7088487" y="3695580"/>
            <a:ext cx="1960723" cy="369332"/>
          </a:xfrm>
          <a:prstGeom prst="rect">
            <a:avLst/>
          </a:prstGeom>
          <a:noFill/>
        </p:spPr>
        <p:txBody>
          <a:bodyPr wrap="square" rtlCol="0">
            <a:spAutoFit/>
          </a:bodyPr>
          <a:lstStyle/>
          <a:p>
            <a:r>
              <a:rPr lang="en-US" dirty="0"/>
              <a:t>QUESTIONNAIRE</a:t>
            </a:r>
            <a:endParaRPr lang="en-GB" dirty="0"/>
          </a:p>
        </p:txBody>
      </p:sp>
      <p:sp>
        <p:nvSpPr>
          <p:cNvPr id="9" name="Oval 8"/>
          <p:cNvSpPr/>
          <p:nvPr/>
        </p:nvSpPr>
        <p:spPr>
          <a:xfrm>
            <a:off x="4932040" y="4954703"/>
            <a:ext cx="2376264" cy="15706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45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2250" y="249410"/>
            <a:ext cx="6840760" cy="1118851"/>
          </a:xfrm>
        </p:spPr>
        <p:txBody>
          <a:bodyPr>
            <a:noAutofit/>
          </a:bodyPr>
          <a:lstStyle/>
          <a:p>
            <a:r>
              <a:rPr lang="en-US" dirty="0">
                <a:solidFill>
                  <a:schemeClr val="bg1">
                    <a:lumMod val="75000"/>
                  </a:schemeClr>
                </a:solidFill>
              </a:rPr>
              <a:t>Session 2. </a:t>
            </a:r>
            <a:r>
              <a:rPr lang="en-GB" dirty="0"/>
              <a:t>P Coding - 1</a:t>
            </a:r>
          </a:p>
        </p:txBody>
      </p:sp>
      <p:sp>
        <p:nvSpPr>
          <p:cNvPr id="9" name="TextBox 8"/>
          <p:cNvSpPr txBox="1"/>
          <p:nvPr/>
        </p:nvSpPr>
        <p:spPr>
          <a:xfrm>
            <a:off x="388163" y="2330652"/>
            <a:ext cx="8297837" cy="2677656"/>
          </a:xfrm>
          <a:prstGeom prst="rect">
            <a:avLst/>
          </a:prstGeom>
          <a:noFill/>
        </p:spPr>
        <p:txBody>
          <a:bodyPr wrap="square" rtlCol="0">
            <a:spAutoFit/>
          </a:bodyPr>
          <a:lstStyle/>
          <a:p>
            <a:pPr marL="285750" indent="-285750">
              <a:buClr>
                <a:srgbClr val="459FD5"/>
              </a:buClr>
              <a:buFont typeface="Wingdings" pitchFamily="2" charset="2"/>
              <a:buChar char="§"/>
            </a:pPr>
            <a:r>
              <a:rPr lang="en-GB" sz="2400" dirty="0">
                <a:solidFill>
                  <a:schemeClr val="bg1">
                    <a:lumMod val="50000"/>
                  </a:schemeClr>
                </a:solidFill>
                <a:latin typeface="Arial" pitchFamily="34" charset="0"/>
                <a:cs typeface="Arial" pitchFamily="34" charset="0"/>
              </a:rPr>
              <a:t>Each oblast, </a:t>
            </a:r>
            <a:r>
              <a:rPr lang="en-GB" sz="2400" dirty="0" err="1">
                <a:solidFill>
                  <a:schemeClr val="bg1">
                    <a:lumMod val="50000"/>
                  </a:schemeClr>
                </a:solidFill>
                <a:latin typeface="Arial" pitchFamily="34" charset="0"/>
                <a:cs typeface="Arial" pitchFamily="34" charset="0"/>
              </a:rPr>
              <a:t>raion</a:t>
            </a:r>
            <a:r>
              <a:rPr lang="en-GB" sz="2400" dirty="0">
                <a:solidFill>
                  <a:schemeClr val="bg1">
                    <a:lumMod val="50000"/>
                  </a:schemeClr>
                </a:solidFill>
                <a:latin typeface="Arial" pitchFamily="34" charset="0"/>
                <a:cs typeface="Arial" pitchFamily="34" charset="0"/>
              </a:rPr>
              <a:t>, municipality and village has its own pre-defined unique number: the P-code (KOATUU)</a:t>
            </a:r>
          </a:p>
          <a:p>
            <a:pPr marL="285750" indent="-285750">
              <a:buClr>
                <a:srgbClr val="459FD5"/>
              </a:buClr>
              <a:buFont typeface="Wingdings" pitchFamily="2" charset="2"/>
              <a:buChar char="§"/>
            </a:pPr>
            <a:r>
              <a:rPr lang="en-GB" sz="2400" dirty="0">
                <a:solidFill>
                  <a:schemeClr val="bg1">
                    <a:lumMod val="50000"/>
                  </a:schemeClr>
                </a:solidFill>
                <a:latin typeface="Arial" pitchFamily="34" charset="0"/>
                <a:cs typeface="Arial" pitchFamily="34" charset="0"/>
              </a:rPr>
              <a:t>This is useful, because many municipalities have the same names for villages/cities</a:t>
            </a:r>
            <a:r>
              <a:rPr lang="en-US" sz="2400" dirty="0">
                <a:solidFill>
                  <a:schemeClr val="bg1">
                    <a:lumMod val="50000"/>
                  </a:schemeClr>
                </a:solidFill>
                <a:latin typeface="Arial" pitchFamily="34" charset="0"/>
                <a:cs typeface="Arial" pitchFamily="34" charset="0"/>
              </a:rPr>
              <a:t>.</a:t>
            </a:r>
            <a:endParaRPr lang="en-GB" sz="2400" dirty="0">
              <a:solidFill>
                <a:schemeClr val="bg1">
                  <a:lumMod val="50000"/>
                </a:schemeClr>
              </a:solidFill>
              <a:latin typeface="Arial" pitchFamily="34" charset="0"/>
              <a:cs typeface="Arial" pitchFamily="34" charset="0"/>
            </a:endParaRPr>
          </a:p>
          <a:p>
            <a:pPr>
              <a:buClr>
                <a:srgbClr val="459FD5"/>
              </a:buClr>
            </a:pPr>
            <a:endParaRPr lang="en-GB" sz="2400" dirty="0">
              <a:solidFill>
                <a:schemeClr val="bg1">
                  <a:lumMod val="50000"/>
                </a:schemeClr>
              </a:solidFill>
              <a:latin typeface="Arial" pitchFamily="34" charset="0"/>
              <a:cs typeface="Arial" pitchFamily="34" charset="0"/>
            </a:endParaRPr>
          </a:p>
          <a:p>
            <a:pPr marL="285750" indent="-285750">
              <a:buClr>
                <a:srgbClr val="459FD5"/>
              </a:buClr>
              <a:buFont typeface="Wingdings" pitchFamily="2" charset="2"/>
              <a:buChar char="§"/>
            </a:pPr>
            <a:r>
              <a:rPr lang="en-GB" sz="2400" dirty="0">
                <a:solidFill>
                  <a:schemeClr val="bg1">
                    <a:lumMod val="50000"/>
                  </a:schemeClr>
                </a:solidFill>
                <a:latin typeface="Arial" pitchFamily="34" charset="0"/>
                <a:cs typeface="Arial" pitchFamily="34" charset="0"/>
              </a:rPr>
              <a:t>Sometimes if you have your location question “open”, it is impossible to find the right “</a:t>
            </a:r>
            <a:r>
              <a:rPr lang="en-GB" sz="2400" dirty="0" err="1">
                <a:solidFill>
                  <a:schemeClr val="bg1">
                    <a:lumMod val="50000"/>
                  </a:schemeClr>
                </a:solidFill>
                <a:latin typeface="Arial" pitchFamily="34" charset="0"/>
                <a:cs typeface="Arial" pitchFamily="34" charset="0"/>
              </a:rPr>
              <a:t>Ivanivka</a:t>
            </a:r>
            <a:r>
              <a:rPr lang="en-GB" sz="2400" dirty="0">
                <a:solidFill>
                  <a:schemeClr val="bg1">
                    <a:lumMod val="50000"/>
                  </a:schemeClr>
                </a:solidFill>
                <a:latin typeface="Arial" pitchFamily="34" charset="0"/>
                <a:cs typeface="Arial" pitchFamily="34" charset="0"/>
              </a:rPr>
              <a:t>”… </a:t>
            </a:r>
          </a:p>
        </p:txBody>
      </p:sp>
      <p:grpSp>
        <p:nvGrpSpPr>
          <p:cNvPr id="10" name="Group 9"/>
          <p:cNvGrpSpPr/>
          <p:nvPr/>
        </p:nvGrpSpPr>
        <p:grpSpPr>
          <a:xfrm>
            <a:off x="827584" y="5211248"/>
            <a:ext cx="441340" cy="1247009"/>
            <a:chOff x="1106324" y="2871419"/>
            <a:chExt cx="441340" cy="1133644"/>
          </a:xfrm>
        </p:grpSpPr>
        <p:sp>
          <p:nvSpPr>
            <p:cNvPr id="11" name="Rectangle 10"/>
            <p:cNvSpPr/>
            <p:nvPr/>
          </p:nvSpPr>
          <p:spPr>
            <a:xfrm>
              <a:off x="1501945" y="3039344"/>
              <a:ext cx="45719" cy="845453"/>
            </a:xfrm>
            <a:prstGeom prst="rect">
              <a:avLst/>
            </a:prstGeom>
            <a:ln>
              <a:solidFill>
                <a:srgbClr val="02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724168" y="3253575"/>
              <a:ext cx="1133644" cy="369332"/>
            </a:xfrm>
            <a:prstGeom prst="rect">
              <a:avLst/>
            </a:prstGeom>
            <a:noFill/>
          </p:spPr>
          <p:txBody>
            <a:bodyPr wrap="none" rtlCol="0">
              <a:spAutoFit/>
            </a:bodyPr>
            <a:lstStyle/>
            <a:p>
              <a:r>
                <a:rPr lang="en-US" b="1" dirty="0">
                  <a:solidFill>
                    <a:srgbClr val="026CB6"/>
                  </a:solidFill>
                  <a:latin typeface="Arial" pitchFamily="34" charset="0"/>
                  <a:cs typeface="Arial" pitchFamily="34" charset="0"/>
                </a:rPr>
                <a:t>Example</a:t>
              </a:r>
            </a:p>
          </p:txBody>
        </p:sp>
      </p:grpSp>
      <p:sp>
        <p:nvSpPr>
          <p:cNvPr id="3" name="Rectangle 2"/>
          <p:cNvSpPr/>
          <p:nvPr/>
        </p:nvSpPr>
        <p:spPr>
          <a:xfrm>
            <a:off x="1881752" y="5072800"/>
            <a:ext cx="1467068" cy="369332"/>
          </a:xfrm>
          <a:prstGeom prst="rect">
            <a:avLst/>
          </a:prstGeom>
        </p:spPr>
        <p:txBody>
          <a:bodyPr wrap="none">
            <a:spAutoFit/>
          </a:bodyPr>
          <a:lstStyle/>
          <a:p>
            <a:r>
              <a:rPr lang="en-US" dirty="0">
                <a:solidFill>
                  <a:schemeClr val="bg1">
                    <a:lumMod val="50000"/>
                  </a:schemeClr>
                </a:solidFill>
                <a:latin typeface="Arial" pitchFamily="34" charset="0"/>
                <a:cs typeface="Arial" pitchFamily="34" charset="0"/>
              </a:rPr>
              <a:t>4424084003</a:t>
            </a:r>
            <a:endParaRPr lang="en-US" dirty="0">
              <a:solidFill>
                <a:schemeClr val="bg1">
                  <a:lumMod val="50000"/>
                </a:schemeClr>
              </a:solidFill>
            </a:endParaRPr>
          </a:p>
        </p:txBody>
      </p:sp>
      <p:cxnSp>
        <p:nvCxnSpPr>
          <p:cNvPr id="13" name="Straight Arrow Connector 12"/>
          <p:cNvCxnSpPr/>
          <p:nvPr/>
        </p:nvCxnSpPr>
        <p:spPr>
          <a:xfrm flipH="1">
            <a:off x="3508612" y="5234768"/>
            <a:ext cx="605388" cy="0"/>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sp>
        <p:nvSpPr>
          <p:cNvPr id="14" name="Rectangle 13"/>
          <p:cNvSpPr/>
          <p:nvPr/>
        </p:nvSpPr>
        <p:spPr>
          <a:xfrm>
            <a:off x="4114000" y="5072800"/>
            <a:ext cx="4572000" cy="646331"/>
          </a:xfrm>
          <a:prstGeom prst="rect">
            <a:avLst/>
          </a:prstGeom>
        </p:spPr>
        <p:txBody>
          <a:bodyPr>
            <a:spAutoFit/>
          </a:bodyPr>
          <a:lstStyle/>
          <a:p>
            <a:r>
              <a:rPr lang="en-US" dirty="0" err="1">
                <a:solidFill>
                  <a:schemeClr val="bg1">
                    <a:lumMod val="50000"/>
                  </a:schemeClr>
                </a:solidFill>
              </a:rPr>
              <a:t>Pcode</a:t>
            </a:r>
            <a:r>
              <a:rPr lang="en-US" dirty="0">
                <a:solidFill>
                  <a:schemeClr val="bg1">
                    <a:lumMod val="50000"/>
                  </a:schemeClr>
                </a:solidFill>
              </a:rPr>
              <a:t> for </a:t>
            </a:r>
            <a:r>
              <a:rPr lang="en-US" dirty="0" err="1">
                <a:solidFill>
                  <a:schemeClr val="bg1">
                    <a:lumMod val="50000"/>
                  </a:schemeClr>
                </a:solidFill>
              </a:rPr>
              <a:t>Ivanivka</a:t>
            </a:r>
            <a:r>
              <a:rPr lang="en-US" dirty="0">
                <a:solidFill>
                  <a:schemeClr val="bg1">
                    <a:lumMod val="50000"/>
                  </a:schemeClr>
                </a:solidFill>
              </a:rPr>
              <a:t>, </a:t>
            </a:r>
            <a:r>
              <a:rPr lang="en-US" dirty="0" err="1">
                <a:solidFill>
                  <a:schemeClr val="bg1">
                    <a:lumMod val="50000"/>
                  </a:schemeClr>
                </a:solidFill>
              </a:rPr>
              <a:t>Mistkivska</a:t>
            </a:r>
            <a:r>
              <a:rPr lang="en-US" dirty="0">
                <a:solidFill>
                  <a:schemeClr val="bg1">
                    <a:lumMod val="50000"/>
                  </a:schemeClr>
                </a:solidFill>
              </a:rPr>
              <a:t> </a:t>
            </a:r>
            <a:r>
              <a:rPr lang="en-US" dirty="0" err="1">
                <a:solidFill>
                  <a:schemeClr val="bg1">
                    <a:lumMod val="50000"/>
                  </a:schemeClr>
                </a:solidFill>
              </a:rPr>
              <a:t>silrada</a:t>
            </a:r>
            <a:r>
              <a:rPr lang="en-US" dirty="0">
                <a:solidFill>
                  <a:schemeClr val="bg1">
                    <a:lumMod val="50000"/>
                  </a:schemeClr>
                </a:solidFill>
              </a:rPr>
              <a:t>, </a:t>
            </a:r>
            <a:r>
              <a:rPr lang="en-US" dirty="0" err="1">
                <a:solidFill>
                  <a:schemeClr val="bg1">
                    <a:lumMod val="50000"/>
                  </a:schemeClr>
                </a:solidFill>
              </a:rPr>
              <a:t>Svativskyi</a:t>
            </a:r>
            <a:r>
              <a:rPr lang="en-US" dirty="0">
                <a:solidFill>
                  <a:schemeClr val="bg1">
                    <a:lumMod val="50000"/>
                  </a:schemeClr>
                </a:solidFill>
              </a:rPr>
              <a:t> district, </a:t>
            </a:r>
            <a:r>
              <a:rPr lang="en-US" dirty="0" err="1">
                <a:solidFill>
                  <a:schemeClr val="bg1">
                    <a:lumMod val="50000"/>
                  </a:schemeClr>
                </a:solidFill>
              </a:rPr>
              <a:t>Luhanska</a:t>
            </a:r>
            <a:r>
              <a:rPr lang="en-US" dirty="0">
                <a:solidFill>
                  <a:schemeClr val="bg1">
                    <a:lumMod val="50000"/>
                  </a:schemeClr>
                </a:solidFill>
              </a:rPr>
              <a:t> oblast</a:t>
            </a:r>
          </a:p>
        </p:txBody>
      </p:sp>
      <p:sp>
        <p:nvSpPr>
          <p:cNvPr id="15" name="TextBox 14"/>
          <p:cNvSpPr txBox="1"/>
          <p:nvPr/>
        </p:nvSpPr>
        <p:spPr>
          <a:xfrm>
            <a:off x="378618" y="1337687"/>
            <a:ext cx="8297837" cy="830997"/>
          </a:xfrm>
          <a:prstGeom prst="rect">
            <a:avLst/>
          </a:prstGeom>
          <a:noFill/>
        </p:spPr>
        <p:txBody>
          <a:bodyPr wrap="square" rtlCol="0">
            <a:spAutoFit/>
          </a:bodyPr>
          <a:lstStyle/>
          <a:p>
            <a:pPr lvl="3">
              <a:buClr>
                <a:srgbClr val="459FD5"/>
              </a:buClr>
            </a:pPr>
            <a:r>
              <a:rPr lang="en-US" sz="2400" dirty="0">
                <a:solidFill>
                  <a:schemeClr val="bg1">
                    <a:lumMod val="50000"/>
                  </a:schemeClr>
                </a:solidFill>
                <a:latin typeface="Arial" pitchFamily="34" charset="0"/>
                <a:cs typeface="Arial" pitchFamily="34" charset="0"/>
              </a:rPr>
              <a:t>There are </a:t>
            </a:r>
            <a:r>
              <a:rPr lang="en-US" sz="2400" b="1" dirty="0">
                <a:solidFill>
                  <a:srgbClr val="7F1416"/>
                </a:solidFill>
                <a:latin typeface="Arial" pitchFamily="34" charset="0"/>
                <a:cs typeface="Arial" pitchFamily="34" charset="0"/>
              </a:rPr>
              <a:t>120</a:t>
            </a:r>
            <a:r>
              <a:rPr lang="en-US" sz="2400" dirty="0">
                <a:solidFill>
                  <a:srgbClr val="7F1416"/>
                </a:solidFill>
                <a:latin typeface="Arial" pitchFamily="34" charset="0"/>
                <a:cs typeface="Arial" pitchFamily="34" charset="0"/>
              </a:rPr>
              <a:t> </a:t>
            </a:r>
            <a:r>
              <a:rPr lang="en-US" sz="2400" dirty="0" err="1">
                <a:solidFill>
                  <a:schemeClr val="bg1">
                    <a:lumMod val="50000"/>
                  </a:schemeClr>
                </a:solidFill>
                <a:latin typeface="Arial" pitchFamily="34" charset="0"/>
                <a:cs typeface="Arial" pitchFamily="34" charset="0"/>
              </a:rPr>
              <a:t>Ivanivka</a:t>
            </a:r>
            <a:r>
              <a:rPr lang="en-US" sz="2400" dirty="0">
                <a:solidFill>
                  <a:schemeClr val="bg1">
                    <a:lumMod val="50000"/>
                  </a:schemeClr>
                </a:solidFill>
                <a:latin typeface="Arial" pitchFamily="34" charset="0"/>
                <a:cs typeface="Arial" pitchFamily="34" charset="0"/>
              </a:rPr>
              <a:t>, </a:t>
            </a:r>
            <a:r>
              <a:rPr lang="en-US" sz="2400" b="1" dirty="0">
                <a:solidFill>
                  <a:srgbClr val="7F1416"/>
                </a:solidFill>
                <a:latin typeface="Arial" pitchFamily="34" charset="0"/>
                <a:cs typeface="Arial" pitchFamily="34" charset="0"/>
              </a:rPr>
              <a:t>107</a:t>
            </a:r>
            <a:r>
              <a:rPr lang="en-US" sz="2400" dirty="0">
                <a:solidFill>
                  <a:srgbClr val="7F1416"/>
                </a:solidFill>
                <a:latin typeface="Arial" pitchFamily="34" charset="0"/>
                <a:cs typeface="Arial" pitchFamily="34" charset="0"/>
              </a:rPr>
              <a:t> </a:t>
            </a:r>
            <a:r>
              <a:rPr lang="en-US" sz="2400" dirty="0" err="1">
                <a:solidFill>
                  <a:schemeClr val="bg1">
                    <a:lumMod val="50000"/>
                  </a:schemeClr>
                </a:solidFill>
                <a:latin typeface="Arial" pitchFamily="34" charset="0"/>
                <a:cs typeface="Arial" pitchFamily="34" charset="0"/>
              </a:rPr>
              <a:t>Oleksandrivka</a:t>
            </a:r>
            <a:r>
              <a:rPr lang="en-US" sz="2400" dirty="0">
                <a:solidFill>
                  <a:schemeClr val="bg1">
                    <a:lumMod val="50000"/>
                  </a:schemeClr>
                </a:solidFill>
                <a:latin typeface="Arial" pitchFamily="34" charset="0"/>
                <a:cs typeface="Arial" pitchFamily="34" charset="0"/>
              </a:rPr>
              <a:t>, </a:t>
            </a:r>
            <a:r>
              <a:rPr lang="en-US" sz="2400" b="1" dirty="0">
                <a:solidFill>
                  <a:srgbClr val="7F1416"/>
                </a:solidFill>
                <a:latin typeface="Arial" pitchFamily="34" charset="0"/>
                <a:cs typeface="Arial" pitchFamily="34" charset="0"/>
              </a:rPr>
              <a:t>73</a:t>
            </a:r>
            <a:r>
              <a:rPr lang="en-US" sz="2400" dirty="0">
                <a:solidFill>
                  <a:srgbClr val="7F1416"/>
                </a:solidFill>
                <a:latin typeface="Arial" pitchFamily="34" charset="0"/>
                <a:cs typeface="Arial" pitchFamily="34" charset="0"/>
              </a:rPr>
              <a:t> </a:t>
            </a:r>
            <a:r>
              <a:rPr lang="en-US" sz="2400" dirty="0" err="1">
                <a:solidFill>
                  <a:schemeClr val="bg1">
                    <a:lumMod val="50000"/>
                  </a:schemeClr>
                </a:solidFill>
                <a:latin typeface="Arial" pitchFamily="34" charset="0"/>
                <a:cs typeface="Arial" pitchFamily="34" charset="0"/>
              </a:rPr>
              <a:t>Andriivka</a:t>
            </a:r>
            <a:r>
              <a:rPr lang="en-US" sz="2400" dirty="0">
                <a:solidFill>
                  <a:schemeClr val="bg1">
                    <a:lumMod val="50000"/>
                  </a:schemeClr>
                </a:solidFill>
                <a:latin typeface="Arial" pitchFamily="34" charset="0"/>
                <a:cs typeface="Arial" pitchFamily="34" charset="0"/>
              </a:rPr>
              <a:t> in Ukraine</a:t>
            </a:r>
            <a:endParaRPr lang="en-GB" sz="2400" dirty="0">
              <a:solidFill>
                <a:schemeClr val="bg1">
                  <a:lumMod val="50000"/>
                </a:schemeClr>
              </a:solidFill>
              <a:latin typeface="Arial" pitchFamily="34" charset="0"/>
              <a:cs typeface="Arial" pitchFamily="34" charset="0"/>
            </a:endParaRPr>
          </a:p>
        </p:txBody>
      </p:sp>
      <p:sp>
        <p:nvSpPr>
          <p:cNvPr id="18" name="Rectangle 17"/>
          <p:cNvSpPr/>
          <p:nvPr/>
        </p:nvSpPr>
        <p:spPr>
          <a:xfrm>
            <a:off x="1872207" y="5724878"/>
            <a:ext cx="1467068" cy="369332"/>
          </a:xfrm>
          <a:prstGeom prst="rect">
            <a:avLst/>
          </a:prstGeom>
        </p:spPr>
        <p:txBody>
          <a:bodyPr wrap="none">
            <a:spAutoFit/>
          </a:bodyPr>
          <a:lstStyle/>
          <a:p>
            <a:r>
              <a:rPr lang="en-US" dirty="0">
                <a:solidFill>
                  <a:schemeClr val="bg1">
                    <a:lumMod val="50000"/>
                  </a:schemeClr>
                </a:solidFill>
                <a:latin typeface="Arial" pitchFamily="34" charset="0"/>
                <a:cs typeface="Arial" pitchFamily="34" charset="0"/>
              </a:rPr>
              <a:t>4421483003</a:t>
            </a:r>
            <a:endParaRPr lang="en-US" dirty="0">
              <a:solidFill>
                <a:schemeClr val="bg1">
                  <a:lumMod val="50000"/>
                </a:schemeClr>
              </a:solidFill>
            </a:endParaRPr>
          </a:p>
        </p:txBody>
      </p:sp>
      <p:cxnSp>
        <p:nvCxnSpPr>
          <p:cNvPr id="19" name="Straight Arrow Connector 18"/>
          <p:cNvCxnSpPr/>
          <p:nvPr/>
        </p:nvCxnSpPr>
        <p:spPr>
          <a:xfrm flipH="1">
            <a:off x="3499067" y="5886846"/>
            <a:ext cx="605388" cy="0"/>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sp>
        <p:nvSpPr>
          <p:cNvPr id="20" name="Rectangle 19"/>
          <p:cNvSpPr/>
          <p:nvPr/>
        </p:nvSpPr>
        <p:spPr>
          <a:xfrm>
            <a:off x="4104455" y="5724878"/>
            <a:ext cx="4572000" cy="646331"/>
          </a:xfrm>
          <a:prstGeom prst="rect">
            <a:avLst/>
          </a:prstGeom>
        </p:spPr>
        <p:txBody>
          <a:bodyPr>
            <a:spAutoFit/>
          </a:bodyPr>
          <a:lstStyle/>
          <a:p>
            <a:r>
              <a:rPr lang="en-US" dirty="0" err="1">
                <a:solidFill>
                  <a:schemeClr val="bg1">
                    <a:lumMod val="50000"/>
                  </a:schemeClr>
                </a:solidFill>
              </a:rPr>
              <a:t>Pcode</a:t>
            </a:r>
            <a:r>
              <a:rPr lang="en-US" dirty="0">
                <a:solidFill>
                  <a:schemeClr val="bg1">
                    <a:lumMod val="50000"/>
                  </a:schemeClr>
                </a:solidFill>
              </a:rPr>
              <a:t> for </a:t>
            </a:r>
            <a:r>
              <a:rPr lang="en-US" dirty="0" err="1">
                <a:solidFill>
                  <a:schemeClr val="bg1">
                    <a:lumMod val="50000"/>
                  </a:schemeClr>
                </a:solidFill>
              </a:rPr>
              <a:t>Ivanivka</a:t>
            </a:r>
            <a:r>
              <a:rPr lang="en-US" dirty="0">
                <a:solidFill>
                  <a:schemeClr val="bg1">
                    <a:lumMod val="50000"/>
                  </a:schemeClr>
                </a:solidFill>
              </a:rPr>
              <a:t>, </a:t>
            </a:r>
            <a:r>
              <a:rPr lang="en-US" dirty="0" err="1">
                <a:solidFill>
                  <a:schemeClr val="bg1">
                    <a:lumMod val="50000"/>
                  </a:schemeClr>
                </a:solidFill>
              </a:rPr>
              <a:t>Davydo-mykilska</a:t>
            </a:r>
            <a:r>
              <a:rPr lang="en-US" dirty="0">
                <a:solidFill>
                  <a:schemeClr val="bg1">
                    <a:lumMod val="50000"/>
                  </a:schemeClr>
                </a:solidFill>
              </a:rPr>
              <a:t> </a:t>
            </a:r>
            <a:r>
              <a:rPr lang="en-US" dirty="0" err="1">
                <a:solidFill>
                  <a:schemeClr val="bg1">
                    <a:lumMod val="50000"/>
                  </a:schemeClr>
                </a:solidFill>
              </a:rPr>
              <a:t>silrada</a:t>
            </a:r>
            <a:r>
              <a:rPr lang="en-US" dirty="0">
                <a:solidFill>
                  <a:schemeClr val="bg1">
                    <a:lumMod val="50000"/>
                  </a:schemeClr>
                </a:solidFill>
              </a:rPr>
              <a:t>, </a:t>
            </a:r>
            <a:r>
              <a:rPr lang="en-US" dirty="0" err="1">
                <a:solidFill>
                  <a:schemeClr val="bg1">
                    <a:lumMod val="50000"/>
                  </a:schemeClr>
                </a:solidFill>
              </a:rPr>
              <a:t>Krasnodonskyi</a:t>
            </a:r>
            <a:r>
              <a:rPr lang="en-US" dirty="0">
                <a:solidFill>
                  <a:schemeClr val="bg1">
                    <a:lumMod val="50000"/>
                  </a:schemeClr>
                </a:solidFill>
              </a:rPr>
              <a:t> district, </a:t>
            </a:r>
            <a:r>
              <a:rPr lang="en-US" dirty="0" err="1">
                <a:solidFill>
                  <a:schemeClr val="bg1">
                    <a:lumMod val="50000"/>
                  </a:schemeClr>
                </a:solidFill>
              </a:rPr>
              <a:t>Luhanska</a:t>
            </a:r>
            <a:r>
              <a:rPr lang="en-US" dirty="0">
                <a:solidFill>
                  <a:schemeClr val="bg1">
                    <a:lumMod val="50000"/>
                  </a:schemeClr>
                </a:solidFill>
              </a:rPr>
              <a:t> oblast</a:t>
            </a:r>
          </a:p>
        </p:txBody>
      </p:sp>
    </p:spTree>
    <p:extLst>
      <p:ext uri="{BB962C8B-B14F-4D97-AF65-F5344CB8AC3E}">
        <p14:creationId xmlns:p14="http://schemas.microsoft.com/office/powerpoint/2010/main" val="311934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4" grpId="0"/>
      <p:bldP spid="15"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1 </a:t>
            </a:r>
            <a:r>
              <a:rPr lang="en-US" dirty="0"/>
              <a:t>Objectives, Goals &amp; Aims </a:t>
            </a:r>
            <a:endParaRPr lang="en-GB" dirty="0"/>
          </a:p>
        </p:txBody>
      </p:sp>
      <p:sp>
        <p:nvSpPr>
          <p:cNvPr id="3" name="Content Placeholder 2"/>
          <p:cNvSpPr>
            <a:spLocks noGrp="1"/>
          </p:cNvSpPr>
          <p:nvPr>
            <p:ph idx="1"/>
          </p:nvPr>
        </p:nvSpPr>
        <p:spPr>
          <a:xfrm>
            <a:off x="457200" y="1556793"/>
            <a:ext cx="8435280" cy="3024335"/>
          </a:xfrm>
        </p:spPr>
        <p:txBody>
          <a:bodyPr>
            <a:normAutofit/>
          </a:bodyPr>
          <a:lstStyle/>
          <a:p>
            <a:pPr>
              <a:spcAft>
                <a:spcPts val="1200"/>
              </a:spcAft>
            </a:pPr>
            <a:r>
              <a:rPr lang="en-US" sz="2800" dirty="0">
                <a:solidFill>
                  <a:schemeClr val="bg2">
                    <a:lumMod val="50000"/>
                  </a:schemeClr>
                </a:solidFill>
              </a:rPr>
              <a:t>Goal, to create a</a:t>
            </a:r>
            <a:r>
              <a:rPr lang="en-US" sz="2800" dirty="0"/>
              <a:t> </a:t>
            </a:r>
            <a:r>
              <a:rPr lang="en-US" sz="2800" dirty="0">
                <a:solidFill>
                  <a:srgbClr val="7F1416"/>
                </a:solidFill>
              </a:rPr>
              <a:t>community of practice</a:t>
            </a:r>
            <a:r>
              <a:rPr lang="en-US" sz="2800" dirty="0"/>
              <a:t> </a:t>
            </a:r>
            <a:r>
              <a:rPr lang="en-US" sz="2800" dirty="0">
                <a:solidFill>
                  <a:schemeClr val="bg2">
                    <a:lumMod val="50000"/>
                  </a:schemeClr>
                </a:solidFill>
              </a:rPr>
              <a:t>with an understanding of data collection &amp; able to develop and relay a </a:t>
            </a:r>
            <a:r>
              <a:rPr lang="en-US" sz="2800" dirty="0">
                <a:solidFill>
                  <a:srgbClr val="7F1416"/>
                </a:solidFill>
              </a:rPr>
              <a:t>data collection campaign</a:t>
            </a:r>
          </a:p>
          <a:p>
            <a:pPr>
              <a:spcAft>
                <a:spcPts val="1200"/>
              </a:spcAft>
            </a:pPr>
            <a:r>
              <a:rPr lang="en-US" sz="2800" dirty="0">
                <a:solidFill>
                  <a:schemeClr val="bg2">
                    <a:lumMod val="50000"/>
                  </a:schemeClr>
                </a:solidFill>
              </a:rPr>
              <a:t>Aim, to be able to </a:t>
            </a:r>
            <a:r>
              <a:rPr lang="en-US" sz="2800" dirty="0">
                <a:solidFill>
                  <a:srgbClr val="7F1416"/>
                </a:solidFill>
              </a:rPr>
              <a:t>independently develop</a:t>
            </a:r>
            <a:r>
              <a:rPr lang="en-US" sz="2800" dirty="0">
                <a:solidFill>
                  <a:srgbClr val="C00000"/>
                </a:solidFill>
              </a:rPr>
              <a:t> </a:t>
            </a:r>
            <a:r>
              <a:rPr lang="en-US" sz="2800" dirty="0">
                <a:solidFill>
                  <a:srgbClr val="7F1416"/>
                </a:solidFill>
              </a:rPr>
              <a:t>simple form</a:t>
            </a:r>
            <a:r>
              <a:rPr lang="en-US" sz="2800" dirty="0"/>
              <a:t>, </a:t>
            </a:r>
            <a:r>
              <a:rPr lang="en-US" sz="2800" dirty="0">
                <a:solidFill>
                  <a:schemeClr val="bg2">
                    <a:lumMod val="50000"/>
                  </a:schemeClr>
                </a:solidFill>
              </a:rPr>
              <a:t>to modify existing one, to extract and analyze the data collected.</a:t>
            </a:r>
          </a:p>
        </p:txBody>
      </p:sp>
      <p:sp>
        <p:nvSpPr>
          <p:cNvPr id="7" name="Content Placeholder 2"/>
          <p:cNvSpPr txBox="1">
            <a:spLocks/>
          </p:cNvSpPr>
          <p:nvPr/>
        </p:nvSpPr>
        <p:spPr>
          <a:xfrm>
            <a:off x="522051" y="4581128"/>
            <a:ext cx="4042792"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bg2">
                    <a:lumMod val="50000"/>
                  </a:schemeClr>
                </a:solidFill>
              </a:rPr>
              <a:t>Objective, to get you as </a:t>
            </a:r>
            <a:r>
              <a:rPr lang="en-US" sz="2800" dirty="0">
                <a:solidFill>
                  <a:srgbClr val="7F1416"/>
                </a:solidFill>
              </a:rPr>
              <a:t>Super User </a:t>
            </a:r>
            <a:r>
              <a:rPr lang="en-US" sz="2800" dirty="0">
                <a:solidFill>
                  <a:schemeClr val="bg2">
                    <a:lumMod val="50000"/>
                  </a:schemeClr>
                </a:solidFill>
              </a:rPr>
              <a:t>of Kobo Data collection tool</a:t>
            </a:r>
            <a:endParaRPr lang="en-GB" sz="2800" dirty="0">
              <a:solidFill>
                <a:schemeClr val="bg2">
                  <a:lumMod val="50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4365104"/>
            <a:ext cx="2314600" cy="2041861"/>
          </a:xfrm>
          <a:prstGeom prst="rect">
            <a:avLst/>
          </a:prstGeom>
        </p:spPr>
      </p:pic>
    </p:spTree>
    <p:extLst>
      <p:ext uri="{BB962C8B-B14F-4D97-AF65-F5344CB8AC3E}">
        <p14:creationId xmlns:p14="http://schemas.microsoft.com/office/powerpoint/2010/main" val="381447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624" y="116632"/>
            <a:ext cx="8229600" cy="1143000"/>
          </a:xfrm>
        </p:spPr>
        <p:txBody>
          <a:bodyPr/>
          <a:lstStyle/>
          <a:p>
            <a:r>
              <a:rPr lang="en-US" dirty="0">
                <a:solidFill>
                  <a:schemeClr val="bg1">
                    <a:lumMod val="75000"/>
                  </a:schemeClr>
                </a:solidFill>
              </a:rPr>
              <a:t>Session 2. </a:t>
            </a:r>
            <a:r>
              <a:rPr lang="en-US" dirty="0"/>
              <a:t>P Coding - 2</a:t>
            </a:r>
            <a:endParaRPr lang="en-GB" dirty="0"/>
          </a:p>
        </p:txBody>
      </p:sp>
      <p:graphicFrame>
        <p:nvGraphicFramePr>
          <p:cNvPr id="4" name="Content Placeholder 3"/>
          <p:cNvGraphicFramePr>
            <a:graphicFrameLocks noGrp="1"/>
          </p:cNvGraphicFramePr>
          <p:nvPr>
            <p:ph idx="1"/>
          </p:nvPr>
        </p:nvGraphicFramePr>
        <p:xfrm>
          <a:off x="462426" y="3068960"/>
          <a:ext cx="8229600" cy="2936240"/>
        </p:xfrm>
        <a:graphic>
          <a:graphicData uri="http://schemas.openxmlformats.org/drawingml/2006/table">
            <a:tbl>
              <a:tblPr firstRow="1" bandRow="1">
                <a:tableStyleId>{F5AB1C69-6EDB-4FF4-983F-18BD219EF322}</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r>
                        <a:rPr lang="en-US" dirty="0"/>
                        <a:t>Administrative level</a:t>
                      </a:r>
                      <a:endParaRPr lang="en-GB" dirty="0"/>
                    </a:p>
                  </a:txBody>
                  <a:tcPr/>
                </a:tc>
                <a:tc>
                  <a:txBody>
                    <a:bodyPr/>
                    <a:lstStyle/>
                    <a:p>
                      <a:r>
                        <a:rPr lang="en-US" dirty="0"/>
                        <a:t>Name</a:t>
                      </a:r>
                      <a:endParaRPr lang="en-GB" dirty="0"/>
                    </a:p>
                  </a:txBody>
                  <a:tcPr/>
                </a:tc>
                <a:tc>
                  <a:txBody>
                    <a:bodyPr/>
                    <a:lstStyle/>
                    <a:p>
                      <a:r>
                        <a:rPr lang="en-US" dirty="0"/>
                        <a:t>Example</a:t>
                      </a:r>
                      <a:endParaRPr lang="en-GB" dirty="0"/>
                    </a:p>
                  </a:txBody>
                  <a:tcPr/>
                </a:tc>
                <a:tc>
                  <a:txBody>
                    <a:bodyPr/>
                    <a:lstStyle/>
                    <a:p>
                      <a:r>
                        <a:rPr lang="en-US" dirty="0"/>
                        <a:t>P-code</a:t>
                      </a:r>
                      <a:endParaRPr lang="en-GB" dirty="0"/>
                    </a:p>
                  </a:txBody>
                  <a:tcPr/>
                </a:tc>
                <a:extLst>
                  <a:ext uri="{0D108BD9-81ED-4DB2-BD59-A6C34878D82A}">
                    <a16:rowId xmlns:a16="http://schemas.microsoft.com/office/drawing/2014/main" val="10000"/>
                  </a:ext>
                </a:extLst>
              </a:tr>
              <a:tr h="370840">
                <a:tc>
                  <a:txBody>
                    <a:bodyPr/>
                    <a:lstStyle/>
                    <a:p>
                      <a:r>
                        <a:rPr lang="en-US" dirty="0"/>
                        <a:t>Admin 1</a:t>
                      </a:r>
                      <a:endParaRPr lang="en-GB" dirty="0"/>
                    </a:p>
                  </a:txBody>
                  <a:tcPr/>
                </a:tc>
                <a:tc>
                  <a:txBody>
                    <a:bodyPr/>
                    <a:lstStyle/>
                    <a:p>
                      <a:r>
                        <a:rPr lang="en-US" dirty="0"/>
                        <a:t>Region</a:t>
                      </a:r>
                      <a:endParaRPr lang="en-GB" dirty="0"/>
                    </a:p>
                  </a:txBody>
                  <a:tcPr/>
                </a:tc>
                <a:tc>
                  <a:txBody>
                    <a:bodyPr/>
                    <a:lstStyle/>
                    <a:p>
                      <a:r>
                        <a:rPr lang="en-GB" dirty="0" err="1"/>
                        <a:t>Luhanska</a:t>
                      </a:r>
                      <a:r>
                        <a:rPr lang="en-GB" dirty="0"/>
                        <a:t> oblast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4400000000</a:t>
                      </a:r>
                    </a:p>
                  </a:txBody>
                  <a:tcPr/>
                </a:tc>
                <a:extLst>
                  <a:ext uri="{0D108BD9-81ED-4DB2-BD59-A6C34878D82A}">
                    <a16:rowId xmlns:a16="http://schemas.microsoft.com/office/drawing/2014/main" val="10001"/>
                  </a:ext>
                </a:extLst>
              </a:tr>
              <a:tr h="370840">
                <a:tc>
                  <a:txBody>
                    <a:bodyPr/>
                    <a:lstStyle/>
                    <a:p>
                      <a:r>
                        <a:rPr lang="en-US" dirty="0"/>
                        <a:t>Admin 2</a:t>
                      </a:r>
                      <a:endParaRPr lang="en-GB" dirty="0"/>
                    </a:p>
                  </a:txBody>
                  <a:tcPr/>
                </a:tc>
                <a:tc>
                  <a:txBody>
                    <a:bodyPr/>
                    <a:lstStyle/>
                    <a:p>
                      <a:r>
                        <a:rPr lang="en-US" dirty="0"/>
                        <a:t>District / city of regional subordination</a:t>
                      </a:r>
                      <a:endParaRPr lang="en-GB" dirty="0"/>
                    </a:p>
                  </a:txBody>
                  <a:tcPr/>
                </a:tc>
                <a:tc>
                  <a:txBody>
                    <a:bodyPr/>
                    <a:lstStyle/>
                    <a:p>
                      <a:r>
                        <a:rPr lang="en-GB" dirty="0" err="1"/>
                        <a:t>Krasnodonskyi</a:t>
                      </a:r>
                      <a:r>
                        <a:rPr lang="en-GB" dirty="0"/>
                        <a:t> district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4421400000</a:t>
                      </a:r>
                    </a:p>
                  </a:txBody>
                  <a:tcPr/>
                </a:tc>
                <a:extLst>
                  <a:ext uri="{0D108BD9-81ED-4DB2-BD59-A6C34878D82A}">
                    <a16:rowId xmlns:a16="http://schemas.microsoft.com/office/drawing/2014/main" val="10002"/>
                  </a:ext>
                </a:extLst>
              </a:tr>
              <a:tr h="370840">
                <a:tc>
                  <a:txBody>
                    <a:bodyPr/>
                    <a:lstStyle/>
                    <a:p>
                      <a:r>
                        <a:rPr lang="en-US" dirty="0"/>
                        <a:t>Admin 3</a:t>
                      </a:r>
                      <a:endParaRPr lang="en-GB" dirty="0"/>
                    </a:p>
                  </a:txBody>
                  <a:tcPr/>
                </a:tc>
                <a:tc>
                  <a:txBody>
                    <a:bodyPr/>
                    <a:lstStyle/>
                    <a:p>
                      <a:r>
                        <a:rPr lang="en-US" dirty="0"/>
                        <a:t>Municipalities</a:t>
                      </a:r>
                      <a:endParaRPr lang="en-GB" dirty="0"/>
                    </a:p>
                  </a:txBody>
                  <a:tcPr/>
                </a:tc>
                <a:tc>
                  <a:txBody>
                    <a:bodyPr/>
                    <a:lstStyle/>
                    <a:p>
                      <a:r>
                        <a:rPr lang="en-GB" dirty="0" err="1"/>
                        <a:t>Davydo-mykilska</a:t>
                      </a:r>
                      <a:r>
                        <a:rPr lang="en-GB" dirty="0"/>
                        <a:t> </a:t>
                      </a:r>
                      <a:r>
                        <a:rPr lang="en-GB" dirty="0" err="1"/>
                        <a:t>silrada</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4421483000</a:t>
                      </a:r>
                    </a:p>
                  </a:txBody>
                  <a:tcPr/>
                </a:tc>
                <a:extLst>
                  <a:ext uri="{0D108BD9-81ED-4DB2-BD59-A6C34878D82A}">
                    <a16:rowId xmlns:a16="http://schemas.microsoft.com/office/drawing/2014/main" val="10003"/>
                  </a:ext>
                </a:extLst>
              </a:tr>
              <a:tr h="370840">
                <a:tc>
                  <a:txBody>
                    <a:bodyPr/>
                    <a:lstStyle/>
                    <a:p>
                      <a:r>
                        <a:rPr lang="en-US" dirty="0"/>
                        <a:t>Admin 4</a:t>
                      </a:r>
                      <a:endParaRPr lang="en-GB" dirty="0"/>
                    </a:p>
                  </a:txBody>
                  <a:tcPr/>
                </a:tc>
                <a:tc>
                  <a:txBody>
                    <a:bodyPr/>
                    <a:lstStyle/>
                    <a:p>
                      <a:r>
                        <a:rPr lang="en-US" dirty="0"/>
                        <a:t>Villages</a:t>
                      </a:r>
                      <a:endParaRPr lang="en-GB" dirty="0"/>
                    </a:p>
                  </a:txBody>
                  <a:tcPr/>
                </a:tc>
                <a:tc>
                  <a:txBody>
                    <a:bodyPr/>
                    <a:lstStyle/>
                    <a:p>
                      <a:r>
                        <a:rPr lang="en-GB" dirty="0" err="1"/>
                        <a:t>Ivanivka</a:t>
                      </a:r>
                      <a:endParaRPr lang="en-GB" dirty="0"/>
                    </a:p>
                  </a:txBody>
                  <a:tcPr/>
                </a:tc>
                <a:tc>
                  <a:txBody>
                    <a:bodyPr/>
                    <a:lstStyle/>
                    <a:p>
                      <a:r>
                        <a:rPr lang="en-GB" dirty="0"/>
                        <a:t>4421483003</a:t>
                      </a:r>
                    </a:p>
                  </a:txBody>
                  <a:tcP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93456"/>
            <a:ext cx="2952328" cy="2952328"/>
          </a:xfrm>
          <a:prstGeom prst="rect">
            <a:avLst/>
          </a:prstGeom>
        </p:spPr>
      </p:pic>
    </p:spTree>
    <p:extLst>
      <p:ext uri="{BB962C8B-B14F-4D97-AF65-F5344CB8AC3E}">
        <p14:creationId xmlns:p14="http://schemas.microsoft.com/office/powerpoint/2010/main" val="306703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632" y="224217"/>
            <a:ext cx="6840760" cy="1118851"/>
          </a:xfrm>
        </p:spPr>
        <p:txBody>
          <a:bodyPr>
            <a:noAutofit/>
          </a:bodyPr>
          <a:lstStyle/>
          <a:p>
            <a:r>
              <a:rPr lang="en-US" sz="2000" dirty="0">
                <a:solidFill>
                  <a:schemeClr val="bg1">
                    <a:lumMod val="75000"/>
                  </a:schemeClr>
                </a:solidFill>
              </a:rPr>
              <a:t>Session 2. </a:t>
            </a:r>
            <a:r>
              <a:rPr lang="en-GB" sz="2000" dirty="0">
                <a:latin typeface="Arial" pitchFamily="34" charset="0"/>
                <a:cs typeface="Arial" pitchFamily="34" charset="0"/>
              </a:rPr>
              <a:t>Common Operational Datasets</a:t>
            </a:r>
          </a:p>
        </p:txBody>
      </p:sp>
      <p:sp>
        <p:nvSpPr>
          <p:cNvPr id="3" name="Rectangle 1"/>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dirty="0">
                <a:ln>
                  <a:noFill/>
                </a:ln>
                <a:solidFill>
                  <a:schemeClr val="tx1"/>
                </a:solidFill>
                <a:effectLst/>
                <a:latin typeface="Arial" charset="0"/>
                <a:hlinkClick r:id="rId3"/>
              </a:rPr>
            </a:br>
            <a:endParaRPr kumimoji="0" lang="en-US" sz="1800" b="0" i="0" u="none" strike="noStrike" cap="none" normalizeH="0" baseline="0" dirty="0">
              <a:ln>
                <a:noFill/>
              </a:ln>
              <a:solidFill>
                <a:schemeClr val="tx1"/>
              </a:solidFill>
              <a:effectLst/>
              <a:latin typeface="Arial" charset="0"/>
            </a:endParaRPr>
          </a:p>
        </p:txBody>
      </p:sp>
      <p:sp>
        <p:nvSpPr>
          <p:cNvPr id="5" name="AutoShape 2" descr="Philippines Shelter Cluster">
            <a:hlinkClick r:id="rId3"/>
          </p:cNvPr>
          <p:cNvSpPr>
            <a:spLocks noChangeAspect="1" noChangeArrowheads="1"/>
          </p:cNvSpPr>
          <p:nvPr/>
        </p:nvSpPr>
        <p:spPr bwMode="auto">
          <a:xfrm>
            <a:off x="155575" y="-549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4" descr="Philippines Shelter Cluster">
            <a:hlinkClick r:id="rId3"/>
          </p:cNvPr>
          <p:cNvSpPr>
            <a:spLocks noChangeAspect="1" noChangeArrowheads="1"/>
          </p:cNvSpPr>
          <p:nvPr/>
        </p:nvSpPr>
        <p:spPr bwMode="auto">
          <a:xfrm>
            <a:off x="307975" y="-396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Philippines Shelter Cluster">
            <a:hlinkClick r:id="rId3"/>
          </p:cNvPr>
          <p:cNvSpPr>
            <a:spLocks noChangeAspect="1" noChangeArrowheads="1"/>
          </p:cNvSpPr>
          <p:nvPr/>
        </p:nvSpPr>
        <p:spPr bwMode="auto">
          <a:xfrm>
            <a:off x="460375" y="-244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4" y="3612217"/>
            <a:ext cx="2952328" cy="2952328"/>
          </a:xfrm>
          <a:prstGeom prst="rect">
            <a:avLst/>
          </a:prstGeom>
        </p:spPr>
      </p:pic>
      <p:sp>
        <p:nvSpPr>
          <p:cNvPr id="9" name="TextBox 8"/>
          <p:cNvSpPr txBox="1"/>
          <p:nvPr/>
        </p:nvSpPr>
        <p:spPr>
          <a:xfrm>
            <a:off x="1953643" y="980728"/>
            <a:ext cx="7190357" cy="5262979"/>
          </a:xfrm>
          <a:prstGeom prst="rect">
            <a:avLst/>
          </a:prstGeom>
          <a:noFill/>
        </p:spPr>
        <p:txBody>
          <a:bodyPr wrap="square" rtlCol="0">
            <a:spAutoFit/>
          </a:bodyPr>
          <a:lstStyle/>
          <a:p>
            <a:pPr marL="285750" indent="-285750">
              <a:buClr>
                <a:srgbClr val="459FD5"/>
              </a:buClr>
              <a:buFont typeface="Wingdings" pitchFamily="2" charset="2"/>
              <a:buChar char="§"/>
            </a:pPr>
            <a:r>
              <a:rPr lang="en-GB" sz="2400" dirty="0">
                <a:solidFill>
                  <a:srgbClr val="7F1416"/>
                </a:solidFill>
                <a:latin typeface="Arial" pitchFamily="34" charset="0"/>
                <a:cs typeface="Arial" pitchFamily="34" charset="0"/>
              </a:rPr>
              <a:t>The Common Operational Datasets </a:t>
            </a:r>
            <a:r>
              <a:rPr lang="en-GB" sz="2400" dirty="0">
                <a:solidFill>
                  <a:schemeClr val="bg1">
                    <a:lumMod val="50000"/>
                  </a:schemeClr>
                </a:solidFill>
                <a:latin typeface="Arial" pitchFamily="34" charset="0"/>
                <a:cs typeface="Arial" pitchFamily="34" charset="0"/>
              </a:rPr>
              <a:t>(CODs) are critical datasets that are used to support the work of humanitarian actors across multiple sectors. They are considered a de facto standard for the humanitarian community and should represent the best-available datasets for each theme.</a:t>
            </a:r>
          </a:p>
          <a:p>
            <a:pPr marL="285750" indent="-285750">
              <a:buClr>
                <a:srgbClr val="459FD5"/>
              </a:buClr>
              <a:buFont typeface="Wingdings" pitchFamily="2" charset="2"/>
              <a:buChar char="§"/>
            </a:pPr>
            <a:r>
              <a:rPr lang="en-US" sz="2400" dirty="0">
                <a:solidFill>
                  <a:schemeClr val="bg1">
                    <a:lumMod val="50000"/>
                  </a:schemeClr>
                </a:solidFill>
                <a:latin typeface="Arial" pitchFamily="34" charset="0"/>
                <a:cs typeface="Arial" pitchFamily="34" charset="0"/>
              </a:rPr>
              <a:t>They may include:</a:t>
            </a:r>
          </a:p>
          <a:p>
            <a:pPr marL="742950" lvl="1" indent="-285750">
              <a:buClr>
                <a:srgbClr val="459FD5"/>
              </a:buClr>
              <a:buFont typeface="Wingdings" pitchFamily="2" charset="2"/>
              <a:buChar char="§"/>
            </a:pPr>
            <a:r>
              <a:rPr lang="en-US" sz="2400" dirty="0">
                <a:solidFill>
                  <a:schemeClr val="bg1">
                    <a:lumMod val="50000"/>
                  </a:schemeClr>
                </a:solidFill>
                <a:latin typeface="Arial" pitchFamily="34" charset="0"/>
                <a:cs typeface="Arial" pitchFamily="34" charset="0"/>
              </a:rPr>
              <a:t>Administrative boundaries;</a:t>
            </a:r>
          </a:p>
          <a:p>
            <a:pPr marL="742950" lvl="1" indent="-285750">
              <a:buClr>
                <a:srgbClr val="459FD5"/>
              </a:buClr>
              <a:buFont typeface="Wingdings" pitchFamily="2" charset="2"/>
              <a:buChar char="§"/>
            </a:pPr>
            <a:r>
              <a:rPr lang="en-US" sz="2400" dirty="0">
                <a:solidFill>
                  <a:schemeClr val="bg1">
                    <a:lumMod val="50000"/>
                  </a:schemeClr>
                </a:solidFill>
                <a:latin typeface="Arial" pitchFamily="34" charset="0"/>
                <a:cs typeface="Arial" pitchFamily="34" charset="0"/>
              </a:rPr>
              <a:t>Populated places (settlements);</a:t>
            </a:r>
          </a:p>
          <a:p>
            <a:pPr marL="742950" lvl="1" indent="-285750">
              <a:buClr>
                <a:srgbClr val="459FD5"/>
              </a:buClr>
              <a:buFont typeface="Wingdings" pitchFamily="2" charset="2"/>
              <a:buChar char="§"/>
            </a:pPr>
            <a:r>
              <a:rPr lang="en-US" sz="2400" dirty="0">
                <a:solidFill>
                  <a:schemeClr val="bg1">
                    <a:lumMod val="50000"/>
                  </a:schemeClr>
                </a:solidFill>
                <a:latin typeface="Arial" pitchFamily="34" charset="0"/>
                <a:cs typeface="Arial" pitchFamily="34" charset="0"/>
              </a:rPr>
              <a:t>Transportation network (roads, airports, checkpoints);</a:t>
            </a:r>
          </a:p>
          <a:p>
            <a:pPr marL="742950" lvl="1" indent="-285750">
              <a:buClr>
                <a:srgbClr val="459FD5"/>
              </a:buClr>
              <a:buFont typeface="Wingdings" pitchFamily="2" charset="2"/>
              <a:buChar char="§"/>
            </a:pPr>
            <a:r>
              <a:rPr lang="en-US" sz="2400" dirty="0">
                <a:solidFill>
                  <a:schemeClr val="bg1">
                    <a:lumMod val="50000"/>
                  </a:schemeClr>
                </a:solidFill>
                <a:latin typeface="Arial" pitchFamily="34" charset="0"/>
                <a:cs typeface="Arial" pitchFamily="34" charset="0"/>
              </a:rPr>
              <a:t>Hydrology (rivers </a:t>
            </a:r>
            <a:r>
              <a:rPr lang="en-US" sz="2400" dirty="0" err="1">
                <a:solidFill>
                  <a:schemeClr val="bg1">
                    <a:lumMod val="50000"/>
                  </a:schemeClr>
                </a:solidFill>
                <a:latin typeface="Arial" pitchFamily="34" charset="0"/>
                <a:cs typeface="Arial" pitchFamily="34" charset="0"/>
              </a:rPr>
              <a:t>etc</a:t>
            </a:r>
            <a:r>
              <a:rPr lang="en-US" sz="2400" dirty="0">
                <a:solidFill>
                  <a:schemeClr val="bg1">
                    <a:lumMod val="50000"/>
                  </a:schemeClr>
                </a:solidFill>
                <a:latin typeface="Arial" pitchFamily="34" charset="0"/>
                <a:cs typeface="Arial" pitchFamily="34" charset="0"/>
              </a:rPr>
              <a:t>)</a:t>
            </a:r>
          </a:p>
          <a:p>
            <a:pPr marL="742950" lvl="1" indent="-285750">
              <a:buClr>
                <a:srgbClr val="459FD5"/>
              </a:buClr>
              <a:buFont typeface="Wingdings" pitchFamily="2" charset="2"/>
              <a:buChar char="§"/>
            </a:pPr>
            <a:r>
              <a:rPr lang="en-US" sz="2400" dirty="0">
                <a:solidFill>
                  <a:schemeClr val="bg1">
                    <a:lumMod val="50000"/>
                  </a:schemeClr>
                </a:solidFill>
                <a:latin typeface="Arial" pitchFamily="34" charset="0"/>
                <a:cs typeface="Arial" pitchFamily="34" charset="0"/>
              </a:rPr>
              <a:t>Population statistics (IDPs, resident population </a:t>
            </a:r>
            <a:r>
              <a:rPr lang="en-US" sz="2400" dirty="0" err="1">
                <a:solidFill>
                  <a:schemeClr val="bg1">
                    <a:lumMod val="50000"/>
                  </a:schemeClr>
                </a:solidFill>
                <a:latin typeface="Arial" pitchFamily="34" charset="0"/>
                <a:cs typeface="Arial" pitchFamily="34" charset="0"/>
              </a:rPr>
              <a:t>etc</a:t>
            </a:r>
            <a:r>
              <a:rPr lang="en-US" sz="2400" dirty="0">
                <a:solidFill>
                  <a:schemeClr val="bg1">
                    <a:lumMod val="50000"/>
                  </a:schemeClr>
                </a:solidFill>
                <a:latin typeface="Arial" pitchFamily="34" charset="0"/>
                <a:cs typeface="Arial" pitchFamily="34" charset="0"/>
              </a:rPr>
              <a:t>); </a:t>
            </a:r>
            <a:endParaRPr lang="en-GB" sz="24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66893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2. </a:t>
            </a:r>
            <a:r>
              <a:rPr lang="en-US" dirty="0"/>
              <a:t>Where to get CODs?	</a:t>
            </a:r>
            <a:endParaRPr lang="en-GB" dirty="0"/>
          </a:p>
        </p:txBody>
      </p:sp>
      <p:sp>
        <p:nvSpPr>
          <p:cNvPr id="3" name="Content Placeholder 2"/>
          <p:cNvSpPr>
            <a:spLocks noGrp="1"/>
          </p:cNvSpPr>
          <p:nvPr>
            <p:ph idx="1"/>
          </p:nvPr>
        </p:nvSpPr>
        <p:spPr/>
        <p:txBody>
          <a:bodyPr/>
          <a:lstStyle/>
          <a:p>
            <a:r>
              <a:rPr lang="en-US" dirty="0"/>
              <a:t>List of locations with P-codes and pre-conflict population (shared with email now);</a:t>
            </a:r>
          </a:p>
          <a:p>
            <a:r>
              <a:rPr lang="en-US" dirty="0"/>
              <a:t>State Statistics Service of Ukraine / Ministries;</a:t>
            </a:r>
          </a:p>
          <a:p>
            <a:r>
              <a:rPr lang="en-GB" dirty="0">
                <a:hlinkClick r:id="rId2"/>
              </a:rPr>
              <a:t>https://www.humanitarianresponse.info/en/operations/ukraine</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519935"/>
            <a:ext cx="2605671" cy="1788790"/>
          </a:xfrm>
          <a:prstGeom prst="rect">
            <a:avLst/>
          </a:prstGeom>
        </p:spPr>
      </p:pic>
    </p:spTree>
    <p:extLst>
      <p:ext uri="{BB962C8B-B14F-4D97-AF65-F5344CB8AC3E}">
        <p14:creationId xmlns:p14="http://schemas.microsoft.com/office/powerpoint/2010/main" val="382662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2. </a:t>
            </a:r>
            <a:r>
              <a:rPr lang="en-US" dirty="0"/>
              <a:t>Structure and priorities</a:t>
            </a:r>
            <a:endParaRPr lang="en-GB" dirty="0"/>
          </a:p>
        </p:txBody>
      </p:sp>
      <p:sp>
        <p:nvSpPr>
          <p:cNvPr id="3" name="Content Placeholder 2"/>
          <p:cNvSpPr>
            <a:spLocks noGrp="1"/>
          </p:cNvSpPr>
          <p:nvPr>
            <p:ph idx="1"/>
          </p:nvPr>
        </p:nvSpPr>
        <p:spPr>
          <a:xfrm>
            <a:off x="457200" y="1600201"/>
            <a:ext cx="8229600" cy="1807550"/>
          </a:xfrm>
        </p:spPr>
        <p:txBody>
          <a:bodyPr/>
          <a:lstStyle/>
          <a:p>
            <a:r>
              <a:rPr lang="en-US" dirty="0"/>
              <a:t>There are always several key questions and many additional.</a:t>
            </a:r>
          </a:p>
          <a:p>
            <a:r>
              <a:rPr lang="en-US" dirty="0"/>
              <a:t>Use cascading to prioritize and set a structure:</a:t>
            </a:r>
          </a:p>
        </p:txBody>
      </p:sp>
      <p:sp>
        <p:nvSpPr>
          <p:cNvPr id="4" name="Rectangle 3"/>
          <p:cNvSpPr/>
          <p:nvPr/>
        </p:nvSpPr>
        <p:spPr>
          <a:xfrm>
            <a:off x="1187624" y="3481074"/>
            <a:ext cx="1728192" cy="792088"/>
          </a:xfrm>
          <a:prstGeom prst="rect">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Do you have your house damaged?</a:t>
            </a:r>
            <a:endParaRPr lang="en-GB" dirty="0">
              <a:solidFill>
                <a:schemeClr val="tx1"/>
              </a:solidFill>
            </a:endParaRPr>
          </a:p>
        </p:txBody>
      </p:sp>
      <p:sp>
        <p:nvSpPr>
          <p:cNvPr id="5" name="Rectangle 4"/>
          <p:cNvSpPr/>
          <p:nvPr/>
        </p:nvSpPr>
        <p:spPr>
          <a:xfrm>
            <a:off x="683568" y="4675202"/>
            <a:ext cx="792088" cy="432048"/>
          </a:xfrm>
          <a:prstGeom prst="rect">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a:t>
            </a:r>
            <a:endParaRPr lang="en-GB" dirty="0">
              <a:solidFill>
                <a:schemeClr val="tx1"/>
              </a:solidFill>
            </a:endParaRPr>
          </a:p>
        </p:txBody>
      </p:sp>
      <p:sp>
        <p:nvSpPr>
          <p:cNvPr id="6" name="Rectangle 5"/>
          <p:cNvSpPr/>
          <p:nvPr/>
        </p:nvSpPr>
        <p:spPr>
          <a:xfrm>
            <a:off x="2213738" y="4675202"/>
            <a:ext cx="792088" cy="432048"/>
          </a:xfrm>
          <a:prstGeom prst="rect">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Yes</a:t>
            </a:r>
            <a:endParaRPr lang="en-GB" dirty="0">
              <a:solidFill>
                <a:schemeClr val="tx1"/>
              </a:solidFill>
            </a:endParaRPr>
          </a:p>
        </p:txBody>
      </p:sp>
      <p:sp>
        <p:nvSpPr>
          <p:cNvPr id="7" name="Rectangle 6"/>
          <p:cNvSpPr/>
          <p:nvPr/>
        </p:nvSpPr>
        <p:spPr>
          <a:xfrm>
            <a:off x="3599892" y="4325589"/>
            <a:ext cx="1944216" cy="792088"/>
          </a:xfrm>
          <a:prstGeom prst="rect">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is the level of damage?</a:t>
            </a:r>
            <a:endParaRPr lang="en-GB" dirty="0">
              <a:solidFill>
                <a:schemeClr val="tx1"/>
              </a:solidFill>
            </a:endParaRPr>
          </a:p>
        </p:txBody>
      </p:sp>
      <p:sp>
        <p:nvSpPr>
          <p:cNvPr id="8" name="Rectangle 7"/>
          <p:cNvSpPr/>
          <p:nvPr/>
        </p:nvSpPr>
        <p:spPr>
          <a:xfrm>
            <a:off x="6696236" y="4325589"/>
            <a:ext cx="1080120" cy="434389"/>
          </a:xfrm>
          <a:prstGeom prst="rect">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Light</a:t>
            </a:r>
            <a:endParaRPr lang="en-GB" dirty="0">
              <a:solidFill>
                <a:schemeClr val="tx1"/>
              </a:solidFill>
            </a:endParaRPr>
          </a:p>
        </p:txBody>
      </p:sp>
      <p:sp>
        <p:nvSpPr>
          <p:cNvPr id="9" name="Rectangle 8"/>
          <p:cNvSpPr/>
          <p:nvPr/>
        </p:nvSpPr>
        <p:spPr>
          <a:xfrm>
            <a:off x="6696236" y="4864478"/>
            <a:ext cx="1080120" cy="434389"/>
          </a:xfrm>
          <a:prstGeom prst="rect">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Medium</a:t>
            </a:r>
            <a:endParaRPr lang="en-GB" dirty="0">
              <a:solidFill>
                <a:schemeClr val="tx1"/>
              </a:solidFill>
            </a:endParaRPr>
          </a:p>
        </p:txBody>
      </p:sp>
      <p:sp>
        <p:nvSpPr>
          <p:cNvPr id="10" name="Rectangle 9"/>
          <p:cNvSpPr/>
          <p:nvPr/>
        </p:nvSpPr>
        <p:spPr>
          <a:xfrm>
            <a:off x="6696236" y="5397570"/>
            <a:ext cx="1080120" cy="434389"/>
          </a:xfrm>
          <a:prstGeom prst="rect">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Heavy</a:t>
            </a:r>
            <a:endParaRPr lang="en-GB" dirty="0">
              <a:solidFill>
                <a:schemeClr val="tx1"/>
              </a:solidFill>
            </a:endParaRPr>
          </a:p>
        </p:txBody>
      </p:sp>
      <p:sp>
        <p:nvSpPr>
          <p:cNvPr id="11" name="Rectangle 10"/>
          <p:cNvSpPr/>
          <p:nvPr/>
        </p:nvSpPr>
        <p:spPr>
          <a:xfrm>
            <a:off x="6696236" y="5930662"/>
            <a:ext cx="1188132" cy="434389"/>
          </a:xfrm>
          <a:prstGeom prst="rect">
            <a:avLst/>
          </a:prstGeom>
          <a:noFill/>
          <a:ln>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Destroyed</a:t>
            </a:r>
            <a:endParaRPr lang="en-GB" dirty="0">
              <a:solidFill>
                <a:schemeClr val="tx1"/>
              </a:solidFill>
            </a:endParaRPr>
          </a:p>
        </p:txBody>
      </p:sp>
      <p:cxnSp>
        <p:nvCxnSpPr>
          <p:cNvPr id="13" name="Straight Arrow Connector 12"/>
          <p:cNvCxnSpPr/>
          <p:nvPr/>
        </p:nvCxnSpPr>
        <p:spPr>
          <a:xfrm flipH="1">
            <a:off x="1331640" y="4325589"/>
            <a:ext cx="216024" cy="217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429762" y="4346485"/>
            <a:ext cx="180020" cy="196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131223" y="4864478"/>
            <a:ext cx="3432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764402" y="4537176"/>
            <a:ext cx="891505" cy="138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778134" y="4675202"/>
            <a:ext cx="801089" cy="939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778134" y="4686647"/>
            <a:ext cx="857999" cy="1461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751131" y="4675202"/>
            <a:ext cx="804399" cy="395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26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75000"/>
                  </a:schemeClr>
                </a:solidFill>
              </a:rPr>
              <a:t>Session 2. </a:t>
            </a:r>
            <a:r>
              <a:rPr lang="en-US" dirty="0"/>
              <a:t>EXERCISE 2</a:t>
            </a:r>
            <a:endParaRPr lang="en-GB" dirty="0"/>
          </a:p>
        </p:txBody>
      </p:sp>
      <p:sp>
        <p:nvSpPr>
          <p:cNvPr id="3" name="Content Placeholder 2"/>
          <p:cNvSpPr>
            <a:spLocks noGrp="1"/>
          </p:cNvSpPr>
          <p:nvPr>
            <p:ph idx="1"/>
          </p:nvPr>
        </p:nvSpPr>
        <p:spPr>
          <a:xfrm>
            <a:off x="107504" y="1268760"/>
            <a:ext cx="5544616" cy="5040560"/>
          </a:xfrm>
        </p:spPr>
        <p:txBody>
          <a:bodyPr>
            <a:normAutofit fontScale="92500" lnSpcReduction="10000"/>
          </a:bodyPr>
          <a:lstStyle/>
          <a:p>
            <a:r>
              <a:rPr lang="en-US" dirty="0"/>
              <a:t>In groups prepare draft 5-7 questions on a specific thematic (10 min):</a:t>
            </a:r>
          </a:p>
          <a:p>
            <a:pPr lvl="2"/>
            <a:r>
              <a:rPr lang="en-US" dirty="0"/>
              <a:t>Village assessment;</a:t>
            </a:r>
          </a:p>
          <a:p>
            <a:pPr lvl="2"/>
            <a:r>
              <a:rPr lang="en-US" dirty="0"/>
              <a:t>Monitoring and evaluation;</a:t>
            </a:r>
          </a:p>
          <a:p>
            <a:pPr lvl="2"/>
            <a:r>
              <a:rPr lang="en-US" dirty="0"/>
              <a:t>Beneficiary registration;</a:t>
            </a:r>
          </a:p>
          <a:p>
            <a:pPr lvl="2"/>
            <a:r>
              <a:rPr lang="en-US" dirty="0"/>
              <a:t>Damage assessment.</a:t>
            </a:r>
            <a:endParaRPr lang="en-GB" dirty="0"/>
          </a:p>
          <a:p>
            <a:r>
              <a:rPr lang="en-US" dirty="0"/>
              <a:t>Take into account the following:</a:t>
            </a:r>
          </a:p>
          <a:p>
            <a:pPr lvl="2"/>
            <a:r>
              <a:rPr lang="en-US" dirty="0"/>
              <a:t>Level of data collection;</a:t>
            </a:r>
          </a:p>
          <a:p>
            <a:pPr lvl="2"/>
            <a:r>
              <a:rPr lang="en-US" dirty="0"/>
              <a:t>Types of questions;</a:t>
            </a:r>
          </a:p>
          <a:p>
            <a:pPr lvl="2"/>
            <a:r>
              <a:rPr lang="en-US" dirty="0"/>
              <a:t>Are they SMART?</a:t>
            </a:r>
          </a:p>
          <a:p>
            <a:pPr lvl="2"/>
            <a:r>
              <a:rPr lang="en-US" dirty="0"/>
              <a:t>Structure.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655440"/>
            <a:ext cx="3581400" cy="4267200"/>
          </a:xfrm>
          <a:prstGeom prst="rect">
            <a:avLst/>
          </a:prstGeom>
        </p:spPr>
      </p:pic>
    </p:spTree>
    <p:extLst>
      <p:ext uri="{BB962C8B-B14F-4D97-AF65-F5344CB8AC3E}">
        <p14:creationId xmlns:p14="http://schemas.microsoft.com/office/powerpoint/2010/main" val="6643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lumMod val="75000"/>
                  </a:schemeClr>
                </a:solidFill>
              </a:rPr>
              <a:t>Session 3. </a:t>
            </a:r>
            <a:r>
              <a:rPr lang="en-US" dirty="0"/>
              <a:t>COLLECTION</a:t>
            </a:r>
            <a:endParaRPr lang="en-GB" dirty="0"/>
          </a:p>
        </p:txBody>
      </p:sp>
    </p:spTree>
    <p:extLst>
      <p:ext uri="{BB962C8B-B14F-4D97-AF65-F5344CB8AC3E}">
        <p14:creationId xmlns:p14="http://schemas.microsoft.com/office/powerpoint/2010/main" val="157140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166313" y="588569"/>
            <a:ext cx="7956376" cy="523220"/>
          </a:xfrm>
          <a:prstGeom prst="rect">
            <a:avLst/>
          </a:prstGeom>
          <a:noFill/>
          <a:ln w="9525">
            <a:noFill/>
            <a:miter lim="800000"/>
            <a:headEnd/>
            <a:tailEnd/>
          </a:ln>
        </p:spPr>
        <p:txBody>
          <a:bodyPr wrap="square">
            <a:prstTxWarp prst="textNoShape">
              <a:avLst/>
            </a:prstTxWarp>
            <a:spAutoFit/>
          </a:bodyPr>
          <a:lstStyle/>
          <a:p>
            <a:pPr marL="39688"/>
            <a:r>
              <a:rPr lang="en-US" sz="2800" dirty="0">
                <a:solidFill>
                  <a:srgbClr val="5F5F5F"/>
                </a:solidFill>
                <a:latin typeface="Arial"/>
                <a:ea typeface="Arial"/>
                <a:cs typeface="Arial"/>
              </a:rPr>
              <a:t>Information Management is a cycle of six stages</a:t>
            </a:r>
            <a:endParaRPr lang="en-US" sz="4000" dirty="0">
              <a:solidFill>
                <a:srgbClr val="FF0000"/>
              </a:solidFill>
              <a:latin typeface="Arial"/>
              <a:ea typeface="Arial"/>
              <a:cs typeface="Arial"/>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51306" y="332020"/>
            <a:ext cx="1036319" cy="1036319"/>
          </a:xfrm>
          <a:prstGeom prst="rect">
            <a:avLst/>
          </a:prstGeom>
          <a:noFill/>
          <a:ln>
            <a:noFill/>
          </a:ln>
        </p:spPr>
      </p:pic>
      <p:cxnSp>
        <p:nvCxnSpPr>
          <p:cNvPr id="6" name="Straight Arrow Connector 5"/>
          <p:cNvCxnSpPr/>
          <p:nvPr/>
        </p:nvCxnSpPr>
        <p:spPr>
          <a:xfrm flipV="1">
            <a:off x="889153" y="3529767"/>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1520" y="3917018"/>
            <a:ext cx="1034771" cy="11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5198" y="5101581"/>
            <a:ext cx="867545" cy="338554"/>
          </a:xfrm>
          <a:prstGeom prst="rect">
            <a:avLst/>
          </a:prstGeom>
          <a:noFill/>
        </p:spPr>
        <p:txBody>
          <a:bodyPr wrap="none" rtlCol="0">
            <a:spAutoFit/>
          </a:bodyPr>
          <a:lstStyle/>
          <a:p>
            <a:r>
              <a:rPr lang="en-US" sz="1600" b="1" dirty="0">
                <a:solidFill>
                  <a:srgbClr val="459FD5"/>
                </a:solidFill>
                <a:latin typeface="Arial" pitchFamily="34" charset="0"/>
                <a:cs typeface="Arial" pitchFamily="34" charset="0"/>
              </a:rPr>
              <a:t>Design</a:t>
            </a:r>
          </a:p>
        </p:txBody>
      </p:sp>
      <p:pic>
        <p:nvPicPr>
          <p:cNvPr id="12"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8003" y="2044810"/>
            <a:ext cx="15906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57492" y="2075385"/>
            <a:ext cx="1466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768670" y="5111543"/>
            <a:ext cx="1255472" cy="338554"/>
          </a:xfrm>
          <a:prstGeom prst="rect">
            <a:avLst/>
          </a:prstGeom>
          <a:noFill/>
        </p:spPr>
        <p:txBody>
          <a:bodyPr wrap="none" rtlCol="0" anchor="ctr">
            <a:spAutoFit/>
          </a:bodyPr>
          <a:lstStyle/>
          <a:p>
            <a:r>
              <a:rPr lang="en-US" sz="1600" b="1" dirty="0">
                <a:solidFill>
                  <a:srgbClr val="459FD5"/>
                </a:solidFill>
                <a:latin typeface="Arial" pitchFamily="34" charset="0"/>
                <a:cs typeface="Arial" pitchFamily="34" charset="0"/>
              </a:rPr>
              <a:t>Combining</a:t>
            </a:r>
          </a:p>
        </p:txBody>
      </p:sp>
      <p:pic>
        <p:nvPicPr>
          <p:cNvPr id="4102" name="Picture 6" descr="\\redcross\home\maartenvv\Office\My Pictures\feature_icon_web_reporting.png"/>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5748" y="3925235"/>
            <a:ext cx="1824418" cy="12143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dcross\home\maartenvv\Office\My Pictures\Picture3.png"/>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31854" y="1998800"/>
            <a:ext cx="1276350" cy="173355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2721701" y="3546196"/>
            <a:ext cx="366337" cy="370822"/>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945837" y="3586681"/>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829926" y="3518749"/>
            <a:ext cx="366337" cy="370822"/>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754149" y="3624732"/>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7808" y="2008876"/>
            <a:ext cx="15906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07297" y="2039451"/>
            <a:ext cx="1466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 descr="\\redcross\home\maartenvv\Office\My Pictures\Picture3.png"/>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1659" y="1962866"/>
            <a:ext cx="12763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9026" y="1286981"/>
            <a:ext cx="608161" cy="75247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6789" y="5144613"/>
            <a:ext cx="863534" cy="86353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2319" y="1081810"/>
            <a:ext cx="1260407" cy="100832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74653" y="5004317"/>
            <a:ext cx="1619672" cy="1012295"/>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57492" y="1182418"/>
            <a:ext cx="1364230" cy="852644"/>
          </a:xfrm>
          <a:prstGeom prst="rect">
            <a:avLst/>
          </a:prstGeom>
        </p:spPr>
      </p:pic>
      <p:pic>
        <p:nvPicPr>
          <p:cNvPr id="14" name="Picture 3"/>
          <p:cNvPicPr>
            <a:picLocks noChangeAspect="1" noChangeArrowheads="1"/>
          </p:cNvPicPr>
          <p:nvPr/>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26683" y="3917018"/>
            <a:ext cx="13811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15" cstate="print">
            <a:extLst>
              <a:ext uri="{28A0092B-C50C-407E-A947-70E740481C1C}">
                <a14:useLocalDpi xmlns:a14="http://schemas.microsoft.com/office/drawing/2010/main" val="0"/>
              </a:ext>
            </a:extLst>
          </a:blip>
          <a:srcRect t="22483"/>
          <a:stretch/>
        </p:blipFill>
        <p:spPr>
          <a:xfrm>
            <a:off x="669465" y="5328250"/>
            <a:ext cx="1422147" cy="822078"/>
          </a:xfrm>
          <a:prstGeom prst="rect">
            <a:avLst/>
          </a:prstGeom>
        </p:spPr>
      </p:pic>
    </p:spTree>
    <p:extLst>
      <p:ext uri="{BB962C8B-B14F-4D97-AF65-F5344CB8AC3E}">
        <p14:creationId xmlns:p14="http://schemas.microsoft.com/office/powerpoint/2010/main" val="306864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417638"/>
            <a:ext cx="4511431" cy="4046571"/>
          </a:xfrm>
          <a:prstGeom prst="rect">
            <a:avLst/>
          </a:prstGeom>
        </p:spPr>
      </p:pic>
      <p:sp>
        <p:nvSpPr>
          <p:cNvPr id="3" name="Title 2"/>
          <p:cNvSpPr>
            <a:spLocks noGrp="1"/>
          </p:cNvSpPr>
          <p:nvPr>
            <p:ph type="title"/>
          </p:nvPr>
        </p:nvSpPr>
        <p:spPr/>
        <p:txBody>
          <a:bodyPr/>
          <a:lstStyle/>
          <a:p>
            <a:r>
              <a:rPr lang="en-US" dirty="0">
                <a:solidFill>
                  <a:schemeClr val="bg1">
                    <a:lumMod val="75000"/>
                  </a:schemeClr>
                </a:solidFill>
              </a:rPr>
              <a:t>Session 3. </a:t>
            </a:r>
            <a:r>
              <a:rPr lang="en-US" dirty="0"/>
              <a:t>Kobo main page</a:t>
            </a:r>
            <a:endParaRPr lang="en-GB" dirty="0"/>
          </a:p>
        </p:txBody>
      </p:sp>
      <p:sp>
        <p:nvSpPr>
          <p:cNvPr id="4" name="TextBox 3"/>
          <p:cNvSpPr txBox="1"/>
          <p:nvPr/>
        </p:nvSpPr>
        <p:spPr>
          <a:xfrm>
            <a:off x="4968631" y="1401954"/>
            <a:ext cx="3995857" cy="3416320"/>
          </a:xfrm>
          <a:prstGeom prst="rect">
            <a:avLst/>
          </a:prstGeom>
          <a:noFill/>
        </p:spPr>
        <p:txBody>
          <a:bodyPr wrap="square" rtlCol="0">
            <a:spAutoFit/>
          </a:bodyPr>
          <a:lstStyle/>
          <a:p>
            <a:r>
              <a:rPr lang="en-US" dirty="0"/>
              <a:t>Page address is: </a:t>
            </a:r>
            <a:r>
              <a:rPr lang="en-US" dirty="0">
                <a:hlinkClick r:id="rId3"/>
              </a:rPr>
              <a:t>https://kobo.humanitarianresponse.info</a:t>
            </a:r>
            <a:endParaRPr lang="en-US" dirty="0"/>
          </a:p>
          <a:p>
            <a:r>
              <a:rPr lang="en-US" dirty="0">
                <a:hlinkClick r:id="rId4"/>
              </a:rPr>
              <a:t>https://kobo.unhcr.org/accounts/login/?next=/#/</a:t>
            </a:r>
            <a:r>
              <a:rPr lang="en-US" dirty="0"/>
              <a:t> (if UNHCR cluster)</a:t>
            </a:r>
          </a:p>
          <a:p>
            <a:endParaRPr lang="en-US" dirty="0"/>
          </a:p>
          <a:p>
            <a:endParaRPr lang="en-US" dirty="0"/>
          </a:p>
          <a:p>
            <a:endParaRPr lang="en-US" dirty="0"/>
          </a:p>
          <a:p>
            <a:pPr marL="285750" indent="-285750">
              <a:buFont typeface="Arial" panose="020B0604020202020204" pitchFamily="34" charset="0"/>
              <a:buChar char="•"/>
            </a:pPr>
            <a:r>
              <a:rPr lang="en-US" dirty="0"/>
              <a:t>Account for humanitarian agencies is free of charge;</a:t>
            </a:r>
          </a:p>
          <a:p>
            <a:pPr marL="285750" indent="-285750">
              <a:buFont typeface="Arial" panose="020B0604020202020204" pitchFamily="34" charset="0"/>
              <a:buChar char="•"/>
            </a:pPr>
            <a:r>
              <a:rPr lang="en-US" dirty="0"/>
              <a:t>As many surveys as possible;</a:t>
            </a:r>
          </a:p>
          <a:p>
            <a:pPr marL="285750" indent="-285750">
              <a:buFont typeface="Arial" panose="020B0604020202020204" pitchFamily="34" charset="0"/>
              <a:buChar char="•"/>
            </a:pPr>
            <a:r>
              <a:rPr lang="en-US" dirty="0"/>
              <a:t>5 min to register.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138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bg1">
                    <a:lumMod val="75000"/>
                  </a:schemeClr>
                </a:solidFill>
              </a:rPr>
              <a:t>Session 3. </a:t>
            </a:r>
            <a:r>
              <a:rPr lang="en-US" dirty="0"/>
              <a:t>KOBO MAIN MENU</a:t>
            </a:r>
            <a:endParaRPr lang="en-GB" dirty="0"/>
          </a:p>
        </p:txBody>
      </p:sp>
      <p:sp>
        <p:nvSpPr>
          <p:cNvPr id="8" name="Content Placeholder 7"/>
          <p:cNvSpPr>
            <a:spLocks noGrp="1"/>
          </p:cNvSpPr>
          <p:nvPr>
            <p:ph sz="half" idx="2"/>
          </p:nvPr>
        </p:nvSpPr>
        <p:spPr/>
        <p:txBody>
          <a:bodyPr/>
          <a:lstStyle/>
          <a:p>
            <a:r>
              <a:rPr lang="en-US" dirty="0"/>
              <a:t>Forms </a:t>
            </a:r>
            <a:r>
              <a:rPr lang="en-US" sz="1800" dirty="0"/>
              <a:t>– all draft forms that user is working on.</a:t>
            </a:r>
          </a:p>
          <a:p>
            <a:r>
              <a:rPr lang="en-US" dirty="0"/>
              <a:t>Library </a:t>
            </a:r>
            <a:r>
              <a:rPr lang="en-US" sz="1800" dirty="0"/>
              <a:t>– library of questions, if created.</a:t>
            </a:r>
          </a:p>
          <a:p>
            <a:r>
              <a:rPr lang="en-US" dirty="0"/>
              <a:t>Projects </a:t>
            </a:r>
            <a:r>
              <a:rPr lang="en-US" sz="1800" dirty="0"/>
              <a:t>– all forms that are deployed and work online</a:t>
            </a:r>
          </a:p>
          <a:p>
            <a:r>
              <a:rPr lang="en-US" dirty="0"/>
              <a:t>Settings</a:t>
            </a:r>
          </a:p>
          <a:p>
            <a:r>
              <a:rPr lang="en-US" dirty="0"/>
              <a:t>Log out</a:t>
            </a:r>
            <a:endParaRPr lang="en-GB" dirty="0"/>
          </a:p>
        </p:txBody>
      </p:sp>
      <p:pic>
        <p:nvPicPr>
          <p:cNvPr id="9" name="Content Placeholder 8"/>
          <p:cNvPicPr>
            <a:picLocks noGrp="1" noChangeAspect="1"/>
          </p:cNvPicPr>
          <p:nvPr>
            <p:ph sz="half" idx="1"/>
          </p:nvPr>
        </p:nvPicPr>
        <p:blipFill>
          <a:blip r:embed="rId2"/>
          <a:stretch>
            <a:fillRect/>
          </a:stretch>
        </p:blipFill>
        <p:spPr>
          <a:xfrm>
            <a:off x="465212" y="1586799"/>
            <a:ext cx="4104933" cy="4539364"/>
          </a:xfrm>
          <a:prstGeom prst="rect">
            <a:avLst/>
          </a:prstGeom>
        </p:spPr>
      </p:pic>
    </p:spTree>
    <p:extLst>
      <p:ext uri="{BB962C8B-B14F-4D97-AF65-F5344CB8AC3E}">
        <p14:creationId xmlns:p14="http://schemas.microsoft.com/office/powerpoint/2010/main" val="38237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2060848"/>
            <a:ext cx="8044643" cy="3960440"/>
          </a:xfrm>
          <a:prstGeom prst="rect">
            <a:avLst/>
          </a:prstGeom>
        </p:spPr>
      </p:pic>
      <p:sp>
        <p:nvSpPr>
          <p:cNvPr id="3" name="Rounded Rectangular Callout 2"/>
          <p:cNvSpPr/>
          <p:nvPr/>
        </p:nvSpPr>
        <p:spPr>
          <a:xfrm>
            <a:off x="323528" y="4797152"/>
            <a:ext cx="2232248" cy="1368152"/>
          </a:xfrm>
          <a:prstGeom prst="wedgeRoundRectCallout">
            <a:avLst>
              <a:gd name="adj1" fmla="val 44672"/>
              <a:gd name="adj2" fmla="val -208058"/>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Main menu is accessible by clicking here</a:t>
            </a:r>
            <a:endParaRPr lang="en-GB" sz="1200" dirty="0">
              <a:solidFill>
                <a:schemeClr val="tx1"/>
              </a:solidFill>
            </a:endParaRPr>
          </a:p>
        </p:txBody>
      </p:sp>
      <p:sp>
        <p:nvSpPr>
          <p:cNvPr id="4" name="Rounded Rectangular Callout 3"/>
          <p:cNvSpPr/>
          <p:nvPr/>
        </p:nvSpPr>
        <p:spPr>
          <a:xfrm>
            <a:off x="6228184" y="5229200"/>
            <a:ext cx="2232248" cy="1368152"/>
          </a:xfrm>
          <a:prstGeom prst="wedgeRoundRectCallout">
            <a:avLst>
              <a:gd name="adj1" fmla="val -87788"/>
              <a:gd name="adj2" fmla="val -107494"/>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To create new draft form.</a:t>
            </a:r>
            <a:endParaRPr lang="en-GB" sz="1200" dirty="0">
              <a:solidFill>
                <a:schemeClr val="tx1"/>
              </a:solidFill>
            </a:endParaRPr>
          </a:p>
        </p:txBody>
      </p:sp>
      <p:sp>
        <p:nvSpPr>
          <p:cNvPr id="5" name="Title 4"/>
          <p:cNvSpPr>
            <a:spLocks noGrp="1"/>
          </p:cNvSpPr>
          <p:nvPr>
            <p:ph type="title"/>
          </p:nvPr>
        </p:nvSpPr>
        <p:spPr/>
        <p:txBody>
          <a:bodyPr/>
          <a:lstStyle/>
          <a:p>
            <a:r>
              <a:rPr lang="en-US" dirty="0">
                <a:solidFill>
                  <a:schemeClr val="bg1">
                    <a:lumMod val="75000"/>
                  </a:schemeClr>
                </a:solidFill>
              </a:rPr>
              <a:t>Session 3. </a:t>
            </a:r>
            <a:r>
              <a:rPr lang="en-US" dirty="0"/>
              <a:t>Draft Forms</a:t>
            </a:r>
            <a:endParaRPr lang="en-GB" dirty="0"/>
          </a:p>
        </p:txBody>
      </p:sp>
      <p:sp>
        <p:nvSpPr>
          <p:cNvPr id="6" name="TextBox 5"/>
          <p:cNvSpPr txBox="1"/>
          <p:nvPr/>
        </p:nvSpPr>
        <p:spPr>
          <a:xfrm>
            <a:off x="107504" y="205120"/>
            <a:ext cx="2304256" cy="369332"/>
          </a:xfrm>
          <a:prstGeom prst="rect">
            <a:avLst/>
          </a:prstGeom>
          <a:noFill/>
        </p:spPr>
        <p:txBody>
          <a:bodyPr wrap="square" rtlCol="0">
            <a:spAutoFit/>
          </a:bodyPr>
          <a:lstStyle/>
          <a:p>
            <a:r>
              <a:rPr lang="en-US" b="1" dirty="0">
                <a:solidFill>
                  <a:srgbClr val="7F1416"/>
                </a:solidFill>
              </a:rPr>
              <a:t>MENU </a:t>
            </a:r>
            <a:r>
              <a:rPr lang="en-US" b="1" dirty="0">
                <a:solidFill>
                  <a:srgbClr val="7F1416"/>
                </a:solidFill>
                <a:sym typeface="Wingdings" panose="05000000000000000000" pitchFamily="2" charset="2"/>
              </a:rPr>
              <a:t> FORMS</a:t>
            </a:r>
            <a:endParaRPr lang="en-GB" b="1" dirty="0">
              <a:solidFill>
                <a:srgbClr val="7F1416"/>
              </a:solidFill>
            </a:endParaRPr>
          </a:p>
        </p:txBody>
      </p:sp>
    </p:spTree>
    <p:extLst>
      <p:ext uri="{BB962C8B-B14F-4D97-AF65-F5344CB8AC3E}">
        <p14:creationId xmlns:p14="http://schemas.microsoft.com/office/powerpoint/2010/main" val="247206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94400" y="1351020"/>
            <a:ext cx="4433910" cy="4964501"/>
            <a:chOff x="394400" y="1351020"/>
            <a:chExt cx="4433910" cy="4964501"/>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5285" r="7900"/>
            <a:stretch/>
          </p:blipFill>
          <p:spPr>
            <a:xfrm>
              <a:off x="1009669" y="1351020"/>
              <a:ext cx="1584177" cy="1824773"/>
            </a:xfrm>
            <a:prstGeom prst="rect">
              <a:avLst/>
            </a:prstGeom>
          </p:spPr>
        </p:pic>
        <p:sp>
          <p:nvSpPr>
            <p:cNvPr id="15" name="Content Placeholder 2"/>
            <p:cNvSpPr txBox="1">
              <a:spLocks/>
            </p:cNvSpPr>
            <p:nvPr/>
          </p:nvSpPr>
          <p:spPr>
            <a:xfrm>
              <a:off x="394400" y="2621882"/>
              <a:ext cx="1512168" cy="6480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500" dirty="0">
                  <a:solidFill>
                    <a:srgbClr val="7030A0"/>
                  </a:solidFill>
                  <a:latin typeface="Lucida Calligraphy" panose="03010101010101010101" pitchFamily="66" charset="0"/>
                </a:rPr>
                <a:t>IM generalist</a:t>
              </a:r>
              <a:endParaRPr lang="en-GB" sz="1500" dirty="0">
                <a:solidFill>
                  <a:srgbClr val="7030A0"/>
                </a:solidFill>
                <a:latin typeface="Lucida Calligraphy" panose="03010101010101010101" pitchFamily="66" charset="0"/>
              </a:endParaRPr>
            </a:p>
          </p:txBody>
        </p:sp>
        <p:pic>
          <p:nvPicPr>
            <p:cNvPr id="31" name="Picture 30"/>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87787" y="2930353"/>
              <a:ext cx="2640523" cy="3385168"/>
            </a:xfrm>
            <a:prstGeom prst="rect">
              <a:avLst/>
            </a:prstGeom>
          </p:spPr>
        </p:pic>
      </p:grpSp>
      <p:grpSp>
        <p:nvGrpSpPr>
          <p:cNvPr id="34" name="Group 33"/>
          <p:cNvGrpSpPr/>
          <p:nvPr/>
        </p:nvGrpSpPr>
        <p:grpSpPr>
          <a:xfrm>
            <a:off x="2173606" y="1225758"/>
            <a:ext cx="5714556" cy="5089763"/>
            <a:chOff x="2173606" y="1225758"/>
            <a:chExt cx="5714556" cy="5089763"/>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978" y="1225758"/>
              <a:ext cx="1736745" cy="1736745"/>
            </a:xfrm>
            <a:prstGeom prst="rect">
              <a:avLst/>
            </a:prstGeom>
          </p:spPr>
        </p:pic>
        <p:sp>
          <p:nvSpPr>
            <p:cNvPr id="17" name="Content Placeholder 2"/>
            <p:cNvSpPr txBox="1">
              <a:spLocks/>
            </p:cNvSpPr>
            <p:nvPr/>
          </p:nvSpPr>
          <p:spPr>
            <a:xfrm>
              <a:off x="6543893" y="2231813"/>
              <a:ext cx="1344269" cy="10592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500" dirty="0">
                  <a:solidFill>
                    <a:srgbClr val="7030A0"/>
                  </a:solidFill>
                  <a:latin typeface="Lucida Handwriting" panose="03010101010101010101" pitchFamily="66" charset="0"/>
                </a:rPr>
                <a:t>IM Data Collection Specialist</a:t>
              </a:r>
              <a:endParaRPr lang="en-GB" sz="1500" dirty="0">
                <a:solidFill>
                  <a:srgbClr val="7030A0"/>
                </a:solidFill>
                <a:latin typeface="Lucida Handwriting" panose="03010101010101010101" pitchFamily="66" charset="0"/>
              </a:endParaRPr>
            </a:p>
          </p:txBody>
        </p:sp>
        <p:pic>
          <p:nvPicPr>
            <p:cNvPr id="33" name="Picture 32"/>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73606" y="2485569"/>
              <a:ext cx="3539943" cy="3829952"/>
            </a:xfrm>
            <a:prstGeom prst="rect">
              <a:avLst/>
            </a:prstGeom>
          </p:spPr>
        </p:pic>
      </p:grpSp>
      <p:pic>
        <p:nvPicPr>
          <p:cNvPr id="24" name="Picture 23"/>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83033" y="5780044"/>
            <a:ext cx="388720" cy="343432"/>
          </a:xfrm>
          <a:prstGeom prst="rect">
            <a:avLst/>
          </a:prstGeom>
        </p:spPr>
      </p:pic>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1 </a:t>
            </a:r>
            <a:r>
              <a:rPr lang="en-US" dirty="0"/>
              <a:t>Evolution Tree of Users</a:t>
            </a:r>
            <a:endParaRPr lang="en-GB" dirty="0"/>
          </a:p>
        </p:txBody>
      </p:sp>
      <p:pic>
        <p:nvPicPr>
          <p:cNvPr id="4" name="Content Placeholder 3"/>
          <p:cNvPicPr>
            <a:picLocks noGrp="1" noChangeAspect="1"/>
          </p:cNvPicPr>
          <p:nvPr>
            <p:ph idx="1"/>
          </p:nvPr>
        </p:nvPicPr>
        <p:blipFill rotWithShape="1">
          <a:blip r:embed="rId8">
            <a:extLst>
              <a:ext uri="{28A0092B-C50C-407E-A947-70E740481C1C}">
                <a14:useLocalDpi xmlns:a14="http://schemas.microsoft.com/office/drawing/2010/main" val="0"/>
              </a:ext>
            </a:extLst>
          </a:blip>
          <a:srcRect t="11984" b="11984"/>
          <a:stretch/>
        </p:blipFill>
        <p:spPr>
          <a:xfrm>
            <a:off x="2321027" y="5084953"/>
            <a:ext cx="1096966" cy="1134436"/>
          </a:xfrm>
        </p:spPr>
      </p:pic>
      <p:sp>
        <p:nvSpPr>
          <p:cNvPr id="7" name="Content Placeholder 2"/>
          <p:cNvSpPr txBox="1">
            <a:spLocks/>
          </p:cNvSpPr>
          <p:nvPr/>
        </p:nvSpPr>
        <p:spPr>
          <a:xfrm>
            <a:off x="1339527" y="5597239"/>
            <a:ext cx="1202995" cy="6480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solidFill>
                  <a:srgbClr val="E3C485"/>
                </a:solidFill>
                <a:latin typeface="Lucida Calligraphy" panose="03010101010101010101" pitchFamily="66" charset="0"/>
              </a:rPr>
              <a:t>Not using …</a:t>
            </a:r>
            <a:endParaRPr lang="en-GB" sz="1800" b="1" dirty="0">
              <a:solidFill>
                <a:srgbClr val="E3C485"/>
              </a:solidFill>
              <a:latin typeface="Lucida Calligraphy" panose="03010101010101010101" pitchFamily="66" charset="0"/>
            </a:endParaRP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8162" y="4555200"/>
            <a:ext cx="819861" cy="1418358"/>
          </a:xfrm>
          <a:prstGeom prst="rect">
            <a:avLst/>
          </a:prstGeom>
        </p:spPr>
      </p:pic>
      <p:grpSp>
        <p:nvGrpSpPr>
          <p:cNvPr id="30" name="Group 29"/>
          <p:cNvGrpSpPr/>
          <p:nvPr/>
        </p:nvGrpSpPr>
        <p:grpSpPr>
          <a:xfrm>
            <a:off x="2847785" y="3077069"/>
            <a:ext cx="4138088" cy="3219653"/>
            <a:chOff x="2847785" y="3077069"/>
            <a:chExt cx="4138088" cy="3219653"/>
          </a:xfrm>
        </p:grpSpPr>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l="7707" r="3669"/>
            <a:stretch/>
          </p:blipFill>
          <p:spPr>
            <a:xfrm>
              <a:off x="4818783" y="3077069"/>
              <a:ext cx="1574568" cy="1285131"/>
            </a:xfrm>
            <a:prstGeom prst="rect">
              <a:avLst/>
            </a:prstGeom>
          </p:spPr>
        </p:pic>
        <p:sp>
          <p:nvSpPr>
            <p:cNvPr id="13" name="Content Placeholder 2"/>
            <p:cNvSpPr txBox="1">
              <a:spLocks/>
            </p:cNvSpPr>
            <p:nvPr/>
          </p:nvSpPr>
          <p:spPr>
            <a:xfrm>
              <a:off x="5689633" y="3713279"/>
              <a:ext cx="1296240" cy="7425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800" b="1" dirty="0">
                  <a:solidFill>
                    <a:srgbClr val="E3C485"/>
                  </a:solidFill>
                  <a:latin typeface="Lucida Calligraphy" panose="03010101010101010101" pitchFamily="66" charset="0"/>
                </a:rPr>
                <a:t>Super User</a:t>
              </a:r>
              <a:endParaRPr lang="en-GB" sz="1800" b="1" dirty="0">
                <a:solidFill>
                  <a:srgbClr val="E3C485"/>
                </a:solidFill>
                <a:latin typeface="Lucida Calligraphy" panose="03010101010101010101" pitchFamily="66" charset="0"/>
              </a:endParaRPr>
            </a:p>
          </p:txBody>
        </p:sp>
        <p:pic>
          <p:nvPicPr>
            <p:cNvPr id="29" name="Picture 28"/>
            <p:cNvPicPr>
              <a:picLocks noChangeAspect="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47785" y="3863152"/>
              <a:ext cx="1964013" cy="2433570"/>
            </a:xfrm>
            <a:prstGeom prst="rect">
              <a:avLst/>
            </a:prstGeom>
          </p:spPr>
        </p:pic>
      </p:grpSp>
      <p:sp>
        <p:nvSpPr>
          <p:cNvPr id="23" name="TextBox 22"/>
          <p:cNvSpPr txBox="1"/>
          <p:nvPr/>
        </p:nvSpPr>
        <p:spPr>
          <a:xfrm>
            <a:off x="7588461" y="5973558"/>
            <a:ext cx="1512168" cy="400110"/>
          </a:xfrm>
          <a:prstGeom prst="rect">
            <a:avLst/>
          </a:prstGeom>
          <a:noFill/>
        </p:spPr>
        <p:txBody>
          <a:bodyPr wrap="square" rtlCol="0">
            <a:spAutoFit/>
          </a:bodyPr>
          <a:lstStyle/>
          <a:p>
            <a:pPr algn="ctr"/>
            <a:r>
              <a:rPr lang="en-US" sz="2000" b="1" dirty="0">
                <a:latin typeface="Lucida Calligraphy" panose="03010101010101010101" pitchFamily="66" charset="0"/>
              </a:rPr>
              <a:t>The Boss</a:t>
            </a:r>
            <a:endParaRPr lang="en-GB" sz="2000" b="1" dirty="0">
              <a:latin typeface="Lucida Calligraphy" panose="03010101010101010101" pitchFamily="66" charset="0"/>
            </a:endParaRPr>
          </a:p>
        </p:txBody>
      </p:sp>
      <p:grpSp>
        <p:nvGrpSpPr>
          <p:cNvPr id="26" name="Group 25"/>
          <p:cNvGrpSpPr/>
          <p:nvPr/>
        </p:nvGrpSpPr>
        <p:grpSpPr>
          <a:xfrm>
            <a:off x="3467867" y="4555200"/>
            <a:ext cx="2531273" cy="1741522"/>
            <a:chOff x="3467867" y="4555200"/>
            <a:chExt cx="2531273" cy="1741522"/>
          </a:xfrm>
        </p:grpSpPr>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6894" y="4555200"/>
              <a:ext cx="1227609" cy="1227609"/>
            </a:xfrm>
            <a:prstGeom prst="rect">
              <a:avLst/>
            </a:prstGeom>
          </p:spPr>
        </p:pic>
        <p:sp>
          <p:nvSpPr>
            <p:cNvPr id="9" name="Content Placeholder 2"/>
            <p:cNvSpPr txBox="1">
              <a:spLocks/>
            </p:cNvSpPr>
            <p:nvPr/>
          </p:nvSpPr>
          <p:spPr>
            <a:xfrm>
              <a:off x="5057900" y="5169005"/>
              <a:ext cx="941240" cy="75227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800" b="1" dirty="0">
                  <a:solidFill>
                    <a:srgbClr val="E3C485"/>
                  </a:solidFill>
                  <a:latin typeface="Lucida Handwriting" panose="03010101010101010101" pitchFamily="66" charset="0"/>
                </a:rPr>
                <a:t>Basic User</a:t>
              </a:r>
              <a:endParaRPr lang="en-GB" sz="1800" b="1" dirty="0">
                <a:solidFill>
                  <a:srgbClr val="E3C485"/>
                </a:solidFill>
                <a:latin typeface="Lucida Handwriting" panose="03010101010101010101" pitchFamily="66" charset="0"/>
              </a:endParaRPr>
            </a:p>
          </p:txBody>
        </p:sp>
        <p:pic>
          <p:nvPicPr>
            <p:cNvPr id="25" name="Picture 24"/>
            <p:cNvPicPr>
              <a:picLocks noChangeAspect="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67867" y="5075773"/>
              <a:ext cx="868230" cy="1220949"/>
            </a:xfrm>
            <a:prstGeom prst="rect">
              <a:avLst/>
            </a:prstGeom>
          </p:spPr>
        </p:pic>
      </p:grpSp>
      <p:grpSp>
        <p:nvGrpSpPr>
          <p:cNvPr id="28" name="Group 27"/>
          <p:cNvGrpSpPr/>
          <p:nvPr/>
        </p:nvGrpSpPr>
        <p:grpSpPr>
          <a:xfrm>
            <a:off x="376850" y="3499428"/>
            <a:ext cx="3955800" cy="2768284"/>
            <a:chOff x="376850" y="3499428"/>
            <a:chExt cx="3955800" cy="2768284"/>
          </a:xfrm>
        </p:grpSpPr>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15830" y="3499428"/>
              <a:ext cx="1112825" cy="1326518"/>
            </a:xfrm>
            <a:prstGeom prst="rect">
              <a:avLst/>
            </a:prstGeom>
          </p:spPr>
        </p:pic>
        <p:sp>
          <p:nvSpPr>
            <p:cNvPr id="10" name="Content Placeholder 2"/>
            <p:cNvSpPr txBox="1">
              <a:spLocks/>
            </p:cNvSpPr>
            <p:nvPr/>
          </p:nvSpPr>
          <p:spPr>
            <a:xfrm>
              <a:off x="376850" y="4162687"/>
              <a:ext cx="1762263" cy="9205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solidFill>
                    <a:srgbClr val="E3C485"/>
                  </a:solidFill>
                  <a:latin typeface="Lucida Handwriting" panose="03010101010101010101" pitchFamily="66" charset="0"/>
                </a:rPr>
                <a:t>Advanced User</a:t>
              </a:r>
              <a:endParaRPr lang="en-GB" sz="1800" b="1" dirty="0">
                <a:solidFill>
                  <a:srgbClr val="E3C485"/>
                </a:solidFill>
                <a:latin typeface="Lucida Handwriting" panose="03010101010101010101" pitchFamily="66" charset="0"/>
              </a:endParaRPr>
            </a:p>
          </p:txBody>
        </p:sp>
        <p:pic>
          <p:nvPicPr>
            <p:cNvPr id="27" name="Picture 26"/>
            <p:cNvPicPr>
              <a:picLocks noChangeAspect="1"/>
            </p:cNvPicPr>
            <p:nvPr/>
          </p:nvPicPr>
          <p:blipFill>
            <a:blip r:embed="rId1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61699" y="4333190"/>
              <a:ext cx="1470951" cy="1934522"/>
            </a:xfrm>
            <a:prstGeom prst="rect">
              <a:avLst/>
            </a:prstGeom>
          </p:spPr>
        </p:pic>
      </p:grpSp>
      <p:sp>
        <p:nvSpPr>
          <p:cNvPr id="35" name="TextBox 34"/>
          <p:cNvSpPr txBox="1"/>
          <p:nvPr/>
        </p:nvSpPr>
        <p:spPr>
          <a:xfrm>
            <a:off x="333470" y="5826860"/>
            <a:ext cx="1655538" cy="523220"/>
          </a:xfrm>
          <a:prstGeom prst="rect">
            <a:avLst/>
          </a:prstGeom>
          <a:noFill/>
        </p:spPr>
        <p:txBody>
          <a:bodyPr wrap="square" rtlCol="0">
            <a:spAutoFit/>
          </a:bodyPr>
          <a:lstStyle/>
          <a:p>
            <a:r>
              <a:rPr lang="en-US" sz="1400" dirty="0">
                <a:solidFill>
                  <a:schemeClr val="tx1">
                    <a:lumMod val="50000"/>
                    <a:lumOff val="50000"/>
                  </a:schemeClr>
                </a:solidFill>
              </a:rPr>
              <a:t>No excel, </a:t>
            </a:r>
          </a:p>
          <a:p>
            <a:r>
              <a:rPr lang="en-US" sz="1400" dirty="0">
                <a:solidFill>
                  <a:schemeClr val="tx1">
                    <a:lumMod val="50000"/>
                    <a:lumOff val="50000"/>
                  </a:schemeClr>
                </a:solidFill>
              </a:rPr>
              <a:t>No computer…</a:t>
            </a:r>
            <a:endParaRPr lang="en-GB" sz="1400" dirty="0">
              <a:solidFill>
                <a:schemeClr val="tx1">
                  <a:lumMod val="50000"/>
                  <a:lumOff val="50000"/>
                </a:schemeClr>
              </a:solidFill>
            </a:endParaRPr>
          </a:p>
        </p:txBody>
      </p:sp>
      <p:sp>
        <p:nvSpPr>
          <p:cNvPr id="36" name="TextBox 35"/>
          <p:cNvSpPr txBox="1"/>
          <p:nvPr/>
        </p:nvSpPr>
        <p:spPr>
          <a:xfrm>
            <a:off x="4930252" y="5536363"/>
            <a:ext cx="2246397" cy="523220"/>
          </a:xfrm>
          <a:prstGeom prst="rect">
            <a:avLst/>
          </a:prstGeom>
          <a:noFill/>
        </p:spPr>
        <p:txBody>
          <a:bodyPr wrap="square" rtlCol="0">
            <a:spAutoFit/>
          </a:bodyPr>
          <a:lstStyle/>
          <a:p>
            <a:pPr algn="r"/>
            <a:r>
              <a:rPr lang="en-US" sz="1400" dirty="0">
                <a:solidFill>
                  <a:schemeClr val="tx1">
                    <a:lumMod val="50000"/>
                    <a:lumOff val="50000"/>
                  </a:schemeClr>
                </a:solidFill>
              </a:rPr>
              <a:t>Basic excel, </a:t>
            </a:r>
          </a:p>
          <a:p>
            <a:pPr algn="r"/>
            <a:r>
              <a:rPr lang="en-US" sz="1400" dirty="0">
                <a:solidFill>
                  <a:schemeClr val="tx1">
                    <a:lumMod val="50000"/>
                    <a:lumOff val="50000"/>
                  </a:schemeClr>
                </a:solidFill>
              </a:rPr>
              <a:t>Using on line forms</a:t>
            </a:r>
            <a:endParaRPr lang="en-GB" sz="1400" dirty="0">
              <a:solidFill>
                <a:schemeClr val="tx1">
                  <a:lumMod val="50000"/>
                  <a:lumOff val="50000"/>
                </a:schemeClr>
              </a:solidFill>
            </a:endParaRPr>
          </a:p>
        </p:txBody>
      </p:sp>
      <p:sp>
        <p:nvSpPr>
          <p:cNvPr id="37" name="TextBox 36"/>
          <p:cNvSpPr txBox="1"/>
          <p:nvPr/>
        </p:nvSpPr>
        <p:spPr>
          <a:xfrm>
            <a:off x="272398" y="4789589"/>
            <a:ext cx="2651350" cy="523220"/>
          </a:xfrm>
          <a:prstGeom prst="rect">
            <a:avLst/>
          </a:prstGeom>
          <a:noFill/>
        </p:spPr>
        <p:txBody>
          <a:bodyPr wrap="square" rtlCol="0">
            <a:spAutoFit/>
          </a:bodyPr>
          <a:lstStyle/>
          <a:p>
            <a:r>
              <a:rPr lang="en-US" sz="1400" dirty="0">
                <a:solidFill>
                  <a:schemeClr val="tx1">
                    <a:lumMod val="50000"/>
                    <a:lumOff val="50000"/>
                  </a:schemeClr>
                </a:solidFill>
              </a:rPr>
              <a:t>Automatic sum &amp; filters on Excel </a:t>
            </a:r>
          </a:p>
          <a:p>
            <a:r>
              <a:rPr lang="en-US" sz="1400" dirty="0">
                <a:solidFill>
                  <a:schemeClr val="tx1">
                    <a:lumMod val="50000"/>
                    <a:lumOff val="50000"/>
                  </a:schemeClr>
                </a:solidFill>
              </a:rPr>
              <a:t>Did participate on a survey…</a:t>
            </a:r>
            <a:endParaRPr lang="en-GB" sz="1400" dirty="0">
              <a:solidFill>
                <a:schemeClr val="tx1">
                  <a:lumMod val="50000"/>
                  <a:lumOff val="50000"/>
                </a:schemeClr>
              </a:solidFill>
            </a:endParaRPr>
          </a:p>
        </p:txBody>
      </p:sp>
      <p:sp>
        <p:nvSpPr>
          <p:cNvPr id="38" name="TextBox 37"/>
          <p:cNvSpPr txBox="1"/>
          <p:nvPr/>
        </p:nvSpPr>
        <p:spPr>
          <a:xfrm>
            <a:off x="6289082" y="3232596"/>
            <a:ext cx="2055463" cy="523220"/>
          </a:xfrm>
          <a:prstGeom prst="rect">
            <a:avLst/>
          </a:prstGeom>
          <a:noFill/>
        </p:spPr>
        <p:txBody>
          <a:bodyPr wrap="square" rtlCol="0">
            <a:spAutoFit/>
          </a:bodyPr>
          <a:lstStyle/>
          <a:p>
            <a:pPr algn="r"/>
            <a:r>
              <a:rPr lang="en-US" sz="1400" dirty="0">
                <a:solidFill>
                  <a:schemeClr val="tx1">
                    <a:lumMod val="50000"/>
                    <a:lumOff val="50000"/>
                  </a:schemeClr>
                </a:solidFill>
              </a:rPr>
              <a:t>Pivot table on Excel </a:t>
            </a:r>
          </a:p>
          <a:p>
            <a:pPr algn="r"/>
            <a:r>
              <a:rPr lang="en-US" sz="1400" dirty="0">
                <a:solidFill>
                  <a:schemeClr val="tx1">
                    <a:lumMod val="50000"/>
                    <a:lumOff val="50000"/>
                  </a:schemeClr>
                </a:solidFill>
              </a:rPr>
              <a:t>Did design a survey</a:t>
            </a:r>
            <a:endParaRPr lang="en-GB" sz="1400" dirty="0">
              <a:solidFill>
                <a:schemeClr val="tx1">
                  <a:lumMod val="50000"/>
                  <a:lumOff val="50000"/>
                </a:schemeClr>
              </a:solidFill>
            </a:endParaRPr>
          </a:p>
        </p:txBody>
      </p:sp>
    </p:spTree>
    <p:extLst>
      <p:ext uri="{BB962C8B-B14F-4D97-AF65-F5344CB8AC3E}">
        <p14:creationId xmlns:p14="http://schemas.microsoft.com/office/powerpoint/2010/main" val="181922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5" grpId="0"/>
      <p:bldP spid="36" grpId="0"/>
      <p:bldP spid="37"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764704"/>
            <a:ext cx="6696744" cy="3566994"/>
          </a:xfrm>
          <a:prstGeom prst="rect">
            <a:avLst/>
          </a:prstGeom>
        </p:spPr>
      </p:pic>
      <p:sp>
        <p:nvSpPr>
          <p:cNvPr id="3" name="Rounded Rectangular Callout 2"/>
          <p:cNvSpPr/>
          <p:nvPr/>
        </p:nvSpPr>
        <p:spPr>
          <a:xfrm>
            <a:off x="107504" y="476672"/>
            <a:ext cx="1311148" cy="1368152"/>
          </a:xfrm>
          <a:prstGeom prst="wedgeRoundRectCallout">
            <a:avLst>
              <a:gd name="adj1" fmla="val 56254"/>
              <a:gd name="adj2" fmla="val -25669"/>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Main menu</a:t>
            </a:r>
            <a:endParaRPr lang="en-GB" sz="1200" dirty="0">
              <a:solidFill>
                <a:schemeClr val="tx1"/>
              </a:solidFill>
            </a:endParaRPr>
          </a:p>
        </p:txBody>
      </p:sp>
      <p:sp>
        <p:nvSpPr>
          <p:cNvPr id="4" name="Rounded Rectangular Callout 3"/>
          <p:cNvSpPr/>
          <p:nvPr/>
        </p:nvSpPr>
        <p:spPr>
          <a:xfrm>
            <a:off x="3779912" y="188640"/>
            <a:ext cx="1311148" cy="432048"/>
          </a:xfrm>
          <a:prstGeom prst="wedgeRoundRectCallout">
            <a:avLst>
              <a:gd name="adj1" fmla="val -160789"/>
              <a:gd name="adj2" fmla="val 170150"/>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Project settings</a:t>
            </a:r>
            <a:endParaRPr lang="en-GB" sz="1200" dirty="0">
              <a:solidFill>
                <a:schemeClr val="tx1"/>
              </a:solidFill>
            </a:endParaRPr>
          </a:p>
        </p:txBody>
      </p:sp>
      <p:sp>
        <p:nvSpPr>
          <p:cNvPr id="5" name="Rounded Rectangular Callout 4"/>
          <p:cNvSpPr/>
          <p:nvPr/>
        </p:nvSpPr>
        <p:spPr>
          <a:xfrm>
            <a:off x="7096017" y="4237670"/>
            <a:ext cx="1743196" cy="432048"/>
          </a:xfrm>
          <a:prstGeom prst="wedgeRoundRectCallout">
            <a:avLst>
              <a:gd name="adj1" fmla="val -106362"/>
              <a:gd name="adj2" fmla="val -302585"/>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Link to the online form available in browser</a:t>
            </a:r>
            <a:endParaRPr lang="en-GB" sz="1200" dirty="0">
              <a:solidFill>
                <a:schemeClr val="tx1"/>
              </a:solidFill>
            </a:endParaRPr>
          </a:p>
        </p:txBody>
      </p:sp>
      <p:sp>
        <p:nvSpPr>
          <p:cNvPr id="6" name="Rounded Rectangular Callout 5"/>
          <p:cNvSpPr/>
          <p:nvPr/>
        </p:nvSpPr>
        <p:spPr>
          <a:xfrm>
            <a:off x="187014" y="5439786"/>
            <a:ext cx="1743196" cy="820056"/>
          </a:xfrm>
          <a:prstGeom prst="wedgeRoundRectCallout">
            <a:avLst>
              <a:gd name="adj1" fmla="val 31395"/>
              <a:gd name="adj2" fmla="val -351868"/>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Preview submitted data in the browser. Allows to edit submissions online</a:t>
            </a:r>
            <a:endParaRPr lang="en-GB" sz="1200" dirty="0">
              <a:solidFill>
                <a:schemeClr val="tx1"/>
              </a:solidFill>
            </a:endParaRPr>
          </a:p>
        </p:txBody>
      </p:sp>
      <p:sp>
        <p:nvSpPr>
          <p:cNvPr id="7" name="Rounded Rectangular Callout 6"/>
          <p:cNvSpPr/>
          <p:nvPr/>
        </p:nvSpPr>
        <p:spPr>
          <a:xfrm>
            <a:off x="2063908" y="5439786"/>
            <a:ext cx="1743196" cy="820056"/>
          </a:xfrm>
          <a:prstGeom prst="wedgeRoundRectCallout">
            <a:avLst>
              <a:gd name="adj1" fmla="val 11786"/>
              <a:gd name="adj2" fmla="val -332068"/>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Export data submitted to date in XLS, CSV, ZIP, KML or Excel Analyzer</a:t>
            </a:r>
            <a:endParaRPr lang="en-GB" sz="1200" dirty="0">
              <a:solidFill>
                <a:schemeClr val="tx1"/>
              </a:solidFill>
            </a:endParaRPr>
          </a:p>
        </p:txBody>
      </p:sp>
      <p:sp>
        <p:nvSpPr>
          <p:cNvPr id="8" name="Rounded Rectangular Callout 7"/>
          <p:cNvSpPr/>
          <p:nvPr/>
        </p:nvSpPr>
        <p:spPr>
          <a:xfrm>
            <a:off x="7092521" y="5440076"/>
            <a:ext cx="1743196" cy="820056"/>
          </a:xfrm>
          <a:prstGeom prst="wedgeRoundRectCallout">
            <a:avLst>
              <a:gd name="adj1" fmla="val -160778"/>
              <a:gd name="adj2" fmla="val -324774"/>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Gallery of pictures</a:t>
            </a:r>
            <a:endParaRPr lang="en-GB" sz="1200" dirty="0">
              <a:solidFill>
                <a:schemeClr val="tx1"/>
              </a:solidFill>
            </a:endParaRPr>
          </a:p>
        </p:txBody>
      </p:sp>
      <p:sp>
        <p:nvSpPr>
          <p:cNvPr id="9" name="Rounded Rectangular Callout 8"/>
          <p:cNvSpPr/>
          <p:nvPr/>
        </p:nvSpPr>
        <p:spPr>
          <a:xfrm>
            <a:off x="3940802" y="5439786"/>
            <a:ext cx="1743196" cy="820056"/>
          </a:xfrm>
          <a:prstGeom prst="wedgeRoundRectCallout">
            <a:avLst>
              <a:gd name="adj1" fmla="val -6844"/>
              <a:gd name="adj2" fmla="val -244532"/>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Download skeleton of the form (in XLS, XML, SPSS Labels)</a:t>
            </a:r>
            <a:endParaRPr lang="en-GB" sz="1200" dirty="0">
              <a:solidFill>
                <a:schemeClr val="tx1"/>
              </a:solidFill>
            </a:endParaRPr>
          </a:p>
        </p:txBody>
      </p:sp>
      <p:sp>
        <p:nvSpPr>
          <p:cNvPr id="10" name="Rounded Rectangular Callout 9"/>
          <p:cNvSpPr/>
          <p:nvPr/>
        </p:nvSpPr>
        <p:spPr>
          <a:xfrm>
            <a:off x="7092280" y="1340768"/>
            <a:ext cx="1743196" cy="820056"/>
          </a:xfrm>
          <a:prstGeom prst="wedgeRoundRectCallout">
            <a:avLst>
              <a:gd name="adj1" fmla="val -61260"/>
              <a:gd name="adj2" fmla="val 141045"/>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Instructions on how to use form in browser and mobile device</a:t>
            </a:r>
            <a:endParaRPr lang="en-GB" sz="1200" dirty="0">
              <a:solidFill>
                <a:schemeClr val="tx1"/>
              </a:solidFill>
            </a:endParaRPr>
          </a:p>
        </p:txBody>
      </p:sp>
      <p:sp>
        <p:nvSpPr>
          <p:cNvPr id="11" name="Rounded Rectangular Callout 10"/>
          <p:cNvSpPr/>
          <p:nvPr/>
        </p:nvSpPr>
        <p:spPr>
          <a:xfrm>
            <a:off x="5091060" y="4797152"/>
            <a:ext cx="1743196" cy="432048"/>
          </a:xfrm>
          <a:prstGeom prst="wedgeRoundRectCallout">
            <a:avLst>
              <a:gd name="adj1" fmla="val -52436"/>
              <a:gd name="adj2" fmla="val -276871"/>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Preview the online form</a:t>
            </a:r>
            <a:endParaRPr lang="en-GB" sz="1200" dirty="0">
              <a:solidFill>
                <a:schemeClr val="tx1"/>
              </a:solidFill>
            </a:endParaRPr>
          </a:p>
        </p:txBody>
      </p:sp>
      <p:sp>
        <p:nvSpPr>
          <p:cNvPr id="12" name="TextBox 11"/>
          <p:cNvSpPr txBox="1"/>
          <p:nvPr/>
        </p:nvSpPr>
        <p:spPr>
          <a:xfrm>
            <a:off x="107504" y="138698"/>
            <a:ext cx="2304256" cy="369332"/>
          </a:xfrm>
          <a:prstGeom prst="rect">
            <a:avLst/>
          </a:prstGeom>
          <a:noFill/>
        </p:spPr>
        <p:txBody>
          <a:bodyPr wrap="square" rtlCol="0">
            <a:spAutoFit/>
          </a:bodyPr>
          <a:lstStyle/>
          <a:p>
            <a:r>
              <a:rPr lang="en-US" b="1" dirty="0">
                <a:solidFill>
                  <a:srgbClr val="7F1416"/>
                </a:solidFill>
              </a:rPr>
              <a:t>MENU </a:t>
            </a:r>
            <a:r>
              <a:rPr lang="en-US" b="1" dirty="0">
                <a:solidFill>
                  <a:srgbClr val="7F1416"/>
                </a:solidFill>
                <a:sym typeface="Wingdings" panose="05000000000000000000" pitchFamily="2" charset="2"/>
              </a:rPr>
              <a:t> PROJECTS</a:t>
            </a:r>
            <a:endParaRPr lang="en-GB" b="1" dirty="0">
              <a:solidFill>
                <a:srgbClr val="7F1416"/>
              </a:solidFill>
            </a:endParaRPr>
          </a:p>
        </p:txBody>
      </p:sp>
    </p:spTree>
    <p:extLst>
      <p:ext uri="{BB962C8B-B14F-4D97-AF65-F5344CB8AC3E}">
        <p14:creationId xmlns:p14="http://schemas.microsoft.com/office/powerpoint/2010/main" val="362167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836712"/>
            <a:ext cx="6912768" cy="3965192"/>
          </a:xfrm>
          <a:prstGeom prst="rect">
            <a:avLst/>
          </a:prstGeom>
        </p:spPr>
      </p:pic>
      <p:sp>
        <p:nvSpPr>
          <p:cNvPr id="3" name="TextBox 2"/>
          <p:cNvSpPr txBox="1"/>
          <p:nvPr/>
        </p:nvSpPr>
        <p:spPr>
          <a:xfrm>
            <a:off x="107504" y="116632"/>
            <a:ext cx="2304256" cy="369332"/>
          </a:xfrm>
          <a:prstGeom prst="rect">
            <a:avLst/>
          </a:prstGeom>
          <a:noFill/>
        </p:spPr>
        <p:txBody>
          <a:bodyPr wrap="square" rtlCol="0">
            <a:spAutoFit/>
          </a:bodyPr>
          <a:lstStyle/>
          <a:p>
            <a:r>
              <a:rPr lang="en-US" b="1" dirty="0">
                <a:solidFill>
                  <a:srgbClr val="7F1416"/>
                </a:solidFill>
              </a:rPr>
              <a:t>MENU </a:t>
            </a:r>
            <a:r>
              <a:rPr lang="en-US" b="1" dirty="0">
                <a:solidFill>
                  <a:srgbClr val="7F1416"/>
                </a:solidFill>
                <a:sym typeface="Wingdings" panose="05000000000000000000" pitchFamily="2" charset="2"/>
              </a:rPr>
              <a:t> PROJECTS</a:t>
            </a:r>
            <a:endParaRPr lang="en-GB" b="1" dirty="0">
              <a:solidFill>
                <a:srgbClr val="7F1416"/>
              </a:solidFill>
            </a:endParaRPr>
          </a:p>
        </p:txBody>
      </p:sp>
    </p:spTree>
    <p:extLst>
      <p:ext uri="{BB962C8B-B14F-4D97-AF65-F5344CB8AC3E}">
        <p14:creationId xmlns:p14="http://schemas.microsoft.com/office/powerpoint/2010/main" val="355867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764704"/>
            <a:ext cx="6696744" cy="3566994"/>
          </a:xfrm>
          <a:prstGeom prst="rect">
            <a:avLst/>
          </a:prstGeom>
        </p:spPr>
      </p:pic>
      <p:sp>
        <p:nvSpPr>
          <p:cNvPr id="3" name="Rounded Rectangular Callout 2"/>
          <p:cNvSpPr/>
          <p:nvPr/>
        </p:nvSpPr>
        <p:spPr>
          <a:xfrm>
            <a:off x="107504" y="476672"/>
            <a:ext cx="1311148" cy="1368152"/>
          </a:xfrm>
          <a:prstGeom prst="wedgeRoundRectCallout">
            <a:avLst>
              <a:gd name="adj1" fmla="val 56254"/>
              <a:gd name="adj2" fmla="val -25669"/>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Main menu</a:t>
            </a:r>
            <a:endParaRPr lang="en-GB" sz="1200" dirty="0">
              <a:solidFill>
                <a:schemeClr val="tx1"/>
              </a:solidFill>
            </a:endParaRPr>
          </a:p>
        </p:txBody>
      </p:sp>
      <p:sp>
        <p:nvSpPr>
          <p:cNvPr id="4" name="Rounded Rectangular Callout 3"/>
          <p:cNvSpPr/>
          <p:nvPr/>
        </p:nvSpPr>
        <p:spPr>
          <a:xfrm>
            <a:off x="3779912" y="188640"/>
            <a:ext cx="1311148" cy="432048"/>
          </a:xfrm>
          <a:prstGeom prst="wedgeRoundRectCallout">
            <a:avLst>
              <a:gd name="adj1" fmla="val -160789"/>
              <a:gd name="adj2" fmla="val 170150"/>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Project settings</a:t>
            </a:r>
            <a:endParaRPr lang="en-GB" sz="1200" dirty="0">
              <a:solidFill>
                <a:schemeClr val="tx1"/>
              </a:solidFill>
            </a:endParaRPr>
          </a:p>
        </p:txBody>
      </p:sp>
      <p:sp>
        <p:nvSpPr>
          <p:cNvPr id="5" name="Rounded Rectangular Callout 4"/>
          <p:cNvSpPr/>
          <p:nvPr/>
        </p:nvSpPr>
        <p:spPr>
          <a:xfrm>
            <a:off x="7096017" y="4237670"/>
            <a:ext cx="1743196" cy="432048"/>
          </a:xfrm>
          <a:prstGeom prst="wedgeRoundRectCallout">
            <a:avLst>
              <a:gd name="adj1" fmla="val -106362"/>
              <a:gd name="adj2" fmla="val -302585"/>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Link to the online form available in browser</a:t>
            </a:r>
            <a:endParaRPr lang="en-GB" sz="1200" dirty="0">
              <a:solidFill>
                <a:schemeClr val="tx1"/>
              </a:solidFill>
            </a:endParaRPr>
          </a:p>
        </p:txBody>
      </p:sp>
      <p:sp>
        <p:nvSpPr>
          <p:cNvPr id="6" name="Rounded Rectangular Callout 5"/>
          <p:cNvSpPr/>
          <p:nvPr/>
        </p:nvSpPr>
        <p:spPr>
          <a:xfrm>
            <a:off x="187014" y="5439786"/>
            <a:ext cx="1743196" cy="820056"/>
          </a:xfrm>
          <a:prstGeom prst="wedgeRoundRectCallout">
            <a:avLst>
              <a:gd name="adj1" fmla="val 31395"/>
              <a:gd name="adj2" fmla="val -351868"/>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Preview submitted data in the browser. Allows to edit submissions online</a:t>
            </a:r>
            <a:endParaRPr lang="en-GB" sz="1200" dirty="0">
              <a:solidFill>
                <a:schemeClr val="tx1"/>
              </a:solidFill>
            </a:endParaRPr>
          </a:p>
        </p:txBody>
      </p:sp>
      <p:sp>
        <p:nvSpPr>
          <p:cNvPr id="7" name="Rounded Rectangular Callout 6"/>
          <p:cNvSpPr/>
          <p:nvPr/>
        </p:nvSpPr>
        <p:spPr>
          <a:xfrm>
            <a:off x="2063908" y="5439786"/>
            <a:ext cx="1743196" cy="820056"/>
          </a:xfrm>
          <a:prstGeom prst="wedgeRoundRectCallout">
            <a:avLst>
              <a:gd name="adj1" fmla="val 11786"/>
              <a:gd name="adj2" fmla="val -332068"/>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Export data submitted to date in XLS, CSV, ZIP, KML or Excel Analyzer</a:t>
            </a:r>
            <a:endParaRPr lang="en-GB" sz="1200" dirty="0">
              <a:solidFill>
                <a:schemeClr val="tx1"/>
              </a:solidFill>
            </a:endParaRPr>
          </a:p>
        </p:txBody>
      </p:sp>
      <p:sp>
        <p:nvSpPr>
          <p:cNvPr id="8" name="Rounded Rectangular Callout 7"/>
          <p:cNvSpPr/>
          <p:nvPr/>
        </p:nvSpPr>
        <p:spPr>
          <a:xfrm>
            <a:off x="7092521" y="5440076"/>
            <a:ext cx="1743196" cy="820056"/>
          </a:xfrm>
          <a:prstGeom prst="wedgeRoundRectCallout">
            <a:avLst>
              <a:gd name="adj1" fmla="val -160778"/>
              <a:gd name="adj2" fmla="val -324774"/>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Gallery of pictures</a:t>
            </a:r>
            <a:endParaRPr lang="en-GB" sz="1200" dirty="0">
              <a:solidFill>
                <a:schemeClr val="tx1"/>
              </a:solidFill>
            </a:endParaRPr>
          </a:p>
        </p:txBody>
      </p:sp>
      <p:sp>
        <p:nvSpPr>
          <p:cNvPr id="9" name="Rounded Rectangular Callout 8"/>
          <p:cNvSpPr/>
          <p:nvPr/>
        </p:nvSpPr>
        <p:spPr>
          <a:xfrm>
            <a:off x="3940802" y="5439786"/>
            <a:ext cx="1743196" cy="820056"/>
          </a:xfrm>
          <a:prstGeom prst="wedgeRoundRectCallout">
            <a:avLst>
              <a:gd name="adj1" fmla="val -6844"/>
              <a:gd name="adj2" fmla="val -244532"/>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Download skeleton of the form (in XLS, XML, SPSS Labels)</a:t>
            </a:r>
            <a:endParaRPr lang="en-GB" sz="1200" dirty="0">
              <a:solidFill>
                <a:schemeClr val="tx1"/>
              </a:solidFill>
            </a:endParaRPr>
          </a:p>
        </p:txBody>
      </p:sp>
      <p:sp>
        <p:nvSpPr>
          <p:cNvPr id="10" name="Rounded Rectangular Callout 9"/>
          <p:cNvSpPr/>
          <p:nvPr/>
        </p:nvSpPr>
        <p:spPr>
          <a:xfrm>
            <a:off x="7092280" y="1340768"/>
            <a:ext cx="1743196" cy="820056"/>
          </a:xfrm>
          <a:prstGeom prst="wedgeRoundRectCallout">
            <a:avLst>
              <a:gd name="adj1" fmla="val -61260"/>
              <a:gd name="adj2" fmla="val 141045"/>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Instructions on how to use form in browser and mobile device</a:t>
            </a:r>
            <a:endParaRPr lang="en-GB" sz="1200" dirty="0">
              <a:solidFill>
                <a:schemeClr val="tx1"/>
              </a:solidFill>
            </a:endParaRPr>
          </a:p>
        </p:txBody>
      </p:sp>
      <p:sp>
        <p:nvSpPr>
          <p:cNvPr id="11" name="Rounded Rectangular Callout 10"/>
          <p:cNvSpPr/>
          <p:nvPr/>
        </p:nvSpPr>
        <p:spPr>
          <a:xfrm>
            <a:off x="5091060" y="4797152"/>
            <a:ext cx="1743196" cy="432048"/>
          </a:xfrm>
          <a:prstGeom prst="wedgeRoundRectCallout">
            <a:avLst>
              <a:gd name="adj1" fmla="val -52436"/>
              <a:gd name="adj2" fmla="val -276871"/>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Preview the online form</a:t>
            </a:r>
            <a:endParaRPr lang="en-GB" sz="1200" dirty="0">
              <a:solidFill>
                <a:schemeClr val="tx1"/>
              </a:solidFill>
            </a:endParaRPr>
          </a:p>
        </p:txBody>
      </p:sp>
      <p:sp>
        <p:nvSpPr>
          <p:cNvPr id="12" name="TextBox 11"/>
          <p:cNvSpPr txBox="1"/>
          <p:nvPr/>
        </p:nvSpPr>
        <p:spPr>
          <a:xfrm>
            <a:off x="107504" y="138698"/>
            <a:ext cx="2304256" cy="369332"/>
          </a:xfrm>
          <a:prstGeom prst="rect">
            <a:avLst/>
          </a:prstGeom>
          <a:noFill/>
        </p:spPr>
        <p:txBody>
          <a:bodyPr wrap="square" rtlCol="0">
            <a:spAutoFit/>
          </a:bodyPr>
          <a:lstStyle/>
          <a:p>
            <a:r>
              <a:rPr lang="en-US" b="1" dirty="0">
                <a:solidFill>
                  <a:srgbClr val="7F1416"/>
                </a:solidFill>
              </a:rPr>
              <a:t>MENU </a:t>
            </a:r>
            <a:r>
              <a:rPr lang="en-US" b="1" dirty="0">
                <a:solidFill>
                  <a:srgbClr val="7F1416"/>
                </a:solidFill>
                <a:sym typeface="Wingdings" panose="05000000000000000000" pitchFamily="2" charset="2"/>
              </a:rPr>
              <a:t> PROJECTS</a:t>
            </a:r>
            <a:endParaRPr lang="en-GB" b="1" dirty="0">
              <a:solidFill>
                <a:srgbClr val="7F1416"/>
              </a:solidFill>
            </a:endParaRPr>
          </a:p>
        </p:txBody>
      </p:sp>
    </p:spTree>
    <p:extLst>
      <p:ext uri="{BB962C8B-B14F-4D97-AF65-F5344CB8AC3E}">
        <p14:creationId xmlns:p14="http://schemas.microsoft.com/office/powerpoint/2010/main" val="394859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80" y="908720"/>
            <a:ext cx="5021380" cy="3960440"/>
          </a:xfrm>
          <a:prstGeom prst="rect">
            <a:avLst/>
          </a:prstGeom>
        </p:spPr>
      </p:pic>
      <p:sp>
        <p:nvSpPr>
          <p:cNvPr id="3" name="Rounded Rectangular Callout 2"/>
          <p:cNvSpPr/>
          <p:nvPr/>
        </p:nvSpPr>
        <p:spPr>
          <a:xfrm>
            <a:off x="107504" y="863807"/>
            <a:ext cx="1311148" cy="1068704"/>
          </a:xfrm>
          <a:prstGeom prst="wedgeRoundRectCallout">
            <a:avLst>
              <a:gd name="adj1" fmla="val 79977"/>
              <a:gd name="adj2" fmla="val 44963"/>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Form can be deployed, but disabled for submissions</a:t>
            </a:r>
            <a:endParaRPr lang="en-GB" sz="1200" dirty="0">
              <a:solidFill>
                <a:schemeClr val="tx1"/>
              </a:solidFill>
            </a:endParaRPr>
          </a:p>
        </p:txBody>
      </p:sp>
      <p:sp>
        <p:nvSpPr>
          <p:cNvPr id="4" name="Rounded Rectangular Callout 3"/>
          <p:cNvSpPr/>
          <p:nvPr/>
        </p:nvSpPr>
        <p:spPr>
          <a:xfrm>
            <a:off x="7164288" y="224644"/>
            <a:ext cx="1872208" cy="1368152"/>
          </a:xfrm>
          <a:prstGeom prst="wedgeRoundRectCallout">
            <a:avLst>
              <a:gd name="adj1" fmla="val -156637"/>
              <a:gd name="adj2" fmla="val 77244"/>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Link to the form can enable users without login and password access and view project.</a:t>
            </a:r>
            <a:endParaRPr lang="en-GB" sz="1200" dirty="0">
              <a:solidFill>
                <a:schemeClr val="tx1"/>
              </a:solidFill>
            </a:endParaRPr>
          </a:p>
        </p:txBody>
      </p:sp>
      <p:sp>
        <p:nvSpPr>
          <p:cNvPr id="5" name="Rounded Rectangular Callout 4"/>
          <p:cNvSpPr/>
          <p:nvPr/>
        </p:nvSpPr>
        <p:spPr>
          <a:xfrm>
            <a:off x="7164288" y="1700808"/>
            <a:ext cx="1872208" cy="1368152"/>
          </a:xfrm>
          <a:prstGeom prst="wedgeRoundRectCallout">
            <a:avLst>
              <a:gd name="adj1" fmla="val -155340"/>
              <a:gd name="adj2" fmla="val 5678"/>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Link to the form can enable users without login and password access and view all the data.</a:t>
            </a:r>
            <a:endParaRPr lang="en-GB" sz="1200" dirty="0">
              <a:solidFill>
                <a:schemeClr val="tx1"/>
              </a:solidFill>
            </a:endParaRPr>
          </a:p>
        </p:txBody>
      </p:sp>
      <p:sp>
        <p:nvSpPr>
          <p:cNvPr id="6" name="Rounded Rectangular Callout 5"/>
          <p:cNvSpPr/>
          <p:nvPr/>
        </p:nvSpPr>
        <p:spPr>
          <a:xfrm>
            <a:off x="7164288" y="3284984"/>
            <a:ext cx="1872208" cy="1368152"/>
          </a:xfrm>
          <a:prstGeom prst="wedgeRoundRectCallout">
            <a:avLst>
              <a:gd name="adj1" fmla="val -149721"/>
              <a:gd name="adj2" fmla="val -58791"/>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Projects within Kobo can be shared with other Kobo users. Three level of rights: to edit, to view and to submit data.</a:t>
            </a:r>
          </a:p>
        </p:txBody>
      </p:sp>
      <p:sp>
        <p:nvSpPr>
          <p:cNvPr id="7" name="Rounded Rectangular Callout 6"/>
          <p:cNvSpPr/>
          <p:nvPr/>
        </p:nvSpPr>
        <p:spPr>
          <a:xfrm>
            <a:off x="107505" y="1988840"/>
            <a:ext cx="1577988" cy="1800200"/>
          </a:xfrm>
          <a:prstGeom prst="wedgeRoundRectCallout">
            <a:avLst>
              <a:gd name="adj1" fmla="val 60738"/>
              <a:gd name="adj2" fmla="val -29627"/>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Additional documents may be uploaded, in case form uses media embedded in questions and/or notes media (pictures, sounds) </a:t>
            </a:r>
          </a:p>
        </p:txBody>
      </p:sp>
      <p:sp>
        <p:nvSpPr>
          <p:cNvPr id="8" name="Rounded Rectangular Callout 7"/>
          <p:cNvSpPr/>
          <p:nvPr/>
        </p:nvSpPr>
        <p:spPr>
          <a:xfrm>
            <a:off x="107505" y="4144817"/>
            <a:ext cx="1577988" cy="1800200"/>
          </a:xfrm>
          <a:prstGeom prst="wedgeRoundRectCallout">
            <a:avLst>
              <a:gd name="adj1" fmla="val 73381"/>
              <a:gd name="adj2" fmla="val -79036"/>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 NOT DELETE WITHOUT THINKING TWICE!!!</a:t>
            </a:r>
          </a:p>
        </p:txBody>
      </p:sp>
      <p:sp>
        <p:nvSpPr>
          <p:cNvPr id="9" name="TextBox 8"/>
          <p:cNvSpPr txBox="1"/>
          <p:nvPr/>
        </p:nvSpPr>
        <p:spPr>
          <a:xfrm>
            <a:off x="107504" y="138698"/>
            <a:ext cx="4464496" cy="369332"/>
          </a:xfrm>
          <a:prstGeom prst="rect">
            <a:avLst/>
          </a:prstGeom>
          <a:noFill/>
        </p:spPr>
        <p:txBody>
          <a:bodyPr wrap="square" rtlCol="0">
            <a:spAutoFit/>
          </a:bodyPr>
          <a:lstStyle/>
          <a:p>
            <a:r>
              <a:rPr lang="en-US" b="1" dirty="0">
                <a:solidFill>
                  <a:srgbClr val="7F1416"/>
                </a:solidFill>
              </a:rPr>
              <a:t>MENU </a:t>
            </a:r>
            <a:r>
              <a:rPr lang="en-US" b="1" dirty="0">
                <a:solidFill>
                  <a:srgbClr val="7F1416"/>
                </a:solidFill>
                <a:sym typeface="Wingdings" panose="05000000000000000000" pitchFamily="2" charset="2"/>
              </a:rPr>
              <a:t> PROJECTS  PROJECT SETTINGS</a:t>
            </a:r>
            <a:endParaRPr lang="en-GB" b="1" dirty="0">
              <a:solidFill>
                <a:srgbClr val="7F1416"/>
              </a:solidFill>
            </a:endParaRPr>
          </a:p>
        </p:txBody>
      </p:sp>
    </p:spTree>
    <p:extLst>
      <p:ext uri="{BB962C8B-B14F-4D97-AF65-F5344CB8AC3E}">
        <p14:creationId xmlns:p14="http://schemas.microsoft.com/office/powerpoint/2010/main" val="350220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5565" y="944664"/>
            <a:ext cx="6812870" cy="4968671"/>
          </a:xfrm>
          <a:prstGeom prst="rect">
            <a:avLst/>
          </a:prstGeom>
        </p:spPr>
      </p:pic>
      <p:sp>
        <p:nvSpPr>
          <p:cNvPr id="3" name="Rounded Rectangular Callout 2"/>
          <p:cNvSpPr/>
          <p:nvPr/>
        </p:nvSpPr>
        <p:spPr>
          <a:xfrm>
            <a:off x="1691680" y="692696"/>
            <a:ext cx="2391268" cy="432108"/>
          </a:xfrm>
          <a:prstGeom prst="wedgeRoundRectCallout">
            <a:avLst>
              <a:gd name="adj1" fmla="val 101353"/>
              <a:gd name="adj2" fmla="val 122139"/>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Language selection (for Multilanguage forms only)</a:t>
            </a:r>
            <a:endParaRPr lang="en-GB" sz="1200" dirty="0">
              <a:solidFill>
                <a:schemeClr val="tx1"/>
              </a:solidFill>
            </a:endParaRPr>
          </a:p>
        </p:txBody>
      </p:sp>
      <p:sp>
        <p:nvSpPr>
          <p:cNvPr id="4" name="Rounded Rectangular Callout 3"/>
          <p:cNvSpPr/>
          <p:nvPr/>
        </p:nvSpPr>
        <p:spPr>
          <a:xfrm>
            <a:off x="5364088" y="260588"/>
            <a:ext cx="2391268" cy="432108"/>
          </a:xfrm>
          <a:prstGeom prst="wedgeRoundRectCallout">
            <a:avLst>
              <a:gd name="adj1" fmla="val 8078"/>
              <a:gd name="adj2" fmla="val 155760"/>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Print entire form for offline use</a:t>
            </a:r>
            <a:endParaRPr lang="en-GB" sz="1200" dirty="0">
              <a:solidFill>
                <a:schemeClr val="tx1"/>
              </a:solidFill>
            </a:endParaRPr>
          </a:p>
        </p:txBody>
      </p:sp>
      <p:sp>
        <p:nvSpPr>
          <p:cNvPr id="5" name="TextBox 4"/>
          <p:cNvSpPr txBox="1"/>
          <p:nvPr/>
        </p:nvSpPr>
        <p:spPr>
          <a:xfrm>
            <a:off x="107504" y="138698"/>
            <a:ext cx="2304256" cy="369332"/>
          </a:xfrm>
          <a:prstGeom prst="rect">
            <a:avLst/>
          </a:prstGeom>
          <a:noFill/>
        </p:spPr>
        <p:txBody>
          <a:bodyPr wrap="square" rtlCol="0">
            <a:spAutoFit/>
          </a:bodyPr>
          <a:lstStyle/>
          <a:p>
            <a:r>
              <a:rPr lang="en-US" b="1" dirty="0">
                <a:solidFill>
                  <a:srgbClr val="7F1416"/>
                </a:solidFill>
              </a:rPr>
              <a:t>ONLINE FORM</a:t>
            </a:r>
            <a:endParaRPr lang="en-GB" b="1" dirty="0">
              <a:solidFill>
                <a:srgbClr val="7F1416"/>
              </a:solidFill>
            </a:endParaRPr>
          </a:p>
        </p:txBody>
      </p:sp>
    </p:spTree>
    <p:extLst>
      <p:ext uri="{BB962C8B-B14F-4D97-AF65-F5344CB8AC3E}">
        <p14:creationId xmlns:p14="http://schemas.microsoft.com/office/powerpoint/2010/main" val="181742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3. </a:t>
            </a:r>
            <a:r>
              <a:rPr lang="en-US" dirty="0"/>
              <a:t>Creating and editing forms</a:t>
            </a:r>
            <a:endParaRPr lang="en-GB" dirty="0"/>
          </a:p>
        </p:txBody>
      </p:sp>
      <p:sp>
        <p:nvSpPr>
          <p:cNvPr id="3" name="Text Placeholder 2"/>
          <p:cNvSpPr>
            <a:spLocks noGrp="1"/>
          </p:cNvSpPr>
          <p:nvPr>
            <p:ph type="body" idx="1"/>
          </p:nvPr>
        </p:nvSpPr>
        <p:spPr>
          <a:xfrm>
            <a:off x="82929" y="1097757"/>
            <a:ext cx="4040188" cy="639762"/>
          </a:xfrm>
        </p:spPr>
        <p:txBody>
          <a:bodyPr/>
          <a:lstStyle/>
          <a:p>
            <a:r>
              <a:rPr lang="en-US" dirty="0"/>
              <a:t>Manual</a:t>
            </a:r>
            <a:endParaRPr lang="en-GB" dirty="0"/>
          </a:p>
        </p:txBody>
      </p:sp>
      <p:sp>
        <p:nvSpPr>
          <p:cNvPr id="4" name="Content Placeholder 3"/>
          <p:cNvSpPr>
            <a:spLocks noGrp="1"/>
          </p:cNvSpPr>
          <p:nvPr>
            <p:ph sz="half" idx="2"/>
          </p:nvPr>
        </p:nvSpPr>
        <p:spPr>
          <a:xfrm>
            <a:off x="82929" y="1737519"/>
            <a:ext cx="4040188" cy="3951288"/>
          </a:xfrm>
        </p:spPr>
        <p:txBody>
          <a:bodyPr/>
          <a:lstStyle/>
          <a:p>
            <a:r>
              <a:rPr lang="en-US" dirty="0"/>
              <a:t>Coding in Excel, transforming in XML;</a:t>
            </a:r>
          </a:p>
          <a:p>
            <a:r>
              <a:rPr lang="en-US" dirty="0"/>
              <a:t>Needs advanced skills and knowledge;</a:t>
            </a:r>
          </a:p>
          <a:p>
            <a:r>
              <a:rPr lang="en-US" dirty="0"/>
              <a:t>Allows to use more functionality </a:t>
            </a:r>
            <a:r>
              <a:rPr lang="en-US" sz="1500" dirty="0"/>
              <a:t>(ex.: cascading is not yet available in visual editor);</a:t>
            </a:r>
          </a:p>
          <a:p>
            <a:r>
              <a:rPr lang="en-US" dirty="0"/>
              <a:t>Allows design form better.</a:t>
            </a:r>
            <a:endParaRPr lang="en-GB" dirty="0"/>
          </a:p>
        </p:txBody>
      </p:sp>
      <p:sp>
        <p:nvSpPr>
          <p:cNvPr id="5" name="Text Placeholder 4"/>
          <p:cNvSpPr>
            <a:spLocks noGrp="1"/>
          </p:cNvSpPr>
          <p:nvPr>
            <p:ph type="body" sz="quarter" idx="3"/>
          </p:nvPr>
        </p:nvSpPr>
        <p:spPr/>
        <p:txBody>
          <a:bodyPr/>
          <a:lstStyle/>
          <a:p>
            <a:r>
              <a:rPr lang="en-US" dirty="0"/>
              <a:t>Visual editor</a:t>
            </a:r>
            <a:endParaRPr lang="en-GB" dirty="0"/>
          </a:p>
        </p:txBody>
      </p:sp>
      <p:sp>
        <p:nvSpPr>
          <p:cNvPr id="6" name="Content Placeholder 5"/>
          <p:cNvSpPr>
            <a:spLocks noGrp="1"/>
          </p:cNvSpPr>
          <p:nvPr>
            <p:ph sz="quarter" idx="4"/>
          </p:nvPr>
        </p:nvSpPr>
        <p:spPr/>
        <p:txBody>
          <a:bodyPr/>
          <a:lstStyle/>
          <a:p>
            <a:r>
              <a:rPr lang="en-US" dirty="0"/>
              <a:t>Easy for beginners;</a:t>
            </a:r>
          </a:p>
          <a:p>
            <a:r>
              <a:rPr lang="en-US" dirty="0"/>
              <a:t>Reduced functionality; </a:t>
            </a:r>
          </a:p>
          <a:p>
            <a:r>
              <a:rPr lang="en-US" dirty="0"/>
              <a:t>Quick to start;</a:t>
            </a:r>
          </a:p>
          <a:p>
            <a:r>
              <a:rPr lang="en-US" dirty="0"/>
              <a:t>Allows immediate preview.</a:t>
            </a:r>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724128" y="4077072"/>
            <a:ext cx="2376264" cy="176460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4580311"/>
            <a:ext cx="2058988" cy="2216992"/>
          </a:xfrm>
          <a:prstGeom prst="rect">
            <a:avLst/>
          </a:prstGeom>
        </p:spPr>
      </p:pic>
    </p:spTree>
    <p:extLst>
      <p:ext uri="{BB962C8B-B14F-4D97-AF65-F5344CB8AC3E}">
        <p14:creationId xmlns:p14="http://schemas.microsoft.com/office/powerpoint/2010/main" val="61153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fade">
                                      <p:cBhvr>
                                        <p:cTn id="47" dur="500"/>
                                        <p:tgtEl>
                                          <p:spTgt spid="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fade">
                                      <p:cBhvr>
                                        <p:cTn id="52" dur="500"/>
                                        <p:tgtEl>
                                          <p:spTgt spid="6">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Effect transition="in" filter="fade">
                                      <p:cBhvr>
                                        <p:cTn id="57" dur="500"/>
                                        <p:tgtEl>
                                          <p:spTgt spid="6">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3. </a:t>
            </a:r>
            <a:r>
              <a:rPr lang="en-US" dirty="0"/>
              <a:t>Adding questions to the form</a:t>
            </a:r>
            <a:endParaRPr lang="en-GB" dirty="0"/>
          </a:p>
        </p:txBody>
      </p:sp>
      <p:pic>
        <p:nvPicPr>
          <p:cNvPr id="5" name="Content Placeholder 4"/>
          <p:cNvPicPr>
            <a:picLocks noGrp="1" noChangeAspect="1"/>
          </p:cNvPicPr>
          <p:nvPr>
            <p:ph idx="1"/>
          </p:nvPr>
        </p:nvPicPr>
        <p:blipFill>
          <a:blip r:embed="rId2"/>
          <a:stretch>
            <a:fillRect/>
          </a:stretch>
        </p:blipFill>
        <p:spPr>
          <a:xfrm>
            <a:off x="1086572" y="1268760"/>
            <a:ext cx="6970856" cy="4525963"/>
          </a:xfrm>
          <a:prstGeom prst="rect">
            <a:avLst/>
          </a:prstGeom>
        </p:spPr>
      </p:pic>
      <p:sp>
        <p:nvSpPr>
          <p:cNvPr id="6" name="Rounded Rectangular Callout 5"/>
          <p:cNvSpPr/>
          <p:nvPr/>
        </p:nvSpPr>
        <p:spPr>
          <a:xfrm>
            <a:off x="179512" y="1268760"/>
            <a:ext cx="2391268" cy="432108"/>
          </a:xfrm>
          <a:prstGeom prst="wedgeRoundRectCallout">
            <a:avLst>
              <a:gd name="adj1" fmla="val -1862"/>
              <a:gd name="adj2" fmla="val 504201"/>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One choice question</a:t>
            </a:r>
            <a:endParaRPr lang="en-GB" sz="1200" dirty="0">
              <a:solidFill>
                <a:schemeClr val="tx1"/>
              </a:solidFill>
            </a:endParaRPr>
          </a:p>
        </p:txBody>
      </p:sp>
      <p:sp>
        <p:nvSpPr>
          <p:cNvPr id="7" name="Rounded Rectangular Callout 6"/>
          <p:cNvSpPr/>
          <p:nvPr/>
        </p:nvSpPr>
        <p:spPr>
          <a:xfrm>
            <a:off x="457200" y="5445224"/>
            <a:ext cx="2391268" cy="432108"/>
          </a:xfrm>
          <a:prstGeom prst="wedgeRoundRectCallout">
            <a:avLst>
              <a:gd name="adj1" fmla="val -5246"/>
              <a:gd name="adj2" fmla="val -228020"/>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Additional explanation and text. May be introduction message.</a:t>
            </a:r>
            <a:endParaRPr lang="en-GB" sz="1200" dirty="0">
              <a:solidFill>
                <a:schemeClr val="tx1"/>
              </a:solidFill>
            </a:endParaRPr>
          </a:p>
        </p:txBody>
      </p:sp>
      <p:sp>
        <p:nvSpPr>
          <p:cNvPr id="8" name="Rounded Rectangular Callout 7"/>
          <p:cNvSpPr/>
          <p:nvPr/>
        </p:nvSpPr>
        <p:spPr>
          <a:xfrm>
            <a:off x="2922836" y="1268760"/>
            <a:ext cx="1217116" cy="432108"/>
          </a:xfrm>
          <a:prstGeom prst="wedgeRoundRectCallout">
            <a:avLst>
              <a:gd name="adj1" fmla="val -42808"/>
              <a:gd name="adj2" fmla="val 459256"/>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Multiple choice questions</a:t>
            </a:r>
            <a:endParaRPr lang="en-GB" sz="1200" dirty="0">
              <a:solidFill>
                <a:schemeClr val="tx1"/>
              </a:solidFill>
            </a:endParaRPr>
          </a:p>
        </p:txBody>
      </p:sp>
      <p:sp>
        <p:nvSpPr>
          <p:cNvPr id="9" name="Rounded Rectangular Callout 8"/>
          <p:cNvSpPr/>
          <p:nvPr/>
        </p:nvSpPr>
        <p:spPr>
          <a:xfrm>
            <a:off x="4547015" y="1268760"/>
            <a:ext cx="1217116" cy="432108"/>
          </a:xfrm>
          <a:prstGeom prst="wedgeRoundRectCallout">
            <a:avLst>
              <a:gd name="adj1" fmla="val -42808"/>
              <a:gd name="adj2" fmla="val 459256"/>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Open questions</a:t>
            </a:r>
            <a:endParaRPr lang="en-GB" sz="1200" dirty="0">
              <a:solidFill>
                <a:schemeClr val="tx1"/>
              </a:solidFill>
            </a:endParaRPr>
          </a:p>
        </p:txBody>
      </p:sp>
      <p:sp>
        <p:nvSpPr>
          <p:cNvPr id="10" name="Rounded Rectangular Callout 9"/>
          <p:cNvSpPr/>
          <p:nvPr/>
        </p:nvSpPr>
        <p:spPr>
          <a:xfrm>
            <a:off x="6302220" y="1268760"/>
            <a:ext cx="1755207" cy="432108"/>
          </a:xfrm>
          <a:prstGeom prst="wedgeRoundRectCallout">
            <a:avLst>
              <a:gd name="adj1" fmla="val -42808"/>
              <a:gd name="adj2" fmla="val 459256"/>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Only numbers are accepted as an answer</a:t>
            </a:r>
            <a:endParaRPr lang="en-GB" sz="1200" dirty="0">
              <a:solidFill>
                <a:schemeClr val="tx1"/>
              </a:solidFill>
            </a:endParaRPr>
          </a:p>
        </p:txBody>
      </p:sp>
    </p:spTree>
    <p:extLst>
      <p:ext uri="{BB962C8B-B14F-4D97-AF65-F5344CB8AC3E}">
        <p14:creationId xmlns:p14="http://schemas.microsoft.com/office/powerpoint/2010/main" val="190727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3. </a:t>
            </a:r>
            <a:r>
              <a:rPr lang="en-US" dirty="0"/>
              <a:t>Labels and values - 1</a:t>
            </a:r>
            <a:endParaRPr lang="en-GB" dirty="0"/>
          </a:p>
        </p:txBody>
      </p:sp>
      <p:sp>
        <p:nvSpPr>
          <p:cNvPr id="5" name="TextBox 4"/>
          <p:cNvSpPr txBox="1"/>
          <p:nvPr/>
        </p:nvSpPr>
        <p:spPr>
          <a:xfrm>
            <a:off x="577629" y="1196752"/>
            <a:ext cx="756084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Label: what is seen in user mode: question text and options as answers etc.</a:t>
            </a:r>
          </a:p>
          <a:p>
            <a:pPr marL="285750" indent="-285750">
              <a:buFont typeface="Arial" panose="020B0604020202020204" pitchFamily="34" charset="0"/>
              <a:buChar char="•"/>
            </a:pPr>
            <a:r>
              <a:rPr lang="en-US" dirty="0"/>
              <a:t>Value: the way data recorded in the online database. The same format would be seen when export data for analysis. </a:t>
            </a:r>
          </a:p>
          <a:p>
            <a:endParaRPr lang="en-US" dirty="0"/>
          </a:p>
          <a:p>
            <a:r>
              <a:rPr lang="en-US" b="1" dirty="0">
                <a:solidFill>
                  <a:srgbClr val="7F1416"/>
                </a:solidFill>
              </a:rPr>
              <a:t>!!! Proper values at the design stage are critical to simplify analysis process later. !!!</a:t>
            </a:r>
          </a:p>
        </p:txBody>
      </p:sp>
      <p:pic>
        <p:nvPicPr>
          <p:cNvPr id="1026" name="Picture 2" descr="Machine generated alternative text:&#10;o&#10;0 ‘Did you receive any assistance&#10;yes Value:&#10;no Value:&#10;No answer Value: no_ans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05" y="2951078"/>
            <a:ext cx="8191500" cy="308610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179512" y="3140938"/>
            <a:ext cx="1217116" cy="432108"/>
          </a:xfrm>
          <a:prstGeom prst="wedgeRoundRectCallout">
            <a:avLst>
              <a:gd name="adj1" fmla="val 80737"/>
              <a:gd name="adj2" fmla="val -37409"/>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Question text</a:t>
            </a:r>
            <a:endParaRPr lang="en-GB" sz="1200" dirty="0">
              <a:solidFill>
                <a:schemeClr val="tx1"/>
              </a:solidFill>
            </a:endParaRPr>
          </a:p>
        </p:txBody>
      </p:sp>
      <p:sp>
        <p:nvSpPr>
          <p:cNvPr id="7" name="Rounded Rectangular Callout 6"/>
          <p:cNvSpPr/>
          <p:nvPr/>
        </p:nvSpPr>
        <p:spPr>
          <a:xfrm>
            <a:off x="179512" y="5169063"/>
            <a:ext cx="1217116" cy="1038266"/>
          </a:xfrm>
          <a:prstGeom prst="wedgeRoundRectCallout">
            <a:avLst>
              <a:gd name="adj1" fmla="val 15623"/>
              <a:gd name="adj2" fmla="val -92793"/>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Answers’ labels: what user will see when using form</a:t>
            </a:r>
            <a:endParaRPr lang="en-GB" sz="1200" dirty="0">
              <a:solidFill>
                <a:schemeClr val="tx1"/>
              </a:solidFill>
            </a:endParaRPr>
          </a:p>
        </p:txBody>
      </p:sp>
      <p:sp>
        <p:nvSpPr>
          <p:cNvPr id="8" name="Rounded Rectangular Callout 7"/>
          <p:cNvSpPr/>
          <p:nvPr/>
        </p:nvSpPr>
        <p:spPr>
          <a:xfrm>
            <a:off x="7898882" y="2161306"/>
            <a:ext cx="1217116" cy="1239243"/>
          </a:xfrm>
          <a:prstGeom prst="wedgeRoundRectCallout">
            <a:avLst>
              <a:gd name="adj1" fmla="val -47277"/>
              <a:gd name="adj2" fmla="val 95388"/>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Answers’ values: what YOU will see when exporting submissions</a:t>
            </a:r>
            <a:endParaRPr lang="en-GB" sz="1200" dirty="0">
              <a:solidFill>
                <a:schemeClr val="tx1"/>
              </a:solidFill>
            </a:endParaRPr>
          </a:p>
        </p:txBody>
      </p:sp>
    </p:spTree>
    <p:extLst>
      <p:ext uri="{BB962C8B-B14F-4D97-AF65-F5344CB8AC3E}">
        <p14:creationId xmlns:p14="http://schemas.microsoft.com/office/powerpoint/2010/main" val="48914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3. </a:t>
            </a:r>
            <a:r>
              <a:rPr lang="en-US" dirty="0"/>
              <a:t>Labels and values - 2</a:t>
            </a:r>
            <a:endParaRPr lang="en-GB" dirty="0"/>
          </a:p>
        </p:txBody>
      </p:sp>
      <p:sp>
        <p:nvSpPr>
          <p:cNvPr id="3" name="Content Placeholder 2"/>
          <p:cNvSpPr>
            <a:spLocks noGrp="1"/>
          </p:cNvSpPr>
          <p:nvPr>
            <p:ph idx="1"/>
          </p:nvPr>
        </p:nvSpPr>
        <p:spPr/>
        <p:txBody>
          <a:bodyPr/>
          <a:lstStyle/>
          <a:p>
            <a:r>
              <a:rPr lang="en-US" dirty="0"/>
              <a:t>Labels and values are critical for analysis:</a:t>
            </a:r>
          </a:p>
          <a:p>
            <a:pPr lvl="1"/>
            <a:r>
              <a:rPr lang="en-US" dirty="0"/>
              <a:t>All data is exported in the format of values, not labels.</a:t>
            </a:r>
            <a:endParaRPr lang="en-GB" dirty="0"/>
          </a:p>
        </p:txBody>
      </p:sp>
      <p:pic>
        <p:nvPicPr>
          <p:cNvPr id="4" name="Picture 3"/>
          <p:cNvPicPr>
            <a:picLocks noChangeAspect="1"/>
          </p:cNvPicPr>
          <p:nvPr/>
        </p:nvPicPr>
        <p:blipFill rotWithShape="1">
          <a:blip r:embed="rId3"/>
          <a:srcRect b="35262"/>
          <a:stretch/>
        </p:blipFill>
        <p:spPr>
          <a:xfrm>
            <a:off x="611560" y="3140968"/>
            <a:ext cx="7506350" cy="2846633"/>
          </a:xfrm>
          <a:prstGeom prst="rect">
            <a:avLst/>
          </a:prstGeom>
        </p:spPr>
      </p:pic>
      <p:sp>
        <p:nvSpPr>
          <p:cNvPr id="5" name="Rounded Rectangular Callout 4"/>
          <p:cNvSpPr/>
          <p:nvPr/>
        </p:nvSpPr>
        <p:spPr>
          <a:xfrm>
            <a:off x="5436096" y="2591257"/>
            <a:ext cx="2448272" cy="916861"/>
          </a:xfrm>
          <a:prstGeom prst="wedgeRoundRectCallout">
            <a:avLst>
              <a:gd name="adj1" fmla="val -34587"/>
              <a:gd name="adj2" fmla="val 91468"/>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Column header: is made out of value, not label (available only in manual coding)</a:t>
            </a:r>
            <a:endParaRPr lang="en-GB" sz="1200" dirty="0">
              <a:solidFill>
                <a:schemeClr val="tx1"/>
              </a:solidFill>
            </a:endParaRPr>
          </a:p>
        </p:txBody>
      </p:sp>
      <p:sp>
        <p:nvSpPr>
          <p:cNvPr id="6" name="Rounded Rectangular Callout 5"/>
          <p:cNvSpPr/>
          <p:nvPr/>
        </p:nvSpPr>
        <p:spPr>
          <a:xfrm>
            <a:off x="5422745" y="6034882"/>
            <a:ext cx="3654256" cy="640992"/>
          </a:xfrm>
          <a:prstGeom prst="wedgeRoundRectCallout">
            <a:avLst>
              <a:gd name="adj1" fmla="val -50741"/>
              <a:gd name="adj2" fmla="val -134186"/>
              <a:gd name="adj3" fmla="val 16667"/>
            </a:avLst>
          </a:prstGeom>
          <a:solidFill>
            <a:schemeClr val="bg1">
              <a:lumMod val="95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All answers are values, not labels. Easiness of their understanding is upon form designer!</a:t>
            </a:r>
            <a:endParaRPr lang="en-GB" sz="1200" dirty="0">
              <a:solidFill>
                <a:schemeClr val="tx1"/>
              </a:solidFill>
            </a:endParaRPr>
          </a:p>
        </p:txBody>
      </p:sp>
    </p:spTree>
    <p:extLst>
      <p:ext uri="{BB962C8B-B14F-4D97-AF65-F5344CB8AC3E}">
        <p14:creationId xmlns:p14="http://schemas.microsoft.com/office/powerpoint/2010/main" val="10964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3. </a:t>
            </a:r>
            <a:r>
              <a:rPr lang="en-US" dirty="0"/>
              <a:t>Additional features of Kobo</a:t>
            </a:r>
            <a:endParaRPr lang="en-GB" dirty="0"/>
          </a:p>
        </p:txBody>
      </p:sp>
      <p:sp>
        <p:nvSpPr>
          <p:cNvPr id="3" name="Content Placeholder 2"/>
          <p:cNvSpPr>
            <a:spLocks noGrp="1"/>
          </p:cNvSpPr>
          <p:nvPr>
            <p:ph idx="1"/>
          </p:nvPr>
        </p:nvSpPr>
        <p:spPr/>
        <p:txBody>
          <a:bodyPr>
            <a:normAutofit lnSpcReduction="10000"/>
          </a:bodyPr>
          <a:lstStyle/>
          <a:p>
            <a:r>
              <a:rPr lang="en-US" dirty="0"/>
              <a:t>Hints;</a:t>
            </a:r>
          </a:p>
          <a:p>
            <a:r>
              <a:rPr lang="en-US" dirty="0"/>
              <a:t>Restrictions and restrictions messages;</a:t>
            </a:r>
          </a:p>
          <a:p>
            <a:r>
              <a:rPr lang="en-US" dirty="0"/>
              <a:t>Validation of data;</a:t>
            </a:r>
          </a:p>
          <a:p>
            <a:r>
              <a:rPr lang="en-US" dirty="0"/>
              <a:t>Adding picture;</a:t>
            </a:r>
          </a:p>
          <a:p>
            <a:r>
              <a:rPr lang="en-US" dirty="0"/>
              <a:t>Adding </a:t>
            </a:r>
            <a:r>
              <a:rPr lang="en-US" dirty="0" err="1"/>
              <a:t>geodata</a:t>
            </a:r>
            <a:r>
              <a:rPr lang="en-US" dirty="0"/>
              <a:t>;</a:t>
            </a:r>
          </a:p>
          <a:p>
            <a:r>
              <a:rPr lang="en-US" dirty="0"/>
              <a:t>Introduction to designing form manually;</a:t>
            </a:r>
          </a:p>
          <a:p>
            <a:r>
              <a:rPr lang="en-US" dirty="0"/>
              <a:t>Multilanguage support</a:t>
            </a:r>
          </a:p>
          <a:p>
            <a:r>
              <a:rPr lang="en-US" dirty="0"/>
              <a:t>Using mobile devices for data collection…</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2420888"/>
            <a:ext cx="1872208" cy="1872208"/>
          </a:xfrm>
          <a:prstGeom prst="rect">
            <a:avLst/>
          </a:prstGeom>
        </p:spPr>
      </p:pic>
    </p:spTree>
    <p:extLst>
      <p:ext uri="{BB962C8B-B14F-4D97-AF65-F5344CB8AC3E}">
        <p14:creationId xmlns:p14="http://schemas.microsoft.com/office/powerpoint/2010/main" val="6641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lumMod val="75000"/>
                  </a:schemeClr>
                </a:solidFill>
              </a:rPr>
              <a:t>Session 1 </a:t>
            </a:r>
            <a:r>
              <a:rPr lang="en-US" dirty="0"/>
              <a:t>Evaluate yourself</a:t>
            </a:r>
            <a:endParaRPr lang="en-GB" dirty="0"/>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739" y="2996952"/>
            <a:ext cx="1902521" cy="3291360"/>
          </a:xfrm>
          <a:prstGeom prst="rect">
            <a:avLst/>
          </a:prstGeom>
        </p:spPr>
      </p:pic>
    </p:spTree>
    <p:extLst>
      <p:ext uri="{BB962C8B-B14F-4D97-AF65-F5344CB8AC3E}">
        <p14:creationId xmlns:p14="http://schemas.microsoft.com/office/powerpoint/2010/main" val="353414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3. </a:t>
            </a:r>
            <a:r>
              <a:rPr lang="en-US" dirty="0"/>
              <a:t>Before going for data collection</a:t>
            </a:r>
            <a:endParaRPr lang="en-GB" dirty="0"/>
          </a:p>
        </p:txBody>
      </p:sp>
      <p:sp>
        <p:nvSpPr>
          <p:cNvPr id="3" name="Content Placeholder 2"/>
          <p:cNvSpPr>
            <a:spLocks noGrp="1"/>
          </p:cNvSpPr>
          <p:nvPr>
            <p:ph idx="1"/>
          </p:nvPr>
        </p:nvSpPr>
        <p:spPr/>
        <p:txBody>
          <a:bodyPr/>
          <a:lstStyle/>
          <a:p>
            <a:r>
              <a:rPr lang="en-US" dirty="0"/>
              <a:t>Have a plan! Who goes where and when, how often, logistics planned etc.</a:t>
            </a:r>
          </a:p>
          <a:p>
            <a:r>
              <a:rPr lang="en-US" dirty="0"/>
              <a:t>Have idea what you will do with data after it is collected!</a:t>
            </a:r>
          </a:p>
          <a:p>
            <a:r>
              <a:rPr lang="en-US" dirty="0"/>
              <a:t>Brief and train your team! Communicate priorities!</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9612" y="4489645"/>
            <a:ext cx="1618254" cy="18171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420" y="4544293"/>
            <a:ext cx="1728192" cy="1728192"/>
          </a:xfrm>
          <a:prstGeom prst="rect">
            <a:avLst/>
          </a:prstGeom>
        </p:spPr>
      </p:pic>
    </p:spTree>
    <p:extLst>
      <p:ext uri="{BB962C8B-B14F-4D97-AF65-F5344CB8AC3E}">
        <p14:creationId xmlns:p14="http://schemas.microsoft.com/office/powerpoint/2010/main" val="350637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1">
                    <a:lumMod val="75000"/>
                  </a:schemeClr>
                </a:solidFill>
              </a:rPr>
              <a:t>Session 4. </a:t>
            </a:r>
            <a:r>
              <a:rPr lang="en-US" dirty="0"/>
              <a:t>Combining and processing data</a:t>
            </a:r>
            <a:endParaRPr lang="en-GB" dirty="0"/>
          </a:p>
        </p:txBody>
      </p:sp>
    </p:spTree>
    <p:extLst>
      <p:ext uri="{BB962C8B-B14F-4D97-AF65-F5344CB8AC3E}">
        <p14:creationId xmlns:p14="http://schemas.microsoft.com/office/powerpoint/2010/main" val="17699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166313" y="588569"/>
            <a:ext cx="7956376" cy="523220"/>
          </a:xfrm>
          <a:prstGeom prst="rect">
            <a:avLst/>
          </a:prstGeom>
          <a:noFill/>
          <a:ln w="9525">
            <a:noFill/>
            <a:miter lim="800000"/>
            <a:headEnd/>
            <a:tailEnd/>
          </a:ln>
        </p:spPr>
        <p:txBody>
          <a:bodyPr wrap="square">
            <a:prstTxWarp prst="textNoShape">
              <a:avLst/>
            </a:prstTxWarp>
            <a:spAutoFit/>
          </a:bodyPr>
          <a:lstStyle/>
          <a:p>
            <a:pPr marL="39688"/>
            <a:r>
              <a:rPr lang="en-US" sz="2800" dirty="0">
                <a:solidFill>
                  <a:srgbClr val="5F5F5F"/>
                </a:solidFill>
                <a:latin typeface="Arial"/>
                <a:ea typeface="Arial"/>
                <a:cs typeface="Arial"/>
              </a:rPr>
              <a:t>Information Management is a cycle of six stages</a:t>
            </a:r>
            <a:endParaRPr lang="en-US" sz="4000" dirty="0">
              <a:solidFill>
                <a:srgbClr val="FF0000"/>
              </a:solidFill>
              <a:latin typeface="Arial"/>
              <a:ea typeface="Arial"/>
              <a:cs typeface="Arial"/>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51306" y="332020"/>
            <a:ext cx="1036319" cy="1036319"/>
          </a:xfrm>
          <a:prstGeom prst="rect">
            <a:avLst/>
          </a:prstGeom>
          <a:noFill/>
          <a:ln>
            <a:noFill/>
          </a:ln>
        </p:spPr>
      </p:pic>
      <p:cxnSp>
        <p:nvCxnSpPr>
          <p:cNvPr id="6" name="Straight Arrow Connector 5"/>
          <p:cNvCxnSpPr/>
          <p:nvPr/>
        </p:nvCxnSpPr>
        <p:spPr>
          <a:xfrm flipV="1">
            <a:off x="889153" y="3529767"/>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1520" y="3917018"/>
            <a:ext cx="1034771" cy="11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5198" y="5101581"/>
            <a:ext cx="867545" cy="338554"/>
          </a:xfrm>
          <a:prstGeom prst="rect">
            <a:avLst/>
          </a:prstGeom>
          <a:noFill/>
        </p:spPr>
        <p:txBody>
          <a:bodyPr wrap="none" rtlCol="0">
            <a:spAutoFit/>
          </a:bodyPr>
          <a:lstStyle/>
          <a:p>
            <a:r>
              <a:rPr lang="en-US" sz="1600" b="1" dirty="0">
                <a:solidFill>
                  <a:srgbClr val="459FD5"/>
                </a:solidFill>
                <a:latin typeface="Arial" pitchFamily="34" charset="0"/>
                <a:cs typeface="Arial" pitchFamily="34" charset="0"/>
              </a:rPr>
              <a:t>Design</a:t>
            </a:r>
          </a:p>
        </p:txBody>
      </p:sp>
      <p:pic>
        <p:nvPicPr>
          <p:cNvPr id="12"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8003" y="2044810"/>
            <a:ext cx="15906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57492" y="2075385"/>
            <a:ext cx="1466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768670" y="5111543"/>
            <a:ext cx="1255472" cy="338554"/>
          </a:xfrm>
          <a:prstGeom prst="rect">
            <a:avLst/>
          </a:prstGeom>
          <a:noFill/>
        </p:spPr>
        <p:txBody>
          <a:bodyPr wrap="none" rtlCol="0" anchor="ctr">
            <a:spAutoFit/>
          </a:bodyPr>
          <a:lstStyle/>
          <a:p>
            <a:r>
              <a:rPr lang="en-US" sz="1600" b="1" dirty="0">
                <a:solidFill>
                  <a:schemeClr val="accent5">
                    <a:lumMod val="60000"/>
                    <a:lumOff val="40000"/>
                  </a:schemeClr>
                </a:solidFill>
                <a:latin typeface="Arial" pitchFamily="34" charset="0"/>
                <a:cs typeface="Arial" pitchFamily="34" charset="0"/>
              </a:rPr>
              <a:t>Combining</a:t>
            </a:r>
          </a:p>
        </p:txBody>
      </p:sp>
      <p:pic>
        <p:nvPicPr>
          <p:cNvPr id="4102" name="Picture 6" descr="\\redcross\home\maartenvv\Office\My Pictures\feature_icon_web_reporting.png"/>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5748" y="3925235"/>
            <a:ext cx="1824418" cy="12143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dcross\home\maartenvv\Office\My Pictures\Picture3.png"/>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31854" y="1998800"/>
            <a:ext cx="1276350" cy="173355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2721701" y="3546196"/>
            <a:ext cx="366337" cy="370822"/>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945837" y="3586681"/>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829926" y="3518749"/>
            <a:ext cx="366337" cy="370822"/>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754149" y="3624732"/>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7808" y="2008876"/>
            <a:ext cx="15906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07297" y="2039451"/>
            <a:ext cx="1466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 descr="\\redcross\home\maartenvv\Office\My Pictures\Picture3.png"/>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1659" y="1962866"/>
            <a:ext cx="12763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9026" y="1286981"/>
            <a:ext cx="608161" cy="75247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6789" y="5144613"/>
            <a:ext cx="863534" cy="86353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2319" y="1081810"/>
            <a:ext cx="1260407" cy="100832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74653" y="5004317"/>
            <a:ext cx="1619672" cy="1012295"/>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57492" y="1182418"/>
            <a:ext cx="1364230" cy="852644"/>
          </a:xfrm>
          <a:prstGeom prst="rect">
            <a:avLst/>
          </a:prstGeom>
        </p:spPr>
      </p:pic>
      <p:pic>
        <p:nvPicPr>
          <p:cNvPr id="14" name="Picture 3"/>
          <p:cNvPicPr>
            <a:picLocks noChangeAspect="1" noChangeArrowheads="1"/>
          </p:cNvPicPr>
          <p:nvPr/>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26683" y="3917018"/>
            <a:ext cx="13811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15" cstate="print">
            <a:extLst>
              <a:ext uri="{28A0092B-C50C-407E-A947-70E740481C1C}">
                <a14:useLocalDpi xmlns:a14="http://schemas.microsoft.com/office/drawing/2010/main" val="0"/>
              </a:ext>
            </a:extLst>
          </a:blip>
          <a:srcRect t="22483"/>
          <a:stretch/>
        </p:blipFill>
        <p:spPr>
          <a:xfrm>
            <a:off x="669465" y="5328250"/>
            <a:ext cx="1422147" cy="822078"/>
          </a:xfrm>
          <a:prstGeom prst="rect">
            <a:avLst/>
          </a:prstGeom>
        </p:spPr>
      </p:pic>
    </p:spTree>
    <p:extLst>
      <p:ext uri="{BB962C8B-B14F-4D97-AF65-F5344CB8AC3E}">
        <p14:creationId xmlns:p14="http://schemas.microsoft.com/office/powerpoint/2010/main" val="100191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7816" y="3113370"/>
            <a:ext cx="5112568" cy="3195355"/>
          </a:xfrm>
          <a:prstGeom prst="rect">
            <a:avLst/>
          </a:prstGeom>
        </p:spPr>
      </p:pic>
      <p:sp>
        <p:nvSpPr>
          <p:cNvPr id="2" name="Title 1"/>
          <p:cNvSpPr>
            <a:spLocks noGrp="1"/>
          </p:cNvSpPr>
          <p:nvPr>
            <p:ph type="title"/>
          </p:nvPr>
        </p:nvSpPr>
        <p:spPr/>
        <p:txBody>
          <a:bodyPr/>
          <a:lstStyle/>
          <a:p>
            <a:r>
              <a:rPr lang="en-US" dirty="0">
                <a:solidFill>
                  <a:schemeClr val="bg1">
                    <a:lumMod val="75000"/>
                  </a:schemeClr>
                </a:solidFill>
              </a:rPr>
              <a:t>Session 4. </a:t>
            </a:r>
            <a:r>
              <a:rPr lang="en-US" dirty="0"/>
              <a:t>Combining data</a:t>
            </a:r>
            <a:endParaRPr lang="en-GB" dirty="0"/>
          </a:p>
        </p:txBody>
      </p:sp>
      <p:sp>
        <p:nvSpPr>
          <p:cNvPr id="3" name="Content Placeholder 2"/>
          <p:cNvSpPr>
            <a:spLocks noGrp="1"/>
          </p:cNvSpPr>
          <p:nvPr>
            <p:ph idx="1"/>
          </p:nvPr>
        </p:nvSpPr>
        <p:spPr/>
        <p:txBody>
          <a:bodyPr/>
          <a:lstStyle/>
          <a:p>
            <a:r>
              <a:rPr lang="en-US" dirty="0"/>
              <a:t>Always all the </a:t>
            </a:r>
            <a:r>
              <a:rPr lang="en-US" dirty="0">
                <a:solidFill>
                  <a:srgbClr val="7F1416"/>
                </a:solidFill>
              </a:rPr>
              <a:t>data is pulled together </a:t>
            </a:r>
            <a:r>
              <a:rPr lang="en-US" dirty="0"/>
              <a:t>into one document for further processing and analysis.</a:t>
            </a:r>
          </a:p>
          <a:p>
            <a:r>
              <a:rPr lang="en-US" dirty="0"/>
              <a:t>Depending on the way data was collected combining data may happen in different ways and steps… </a:t>
            </a:r>
            <a:endParaRPr lang="en-GB" dirty="0"/>
          </a:p>
        </p:txBody>
      </p:sp>
    </p:spTree>
    <p:extLst>
      <p:ext uri="{BB962C8B-B14F-4D97-AF65-F5344CB8AC3E}">
        <p14:creationId xmlns:p14="http://schemas.microsoft.com/office/powerpoint/2010/main" val="54278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75000"/>
                  </a:schemeClr>
                </a:solidFill>
              </a:rPr>
              <a:t>Session 4. </a:t>
            </a:r>
            <a:r>
              <a:rPr lang="en-US" dirty="0"/>
              <a:t>Paper based form</a:t>
            </a:r>
            <a:endParaRPr lang="en-GB" dirty="0"/>
          </a:p>
        </p:txBody>
      </p:sp>
      <p:sp>
        <p:nvSpPr>
          <p:cNvPr id="3" name="Content Placeholder 2"/>
          <p:cNvSpPr>
            <a:spLocks noGrp="1"/>
          </p:cNvSpPr>
          <p:nvPr>
            <p:ph idx="1"/>
          </p:nvPr>
        </p:nvSpPr>
        <p:spPr>
          <a:xfrm>
            <a:off x="457200" y="1600200"/>
            <a:ext cx="5626968" cy="4525963"/>
          </a:xfrm>
        </p:spPr>
        <p:txBody>
          <a:bodyPr>
            <a:normAutofit/>
          </a:bodyPr>
          <a:lstStyle/>
          <a:p>
            <a:r>
              <a:rPr lang="en-US" b="1" dirty="0">
                <a:solidFill>
                  <a:srgbClr val="7F1416"/>
                </a:solidFill>
              </a:rPr>
              <a:t>Digitalizing data </a:t>
            </a:r>
            <a:r>
              <a:rPr lang="en-US" dirty="0"/>
              <a:t>– entering data from paper form into Excel or any online form;</a:t>
            </a:r>
          </a:p>
          <a:p>
            <a:r>
              <a:rPr lang="en-US" b="1" dirty="0">
                <a:solidFill>
                  <a:srgbClr val="7F1416"/>
                </a:solidFill>
              </a:rPr>
              <a:t>Merging all data </a:t>
            </a:r>
            <a:r>
              <a:rPr lang="en-US" dirty="0"/>
              <a:t>from different localities into master one;</a:t>
            </a:r>
          </a:p>
          <a:p>
            <a:r>
              <a:rPr lang="en-US" b="1" dirty="0">
                <a:solidFill>
                  <a:srgbClr val="7F1416"/>
                </a:solidFill>
              </a:rPr>
              <a:t>Cleaning data</a:t>
            </a:r>
            <a:r>
              <a:rPr lang="en-US" dirty="0"/>
              <a:t>, validating data and beginning of analysis.</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2348880"/>
            <a:ext cx="2131515" cy="2448272"/>
          </a:xfrm>
          <a:prstGeom prst="rect">
            <a:avLst/>
          </a:prstGeom>
        </p:spPr>
      </p:pic>
    </p:spTree>
    <p:extLst>
      <p:ext uri="{BB962C8B-B14F-4D97-AF65-F5344CB8AC3E}">
        <p14:creationId xmlns:p14="http://schemas.microsoft.com/office/powerpoint/2010/main" val="335921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75000"/>
                  </a:schemeClr>
                </a:solidFill>
              </a:rPr>
              <a:t>Session 4. </a:t>
            </a:r>
            <a:r>
              <a:rPr lang="en-US" dirty="0"/>
              <a:t>Excel based form</a:t>
            </a:r>
            <a:endParaRPr lang="en-GB" dirty="0"/>
          </a:p>
        </p:txBody>
      </p:sp>
      <p:sp>
        <p:nvSpPr>
          <p:cNvPr id="3" name="Content Placeholder 2"/>
          <p:cNvSpPr>
            <a:spLocks noGrp="1"/>
          </p:cNvSpPr>
          <p:nvPr>
            <p:ph idx="1"/>
          </p:nvPr>
        </p:nvSpPr>
        <p:spPr>
          <a:xfrm>
            <a:off x="457200" y="1600200"/>
            <a:ext cx="5482952" cy="4709120"/>
          </a:xfrm>
        </p:spPr>
        <p:txBody>
          <a:bodyPr>
            <a:normAutofit/>
          </a:bodyPr>
          <a:lstStyle/>
          <a:p>
            <a:r>
              <a:rPr lang="en-US" b="1" strike="sngStrike" dirty="0">
                <a:solidFill>
                  <a:schemeClr val="bg2">
                    <a:lumMod val="75000"/>
                  </a:schemeClr>
                </a:solidFill>
              </a:rPr>
              <a:t>Digitalizing data </a:t>
            </a:r>
            <a:r>
              <a:rPr lang="en-US" strike="sngStrike" dirty="0">
                <a:solidFill>
                  <a:schemeClr val="bg2">
                    <a:lumMod val="75000"/>
                  </a:schemeClr>
                </a:solidFill>
              </a:rPr>
              <a:t>– entering data from paper form into Excel or any online form;</a:t>
            </a:r>
          </a:p>
          <a:p>
            <a:r>
              <a:rPr lang="en-US" b="1" dirty="0">
                <a:solidFill>
                  <a:srgbClr val="7F1416"/>
                </a:solidFill>
              </a:rPr>
              <a:t>Merging all data </a:t>
            </a:r>
            <a:r>
              <a:rPr lang="en-US" dirty="0"/>
              <a:t>from different localities into master one;</a:t>
            </a:r>
          </a:p>
          <a:p>
            <a:r>
              <a:rPr lang="en-US" b="1" dirty="0">
                <a:solidFill>
                  <a:srgbClr val="7F1416"/>
                </a:solidFill>
              </a:rPr>
              <a:t>Cleaning data</a:t>
            </a:r>
            <a:r>
              <a:rPr lang="en-US" dirty="0"/>
              <a:t>, validating data and beginning of analysis.</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900" y="2132856"/>
            <a:ext cx="2247900" cy="2781300"/>
          </a:xfrm>
          <a:prstGeom prst="rect">
            <a:avLst/>
          </a:prstGeom>
        </p:spPr>
      </p:pic>
    </p:spTree>
    <p:extLst>
      <p:ext uri="{BB962C8B-B14F-4D97-AF65-F5344CB8AC3E}">
        <p14:creationId xmlns:p14="http://schemas.microsoft.com/office/powerpoint/2010/main" val="389522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75000"/>
                  </a:schemeClr>
                </a:solidFill>
              </a:rPr>
              <a:t>Session 4. </a:t>
            </a:r>
            <a:r>
              <a:rPr lang="en-US" dirty="0"/>
              <a:t>Kobo form</a:t>
            </a:r>
            <a:endParaRPr lang="en-GB" dirty="0"/>
          </a:p>
        </p:txBody>
      </p:sp>
      <p:sp>
        <p:nvSpPr>
          <p:cNvPr id="3" name="Content Placeholder 2"/>
          <p:cNvSpPr>
            <a:spLocks noGrp="1"/>
          </p:cNvSpPr>
          <p:nvPr>
            <p:ph idx="1"/>
          </p:nvPr>
        </p:nvSpPr>
        <p:spPr>
          <a:xfrm>
            <a:off x="457200" y="1600200"/>
            <a:ext cx="5554960" cy="4525963"/>
          </a:xfrm>
        </p:spPr>
        <p:txBody>
          <a:bodyPr>
            <a:normAutofit/>
          </a:bodyPr>
          <a:lstStyle/>
          <a:p>
            <a:r>
              <a:rPr lang="en-US" b="1" strike="sngStrike" dirty="0">
                <a:solidFill>
                  <a:schemeClr val="bg2">
                    <a:lumMod val="75000"/>
                  </a:schemeClr>
                </a:solidFill>
              </a:rPr>
              <a:t>Digitalizing data </a:t>
            </a:r>
            <a:r>
              <a:rPr lang="en-US" strike="sngStrike" dirty="0">
                <a:solidFill>
                  <a:schemeClr val="bg2">
                    <a:lumMod val="75000"/>
                  </a:schemeClr>
                </a:solidFill>
              </a:rPr>
              <a:t>– entering data from paper form into Excel or any online form;</a:t>
            </a:r>
          </a:p>
          <a:p>
            <a:r>
              <a:rPr lang="en-US" b="1" strike="sngStrike" dirty="0">
                <a:solidFill>
                  <a:schemeClr val="bg2">
                    <a:lumMod val="75000"/>
                  </a:schemeClr>
                </a:solidFill>
              </a:rPr>
              <a:t>Merging all </a:t>
            </a:r>
            <a:r>
              <a:rPr lang="en-US" strike="sngStrike" dirty="0">
                <a:solidFill>
                  <a:schemeClr val="bg2">
                    <a:lumMod val="75000"/>
                  </a:schemeClr>
                </a:solidFill>
              </a:rPr>
              <a:t>data from different localities into master one;</a:t>
            </a:r>
          </a:p>
          <a:p>
            <a:r>
              <a:rPr lang="en-US" b="1" dirty="0">
                <a:solidFill>
                  <a:srgbClr val="7F1416"/>
                </a:solidFill>
              </a:rPr>
              <a:t>Cleaning data</a:t>
            </a:r>
            <a:r>
              <a:rPr lang="en-US" dirty="0"/>
              <a:t>, validating data and beginning of analysis.</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2276872"/>
            <a:ext cx="2973033" cy="2648074"/>
          </a:xfrm>
          <a:prstGeom prst="rect">
            <a:avLst/>
          </a:prstGeom>
        </p:spPr>
      </p:pic>
    </p:spTree>
    <p:extLst>
      <p:ext uri="{BB962C8B-B14F-4D97-AF65-F5344CB8AC3E}">
        <p14:creationId xmlns:p14="http://schemas.microsoft.com/office/powerpoint/2010/main" val="91563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4. </a:t>
            </a:r>
            <a:r>
              <a:rPr lang="en-US" dirty="0"/>
              <a:t>Well-designed Kobo form</a:t>
            </a:r>
            <a:endParaRPr lang="en-GB" dirty="0"/>
          </a:p>
        </p:txBody>
      </p:sp>
      <p:sp>
        <p:nvSpPr>
          <p:cNvPr id="3" name="Content Placeholder 2"/>
          <p:cNvSpPr>
            <a:spLocks noGrp="1"/>
          </p:cNvSpPr>
          <p:nvPr>
            <p:ph idx="1"/>
          </p:nvPr>
        </p:nvSpPr>
        <p:spPr>
          <a:xfrm>
            <a:off x="457200" y="1600200"/>
            <a:ext cx="5554960" cy="4525963"/>
          </a:xfrm>
        </p:spPr>
        <p:txBody>
          <a:bodyPr>
            <a:normAutofit/>
          </a:bodyPr>
          <a:lstStyle/>
          <a:p>
            <a:r>
              <a:rPr lang="en-US" b="1" strike="sngStrike" dirty="0">
                <a:solidFill>
                  <a:schemeClr val="bg2">
                    <a:lumMod val="75000"/>
                  </a:schemeClr>
                </a:solidFill>
              </a:rPr>
              <a:t>Digitalizing data </a:t>
            </a:r>
            <a:r>
              <a:rPr lang="en-US" strike="sngStrike" dirty="0">
                <a:solidFill>
                  <a:schemeClr val="bg2">
                    <a:lumMod val="75000"/>
                  </a:schemeClr>
                </a:solidFill>
              </a:rPr>
              <a:t>– entering data from paper form into Excel or any online form;</a:t>
            </a:r>
          </a:p>
          <a:p>
            <a:r>
              <a:rPr lang="en-US" b="1" strike="sngStrike" dirty="0">
                <a:solidFill>
                  <a:schemeClr val="bg2">
                    <a:lumMod val="75000"/>
                  </a:schemeClr>
                </a:solidFill>
              </a:rPr>
              <a:t>Merging all data </a:t>
            </a:r>
            <a:r>
              <a:rPr lang="en-US" strike="sngStrike" dirty="0">
                <a:solidFill>
                  <a:schemeClr val="bg2">
                    <a:lumMod val="75000"/>
                  </a:schemeClr>
                </a:solidFill>
              </a:rPr>
              <a:t>from different localities into master one;</a:t>
            </a:r>
          </a:p>
          <a:p>
            <a:r>
              <a:rPr lang="en-US" b="1" strike="sngStrike" dirty="0">
                <a:solidFill>
                  <a:schemeClr val="bg2">
                    <a:lumMod val="75000"/>
                  </a:schemeClr>
                </a:solidFill>
              </a:rPr>
              <a:t>Cleaning data</a:t>
            </a:r>
            <a:r>
              <a:rPr lang="en-US" dirty="0"/>
              <a:t>, validating data and beginning of analysis.</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2348880"/>
            <a:ext cx="2853642" cy="2484686"/>
          </a:xfrm>
          <a:prstGeom prst="rect">
            <a:avLst/>
          </a:prstGeom>
        </p:spPr>
      </p:pic>
    </p:spTree>
    <p:extLst>
      <p:ext uri="{BB962C8B-B14F-4D97-AF65-F5344CB8AC3E}">
        <p14:creationId xmlns:p14="http://schemas.microsoft.com/office/powerpoint/2010/main" val="149665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4. </a:t>
            </a:r>
            <a:r>
              <a:rPr lang="en-US" dirty="0"/>
              <a:t>Extracting data from Kobo</a:t>
            </a:r>
            <a:endParaRPr lang="en-GB" dirty="0"/>
          </a:p>
        </p:txBody>
      </p:sp>
      <p:sp>
        <p:nvSpPr>
          <p:cNvPr id="3" name="Content Placeholder 2"/>
          <p:cNvSpPr>
            <a:spLocks noGrp="1"/>
          </p:cNvSpPr>
          <p:nvPr>
            <p:ph idx="1"/>
          </p:nvPr>
        </p:nvSpPr>
        <p:spPr>
          <a:xfrm>
            <a:off x="457200" y="1600201"/>
            <a:ext cx="8229600" cy="1684784"/>
          </a:xfrm>
        </p:spPr>
        <p:txBody>
          <a:bodyPr/>
          <a:lstStyle/>
          <a:p>
            <a:r>
              <a:rPr lang="en-US" dirty="0"/>
              <a:t>Simply click “</a:t>
            </a:r>
            <a:r>
              <a:rPr lang="en-US" b="1" dirty="0">
                <a:solidFill>
                  <a:srgbClr val="7F1416"/>
                </a:solidFill>
              </a:rPr>
              <a:t>Download data</a:t>
            </a:r>
            <a:r>
              <a:rPr lang="en-US" dirty="0"/>
              <a:t>” at the project management form and select format: XLS, CSV, ZIP, KML…</a:t>
            </a:r>
            <a:endParaRPr lang="en-GB" dirty="0"/>
          </a:p>
        </p:txBody>
      </p:sp>
      <p:pic>
        <p:nvPicPr>
          <p:cNvPr id="4" name="Picture 3"/>
          <p:cNvPicPr>
            <a:picLocks noChangeAspect="1"/>
          </p:cNvPicPr>
          <p:nvPr/>
        </p:nvPicPr>
        <p:blipFill rotWithShape="1">
          <a:blip r:embed="rId2"/>
          <a:srcRect l="5232" t="40245" r="57994" b="13764"/>
          <a:stretch/>
        </p:blipFill>
        <p:spPr>
          <a:xfrm>
            <a:off x="4355975" y="2852936"/>
            <a:ext cx="4215741" cy="3024336"/>
          </a:xfrm>
          <a:prstGeom prst="rect">
            <a:avLst/>
          </a:prstGeom>
        </p:spPr>
      </p:pic>
      <p:sp>
        <p:nvSpPr>
          <p:cNvPr id="5" name="TextBox 4"/>
          <p:cNvSpPr txBox="1"/>
          <p:nvPr/>
        </p:nvSpPr>
        <p:spPr>
          <a:xfrm>
            <a:off x="2029663" y="5507940"/>
            <a:ext cx="2304256" cy="369332"/>
          </a:xfrm>
          <a:prstGeom prst="rect">
            <a:avLst/>
          </a:prstGeom>
          <a:noFill/>
        </p:spPr>
        <p:txBody>
          <a:bodyPr wrap="square" rtlCol="0">
            <a:spAutoFit/>
          </a:bodyPr>
          <a:lstStyle/>
          <a:p>
            <a:r>
              <a:rPr lang="en-US" b="1" dirty="0">
                <a:solidFill>
                  <a:srgbClr val="7F1416"/>
                </a:solidFill>
              </a:rPr>
              <a:t>MENU </a:t>
            </a:r>
            <a:r>
              <a:rPr lang="en-US" b="1" dirty="0">
                <a:solidFill>
                  <a:srgbClr val="7F1416"/>
                </a:solidFill>
                <a:sym typeface="Wingdings" panose="05000000000000000000" pitchFamily="2" charset="2"/>
              </a:rPr>
              <a:t> PROJECTS</a:t>
            </a:r>
            <a:endParaRPr lang="en-GB" b="1" dirty="0">
              <a:solidFill>
                <a:srgbClr val="7F1416"/>
              </a:solidFill>
            </a:endParaRPr>
          </a:p>
        </p:txBody>
      </p:sp>
    </p:spTree>
    <p:extLst>
      <p:ext uri="{BB962C8B-B14F-4D97-AF65-F5344CB8AC3E}">
        <p14:creationId xmlns:p14="http://schemas.microsoft.com/office/powerpoint/2010/main" val="281649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75000"/>
                  </a:schemeClr>
                </a:solidFill>
              </a:rPr>
              <a:t>Session 4. </a:t>
            </a:r>
            <a:r>
              <a:rPr lang="en-US" dirty="0"/>
              <a:t>Data cleaning</a:t>
            </a:r>
            <a:endParaRPr lang="en-GB" dirty="0"/>
          </a:p>
        </p:txBody>
      </p:sp>
      <p:sp>
        <p:nvSpPr>
          <p:cNvPr id="3" name="Content Placeholder 2"/>
          <p:cNvSpPr>
            <a:spLocks noGrp="1"/>
          </p:cNvSpPr>
          <p:nvPr>
            <p:ph idx="1"/>
          </p:nvPr>
        </p:nvSpPr>
        <p:spPr/>
        <p:txBody>
          <a:bodyPr/>
          <a:lstStyle/>
          <a:p>
            <a:r>
              <a:rPr lang="en-GB" b="1" dirty="0">
                <a:solidFill>
                  <a:srgbClr val="7F1416"/>
                </a:solidFill>
              </a:rPr>
              <a:t>Data cleaning</a:t>
            </a:r>
            <a:r>
              <a:rPr lang="en-GB" dirty="0"/>
              <a:t> is the process of detecting and correcting corrupt or inaccurate records from a database.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778" t="9334" r="10555" b="6666"/>
          <a:stretch/>
        </p:blipFill>
        <p:spPr>
          <a:xfrm>
            <a:off x="5940152" y="3547979"/>
            <a:ext cx="3024336" cy="2592288"/>
          </a:xfrm>
          <a:prstGeom prst="rect">
            <a:avLst/>
          </a:prstGeom>
        </p:spPr>
      </p:pic>
    </p:spTree>
    <p:extLst>
      <p:ext uri="{BB962C8B-B14F-4D97-AF65-F5344CB8AC3E}">
        <p14:creationId xmlns:p14="http://schemas.microsoft.com/office/powerpoint/2010/main" val="189142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166313" y="588569"/>
            <a:ext cx="7956376" cy="523220"/>
          </a:xfrm>
          <a:prstGeom prst="rect">
            <a:avLst/>
          </a:prstGeom>
          <a:noFill/>
          <a:ln w="9525">
            <a:noFill/>
            <a:miter lim="800000"/>
            <a:headEnd/>
            <a:tailEnd/>
          </a:ln>
        </p:spPr>
        <p:txBody>
          <a:bodyPr wrap="square">
            <a:prstTxWarp prst="textNoShape">
              <a:avLst/>
            </a:prstTxWarp>
            <a:spAutoFit/>
          </a:bodyPr>
          <a:lstStyle/>
          <a:p>
            <a:pPr marL="39688"/>
            <a:r>
              <a:rPr lang="en-US" sz="2800" dirty="0">
                <a:solidFill>
                  <a:srgbClr val="5F5F5F"/>
                </a:solidFill>
                <a:latin typeface="Arial"/>
                <a:ea typeface="Arial"/>
                <a:cs typeface="Arial"/>
              </a:rPr>
              <a:t>Information Management is a cycle of six stages</a:t>
            </a:r>
            <a:endParaRPr lang="en-US" sz="4000" dirty="0">
              <a:solidFill>
                <a:srgbClr val="FF0000"/>
              </a:solidFill>
              <a:latin typeface="Arial"/>
              <a:ea typeface="Arial"/>
              <a:cs typeface="Arial"/>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51306" y="332020"/>
            <a:ext cx="1036319" cy="1036319"/>
          </a:xfrm>
          <a:prstGeom prst="rect">
            <a:avLst/>
          </a:prstGeom>
          <a:noFill/>
          <a:ln>
            <a:noFill/>
          </a:ln>
        </p:spPr>
      </p:pic>
      <p:cxnSp>
        <p:nvCxnSpPr>
          <p:cNvPr id="6" name="Straight Arrow Connector 5"/>
          <p:cNvCxnSpPr/>
          <p:nvPr/>
        </p:nvCxnSpPr>
        <p:spPr>
          <a:xfrm flipV="1">
            <a:off x="889153" y="3529767"/>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1520" y="3917018"/>
            <a:ext cx="1034771" cy="11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5198" y="5101581"/>
            <a:ext cx="867545" cy="338554"/>
          </a:xfrm>
          <a:prstGeom prst="rect">
            <a:avLst/>
          </a:prstGeom>
          <a:noFill/>
        </p:spPr>
        <p:txBody>
          <a:bodyPr wrap="none" rtlCol="0">
            <a:spAutoFit/>
          </a:bodyPr>
          <a:lstStyle/>
          <a:p>
            <a:r>
              <a:rPr lang="en-US" sz="1600" b="1" dirty="0">
                <a:solidFill>
                  <a:srgbClr val="459FD5"/>
                </a:solidFill>
                <a:latin typeface="Arial" pitchFamily="34" charset="0"/>
                <a:cs typeface="Arial" pitchFamily="34" charset="0"/>
              </a:rPr>
              <a:t>Design</a:t>
            </a:r>
          </a:p>
        </p:txBody>
      </p:sp>
      <p:pic>
        <p:nvPicPr>
          <p:cNvPr id="12"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8003" y="2044810"/>
            <a:ext cx="15906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57492" y="2075385"/>
            <a:ext cx="1466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768670" y="5111543"/>
            <a:ext cx="1255472" cy="338554"/>
          </a:xfrm>
          <a:prstGeom prst="rect">
            <a:avLst/>
          </a:prstGeom>
          <a:noFill/>
        </p:spPr>
        <p:txBody>
          <a:bodyPr wrap="none" rtlCol="0" anchor="ctr">
            <a:spAutoFit/>
          </a:bodyPr>
          <a:lstStyle/>
          <a:p>
            <a:r>
              <a:rPr lang="en-US" sz="1600" b="1" dirty="0">
                <a:solidFill>
                  <a:srgbClr val="459FD5"/>
                </a:solidFill>
                <a:latin typeface="Arial" pitchFamily="34" charset="0"/>
                <a:cs typeface="Arial" pitchFamily="34" charset="0"/>
              </a:rPr>
              <a:t>Combining</a:t>
            </a:r>
          </a:p>
        </p:txBody>
      </p:sp>
      <p:pic>
        <p:nvPicPr>
          <p:cNvPr id="4102" name="Picture 6" descr="\\redcross\home\maartenvv\Office\My Pictures\feature_icon_web_reporting.png"/>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5748" y="3925235"/>
            <a:ext cx="1824418" cy="12143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dcross\home\maartenvv\Office\My Pictures\Picture3.png"/>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31854" y="1998800"/>
            <a:ext cx="1276350" cy="173355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2721701" y="3546196"/>
            <a:ext cx="366337" cy="370822"/>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945837" y="3586681"/>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829926" y="3518749"/>
            <a:ext cx="366337" cy="370822"/>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754149" y="3624732"/>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7808" y="2008876"/>
            <a:ext cx="15906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07297" y="2039451"/>
            <a:ext cx="1466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 descr="\\redcross\home\maartenvv\Office\My Pictures\Picture3.png"/>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1659" y="1962866"/>
            <a:ext cx="12763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9026" y="1286981"/>
            <a:ext cx="608161" cy="75247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6789" y="5144613"/>
            <a:ext cx="863534" cy="86353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2319" y="1081810"/>
            <a:ext cx="1260407" cy="100832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74653" y="5004317"/>
            <a:ext cx="1619672" cy="1012295"/>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57492" y="1182418"/>
            <a:ext cx="1364230" cy="852644"/>
          </a:xfrm>
          <a:prstGeom prst="rect">
            <a:avLst/>
          </a:prstGeom>
        </p:spPr>
      </p:pic>
      <p:pic>
        <p:nvPicPr>
          <p:cNvPr id="14" name="Picture 3"/>
          <p:cNvPicPr>
            <a:picLocks noChangeAspect="1" noChangeArrowheads="1"/>
          </p:cNvPicPr>
          <p:nvPr/>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26683" y="3917018"/>
            <a:ext cx="13811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15" cstate="print">
            <a:extLst>
              <a:ext uri="{28A0092B-C50C-407E-A947-70E740481C1C}">
                <a14:useLocalDpi xmlns:a14="http://schemas.microsoft.com/office/drawing/2010/main" val="0"/>
              </a:ext>
            </a:extLst>
          </a:blip>
          <a:srcRect t="22483"/>
          <a:stretch/>
        </p:blipFill>
        <p:spPr>
          <a:xfrm>
            <a:off x="669465" y="5328250"/>
            <a:ext cx="1422147" cy="822078"/>
          </a:xfrm>
          <a:prstGeom prst="rect">
            <a:avLst/>
          </a:prstGeom>
        </p:spPr>
      </p:pic>
    </p:spTree>
    <p:extLst>
      <p:ext uri="{BB962C8B-B14F-4D97-AF65-F5344CB8AC3E}">
        <p14:creationId xmlns:p14="http://schemas.microsoft.com/office/powerpoint/2010/main" val="67486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lumMod val="75000"/>
                  </a:schemeClr>
                </a:solidFill>
              </a:rPr>
              <a:t>Session 4. </a:t>
            </a:r>
            <a:r>
              <a:rPr lang="en-US" dirty="0"/>
              <a:t>Data cleaning</a:t>
            </a:r>
            <a:endParaRPr lang="en-GB" dirty="0"/>
          </a:p>
        </p:txBody>
      </p:sp>
      <p:sp>
        <p:nvSpPr>
          <p:cNvPr id="23555" name="Rectangle 3"/>
          <p:cNvSpPr>
            <a:spLocks noGrp="1" noChangeArrowheads="1"/>
          </p:cNvSpPr>
          <p:nvPr>
            <p:ph idx="1"/>
          </p:nvPr>
        </p:nvSpPr>
        <p:spPr>
          <a:xfrm>
            <a:off x="457200" y="1600200"/>
            <a:ext cx="6419056" cy="4525963"/>
          </a:xfrm>
        </p:spPr>
        <p:txBody>
          <a:bodyPr/>
          <a:lstStyle/>
          <a:p>
            <a:pPr marL="0" indent="0"/>
            <a:r>
              <a:rPr lang="en-GB" sz="2800" dirty="0">
                <a:solidFill>
                  <a:srgbClr val="7F1416"/>
                </a:solidFill>
                <a:latin typeface="Calibri" pitchFamily="34" charset="0"/>
                <a:cs typeface="Calibri" pitchFamily="34" charset="0"/>
              </a:rPr>
              <a:t>Be creative</a:t>
            </a:r>
            <a:r>
              <a:rPr lang="en-GB" sz="2800" dirty="0">
                <a:latin typeface="Calibri" pitchFamily="34" charset="0"/>
                <a:cs typeface="Calibri" pitchFamily="34" charset="0"/>
              </a:rPr>
              <a:t>!</a:t>
            </a:r>
          </a:p>
          <a:p>
            <a:pPr lvl="1"/>
            <a:r>
              <a:rPr lang="en-GB" sz="2400" dirty="0">
                <a:latin typeface="Calibri" pitchFamily="34" charset="0"/>
                <a:cs typeface="Calibri" pitchFamily="34" charset="0"/>
              </a:rPr>
              <a:t>Lookup functions</a:t>
            </a:r>
          </a:p>
          <a:p>
            <a:pPr lvl="2"/>
            <a:r>
              <a:rPr lang="en-GB" sz="2000" dirty="0">
                <a:latin typeface="Calibri" pitchFamily="34" charset="0"/>
                <a:cs typeface="Calibri" pitchFamily="34" charset="0"/>
              </a:rPr>
              <a:t>Easy to find non-existing codes (typos)</a:t>
            </a:r>
          </a:p>
          <a:p>
            <a:pPr lvl="1"/>
            <a:r>
              <a:rPr lang="en-GB" sz="2400" dirty="0">
                <a:latin typeface="Calibri" pitchFamily="34" charset="0"/>
                <a:cs typeface="Calibri" pitchFamily="34" charset="0"/>
              </a:rPr>
              <a:t>Formulas</a:t>
            </a:r>
          </a:p>
          <a:p>
            <a:pPr lvl="2"/>
            <a:r>
              <a:rPr lang="en-GB" sz="2000" dirty="0">
                <a:latin typeface="Calibri" pitchFamily="34" charset="0"/>
                <a:cs typeface="Calibri" pitchFamily="34" charset="0"/>
              </a:rPr>
              <a:t>Check for mathematical and logic consistency</a:t>
            </a:r>
          </a:p>
          <a:p>
            <a:pPr lvl="1"/>
            <a:r>
              <a:rPr lang="en-GB" sz="2400" dirty="0">
                <a:latin typeface="Calibri" pitchFamily="34" charset="0"/>
                <a:cs typeface="Calibri" pitchFamily="34" charset="0"/>
              </a:rPr>
              <a:t>Compare with other sources (</a:t>
            </a:r>
            <a:r>
              <a:rPr lang="en-GB" sz="2400" b="1" dirty="0">
                <a:solidFill>
                  <a:srgbClr val="7F1416"/>
                </a:solidFill>
                <a:latin typeface="Calibri" pitchFamily="34" charset="0"/>
                <a:cs typeface="Calibri" pitchFamily="34" charset="0"/>
              </a:rPr>
              <a:t>Triangulation</a:t>
            </a:r>
            <a:r>
              <a:rPr lang="en-GB" sz="2400" dirty="0">
                <a:latin typeface="Calibri" pitchFamily="34" charset="0"/>
                <a:cs typeface="Calibri" pitchFamily="34" charset="0"/>
              </a:rPr>
              <a:t>)</a:t>
            </a:r>
          </a:p>
          <a:p>
            <a:pPr lvl="2"/>
            <a:r>
              <a:rPr lang="en-GB" sz="2000" dirty="0">
                <a:latin typeface="Calibri" pitchFamily="34" charset="0"/>
                <a:cs typeface="Calibri" pitchFamily="34" charset="0"/>
              </a:rPr>
              <a:t>Validation of values/expected ranges (do we have approximately the same)</a:t>
            </a:r>
          </a:p>
          <a:p>
            <a:pPr lvl="1"/>
            <a:r>
              <a:rPr lang="en-GB" sz="2400" dirty="0">
                <a:latin typeface="Calibri" pitchFamily="34" charset="0"/>
                <a:cs typeface="Calibri" pitchFamily="34" charset="0"/>
              </a:rPr>
              <a:t>Compare with previous years</a:t>
            </a:r>
          </a:p>
          <a:p>
            <a:pPr lvl="2"/>
            <a:r>
              <a:rPr lang="en-GB" sz="2000" dirty="0">
                <a:latin typeface="Calibri" pitchFamily="34" charset="0"/>
                <a:cs typeface="Calibri" pitchFamily="34" charset="0"/>
              </a:rPr>
              <a:t>Validation of values/expected ranges (do we have approximately the same)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1586632"/>
            <a:ext cx="2106830" cy="2794322"/>
          </a:xfrm>
          <a:prstGeom prst="rect">
            <a:avLst/>
          </a:prstGeom>
        </p:spPr>
      </p:pic>
    </p:spTree>
    <p:extLst>
      <p:ext uri="{BB962C8B-B14F-4D97-AF65-F5344CB8AC3E}">
        <p14:creationId xmlns:p14="http://schemas.microsoft.com/office/powerpoint/2010/main" val="21828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57188" y="131763"/>
            <a:ext cx="8229600" cy="1143000"/>
          </a:xfrm>
        </p:spPr>
        <p:txBody>
          <a:bodyPr/>
          <a:lstStyle/>
          <a:p>
            <a:r>
              <a:rPr lang="en-US" dirty="0">
                <a:solidFill>
                  <a:schemeClr val="bg1">
                    <a:lumMod val="75000"/>
                  </a:schemeClr>
                </a:solidFill>
              </a:rPr>
              <a:t>Session 4. </a:t>
            </a:r>
            <a:r>
              <a:rPr lang="en-GB" dirty="0"/>
              <a:t>Useful Excel Tools</a:t>
            </a:r>
            <a:endParaRPr lang="en-US" dirty="0"/>
          </a:p>
        </p:txBody>
      </p:sp>
      <p:sp>
        <p:nvSpPr>
          <p:cNvPr id="39939" name="Rectangle 3"/>
          <p:cNvSpPr>
            <a:spLocks noGrp="1" noChangeArrowheads="1"/>
          </p:cNvSpPr>
          <p:nvPr>
            <p:ph type="body" idx="1"/>
          </p:nvPr>
        </p:nvSpPr>
        <p:spPr>
          <a:xfrm>
            <a:off x="357188" y="1128715"/>
            <a:ext cx="8229600" cy="4525963"/>
          </a:xfrm>
        </p:spPr>
        <p:txBody>
          <a:bodyPr/>
          <a:lstStyle/>
          <a:p>
            <a:pPr>
              <a:buFontTx/>
              <a:buChar char="•"/>
            </a:pPr>
            <a:r>
              <a:rPr lang="en-US" sz="2800" dirty="0">
                <a:latin typeface="Calibri" pitchFamily="34" charset="0"/>
                <a:cs typeface="Calibri" pitchFamily="34" charset="0"/>
              </a:rPr>
              <a:t>Data -&gt; Validation (allows only certain values)</a:t>
            </a:r>
          </a:p>
          <a:p>
            <a:pPr>
              <a:buFontTx/>
              <a:buChar char="•"/>
            </a:pPr>
            <a:endParaRPr lang="en-US" sz="2800" dirty="0">
              <a:latin typeface="Calibri" pitchFamily="34" charset="0"/>
              <a:cs typeface="Calibri" pitchFamily="34" charset="0"/>
            </a:endParaRPr>
          </a:p>
          <a:p>
            <a:pPr>
              <a:buFontTx/>
              <a:buChar char="•"/>
            </a:pPr>
            <a:r>
              <a:rPr lang="en-US" sz="2800" dirty="0">
                <a:latin typeface="Calibri" pitchFamily="34" charset="0"/>
                <a:cs typeface="Calibri" pitchFamily="34" charset="0"/>
              </a:rPr>
              <a:t>Data -&gt; Sort &amp; Filter</a:t>
            </a:r>
          </a:p>
          <a:p>
            <a:pPr>
              <a:buFontTx/>
              <a:buChar char="•"/>
            </a:pPr>
            <a:endParaRPr lang="en-US" sz="2800" dirty="0">
              <a:latin typeface="Calibri" pitchFamily="34" charset="0"/>
              <a:cs typeface="Calibri" pitchFamily="34" charset="0"/>
            </a:endParaRPr>
          </a:p>
          <a:p>
            <a:pPr>
              <a:buFontTx/>
              <a:buChar char="•"/>
            </a:pPr>
            <a:r>
              <a:rPr lang="en-US" sz="2800" dirty="0">
                <a:latin typeface="Calibri" pitchFamily="34" charset="0"/>
                <a:cs typeface="Calibri" pitchFamily="34" charset="0"/>
              </a:rPr>
              <a:t>Home-&gt; Conditional Formatting</a:t>
            </a:r>
          </a:p>
          <a:p>
            <a:pPr>
              <a:buFontTx/>
              <a:buChar char="•"/>
            </a:pPr>
            <a:endParaRPr lang="en-US" sz="2800" dirty="0">
              <a:latin typeface="Calibri" pitchFamily="34" charset="0"/>
              <a:cs typeface="Calibri" pitchFamily="34" charset="0"/>
            </a:endParaRPr>
          </a:p>
          <a:p>
            <a:pPr>
              <a:buFontTx/>
              <a:buChar char="•"/>
            </a:pPr>
            <a:r>
              <a:rPr lang="en-US" sz="2800" dirty="0">
                <a:latin typeface="Calibri" pitchFamily="34" charset="0"/>
                <a:cs typeface="Calibri" pitchFamily="34" charset="0"/>
              </a:rPr>
              <a:t>Pivot Tables</a:t>
            </a:r>
          </a:p>
          <a:p>
            <a:pPr>
              <a:buFontTx/>
              <a:buChar char="•"/>
            </a:pPr>
            <a:r>
              <a:rPr lang="en-GB" sz="2800" dirty="0">
                <a:latin typeface="Calibri" pitchFamily="34" charset="0"/>
                <a:cs typeface="Calibri" pitchFamily="34" charset="0"/>
              </a:rPr>
              <a:t>Formulas</a:t>
            </a:r>
            <a:endParaRPr lang="en-US" sz="2800" dirty="0">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26" y="1668463"/>
            <a:ext cx="1257300"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1" y="2293938"/>
            <a:ext cx="125730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313" y="3344863"/>
            <a:ext cx="1143000"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12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82971" y="188640"/>
            <a:ext cx="8644731" cy="1143000"/>
          </a:xfrm>
        </p:spPr>
        <p:txBody>
          <a:bodyPr>
            <a:normAutofit fontScale="90000"/>
          </a:bodyPr>
          <a:lstStyle/>
          <a:p>
            <a:r>
              <a:rPr lang="en-US" dirty="0">
                <a:solidFill>
                  <a:schemeClr val="bg1">
                    <a:lumMod val="75000"/>
                  </a:schemeClr>
                </a:solidFill>
              </a:rPr>
              <a:t>Session 4. </a:t>
            </a:r>
            <a:r>
              <a:rPr lang="en-GB" dirty="0"/>
              <a:t>Some useful Excel functions</a:t>
            </a:r>
            <a:endParaRPr lang="en-US" dirty="0"/>
          </a:p>
        </p:txBody>
      </p:sp>
      <p:sp>
        <p:nvSpPr>
          <p:cNvPr id="37891" name="Rectangle 3"/>
          <p:cNvSpPr>
            <a:spLocks noGrp="1" noChangeArrowheads="1"/>
          </p:cNvSpPr>
          <p:nvPr>
            <p:ph type="body" sz="half" idx="1"/>
          </p:nvPr>
        </p:nvSpPr>
        <p:spPr>
          <a:xfrm>
            <a:off x="143668" y="1181100"/>
            <a:ext cx="3185320" cy="4791076"/>
          </a:xfrm>
        </p:spPr>
        <p:txBody>
          <a:bodyPr/>
          <a:lstStyle/>
          <a:p>
            <a:pPr marL="0" indent="0">
              <a:lnSpc>
                <a:spcPct val="80000"/>
              </a:lnSpc>
              <a:buFontTx/>
              <a:buChar char="•"/>
            </a:pPr>
            <a:r>
              <a:rPr lang="en-GB" sz="2000" dirty="0">
                <a:latin typeface="Calibri" pitchFamily="34" charset="0"/>
                <a:cs typeface="Calibri" pitchFamily="34" charset="0"/>
              </a:rPr>
              <a:t> Logic</a:t>
            </a:r>
          </a:p>
          <a:p>
            <a:pPr lvl="1">
              <a:lnSpc>
                <a:spcPct val="80000"/>
              </a:lnSpc>
            </a:pPr>
            <a:r>
              <a:rPr lang="en-GB" sz="1800" cap="all" dirty="0">
                <a:latin typeface="Calibri" pitchFamily="34" charset="0"/>
                <a:cs typeface="Calibri" pitchFamily="34" charset="0"/>
              </a:rPr>
              <a:t>And</a:t>
            </a:r>
          </a:p>
          <a:p>
            <a:pPr lvl="1">
              <a:lnSpc>
                <a:spcPct val="80000"/>
              </a:lnSpc>
            </a:pPr>
            <a:r>
              <a:rPr lang="en-GB" sz="1800" cap="all" dirty="0">
                <a:latin typeface="Calibri" pitchFamily="34" charset="0"/>
                <a:cs typeface="Calibri" pitchFamily="34" charset="0"/>
              </a:rPr>
              <a:t>Or</a:t>
            </a:r>
          </a:p>
          <a:p>
            <a:pPr lvl="1">
              <a:lnSpc>
                <a:spcPct val="80000"/>
              </a:lnSpc>
            </a:pPr>
            <a:r>
              <a:rPr lang="en-GB" sz="1800" cap="all" dirty="0">
                <a:latin typeface="Calibri" pitchFamily="34" charset="0"/>
                <a:cs typeface="Calibri" pitchFamily="34" charset="0"/>
              </a:rPr>
              <a:t>If (then)</a:t>
            </a:r>
          </a:p>
          <a:p>
            <a:pPr lvl="1">
              <a:lnSpc>
                <a:spcPct val="80000"/>
              </a:lnSpc>
            </a:pPr>
            <a:r>
              <a:rPr lang="en-GB" sz="1800" cap="all" dirty="0">
                <a:latin typeface="Calibri" pitchFamily="34" charset="0"/>
                <a:cs typeface="Calibri" pitchFamily="34" charset="0"/>
              </a:rPr>
              <a:t>Not</a:t>
            </a:r>
          </a:p>
          <a:p>
            <a:pPr marL="457200" lvl="1" indent="0">
              <a:lnSpc>
                <a:spcPct val="80000"/>
              </a:lnSpc>
              <a:buNone/>
            </a:pPr>
            <a:endParaRPr lang="en-GB" sz="1800" dirty="0">
              <a:latin typeface="Calibri" pitchFamily="34" charset="0"/>
              <a:cs typeface="Calibri" pitchFamily="34" charset="0"/>
            </a:endParaRPr>
          </a:p>
          <a:p>
            <a:pPr marL="457200" lvl="1" indent="0">
              <a:lnSpc>
                <a:spcPct val="80000"/>
              </a:lnSpc>
              <a:buNone/>
            </a:pPr>
            <a:endParaRPr lang="en-GB" sz="1800" dirty="0">
              <a:latin typeface="Calibri" pitchFamily="34" charset="0"/>
              <a:cs typeface="Calibri" pitchFamily="34" charset="0"/>
            </a:endParaRPr>
          </a:p>
          <a:p>
            <a:pPr marL="0" indent="0">
              <a:lnSpc>
                <a:spcPct val="80000"/>
              </a:lnSpc>
              <a:buFontTx/>
              <a:buChar char="•"/>
            </a:pPr>
            <a:r>
              <a:rPr lang="en-GB" sz="2000" dirty="0">
                <a:latin typeface="Calibri" pitchFamily="34" charset="0"/>
                <a:cs typeface="Calibri" pitchFamily="34" charset="0"/>
              </a:rPr>
              <a:t> Mathematical/Statistical</a:t>
            </a:r>
          </a:p>
          <a:p>
            <a:pPr lvl="1">
              <a:lnSpc>
                <a:spcPct val="80000"/>
              </a:lnSpc>
            </a:pPr>
            <a:r>
              <a:rPr lang="en-GB" sz="1800" cap="all" dirty="0">
                <a:latin typeface="Calibri" pitchFamily="34" charset="0"/>
                <a:cs typeface="Calibri" pitchFamily="34" charset="0"/>
              </a:rPr>
              <a:t>Average</a:t>
            </a:r>
          </a:p>
          <a:p>
            <a:pPr lvl="1">
              <a:lnSpc>
                <a:spcPct val="80000"/>
              </a:lnSpc>
            </a:pPr>
            <a:r>
              <a:rPr lang="en-GB" sz="1800" cap="all" dirty="0">
                <a:latin typeface="Calibri" pitchFamily="34" charset="0"/>
                <a:cs typeface="Calibri" pitchFamily="34" charset="0"/>
              </a:rPr>
              <a:t>Count</a:t>
            </a:r>
          </a:p>
          <a:p>
            <a:pPr lvl="1">
              <a:lnSpc>
                <a:spcPct val="80000"/>
              </a:lnSpc>
            </a:pPr>
            <a:r>
              <a:rPr lang="en-GB" sz="1800" cap="all" dirty="0" err="1">
                <a:latin typeface="Calibri" pitchFamily="34" charset="0"/>
                <a:cs typeface="Calibri" pitchFamily="34" charset="0"/>
              </a:rPr>
              <a:t>CountA</a:t>
            </a:r>
            <a:endParaRPr lang="en-GB" sz="1800" cap="all" dirty="0">
              <a:latin typeface="Calibri" pitchFamily="34" charset="0"/>
              <a:cs typeface="Calibri" pitchFamily="34" charset="0"/>
            </a:endParaRPr>
          </a:p>
          <a:p>
            <a:pPr lvl="1">
              <a:lnSpc>
                <a:spcPct val="80000"/>
              </a:lnSpc>
            </a:pPr>
            <a:r>
              <a:rPr lang="en-GB" sz="1800" cap="all" dirty="0" err="1">
                <a:latin typeface="Calibri" pitchFamily="34" charset="0"/>
                <a:cs typeface="Calibri" pitchFamily="34" charset="0"/>
              </a:rPr>
              <a:t>CountBlank</a:t>
            </a:r>
            <a:endParaRPr lang="en-GB" sz="1800" cap="all" dirty="0">
              <a:latin typeface="Calibri" pitchFamily="34" charset="0"/>
              <a:cs typeface="Calibri" pitchFamily="34" charset="0"/>
            </a:endParaRPr>
          </a:p>
          <a:p>
            <a:pPr lvl="1">
              <a:lnSpc>
                <a:spcPct val="80000"/>
              </a:lnSpc>
            </a:pPr>
            <a:r>
              <a:rPr lang="en-GB" sz="1800" cap="all" dirty="0" err="1">
                <a:latin typeface="Calibri" pitchFamily="34" charset="0"/>
                <a:cs typeface="Calibri" pitchFamily="34" charset="0"/>
              </a:rPr>
              <a:t>CountIf</a:t>
            </a:r>
            <a:endParaRPr lang="en-GB" sz="1800" cap="all" dirty="0">
              <a:latin typeface="Calibri" pitchFamily="34" charset="0"/>
              <a:cs typeface="Calibri" pitchFamily="34" charset="0"/>
            </a:endParaRPr>
          </a:p>
          <a:p>
            <a:pPr lvl="1">
              <a:lnSpc>
                <a:spcPct val="80000"/>
              </a:lnSpc>
            </a:pPr>
            <a:r>
              <a:rPr lang="en-GB" sz="1800" cap="all" dirty="0" err="1">
                <a:latin typeface="Calibri" pitchFamily="34" charset="0"/>
                <a:cs typeface="Calibri" pitchFamily="34" charset="0"/>
              </a:rPr>
              <a:t>Dsum</a:t>
            </a:r>
            <a:endParaRPr lang="en-GB" sz="1800" cap="all" dirty="0">
              <a:latin typeface="Calibri" pitchFamily="34" charset="0"/>
              <a:cs typeface="Calibri" pitchFamily="34" charset="0"/>
            </a:endParaRPr>
          </a:p>
          <a:p>
            <a:pPr lvl="1">
              <a:lnSpc>
                <a:spcPct val="80000"/>
              </a:lnSpc>
            </a:pPr>
            <a:r>
              <a:rPr lang="en-GB" sz="1800" cap="all" dirty="0" err="1">
                <a:latin typeface="Calibri" pitchFamily="34" charset="0"/>
                <a:cs typeface="Calibri" pitchFamily="34" charset="0"/>
              </a:rPr>
              <a:t>SumIf</a:t>
            </a:r>
            <a:endParaRPr lang="en-GB" sz="1800" cap="all" dirty="0">
              <a:latin typeface="Calibri" pitchFamily="34" charset="0"/>
              <a:cs typeface="Calibri" pitchFamily="34" charset="0"/>
            </a:endParaRPr>
          </a:p>
          <a:p>
            <a:pPr lvl="1">
              <a:lnSpc>
                <a:spcPct val="80000"/>
              </a:lnSpc>
            </a:pPr>
            <a:r>
              <a:rPr lang="en-GB" sz="1800" cap="all" dirty="0">
                <a:latin typeface="Calibri" pitchFamily="34" charset="0"/>
                <a:cs typeface="Calibri" pitchFamily="34" charset="0"/>
              </a:rPr>
              <a:t>Rank</a:t>
            </a:r>
          </a:p>
          <a:p>
            <a:pPr lvl="1">
              <a:lnSpc>
                <a:spcPct val="80000"/>
              </a:lnSpc>
            </a:pPr>
            <a:endParaRPr lang="en-US" sz="1800" dirty="0">
              <a:latin typeface="Calibri" pitchFamily="34" charset="0"/>
              <a:cs typeface="Calibri" pitchFamily="34" charset="0"/>
            </a:endParaRPr>
          </a:p>
        </p:txBody>
      </p:sp>
      <p:sp>
        <p:nvSpPr>
          <p:cNvPr id="37892" name="Rectangle 4"/>
          <p:cNvSpPr>
            <a:spLocks noGrp="1" noChangeArrowheads="1"/>
          </p:cNvSpPr>
          <p:nvPr>
            <p:ph type="body" sz="half" idx="2"/>
          </p:nvPr>
        </p:nvSpPr>
        <p:spPr>
          <a:xfrm>
            <a:off x="3116263" y="1202531"/>
            <a:ext cx="2563019" cy="4748213"/>
          </a:xfrm>
        </p:spPr>
        <p:txBody>
          <a:bodyPr/>
          <a:lstStyle/>
          <a:p>
            <a:pPr marL="0" indent="0">
              <a:lnSpc>
                <a:spcPct val="80000"/>
              </a:lnSpc>
              <a:buFontTx/>
              <a:buChar char="•"/>
            </a:pPr>
            <a:r>
              <a:rPr lang="en-GB" sz="2000" dirty="0">
                <a:latin typeface="Calibri" pitchFamily="34" charset="0"/>
                <a:cs typeface="Calibri" pitchFamily="34" charset="0"/>
              </a:rPr>
              <a:t> Information</a:t>
            </a:r>
          </a:p>
          <a:p>
            <a:pPr lvl="1">
              <a:lnSpc>
                <a:spcPct val="80000"/>
              </a:lnSpc>
            </a:pPr>
            <a:r>
              <a:rPr lang="en-GB" sz="1800" cap="all" dirty="0">
                <a:latin typeface="Calibri" pitchFamily="34" charset="0"/>
                <a:cs typeface="Calibri" pitchFamily="34" charset="0"/>
              </a:rPr>
              <a:t>Trim</a:t>
            </a:r>
          </a:p>
          <a:p>
            <a:pPr lvl="1">
              <a:lnSpc>
                <a:spcPct val="80000"/>
              </a:lnSpc>
            </a:pPr>
            <a:r>
              <a:rPr lang="en-GB" sz="1800" cap="all" dirty="0">
                <a:latin typeface="Calibri" pitchFamily="34" charset="0"/>
                <a:cs typeface="Calibri" pitchFamily="34" charset="0"/>
              </a:rPr>
              <a:t>Clean</a:t>
            </a:r>
          </a:p>
          <a:p>
            <a:pPr lvl="1">
              <a:lnSpc>
                <a:spcPct val="80000"/>
              </a:lnSpc>
            </a:pPr>
            <a:r>
              <a:rPr lang="en-GB" sz="1800" cap="all" dirty="0" err="1">
                <a:latin typeface="Calibri" pitchFamily="34" charset="0"/>
                <a:cs typeface="Calibri" pitchFamily="34" charset="0"/>
              </a:rPr>
              <a:t>Vlookup</a:t>
            </a:r>
            <a:endParaRPr lang="en-GB" sz="1800" cap="all" dirty="0">
              <a:latin typeface="Calibri" pitchFamily="34" charset="0"/>
              <a:cs typeface="Calibri" pitchFamily="34" charset="0"/>
            </a:endParaRPr>
          </a:p>
          <a:p>
            <a:pPr lvl="1">
              <a:lnSpc>
                <a:spcPct val="80000"/>
              </a:lnSpc>
            </a:pPr>
            <a:r>
              <a:rPr lang="en-GB" sz="1800" cap="all" dirty="0">
                <a:latin typeface="Calibri" pitchFamily="34" charset="0"/>
                <a:cs typeface="Calibri" pitchFamily="34" charset="0"/>
              </a:rPr>
              <a:t>Concatenate</a:t>
            </a:r>
          </a:p>
          <a:p>
            <a:pPr lvl="1">
              <a:lnSpc>
                <a:spcPct val="80000"/>
              </a:lnSpc>
            </a:pPr>
            <a:r>
              <a:rPr lang="en-GB" sz="1800" cap="all" dirty="0">
                <a:latin typeface="Calibri" pitchFamily="34" charset="0"/>
                <a:cs typeface="Calibri" pitchFamily="34" charset="0"/>
              </a:rPr>
              <a:t>Left</a:t>
            </a:r>
          </a:p>
          <a:p>
            <a:pPr lvl="1">
              <a:lnSpc>
                <a:spcPct val="80000"/>
              </a:lnSpc>
            </a:pPr>
            <a:r>
              <a:rPr lang="en-GB" sz="1800" cap="all" dirty="0">
                <a:latin typeface="Calibri" pitchFamily="34" charset="0"/>
                <a:cs typeface="Calibri" pitchFamily="34" charset="0"/>
              </a:rPr>
              <a:t>Right</a:t>
            </a:r>
          </a:p>
          <a:p>
            <a:pPr lvl="1">
              <a:lnSpc>
                <a:spcPct val="80000"/>
              </a:lnSpc>
            </a:pPr>
            <a:r>
              <a:rPr lang="en-GB" sz="1800" cap="all" dirty="0">
                <a:latin typeface="Calibri" pitchFamily="34" charset="0"/>
                <a:cs typeface="Calibri" pitchFamily="34" charset="0"/>
              </a:rPr>
              <a:t>Mid</a:t>
            </a:r>
          </a:p>
          <a:p>
            <a:pPr lvl="1">
              <a:lnSpc>
                <a:spcPct val="80000"/>
              </a:lnSpc>
            </a:pPr>
            <a:r>
              <a:rPr lang="en-GB" sz="1800" cap="all" dirty="0">
                <a:latin typeface="Calibri" pitchFamily="34" charset="0"/>
                <a:cs typeface="Calibri" pitchFamily="34" charset="0"/>
              </a:rPr>
              <a:t>Len</a:t>
            </a:r>
          </a:p>
          <a:p>
            <a:pPr lvl="1">
              <a:lnSpc>
                <a:spcPct val="80000"/>
              </a:lnSpc>
            </a:pPr>
            <a:r>
              <a:rPr lang="en-GB" sz="1800" cap="all" dirty="0">
                <a:latin typeface="Calibri" pitchFamily="34" charset="0"/>
                <a:cs typeface="Calibri" pitchFamily="34" charset="0"/>
              </a:rPr>
              <a:t>Find</a:t>
            </a:r>
          </a:p>
          <a:p>
            <a:pPr lvl="1">
              <a:lnSpc>
                <a:spcPct val="80000"/>
              </a:lnSpc>
            </a:pPr>
            <a:r>
              <a:rPr lang="en-GB" sz="1800" cap="all" dirty="0">
                <a:latin typeface="Calibri" pitchFamily="34" charset="0"/>
                <a:cs typeface="Calibri" pitchFamily="34" charset="0"/>
              </a:rPr>
              <a:t>Proper</a:t>
            </a:r>
          </a:p>
          <a:p>
            <a:pPr lvl="1">
              <a:lnSpc>
                <a:spcPct val="80000"/>
              </a:lnSpc>
            </a:pPr>
            <a:r>
              <a:rPr lang="en-GB" sz="1800" cap="all" dirty="0">
                <a:latin typeface="Calibri" pitchFamily="34" charset="0"/>
                <a:cs typeface="Calibri" pitchFamily="34" charset="0"/>
              </a:rPr>
              <a:t>Lower</a:t>
            </a:r>
          </a:p>
          <a:p>
            <a:pPr lvl="1">
              <a:lnSpc>
                <a:spcPct val="80000"/>
              </a:lnSpc>
            </a:pPr>
            <a:r>
              <a:rPr lang="en-GB" sz="1800" cap="all" dirty="0">
                <a:latin typeface="Calibri" pitchFamily="34" charset="0"/>
                <a:cs typeface="Calibri" pitchFamily="34" charset="0"/>
              </a:rPr>
              <a:t>Upper</a:t>
            </a:r>
          </a:p>
          <a:p>
            <a:pPr lvl="1">
              <a:lnSpc>
                <a:spcPct val="80000"/>
              </a:lnSpc>
            </a:pPr>
            <a:r>
              <a:rPr lang="en-GB" sz="1800" cap="all" dirty="0" err="1">
                <a:latin typeface="Calibri" pitchFamily="34" charset="0"/>
                <a:cs typeface="Calibri" pitchFamily="34" charset="0"/>
              </a:rPr>
              <a:t>IsBlank</a:t>
            </a:r>
            <a:endParaRPr lang="en-GB" sz="1800" cap="all" dirty="0">
              <a:latin typeface="Calibri" pitchFamily="34" charset="0"/>
              <a:cs typeface="Calibri" pitchFamily="34" charset="0"/>
            </a:endParaRPr>
          </a:p>
          <a:p>
            <a:pPr lvl="1">
              <a:lnSpc>
                <a:spcPct val="80000"/>
              </a:lnSpc>
            </a:pPr>
            <a:r>
              <a:rPr lang="en-GB" sz="1800" cap="all" dirty="0" err="1">
                <a:latin typeface="Calibri" pitchFamily="34" charset="0"/>
                <a:cs typeface="Calibri" pitchFamily="34" charset="0"/>
              </a:rPr>
              <a:t>IsText</a:t>
            </a:r>
            <a:endParaRPr lang="en-GB" sz="1800" cap="all" dirty="0">
              <a:latin typeface="Calibri" pitchFamily="34" charset="0"/>
              <a:cs typeface="Calibri" pitchFamily="34" charset="0"/>
            </a:endParaRPr>
          </a:p>
          <a:p>
            <a:pPr lvl="1">
              <a:lnSpc>
                <a:spcPct val="80000"/>
              </a:lnSpc>
            </a:pPr>
            <a:r>
              <a:rPr lang="en-GB" sz="1800" cap="all" dirty="0" err="1">
                <a:latin typeface="Calibri" pitchFamily="34" charset="0"/>
                <a:cs typeface="Calibri" pitchFamily="34" charset="0"/>
              </a:rPr>
              <a:t>Yearfrac</a:t>
            </a:r>
            <a:endParaRPr lang="en-GB" sz="1800" cap="all" dirty="0">
              <a:latin typeface="Calibri" pitchFamily="34" charset="0"/>
              <a:cs typeface="Calibri" pitchFamily="34" charset="0"/>
            </a:endParaRPr>
          </a:p>
          <a:p>
            <a:pPr lvl="1">
              <a:lnSpc>
                <a:spcPct val="80000"/>
              </a:lnSpc>
            </a:pPr>
            <a:r>
              <a:rPr lang="en-GB" sz="1800" cap="all" dirty="0">
                <a:latin typeface="Calibri" pitchFamily="34" charset="0"/>
                <a:cs typeface="Calibri" pitchFamily="34" charset="0"/>
              </a:rPr>
              <a:t>Today</a:t>
            </a:r>
          </a:p>
          <a:p>
            <a:pPr marL="0" indent="0">
              <a:lnSpc>
                <a:spcPct val="80000"/>
              </a:lnSpc>
            </a:pPr>
            <a:endParaRPr lang="en-US" sz="2000" dirty="0">
              <a:latin typeface="Calibri" pitchFamily="34" charset="0"/>
              <a:cs typeface="Calibri" pitchFamily="34" charset="0"/>
            </a:endParaRPr>
          </a:p>
        </p:txBody>
      </p:sp>
      <p:sp>
        <p:nvSpPr>
          <p:cNvPr id="37893" name="Text Box 5"/>
          <p:cNvSpPr txBox="1">
            <a:spLocks noChangeArrowheads="1"/>
          </p:cNvSpPr>
          <p:nvPr/>
        </p:nvSpPr>
        <p:spPr bwMode="auto">
          <a:xfrm>
            <a:off x="5832475" y="4513261"/>
            <a:ext cx="3023394" cy="923330"/>
          </a:xfrm>
          <a:prstGeom prst="rect">
            <a:avLst/>
          </a:prstGeom>
          <a:noFill/>
          <a:ln>
            <a:noFill/>
          </a:ln>
          <a:effectLst/>
        </p:spPr>
        <p:txBody>
          <a:bodyPr wrap="square">
            <a:spAutoFit/>
          </a:bodyPr>
          <a:lstStyle/>
          <a:p>
            <a:r>
              <a:rPr lang="en-GB" dirty="0">
                <a:solidFill>
                  <a:srgbClr val="FF0000"/>
                </a:solidFill>
              </a:rPr>
              <a:t>Use the help in Excel which gives guidance on the use of each formula</a:t>
            </a:r>
            <a:endParaRPr lang="en-US" dirty="0">
              <a:solidFill>
                <a:srgbClr val="FF0000"/>
              </a:solidFill>
            </a:endParaRPr>
          </a:p>
        </p:txBody>
      </p:sp>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l="26410" t="33449" r="45445" b="34242"/>
          <a:stretch>
            <a:fillRect/>
          </a:stretch>
        </p:blipFill>
        <p:spPr bwMode="auto">
          <a:xfrm>
            <a:off x="5760640" y="1184728"/>
            <a:ext cx="3167063"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5" name="Line 7"/>
          <p:cNvSpPr>
            <a:spLocks noChangeShapeType="1"/>
          </p:cNvSpPr>
          <p:nvPr/>
        </p:nvSpPr>
        <p:spPr bwMode="auto">
          <a:xfrm flipV="1">
            <a:off x="6283325" y="3528217"/>
            <a:ext cx="0" cy="97234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Tree>
    <p:extLst>
      <p:ext uri="{BB962C8B-B14F-4D97-AF65-F5344CB8AC3E}">
        <p14:creationId xmlns:p14="http://schemas.microsoft.com/office/powerpoint/2010/main" val="35474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75000"/>
                  </a:schemeClr>
                </a:solidFill>
              </a:rPr>
              <a:t>Session 4. </a:t>
            </a:r>
            <a:r>
              <a:rPr lang="en-US" dirty="0"/>
              <a:t>Let’s try</a:t>
            </a:r>
            <a:endParaRPr lang="en-GB" dirty="0"/>
          </a:p>
        </p:txBody>
      </p:sp>
      <p:sp>
        <p:nvSpPr>
          <p:cNvPr id="3" name="Content Placeholder 2"/>
          <p:cNvSpPr>
            <a:spLocks noGrp="1"/>
          </p:cNvSpPr>
          <p:nvPr>
            <p:ph idx="1"/>
          </p:nvPr>
        </p:nvSpPr>
        <p:spPr>
          <a:xfrm>
            <a:off x="457200" y="1600201"/>
            <a:ext cx="8229600" cy="676672"/>
          </a:xfrm>
        </p:spPr>
        <p:txBody>
          <a:bodyPr/>
          <a:lstStyle/>
          <a:p>
            <a:r>
              <a:rPr lang="en-US" dirty="0"/>
              <a:t>Demonstration exercise! </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787" y="2636912"/>
            <a:ext cx="4162425" cy="2857500"/>
          </a:xfrm>
          <a:prstGeom prst="rect">
            <a:avLst/>
          </a:prstGeom>
        </p:spPr>
      </p:pic>
    </p:spTree>
    <p:extLst>
      <p:ext uri="{BB962C8B-B14F-4D97-AF65-F5344CB8AC3E}">
        <p14:creationId xmlns:p14="http://schemas.microsoft.com/office/powerpoint/2010/main" val="373769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75000"/>
                  </a:schemeClr>
                </a:solidFill>
              </a:rPr>
              <a:t>Session 4. </a:t>
            </a:r>
            <a:r>
              <a:rPr lang="en-US" dirty="0"/>
              <a:t>EXERCISE</a:t>
            </a:r>
            <a:endParaRPr lang="en-GB" dirty="0"/>
          </a:p>
        </p:txBody>
      </p:sp>
      <p:sp>
        <p:nvSpPr>
          <p:cNvPr id="5" name="Rectangle 4"/>
          <p:cNvSpPr/>
          <p:nvPr/>
        </p:nvSpPr>
        <p:spPr>
          <a:xfrm>
            <a:off x="5364088" y="1916832"/>
            <a:ext cx="2664296" cy="3600400"/>
          </a:xfrm>
          <a:prstGeom prst="rect">
            <a:avLst/>
          </a:prstGeom>
          <a:noFill/>
          <a:ln w="127000" cmpd="dbl">
            <a:solidFill>
              <a:srgbClr val="7F14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578523" y="2044107"/>
            <a:ext cx="719924" cy="719924"/>
          </a:xfrm>
          <a:prstGeom prst="rect">
            <a:avLst/>
          </a:prstGeom>
        </p:spPr>
      </p:pic>
      <p:sp>
        <p:nvSpPr>
          <p:cNvPr id="7" name="TextBox 6"/>
          <p:cNvSpPr txBox="1"/>
          <p:nvPr/>
        </p:nvSpPr>
        <p:spPr>
          <a:xfrm>
            <a:off x="6612772" y="2015204"/>
            <a:ext cx="1291590" cy="584775"/>
          </a:xfrm>
          <a:prstGeom prst="rect">
            <a:avLst/>
          </a:prstGeom>
          <a:noFill/>
        </p:spPr>
        <p:txBody>
          <a:bodyPr wrap="square" rtlCol="0">
            <a:spAutoFit/>
          </a:bodyPr>
          <a:lstStyle/>
          <a:p>
            <a:r>
              <a:rPr lang="en-US" sz="3200" b="1" dirty="0">
                <a:solidFill>
                  <a:srgbClr val="7F1416"/>
                </a:solidFill>
              </a:rPr>
              <a:t>5 Min.</a:t>
            </a:r>
            <a:endParaRPr lang="en-GB" sz="3200" b="1" dirty="0">
              <a:solidFill>
                <a:srgbClr val="7F1416"/>
              </a:solidFill>
            </a:endParaRPr>
          </a:p>
        </p:txBody>
      </p:sp>
      <p:sp>
        <p:nvSpPr>
          <p:cNvPr id="8" name="TextBox 7"/>
          <p:cNvSpPr txBox="1"/>
          <p:nvPr/>
        </p:nvSpPr>
        <p:spPr>
          <a:xfrm>
            <a:off x="5464057" y="2871482"/>
            <a:ext cx="2297430" cy="2585323"/>
          </a:xfrm>
          <a:prstGeom prst="rect">
            <a:avLst/>
          </a:prstGeom>
          <a:noFill/>
        </p:spPr>
        <p:txBody>
          <a:bodyPr wrap="square" rtlCol="0">
            <a:spAutoFit/>
          </a:bodyPr>
          <a:lstStyle/>
          <a:p>
            <a:r>
              <a:rPr lang="en-US" b="1" dirty="0">
                <a:solidFill>
                  <a:srgbClr val="7F1416"/>
                </a:solidFill>
              </a:rPr>
              <a:t>SCRAMBLE EXERCISE</a:t>
            </a:r>
          </a:p>
          <a:p>
            <a:endParaRPr lang="en-US" b="1" dirty="0">
              <a:solidFill>
                <a:srgbClr val="7F1416"/>
              </a:solidFill>
            </a:endParaRPr>
          </a:p>
          <a:p>
            <a:r>
              <a:rPr lang="en-GB" dirty="0">
                <a:solidFill>
                  <a:srgbClr val="7F1416"/>
                </a:solidFill>
              </a:rPr>
              <a:t>You have received now dataset extracted from Kobo sign up for training form. </a:t>
            </a:r>
          </a:p>
          <a:p>
            <a:r>
              <a:rPr lang="en-GB" dirty="0">
                <a:solidFill>
                  <a:srgbClr val="7F1416"/>
                </a:solidFill>
              </a:rPr>
              <a:t>In groups, work on cleaning the data and present final results.</a:t>
            </a:r>
          </a:p>
        </p:txBody>
      </p:sp>
    </p:spTree>
    <p:extLst>
      <p:ext uri="{BB962C8B-B14F-4D97-AF65-F5344CB8AC3E}">
        <p14:creationId xmlns:p14="http://schemas.microsoft.com/office/powerpoint/2010/main" val="110131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normAutofit fontScale="90000"/>
          </a:bodyPr>
          <a:lstStyle/>
          <a:p>
            <a:r>
              <a:rPr lang="en-US" dirty="0">
                <a:solidFill>
                  <a:schemeClr val="bg1">
                    <a:lumMod val="65000"/>
                  </a:schemeClr>
                </a:solidFill>
              </a:rPr>
              <a:t>Session 5: </a:t>
            </a:r>
            <a:r>
              <a:rPr lang="en-US" dirty="0"/>
              <a:t>ANALYSIS/DISSEMINATION</a:t>
            </a:r>
            <a:endParaRPr lang="en-GB" dirty="0"/>
          </a:p>
        </p:txBody>
      </p:sp>
    </p:spTree>
    <p:extLst>
      <p:ext uri="{BB962C8B-B14F-4D97-AF65-F5344CB8AC3E}">
        <p14:creationId xmlns:p14="http://schemas.microsoft.com/office/powerpoint/2010/main" val="41570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166313" y="588569"/>
            <a:ext cx="7956376" cy="523220"/>
          </a:xfrm>
          <a:prstGeom prst="rect">
            <a:avLst/>
          </a:prstGeom>
          <a:noFill/>
          <a:ln w="9525">
            <a:noFill/>
            <a:miter lim="800000"/>
            <a:headEnd/>
            <a:tailEnd/>
          </a:ln>
        </p:spPr>
        <p:txBody>
          <a:bodyPr wrap="square">
            <a:prstTxWarp prst="textNoShape">
              <a:avLst/>
            </a:prstTxWarp>
            <a:spAutoFit/>
          </a:bodyPr>
          <a:lstStyle/>
          <a:p>
            <a:pPr marL="39688"/>
            <a:r>
              <a:rPr lang="en-US" sz="2800" dirty="0">
                <a:solidFill>
                  <a:srgbClr val="5F5F5F"/>
                </a:solidFill>
                <a:latin typeface="Arial"/>
                <a:ea typeface="Arial"/>
                <a:cs typeface="Arial"/>
              </a:rPr>
              <a:t>Information Management is a cycle of six stages</a:t>
            </a:r>
            <a:endParaRPr lang="en-US" sz="4000" dirty="0">
              <a:solidFill>
                <a:srgbClr val="FF0000"/>
              </a:solidFill>
              <a:latin typeface="Arial"/>
              <a:ea typeface="Arial"/>
              <a:cs typeface="Arial"/>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51306" y="332020"/>
            <a:ext cx="1036319" cy="1036319"/>
          </a:xfrm>
          <a:prstGeom prst="rect">
            <a:avLst/>
          </a:prstGeom>
          <a:noFill/>
          <a:ln>
            <a:noFill/>
          </a:ln>
        </p:spPr>
      </p:pic>
      <p:cxnSp>
        <p:nvCxnSpPr>
          <p:cNvPr id="6" name="Straight Arrow Connector 5"/>
          <p:cNvCxnSpPr/>
          <p:nvPr/>
        </p:nvCxnSpPr>
        <p:spPr>
          <a:xfrm flipV="1">
            <a:off x="889153" y="3529767"/>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1520" y="3917018"/>
            <a:ext cx="1034771" cy="11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5198" y="5101581"/>
            <a:ext cx="867545" cy="338554"/>
          </a:xfrm>
          <a:prstGeom prst="rect">
            <a:avLst/>
          </a:prstGeom>
          <a:noFill/>
        </p:spPr>
        <p:txBody>
          <a:bodyPr wrap="none" rtlCol="0">
            <a:spAutoFit/>
          </a:bodyPr>
          <a:lstStyle/>
          <a:p>
            <a:r>
              <a:rPr lang="en-US" sz="1600" b="1" dirty="0">
                <a:solidFill>
                  <a:srgbClr val="459FD5"/>
                </a:solidFill>
                <a:latin typeface="Arial" pitchFamily="34" charset="0"/>
                <a:cs typeface="Arial" pitchFamily="34" charset="0"/>
              </a:rPr>
              <a:t>Design</a:t>
            </a:r>
          </a:p>
        </p:txBody>
      </p:sp>
      <p:pic>
        <p:nvPicPr>
          <p:cNvPr id="12"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8003" y="2044810"/>
            <a:ext cx="15906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57492" y="2075385"/>
            <a:ext cx="1466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768670" y="5111543"/>
            <a:ext cx="1255472" cy="338554"/>
          </a:xfrm>
          <a:prstGeom prst="rect">
            <a:avLst/>
          </a:prstGeom>
          <a:noFill/>
        </p:spPr>
        <p:txBody>
          <a:bodyPr wrap="none" rtlCol="0" anchor="ctr">
            <a:spAutoFit/>
          </a:bodyPr>
          <a:lstStyle/>
          <a:p>
            <a:r>
              <a:rPr lang="en-US" sz="1600" b="1" dirty="0">
                <a:solidFill>
                  <a:srgbClr val="459FD5"/>
                </a:solidFill>
                <a:latin typeface="Arial" pitchFamily="34" charset="0"/>
                <a:cs typeface="Arial" pitchFamily="34" charset="0"/>
              </a:rPr>
              <a:t>Combining</a:t>
            </a:r>
          </a:p>
        </p:txBody>
      </p:sp>
      <p:pic>
        <p:nvPicPr>
          <p:cNvPr id="4102" name="Picture 6" descr="\\redcross\home\maartenvv\Office\My Pictures\feature_icon_web_reporting.png"/>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5748" y="3925235"/>
            <a:ext cx="1824418" cy="12143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dcross\home\maartenvv\Office\My Pictures\Picture3.png"/>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31854" y="1998800"/>
            <a:ext cx="1276350" cy="173355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2721701" y="3546196"/>
            <a:ext cx="366337" cy="370822"/>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945837" y="3586681"/>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829926" y="3518749"/>
            <a:ext cx="366337" cy="370822"/>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754149" y="3624732"/>
            <a:ext cx="366337" cy="338554"/>
          </a:xfrm>
          <a:prstGeom prst="straightConnector1">
            <a:avLst/>
          </a:prstGeom>
          <a:ln w="28575">
            <a:solidFill>
              <a:srgbClr val="459FD5"/>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7808" y="2008876"/>
            <a:ext cx="15906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07297" y="2039451"/>
            <a:ext cx="1466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 descr="\\redcross\home\maartenvv\Office\My Pictures\Picture3.png"/>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1659" y="1962866"/>
            <a:ext cx="12763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9026" y="1286981"/>
            <a:ext cx="608161" cy="75247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6789" y="5144613"/>
            <a:ext cx="863534" cy="86353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2319" y="1081810"/>
            <a:ext cx="1260407" cy="100832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74653" y="5004317"/>
            <a:ext cx="1619672" cy="1012295"/>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57492" y="1182418"/>
            <a:ext cx="1364230" cy="852644"/>
          </a:xfrm>
          <a:prstGeom prst="rect">
            <a:avLst/>
          </a:prstGeom>
        </p:spPr>
      </p:pic>
      <p:pic>
        <p:nvPicPr>
          <p:cNvPr id="14" name="Picture 3"/>
          <p:cNvPicPr>
            <a:picLocks noChangeAspect="1" noChangeArrowheads="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26683" y="3917018"/>
            <a:ext cx="13811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15" cstate="print">
            <a:extLst>
              <a:ext uri="{28A0092B-C50C-407E-A947-70E740481C1C}">
                <a14:useLocalDpi xmlns:a14="http://schemas.microsoft.com/office/drawing/2010/main" val="0"/>
              </a:ext>
            </a:extLst>
          </a:blip>
          <a:srcRect t="22483"/>
          <a:stretch/>
        </p:blipFill>
        <p:spPr>
          <a:xfrm>
            <a:off x="669465" y="5328250"/>
            <a:ext cx="1422147" cy="822078"/>
          </a:xfrm>
          <a:prstGeom prst="rect">
            <a:avLst/>
          </a:prstGeom>
        </p:spPr>
      </p:pic>
    </p:spTree>
    <p:extLst>
      <p:ext uri="{BB962C8B-B14F-4D97-AF65-F5344CB8AC3E}">
        <p14:creationId xmlns:p14="http://schemas.microsoft.com/office/powerpoint/2010/main" val="170075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65000"/>
                  </a:schemeClr>
                </a:solidFill>
              </a:rPr>
              <a:t>Session 5: </a:t>
            </a:r>
            <a:r>
              <a:rPr lang="en-US" dirty="0"/>
              <a:t>ANALYSIS/DISSEMINATION</a:t>
            </a:r>
            <a:endParaRPr lang="en-GB" dirty="0"/>
          </a:p>
        </p:txBody>
      </p:sp>
      <p:sp>
        <p:nvSpPr>
          <p:cNvPr id="3" name="Content Placeholder 2"/>
          <p:cNvSpPr>
            <a:spLocks noGrp="1"/>
          </p:cNvSpPr>
          <p:nvPr>
            <p:ph idx="1"/>
          </p:nvPr>
        </p:nvSpPr>
        <p:spPr>
          <a:xfrm>
            <a:off x="611560" y="1600201"/>
            <a:ext cx="8075240" cy="2310987"/>
          </a:xfrm>
        </p:spPr>
        <p:txBody>
          <a:bodyPr>
            <a:normAutofit fontScale="92500" lnSpcReduction="10000"/>
          </a:bodyPr>
          <a:lstStyle/>
          <a:p>
            <a:pPr marL="0" indent="0">
              <a:buNone/>
            </a:pPr>
            <a:r>
              <a:rPr lang="en-US" dirty="0"/>
              <a:t>If for Information Manager Officer these 2 separated activities are very detailed &amp; involve </a:t>
            </a:r>
            <a:r>
              <a:rPr lang="en-US" dirty="0">
                <a:solidFill>
                  <a:srgbClr val="7F1416"/>
                </a:solidFill>
              </a:rPr>
              <a:t>3</a:t>
            </a:r>
            <a:r>
              <a:rPr lang="en-US" dirty="0"/>
              <a:t> different functions. </a:t>
            </a:r>
          </a:p>
          <a:p>
            <a:pPr marL="0" indent="0">
              <a:buNone/>
            </a:pPr>
            <a:r>
              <a:rPr lang="en-US" dirty="0"/>
              <a:t>For super-users it will be merged in 1 condensed task summarizing the </a:t>
            </a:r>
            <a:r>
              <a:rPr lang="en-US" b="1" dirty="0">
                <a:solidFill>
                  <a:srgbClr val="7F1416"/>
                </a:solidFill>
              </a:rPr>
              <a:t>3</a:t>
            </a:r>
            <a:r>
              <a:rPr lang="en-US" dirty="0"/>
              <a:t> </a:t>
            </a:r>
            <a:r>
              <a:rPr lang="en-US" b="1" dirty="0">
                <a:solidFill>
                  <a:srgbClr val="7F1416"/>
                </a:solidFill>
              </a:rPr>
              <a:t>different functions </a:t>
            </a:r>
            <a:r>
              <a:rPr lang="en-US" dirty="0"/>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3789040"/>
            <a:ext cx="1981200" cy="199072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3893" y="3911188"/>
            <a:ext cx="1576214" cy="186857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8144" y="3753978"/>
            <a:ext cx="2576060" cy="2060848"/>
          </a:xfrm>
          <a:prstGeom prst="rect">
            <a:avLst/>
          </a:prstGeom>
        </p:spPr>
      </p:pic>
    </p:spTree>
    <p:extLst>
      <p:ext uri="{BB962C8B-B14F-4D97-AF65-F5344CB8AC3E}">
        <p14:creationId xmlns:p14="http://schemas.microsoft.com/office/powerpoint/2010/main" val="429185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65000"/>
                  </a:schemeClr>
                </a:solidFill>
              </a:rPr>
              <a:t>Session 5: </a:t>
            </a:r>
            <a:r>
              <a:rPr lang="en-US" dirty="0"/>
              <a:t>ANALYSIS/DISSEMINATION</a:t>
            </a:r>
            <a:endParaRPr lang="en-GB" dirty="0"/>
          </a:p>
        </p:txBody>
      </p:sp>
      <p:sp>
        <p:nvSpPr>
          <p:cNvPr id="3" name="Content Placeholder 2"/>
          <p:cNvSpPr>
            <a:spLocks noGrp="1"/>
          </p:cNvSpPr>
          <p:nvPr>
            <p:ph idx="1"/>
          </p:nvPr>
        </p:nvSpPr>
        <p:spPr>
          <a:xfrm>
            <a:off x="547318" y="1556792"/>
            <a:ext cx="6905001" cy="4863081"/>
          </a:xfrm>
        </p:spPr>
        <p:txBody>
          <a:bodyPr>
            <a:normAutofit fontScale="85000" lnSpcReduction="10000"/>
          </a:bodyPr>
          <a:lstStyle/>
          <a:p>
            <a:r>
              <a:rPr lang="en-US" dirty="0"/>
              <a:t>a </a:t>
            </a:r>
            <a:r>
              <a:rPr lang="en-US" dirty="0">
                <a:solidFill>
                  <a:srgbClr val="7F1416"/>
                </a:solidFill>
              </a:rPr>
              <a:t>postulate</a:t>
            </a:r>
            <a:r>
              <a:rPr lang="en-US" dirty="0"/>
              <a:t> –what element(s), rule(s) is fixed-</a:t>
            </a:r>
          </a:p>
          <a:p>
            <a:pPr>
              <a:spcAft>
                <a:spcPts val="2400"/>
              </a:spcAft>
            </a:pPr>
            <a:r>
              <a:rPr lang="en-US" dirty="0"/>
              <a:t>an </a:t>
            </a:r>
            <a:r>
              <a:rPr lang="en-US" dirty="0">
                <a:solidFill>
                  <a:srgbClr val="7F1416"/>
                </a:solidFill>
              </a:rPr>
              <a:t>hypothesis</a:t>
            </a:r>
            <a:r>
              <a:rPr lang="en-US" dirty="0"/>
              <a:t> – what you assume-</a:t>
            </a:r>
          </a:p>
          <a:p>
            <a:r>
              <a:rPr lang="en-US" dirty="0"/>
              <a:t>a </a:t>
            </a:r>
            <a:r>
              <a:rPr lang="en-US" dirty="0">
                <a:solidFill>
                  <a:srgbClr val="7F1416"/>
                </a:solidFill>
              </a:rPr>
              <a:t>methods</a:t>
            </a:r>
            <a:r>
              <a:rPr lang="en-US" dirty="0"/>
              <a:t> –how to work data to make indicators and proxy indicators-</a:t>
            </a:r>
          </a:p>
          <a:p>
            <a:pPr>
              <a:spcAft>
                <a:spcPts val="2400"/>
              </a:spcAft>
            </a:pPr>
            <a:r>
              <a:rPr lang="en-US" dirty="0"/>
              <a:t>a </a:t>
            </a:r>
            <a:r>
              <a:rPr lang="en-US" dirty="0">
                <a:solidFill>
                  <a:srgbClr val="7F1416"/>
                </a:solidFill>
              </a:rPr>
              <a:t>results</a:t>
            </a:r>
            <a:r>
              <a:rPr lang="en-US" dirty="0"/>
              <a:t> –a percentage, a breakdown, a figures etc.-</a:t>
            </a:r>
          </a:p>
          <a:p>
            <a:pPr marL="0" indent="0">
              <a:buNone/>
            </a:pPr>
            <a:r>
              <a:rPr lang="en-US" dirty="0">
                <a:solidFill>
                  <a:srgbClr val="7F1416"/>
                </a:solidFill>
              </a:rPr>
              <a:t>Visualization</a:t>
            </a:r>
            <a:r>
              <a:rPr lang="en-US" dirty="0"/>
              <a:t> </a:t>
            </a:r>
            <a:r>
              <a:rPr lang="en-US" dirty="0">
                <a:solidFill>
                  <a:srgbClr val="7F1416"/>
                </a:solidFill>
              </a:rPr>
              <a:t>of the data </a:t>
            </a:r>
            <a:r>
              <a:rPr lang="en-US" dirty="0"/>
              <a:t>is the medium between </a:t>
            </a:r>
            <a:r>
              <a:rPr lang="en-US" dirty="0">
                <a:solidFill>
                  <a:srgbClr val="7F1416"/>
                </a:solidFill>
              </a:rPr>
              <a:t>analysis</a:t>
            </a:r>
            <a:r>
              <a:rPr lang="en-US" dirty="0"/>
              <a:t> &amp; </a:t>
            </a:r>
            <a:r>
              <a:rPr lang="en-US" dirty="0">
                <a:solidFill>
                  <a:srgbClr val="7F1416"/>
                </a:solidFill>
              </a:rPr>
              <a:t>dissemination</a:t>
            </a:r>
            <a:r>
              <a:rPr lang="en-US" dirty="0"/>
              <a:t> and it could revert forms as:  graph(s), indicator(s), map(s)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025" y="1064954"/>
            <a:ext cx="1651636" cy="165957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4361" y="2861189"/>
            <a:ext cx="1167257" cy="138376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5599" y="4384108"/>
            <a:ext cx="2028401" cy="1622721"/>
          </a:xfrm>
          <a:prstGeom prst="rect">
            <a:avLst/>
          </a:prstGeom>
        </p:spPr>
      </p:pic>
    </p:spTree>
    <p:extLst>
      <p:ext uri="{BB962C8B-B14F-4D97-AF65-F5344CB8AC3E}">
        <p14:creationId xmlns:p14="http://schemas.microsoft.com/office/powerpoint/2010/main" val="245552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325" y="248288"/>
            <a:ext cx="8229600" cy="1143000"/>
          </a:xfrm>
        </p:spPr>
        <p:txBody>
          <a:bodyPr>
            <a:normAutofit/>
          </a:bodyPr>
          <a:lstStyle/>
          <a:p>
            <a:r>
              <a:rPr lang="en-US" dirty="0">
                <a:solidFill>
                  <a:schemeClr val="bg1">
                    <a:lumMod val="65000"/>
                  </a:schemeClr>
                </a:solidFill>
              </a:rPr>
              <a:t>Session 5: </a:t>
            </a:r>
            <a:r>
              <a:rPr lang="en-US" dirty="0"/>
              <a:t>ANALYSIS</a:t>
            </a:r>
            <a:endParaRPr lang="en-GB" dirty="0"/>
          </a:p>
        </p:txBody>
      </p:sp>
      <p:sp>
        <p:nvSpPr>
          <p:cNvPr id="3" name="Content Placeholder 2"/>
          <p:cNvSpPr>
            <a:spLocks noGrp="1"/>
          </p:cNvSpPr>
          <p:nvPr>
            <p:ph idx="1"/>
          </p:nvPr>
        </p:nvSpPr>
        <p:spPr>
          <a:xfrm>
            <a:off x="609600" y="1358270"/>
            <a:ext cx="5050904" cy="4001988"/>
          </a:xfrm>
        </p:spPr>
        <p:txBody>
          <a:bodyPr>
            <a:normAutofit fontScale="92500"/>
          </a:bodyPr>
          <a:lstStyle/>
          <a:p>
            <a:r>
              <a:rPr lang="en-US" sz="2600" dirty="0"/>
              <a:t>Analysis aim to </a:t>
            </a:r>
            <a:r>
              <a:rPr lang="en-US" sz="2600" dirty="0">
                <a:solidFill>
                  <a:srgbClr val="7F1416"/>
                </a:solidFill>
              </a:rPr>
              <a:t>proceed clean raw data </a:t>
            </a:r>
            <a:r>
              <a:rPr lang="en-US" sz="2600" dirty="0"/>
              <a:t>into indicators to prove or revoke an hypothesis. </a:t>
            </a:r>
          </a:p>
          <a:p>
            <a:r>
              <a:rPr lang="en-US" sz="2600" dirty="0"/>
              <a:t>Analysis involve a level of expertise for the interpretation of the data. </a:t>
            </a:r>
          </a:p>
          <a:p>
            <a:r>
              <a:rPr lang="en-US" sz="2600" dirty="0"/>
              <a:t>Decide the final </a:t>
            </a:r>
            <a:r>
              <a:rPr lang="en-US" sz="2600" dirty="0">
                <a:solidFill>
                  <a:srgbClr val="7F1416"/>
                </a:solidFill>
              </a:rPr>
              <a:t>confidence level </a:t>
            </a:r>
            <a:r>
              <a:rPr lang="en-US" sz="2600" dirty="0"/>
              <a:t>(usually the same as sampling)</a:t>
            </a:r>
          </a:p>
          <a:p>
            <a:r>
              <a:rPr lang="en-US" sz="2600" dirty="0"/>
              <a:t>Keep in mind what you are looking for or want to demonstrate.</a:t>
            </a:r>
          </a:p>
          <a:p>
            <a:endParaRPr lang="en-US" sz="2600" dirty="0"/>
          </a:p>
        </p:txBody>
      </p:sp>
      <p:sp>
        <p:nvSpPr>
          <p:cNvPr id="4" name="Cloud 3"/>
          <p:cNvSpPr/>
          <p:nvPr/>
        </p:nvSpPr>
        <p:spPr>
          <a:xfrm>
            <a:off x="5341556" y="1104711"/>
            <a:ext cx="3622931" cy="2227386"/>
          </a:xfrm>
          <a:prstGeom prst="cloud">
            <a:avLst/>
          </a:prstGeom>
          <a:noFill/>
          <a:ln w="41275">
            <a:solidFill>
              <a:schemeClr val="accent1">
                <a:shade val="50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709818" y="1458598"/>
            <a:ext cx="3205355" cy="1754326"/>
          </a:xfrm>
          <a:prstGeom prst="rect">
            <a:avLst/>
          </a:prstGeom>
          <a:noFill/>
        </p:spPr>
        <p:txBody>
          <a:bodyPr wrap="square" rtlCol="0">
            <a:spAutoFit/>
          </a:bodyPr>
          <a:lstStyle/>
          <a:p>
            <a:r>
              <a:rPr lang="en-US" dirty="0"/>
              <a:t>Even better plan a list of what you expect and don’t worry we will always find interesting other pieces of information along road.</a:t>
            </a:r>
          </a:p>
          <a:p>
            <a:endParaRPr lang="en-GB" dirty="0"/>
          </a:p>
        </p:txBody>
      </p:sp>
      <p:sp>
        <p:nvSpPr>
          <p:cNvPr id="8" name="Content Placeholder 2"/>
          <p:cNvSpPr txBox="1">
            <a:spLocks/>
          </p:cNvSpPr>
          <p:nvPr/>
        </p:nvSpPr>
        <p:spPr>
          <a:xfrm>
            <a:off x="609600" y="5360258"/>
            <a:ext cx="8077200" cy="10294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t>Decide to use , or not, </a:t>
            </a:r>
            <a:r>
              <a:rPr lang="en-US" sz="2600" dirty="0">
                <a:solidFill>
                  <a:srgbClr val="7F1416"/>
                </a:solidFill>
              </a:rPr>
              <a:t>proxy indicator</a:t>
            </a:r>
            <a:r>
              <a:rPr lang="en-US" sz="2600" dirty="0"/>
              <a:t>.</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3154944"/>
            <a:ext cx="1981200" cy="1990725"/>
          </a:xfrm>
          <a:prstGeom prst="rect">
            <a:avLst/>
          </a:prstGeom>
        </p:spPr>
      </p:pic>
    </p:spTree>
    <p:extLst>
      <p:ext uri="{BB962C8B-B14F-4D97-AF65-F5344CB8AC3E}">
        <p14:creationId xmlns:p14="http://schemas.microsoft.com/office/powerpoint/2010/main" val="263959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166313" y="588569"/>
            <a:ext cx="7006087" cy="523220"/>
          </a:xfrm>
          <a:prstGeom prst="rect">
            <a:avLst/>
          </a:prstGeom>
          <a:noFill/>
          <a:ln w="9525">
            <a:noFill/>
            <a:miter lim="800000"/>
            <a:headEnd/>
            <a:tailEnd/>
          </a:ln>
        </p:spPr>
        <p:txBody>
          <a:bodyPr wrap="square">
            <a:prstTxWarp prst="textNoShape">
              <a:avLst/>
            </a:prstTxWarp>
            <a:spAutoFit/>
          </a:bodyPr>
          <a:lstStyle/>
          <a:p>
            <a:pPr marL="39688"/>
            <a:r>
              <a:rPr lang="en-US" sz="2800" dirty="0">
                <a:solidFill>
                  <a:srgbClr val="5F5F5F"/>
                </a:solidFill>
                <a:latin typeface="Arial"/>
                <a:ea typeface="Arial"/>
                <a:cs typeface="Arial"/>
              </a:rPr>
              <a:t>Why Online/mobile data collection tool?</a:t>
            </a:r>
            <a:endParaRPr lang="en-US" sz="4000" dirty="0">
              <a:solidFill>
                <a:srgbClr val="FF0000"/>
              </a:solidFill>
              <a:latin typeface="Arial"/>
              <a:ea typeface="Arial"/>
              <a:cs typeface="Arial"/>
            </a:endParaRPr>
          </a:p>
        </p:txBody>
      </p:sp>
      <p:grpSp>
        <p:nvGrpSpPr>
          <p:cNvPr id="4106" name="Group 4105"/>
          <p:cNvGrpSpPr/>
          <p:nvPr/>
        </p:nvGrpSpPr>
        <p:grpSpPr>
          <a:xfrm>
            <a:off x="7194600" y="1927918"/>
            <a:ext cx="1497407" cy="1861822"/>
            <a:chOff x="7194600" y="1927918"/>
            <a:chExt cx="1497407" cy="1861822"/>
          </a:xfrm>
        </p:grpSpPr>
        <p:sp>
          <p:nvSpPr>
            <p:cNvPr id="61" name="TextBox 60"/>
            <p:cNvSpPr txBox="1"/>
            <p:nvPr/>
          </p:nvSpPr>
          <p:spPr>
            <a:xfrm>
              <a:off x="7194600" y="2335842"/>
              <a:ext cx="529078" cy="674287"/>
            </a:xfrm>
            <a:prstGeom prst="rect">
              <a:avLst/>
            </a:prstGeom>
            <a:noFill/>
          </p:spPr>
          <p:txBody>
            <a:bodyPr wrap="square" rtlCol="0">
              <a:spAutoFit/>
            </a:bodyPr>
            <a:lstStyle/>
            <a:p>
              <a:pPr algn="ctr">
                <a:lnSpc>
                  <a:spcPts val="1500"/>
                </a:lnSpc>
              </a:pPr>
              <a:r>
                <a:rPr lang="en-US" b="1" dirty="0">
                  <a:solidFill>
                    <a:srgbClr val="7F1416"/>
                  </a:solidFill>
                  <a:latin typeface="Britannic Bold" panose="020B0903060703020204" pitchFamily="34" charset="0"/>
                  <a:cs typeface="Aharoni" panose="02010803020104030203" pitchFamily="2" charset="-79"/>
                </a:rPr>
                <a:t>??</a:t>
              </a:r>
            </a:p>
            <a:p>
              <a:pPr algn="ctr">
                <a:lnSpc>
                  <a:spcPts val="1500"/>
                </a:lnSpc>
              </a:pPr>
              <a:r>
                <a:rPr lang="en-US" b="1" dirty="0">
                  <a:solidFill>
                    <a:srgbClr val="7F1416"/>
                  </a:solidFill>
                  <a:latin typeface="Britannic Bold" panose="020B0903060703020204" pitchFamily="34" charset="0"/>
                  <a:cs typeface="Aharoni" panose="02010803020104030203" pitchFamily="2" charset="-79"/>
                </a:rPr>
                <a:t>? </a:t>
              </a:r>
            </a:p>
            <a:p>
              <a:pPr algn="ctr">
                <a:lnSpc>
                  <a:spcPts val="1500"/>
                </a:lnSpc>
              </a:pPr>
              <a:r>
                <a:rPr lang="en-US" b="1" dirty="0">
                  <a:solidFill>
                    <a:srgbClr val="7F1416"/>
                  </a:solidFill>
                  <a:latin typeface="Britannic Bold" panose="020B0903060703020204" pitchFamily="34" charset="0"/>
                  <a:cs typeface="Aharoni" panose="02010803020104030203" pitchFamily="2" charset="-79"/>
                </a:rPr>
                <a:t>??</a:t>
              </a:r>
            </a:p>
          </p:txBody>
        </p:sp>
        <p:sp>
          <p:nvSpPr>
            <p:cNvPr id="67" name="TextBox 66"/>
            <p:cNvSpPr txBox="1"/>
            <p:nvPr/>
          </p:nvSpPr>
          <p:spPr>
            <a:xfrm>
              <a:off x="7550097" y="3451186"/>
              <a:ext cx="1115236" cy="338554"/>
            </a:xfrm>
            <a:prstGeom prst="rect">
              <a:avLst/>
            </a:prstGeom>
            <a:noFill/>
          </p:spPr>
          <p:txBody>
            <a:bodyPr wrap="square" rtlCol="0">
              <a:spAutoFit/>
            </a:bodyPr>
            <a:lstStyle/>
            <a:p>
              <a:r>
                <a:rPr lang="en-US" sz="1600" b="1" dirty="0">
                  <a:solidFill>
                    <a:srgbClr val="7F1416"/>
                  </a:solidFill>
                  <a:latin typeface="Adobe Garamond Pro Bold" panose="02020702060506020403" pitchFamily="18" charset="0"/>
                </a:rPr>
                <a:t>Report</a:t>
              </a:r>
            </a:p>
          </p:txBody>
        </p:sp>
        <p:pic>
          <p:nvPicPr>
            <p:cNvPr id="76" name="Picture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3310" y="1927918"/>
              <a:ext cx="888697" cy="1333046"/>
            </a:xfrm>
            <a:prstGeom prst="rect">
              <a:avLst/>
            </a:prstGeom>
            <a:ln w="3175">
              <a:solidFill>
                <a:schemeClr val="bg2">
                  <a:lumMod val="90000"/>
                </a:schemeClr>
              </a:solidFill>
            </a:ln>
            <a:effectLst>
              <a:outerShdw blurRad="50800" dist="38100" dir="2700000" algn="tl" rotWithShape="0">
                <a:prstClr val="black">
                  <a:alpha val="40000"/>
                </a:prstClr>
              </a:outerShdw>
            </a:effectLst>
          </p:spPr>
        </p:pic>
      </p:grpSp>
      <p:grpSp>
        <p:nvGrpSpPr>
          <p:cNvPr id="4105" name="Group 4104"/>
          <p:cNvGrpSpPr/>
          <p:nvPr/>
        </p:nvGrpSpPr>
        <p:grpSpPr>
          <a:xfrm>
            <a:off x="5821901" y="2174059"/>
            <a:ext cx="1457607" cy="2108124"/>
            <a:chOff x="5821901" y="2174059"/>
            <a:chExt cx="1457607" cy="2108124"/>
          </a:xfrm>
        </p:grpSpPr>
        <p:sp>
          <p:nvSpPr>
            <p:cNvPr id="66" name="TextBox 65"/>
            <p:cNvSpPr txBox="1"/>
            <p:nvPr/>
          </p:nvSpPr>
          <p:spPr>
            <a:xfrm>
              <a:off x="6026192" y="3451186"/>
              <a:ext cx="1253316" cy="830997"/>
            </a:xfrm>
            <a:prstGeom prst="rect">
              <a:avLst/>
            </a:prstGeom>
            <a:noFill/>
          </p:spPr>
          <p:txBody>
            <a:bodyPr wrap="square" rtlCol="0">
              <a:spAutoFit/>
            </a:bodyPr>
            <a:lstStyle/>
            <a:p>
              <a:r>
                <a:rPr lang="en-US" sz="1600" b="1" dirty="0">
                  <a:solidFill>
                    <a:srgbClr val="7F1416"/>
                  </a:solidFill>
                  <a:latin typeface="Adobe Garamond Pro Bold" panose="02020702060506020403" pitchFamily="18" charset="0"/>
                </a:rPr>
                <a:t>Raw Data Analysis</a:t>
              </a:r>
            </a:p>
          </p:txBody>
        </p:sp>
        <p:pic>
          <p:nvPicPr>
            <p:cNvPr id="4097" name="Picture 40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968" y="2174059"/>
              <a:ext cx="1151384" cy="1156919"/>
            </a:xfrm>
            <a:prstGeom prst="rect">
              <a:avLst/>
            </a:prstGeom>
          </p:spPr>
        </p:pic>
        <p:sp>
          <p:nvSpPr>
            <p:cNvPr id="77" name="TextBox 76"/>
            <p:cNvSpPr txBox="1"/>
            <p:nvPr/>
          </p:nvSpPr>
          <p:spPr>
            <a:xfrm>
              <a:off x="5821901" y="2327280"/>
              <a:ext cx="529078" cy="477054"/>
            </a:xfrm>
            <a:prstGeom prst="rect">
              <a:avLst/>
            </a:prstGeom>
            <a:noFill/>
          </p:spPr>
          <p:txBody>
            <a:bodyPr wrap="square" rtlCol="0">
              <a:spAutoFit/>
            </a:bodyPr>
            <a:lstStyle/>
            <a:p>
              <a:pPr algn="ctr">
                <a:lnSpc>
                  <a:spcPts val="1500"/>
                </a:lnSpc>
              </a:pPr>
              <a:r>
                <a:rPr lang="en-US" b="1" dirty="0">
                  <a:solidFill>
                    <a:srgbClr val="7F1416"/>
                  </a:solidFill>
                  <a:latin typeface="Britannic Bold" panose="020B0903060703020204" pitchFamily="34" charset="0"/>
                  <a:cs typeface="Aharoni" panose="02010803020104030203" pitchFamily="2" charset="-79"/>
                </a:rPr>
                <a:t>??</a:t>
              </a:r>
            </a:p>
            <a:p>
              <a:pPr algn="ctr">
                <a:lnSpc>
                  <a:spcPts val="1500"/>
                </a:lnSpc>
              </a:pPr>
              <a:r>
                <a:rPr lang="en-US" b="1" dirty="0">
                  <a:solidFill>
                    <a:srgbClr val="7F1416"/>
                  </a:solidFill>
                  <a:latin typeface="Britannic Bold" panose="020B0903060703020204" pitchFamily="34" charset="0"/>
                  <a:cs typeface="Aharoni" panose="02010803020104030203" pitchFamily="2" charset="-79"/>
                </a:rPr>
                <a:t>??</a:t>
              </a:r>
            </a:p>
          </p:txBody>
        </p:sp>
      </p:grpSp>
      <p:grpSp>
        <p:nvGrpSpPr>
          <p:cNvPr id="4103" name="Group 4102"/>
          <p:cNvGrpSpPr/>
          <p:nvPr/>
        </p:nvGrpSpPr>
        <p:grpSpPr>
          <a:xfrm>
            <a:off x="3513757" y="2194386"/>
            <a:ext cx="2459040" cy="1846708"/>
            <a:chOff x="3513757" y="2194386"/>
            <a:chExt cx="2459040" cy="1846708"/>
          </a:xfrm>
        </p:grpSpPr>
        <p:sp>
          <p:nvSpPr>
            <p:cNvPr id="65" name="TextBox 64"/>
            <p:cNvSpPr txBox="1"/>
            <p:nvPr/>
          </p:nvSpPr>
          <p:spPr>
            <a:xfrm>
              <a:off x="3991887" y="3456320"/>
              <a:ext cx="1253316" cy="584774"/>
            </a:xfrm>
            <a:prstGeom prst="rect">
              <a:avLst/>
            </a:prstGeom>
            <a:noFill/>
          </p:spPr>
          <p:txBody>
            <a:bodyPr wrap="square" rtlCol="0">
              <a:spAutoFit/>
            </a:bodyPr>
            <a:lstStyle/>
            <a:p>
              <a:r>
                <a:rPr lang="en-US" sz="1600" b="1" dirty="0">
                  <a:solidFill>
                    <a:srgbClr val="7F1416"/>
                  </a:solidFill>
                  <a:latin typeface="Adobe Garamond Pro Bold" panose="02020702060506020403" pitchFamily="18" charset="0"/>
                </a:rPr>
                <a:t>Quality Control</a:t>
              </a:r>
            </a:p>
          </p:txBody>
        </p:sp>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r="22203" b="7871"/>
            <a:stretch/>
          </p:blipFill>
          <p:spPr>
            <a:xfrm>
              <a:off x="3934813" y="2194386"/>
              <a:ext cx="2037984" cy="1066578"/>
            </a:xfrm>
            <a:prstGeom prst="rect">
              <a:avLst/>
            </a:prstGeom>
          </p:spPr>
        </p:pic>
        <p:sp>
          <p:nvSpPr>
            <p:cNvPr id="78" name="TextBox 77"/>
            <p:cNvSpPr txBox="1"/>
            <p:nvPr/>
          </p:nvSpPr>
          <p:spPr>
            <a:xfrm>
              <a:off x="3513757" y="2327280"/>
              <a:ext cx="529078" cy="477054"/>
            </a:xfrm>
            <a:prstGeom prst="rect">
              <a:avLst/>
            </a:prstGeom>
            <a:noFill/>
          </p:spPr>
          <p:txBody>
            <a:bodyPr wrap="square" rtlCol="0">
              <a:spAutoFit/>
            </a:bodyPr>
            <a:lstStyle/>
            <a:p>
              <a:pPr algn="ctr">
                <a:lnSpc>
                  <a:spcPts val="1500"/>
                </a:lnSpc>
              </a:pPr>
              <a:r>
                <a:rPr lang="en-US" b="1" dirty="0">
                  <a:solidFill>
                    <a:srgbClr val="7F1416"/>
                  </a:solidFill>
                  <a:latin typeface="Britannic Bold" panose="020B0903060703020204" pitchFamily="34" charset="0"/>
                  <a:cs typeface="Aharoni" panose="02010803020104030203" pitchFamily="2" charset="-79"/>
                </a:rPr>
                <a:t>??</a:t>
              </a:r>
            </a:p>
            <a:p>
              <a:pPr algn="ctr">
                <a:lnSpc>
                  <a:spcPts val="1500"/>
                </a:lnSpc>
              </a:pPr>
              <a:r>
                <a:rPr lang="en-US" b="1" dirty="0">
                  <a:solidFill>
                    <a:srgbClr val="7F1416"/>
                  </a:solidFill>
                  <a:latin typeface="Britannic Bold" panose="020B0903060703020204" pitchFamily="34" charset="0"/>
                  <a:cs typeface="Aharoni" panose="02010803020104030203" pitchFamily="2" charset="-79"/>
                </a:rPr>
                <a:t>?</a:t>
              </a:r>
            </a:p>
          </p:txBody>
        </p:sp>
      </p:grpSp>
      <p:grpSp>
        <p:nvGrpSpPr>
          <p:cNvPr id="4101" name="Group 4100"/>
          <p:cNvGrpSpPr/>
          <p:nvPr/>
        </p:nvGrpSpPr>
        <p:grpSpPr>
          <a:xfrm>
            <a:off x="2177434" y="2270762"/>
            <a:ext cx="1494626" cy="1765198"/>
            <a:chOff x="2177434" y="2270762"/>
            <a:chExt cx="1494626" cy="1765198"/>
          </a:xfrm>
        </p:grpSpPr>
        <p:sp>
          <p:nvSpPr>
            <p:cNvPr id="64" name="TextBox 63"/>
            <p:cNvSpPr txBox="1"/>
            <p:nvPr/>
          </p:nvSpPr>
          <p:spPr>
            <a:xfrm>
              <a:off x="2441973" y="3451186"/>
              <a:ext cx="1167121" cy="584774"/>
            </a:xfrm>
            <a:prstGeom prst="rect">
              <a:avLst/>
            </a:prstGeom>
            <a:noFill/>
          </p:spPr>
          <p:txBody>
            <a:bodyPr wrap="square" rtlCol="0">
              <a:spAutoFit/>
            </a:bodyPr>
            <a:lstStyle/>
            <a:p>
              <a:r>
                <a:rPr lang="en-US" sz="1600" b="1" dirty="0">
                  <a:solidFill>
                    <a:srgbClr val="7F1416"/>
                  </a:solidFill>
                  <a:latin typeface="Adobe Garamond Pro Bold" panose="02020702060506020403" pitchFamily="18" charset="0"/>
                </a:rPr>
                <a:t>Data Entry</a:t>
              </a:r>
            </a:p>
          </p:txBody>
        </p:sp>
        <p:pic>
          <p:nvPicPr>
            <p:cNvPr id="4096" name="Picture 40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6141" y="2270762"/>
              <a:ext cx="1085919" cy="996466"/>
            </a:xfrm>
            <a:prstGeom prst="rect">
              <a:avLst/>
            </a:prstGeom>
          </p:spPr>
        </p:pic>
        <p:sp>
          <p:nvSpPr>
            <p:cNvPr id="79" name="TextBox 78"/>
            <p:cNvSpPr txBox="1"/>
            <p:nvPr/>
          </p:nvSpPr>
          <p:spPr>
            <a:xfrm>
              <a:off x="2177434" y="2327280"/>
              <a:ext cx="529078" cy="289566"/>
            </a:xfrm>
            <a:prstGeom prst="rect">
              <a:avLst/>
            </a:prstGeom>
            <a:noFill/>
          </p:spPr>
          <p:txBody>
            <a:bodyPr wrap="square" rtlCol="0">
              <a:spAutoFit/>
            </a:bodyPr>
            <a:lstStyle/>
            <a:p>
              <a:pPr algn="ctr">
                <a:lnSpc>
                  <a:spcPts val="1500"/>
                </a:lnSpc>
              </a:pPr>
              <a:r>
                <a:rPr lang="en-US" b="1" dirty="0">
                  <a:solidFill>
                    <a:srgbClr val="7F1416"/>
                  </a:solidFill>
                  <a:latin typeface="Britannic Bold" panose="020B0903060703020204" pitchFamily="34" charset="0"/>
                  <a:cs typeface="Aharoni" panose="02010803020104030203" pitchFamily="2" charset="-79"/>
                </a:rPr>
                <a:t>??</a:t>
              </a:r>
            </a:p>
          </p:txBody>
        </p:sp>
      </p:grpSp>
      <p:grpSp>
        <p:nvGrpSpPr>
          <p:cNvPr id="4100" name="Group 4099"/>
          <p:cNvGrpSpPr/>
          <p:nvPr/>
        </p:nvGrpSpPr>
        <p:grpSpPr>
          <a:xfrm>
            <a:off x="399638" y="1636925"/>
            <a:ext cx="2042335" cy="2425212"/>
            <a:chOff x="399638" y="1636925"/>
            <a:chExt cx="2042335" cy="2425212"/>
          </a:xfrm>
        </p:grpSpPr>
        <p:sp>
          <p:nvSpPr>
            <p:cNvPr id="62" name="TextBox 61"/>
            <p:cNvSpPr txBox="1"/>
            <p:nvPr/>
          </p:nvSpPr>
          <p:spPr>
            <a:xfrm>
              <a:off x="399638" y="3477363"/>
              <a:ext cx="978950" cy="584774"/>
            </a:xfrm>
            <a:prstGeom prst="rect">
              <a:avLst/>
            </a:prstGeom>
            <a:noFill/>
          </p:spPr>
          <p:txBody>
            <a:bodyPr wrap="square" rtlCol="0">
              <a:spAutoFit/>
            </a:bodyPr>
            <a:lstStyle/>
            <a:p>
              <a:r>
                <a:rPr lang="en-US" sz="1600" b="1" dirty="0">
                  <a:solidFill>
                    <a:srgbClr val="7F1416"/>
                  </a:solidFill>
                  <a:latin typeface="Adobe Garamond Pro Bold" panose="02020702060506020403" pitchFamily="18" charset="0"/>
                </a:rPr>
                <a:t>Interview</a:t>
              </a:r>
            </a:p>
          </p:txBody>
        </p:sp>
        <p:sp>
          <p:nvSpPr>
            <p:cNvPr id="63" name="TextBox 62"/>
            <p:cNvSpPr txBox="1"/>
            <p:nvPr/>
          </p:nvSpPr>
          <p:spPr>
            <a:xfrm>
              <a:off x="1424943" y="3460165"/>
              <a:ext cx="1017030" cy="584774"/>
            </a:xfrm>
            <a:prstGeom prst="rect">
              <a:avLst/>
            </a:prstGeom>
            <a:noFill/>
          </p:spPr>
          <p:txBody>
            <a:bodyPr wrap="square" rtlCol="0">
              <a:spAutoFit/>
            </a:bodyPr>
            <a:lstStyle/>
            <a:p>
              <a:r>
                <a:rPr lang="en-US" sz="1600" b="1" dirty="0">
                  <a:solidFill>
                    <a:srgbClr val="7F1416"/>
                  </a:solidFill>
                  <a:latin typeface="Adobe Garamond Pro Bold" panose="02020702060506020403" pitchFamily="18" charset="0"/>
                </a:rPr>
                <a:t>Field Agent</a:t>
              </a: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909" y="1636925"/>
              <a:ext cx="1013619" cy="1651491"/>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4114" y="2371207"/>
              <a:ext cx="737235" cy="934709"/>
            </a:xfrm>
            <a:prstGeom prst="rect">
              <a:avLst/>
            </a:prstGeom>
          </p:spPr>
        </p:pic>
        <p:sp>
          <p:nvSpPr>
            <p:cNvPr id="80" name="TextBox 79"/>
            <p:cNvSpPr txBox="1"/>
            <p:nvPr/>
          </p:nvSpPr>
          <p:spPr>
            <a:xfrm>
              <a:off x="1361636" y="2184933"/>
              <a:ext cx="529078" cy="284693"/>
            </a:xfrm>
            <a:prstGeom prst="rect">
              <a:avLst/>
            </a:prstGeom>
            <a:noFill/>
          </p:spPr>
          <p:txBody>
            <a:bodyPr wrap="square" rtlCol="0">
              <a:spAutoFit/>
            </a:bodyPr>
            <a:lstStyle/>
            <a:p>
              <a:pPr algn="ctr">
                <a:lnSpc>
                  <a:spcPts val="1500"/>
                </a:lnSpc>
              </a:pPr>
              <a:r>
                <a:rPr lang="en-US" sz="4400" b="1" dirty="0">
                  <a:solidFill>
                    <a:schemeClr val="accent5">
                      <a:lumMod val="75000"/>
                    </a:schemeClr>
                  </a:solidFill>
                  <a:latin typeface="Britannic Bold" panose="020B0903060703020204" pitchFamily="34" charset="0"/>
                  <a:cs typeface="Aharoni" panose="02010803020104030203" pitchFamily="2" charset="-79"/>
                </a:rPr>
                <a:t>?</a:t>
              </a:r>
            </a:p>
          </p:txBody>
        </p:sp>
      </p:grpSp>
      <p:grpSp>
        <p:nvGrpSpPr>
          <p:cNvPr id="4109" name="Group 4108"/>
          <p:cNvGrpSpPr/>
          <p:nvPr/>
        </p:nvGrpSpPr>
        <p:grpSpPr>
          <a:xfrm>
            <a:off x="7176431" y="4274059"/>
            <a:ext cx="1424304" cy="1333046"/>
            <a:chOff x="7176431" y="4274059"/>
            <a:chExt cx="1424304" cy="1333046"/>
          </a:xfrm>
        </p:grpSpPr>
        <p:pic>
          <p:nvPicPr>
            <p:cNvPr id="4099" name="Picture 40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2038" y="4274059"/>
              <a:ext cx="888697" cy="1333046"/>
            </a:xfrm>
            <a:prstGeom prst="rect">
              <a:avLst/>
            </a:prstGeom>
            <a:ln w="3175">
              <a:solidFill>
                <a:schemeClr val="bg2">
                  <a:lumMod val="90000"/>
                </a:schemeClr>
              </a:solidFill>
            </a:ln>
            <a:effectLst>
              <a:outerShdw blurRad="50800" dist="38100" dir="2700000" algn="tl" rotWithShape="0">
                <a:prstClr val="black">
                  <a:alpha val="40000"/>
                </a:prstClr>
              </a:outerShdw>
            </a:effectLst>
          </p:spPr>
        </p:pic>
        <p:sp>
          <p:nvSpPr>
            <p:cNvPr id="81" name="TextBox 80"/>
            <p:cNvSpPr txBox="1"/>
            <p:nvPr/>
          </p:nvSpPr>
          <p:spPr>
            <a:xfrm>
              <a:off x="7176431" y="4346871"/>
              <a:ext cx="529078" cy="477054"/>
            </a:xfrm>
            <a:prstGeom prst="rect">
              <a:avLst/>
            </a:prstGeom>
            <a:noFill/>
          </p:spPr>
          <p:txBody>
            <a:bodyPr wrap="square" rtlCol="0">
              <a:spAutoFit/>
            </a:bodyPr>
            <a:lstStyle/>
            <a:p>
              <a:pPr algn="ctr">
                <a:lnSpc>
                  <a:spcPts val="1500"/>
                </a:lnSpc>
              </a:pPr>
              <a:r>
                <a:rPr lang="en-US" b="1" dirty="0">
                  <a:solidFill>
                    <a:srgbClr val="7F1416"/>
                  </a:solidFill>
                  <a:latin typeface="Britannic Bold" panose="020B0903060703020204" pitchFamily="34" charset="0"/>
                  <a:cs typeface="Aharoni" panose="02010803020104030203" pitchFamily="2" charset="-79"/>
                </a:rPr>
                <a:t>??</a:t>
              </a:r>
            </a:p>
            <a:p>
              <a:pPr algn="ctr">
                <a:lnSpc>
                  <a:spcPts val="1500"/>
                </a:lnSpc>
              </a:pPr>
              <a:r>
                <a:rPr lang="en-US" b="1" dirty="0">
                  <a:solidFill>
                    <a:srgbClr val="7F1416"/>
                  </a:solidFill>
                  <a:latin typeface="Britannic Bold" panose="020B0903060703020204" pitchFamily="34" charset="0"/>
                  <a:cs typeface="Aharoni" panose="02010803020104030203" pitchFamily="2" charset="-79"/>
                </a:rPr>
                <a:t>?</a:t>
              </a:r>
            </a:p>
          </p:txBody>
        </p:sp>
      </p:grpSp>
      <p:grpSp>
        <p:nvGrpSpPr>
          <p:cNvPr id="4108" name="Group 4107"/>
          <p:cNvGrpSpPr/>
          <p:nvPr/>
        </p:nvGrpSpPr>
        <p:grpSpPr>
          <a:xfrm>
            <a:off x="2293509" y="4331672"/>
            <a:ext cx="4889864" cy="1303802"/>
            <a:chOff x="2293509" y="4331672"/>
            <a:chExt cx="4889864" cy="1303802"/>
          </a:xfrm>
        </p:grpSpPr>
        <p:cxnSp>
          <p:nvCxnSpPr>
            <p:cNvPr id="46" name="Straight Arrow Connector 45"/>
            <p:cNvCxnSpPr/>
            <p:nvPr/>
          </p:nvCxnSpPr>
          <p:spPr>
            <a:xfrm>
              <a:off x="2293509" y="4964947"/>
              <a:ext cx="3528392" cy="0"/>
            </a:xfrm>
            <a:prstGeom prst="straightConnector1">
              <a:avLst/>
            </a:prstGeom>
            <a:ln>
              <a:solidFill>
                <a:schemeClr val="accent3">
                  <a:alpha val="30000"/>
                </a:schemeClr>
              </a:solidFill>
              <a:prstDash val="sysDash"/>
              <a:tailEnd type="triangle"/>
            </a:ln>
          </p:spPr>
          <p:style>
            <a:lnRef idx="3">
              <a:schemeClr val="accent3"/>
            </a:lnRef>
            <a:fillRef idx="0">
              <a:schemeClr val="accent3"/>
            </a:fillRef>
            <a:effectRef idx="2">
              <a:schemeClr val="accent3"/>
            </a:effectRef>
            <a:fontRef idx="minor">
              <a:schemeClr val="tx1"/>
            </a:fontRef>
          </p:style>
        </p:cxnSp>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7493" y="4453941"/>
              <a:ext cx="1175880" cy="1181533"/>
            </a:xfrm>
            <a:prstGeom prst="rect">
              <a:avLst/>
            </a:prstGeom>
          </p:spPr>
        </p:pic>
        <p:sp>
          <p:nvSpPr>
            <p:cNvPr id="82" name="TextBox 81"/>
            <p:cNvSpPr txBox="1"/>
            <p:nvPr/>
          </p:nvSpPr>
          <p:spPr>
            <a:xfrm>
              <a:off x="5821901" y="4331672"/>
              <a:ext cx="529078" cy="289566"/>
            </a:xfrm>
            <a:prstGeom prst="rect">
              <a:avLst/>
            </a:prstGeom>
            <a:noFill/>
          </p:spPr>
          <p:txBody>
            <a:bodyPr wrap="square" rtlCol="0">
              <a:spAutoFit/>
            </a:bodyPr>
            <a:lstStyle/>
            <a:p>
              <a:pPr algn="ctr">
                <a:lnSpc>
                  <a:spcPts val="1500"/>
                </a:lnSpc>
              </a:pPr>
              <a:r>
                <a:rPr lang="en-US" b="1" dirty="0">
                  <a:solidFill>
                    <a:srgbClr val="7F1416"/>
                  </a:solidFill>
                  <a:latin typeface="Britannic Bold" panose="020B0903060703020204" pitchFamily="34" charset="0"/>
                  <a:cs typeface="Aharoni" panose="02010803020104030203" pitchFamily="2" charset="-79"/>
                </a:rPr>
                <a:t>??</a:t>
              </a:r>
            </a:p>
          </p:txBody>
        </p:sp>
      </p:grpSp>
      <p:grpSp>
        <p:nvGrpSpPr>
          <p:cNvPr id="4107" name="Group 4106"/>
          <p:cNvGrpSpPr/>
          <p:nvPr/>
        </p:nvGrpSpPr>
        <p:grpSpPr>
          <a:xfrm>
            <a:off x="411324" y="4199188"/>
            <a:ext cx="1766111" cy="1651491"/>
            <a:chOff x="411324" y="4199188"/>
            <a:chExt cx="1766111" cy="1651491"/>
          </a:xfrm>
        </p:grpSpPr>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4499" y="4563986"/>
              <a:ext cx="682936" cy="1173250"/>
            </a:xfrm>
            <a:prstGeom prst="rect">
              <a:avLst/>
            </a:prstGeom>
          </p:spPr>
        </p:pic>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324" y="4199188"/>
              <a:ext cx="1013619" cy="1651491"/>
            </a:xfrm>
            <a:prstGeom prst="rect">
              <a:avLst/>
            </a:prstGeom>
          </p:spPr>
        </p:pic>
        <p:sp>
          <p:nvSpPr>
            <p:cNvPr id="83" name="TextBox 82"/>
            <p:cNvSpPr txBox="1"/>
            <p:nvPr/>
          </p:nvSpPr>
          <p:spPr>
            <a:xfrm>
              <a:off x="1254970" y="4574456"/>
              <a:ext cx="529078" cy="366126"/>
            </a:xfrm>
            <a:prstGeom prst="rect">
              <a:avLst/>
            </a:prstGeom>
            <a:noFill/>
          </p:spPr>
          <p:txBody>
            <a:bodyPr wrap="square" rtlCol="0">
              <a:spAutoFit/>
            </a:bodyPr>
            <a:lstStyle/>
            <a:p>
              <a:pPr algn="ctr">
                <a:lnSpc>
                  <a:spcPts val="1500"/>
                </a:lnSpc>
              </a:pPr>
              <a:r>
                <a:rPr lang="en-US" sz="4400" b="1" dirty="0">
                  <a:solidFill>
                    <a:schemeClr val="accent5">
                      <a:lumMod val="75000"/>
                    </a:schemeClr>
                  </a:solidFill>
                  <a:latin typeface="Britannic Bold" panose="020B0903060703020204" pitchFamily="34" charset="0"/>
                  <a:cs typeface="Aharoni" panose="02010803020104030203" pitchFamily="2" charset="-79"/>
                </a:rPr>
                <a:t>?</a:t>
              </a:r>
            </a:p>
          </p:txBody>
        </p:sp>
      </p:grpSp>
    </p:spTree>
    <p:extLst>
      <p:ext uri="{BB962C8B-B14F-4D97-AF65-F5344CB8AC3E}">
        <p14:creationId xmlns:p14="http://schemas.microsoft.com/office/powerpoint/2010/main" val="204636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US" dirty="0">
                <a:solidFill>
                  <a:schemeClr val="bg1">
                    <a:lumMod val="65000"/>
                  </a:schemeClr>
                </a:solidFill>
              </a:rPr>
              <a:t>Session 5: </a:t>
            </a:r>
            <a:r>
              <a:rPr lang="en-US" dirty="0"/>
              <a:t>Proxy Indicator</a:t>
            </a:r>
            <a:endParaRPr lang="en-GB" dirty="0"/>
          </a:p>
        </p:txBody>
      </p:sp>
      <p:sp>
        <p:nvSpPr>
          <p:cNvPr id="3" name="Content Placeholder 2"/>
          <p:cNvSpPr>
            <a:spLocks noGrp="1"/>
          </p:cNvSpPr>
          <p:nvPr>
            <p:ph idx="1"/>
          </p:nvPr>
        </p:nvSpPr>
        <p:spPr>
          <a:xfrm>
            <a:off x="551512" y="5170172"/>
            <a:ext cx="8375823" cy="1313155"/>
          </a:xfrm>
        </p:spPr>
        <p:txBody>
          <a:bodyPr>
            <a:normAutofit/>
          </a:bodyPr>
          <a:lstStyle/>
          <a:p>
            <a:r>
              <a:rPr lang="en-US" sz="2400" dirty="0"/>
              <a:t>What is a proxy indicator? (intermediate calculation)</a:t>
            </a:r>
          </a:p>
          <a:p>
            <a:r>
              <a:rPr lang="en-US" sz="2400" dirty="0"/>
              <a:t>Be careful to not use too early and too many proxy indicators, it will jeopardize the confidence level.</a:t>
            </a:r>
          </a:p>
        </p:txBody>
      </p:sp>
      <p:grpSp>
        <p:nvGrpSpPr>
          <p:cNvPr id="55" name="Group 54"/>
          <p:cNvGrpSpPr/>
          <p:nvPr/>
        </p:nvGrpSpPr>
        <p:grpSpPr>
          <a:xfrm>
            <a:off x="629547" y="3249294"/>
            <a:ext cx="2928465" cy="1912199"/>
            <a:chOff x="537345" y="1443855"/>
            <a:chExt cx="2928465" cy="1912199"/>
          </a:xfrm>
        </p:grpSpPr>
        <p:sp>
          <p:nvSpPr>
            <p:cNvPr id="6" name="Left-Right-Up Arrow 5"/>
            <p:cNvSpPr/>
            <p:nvPr/>
          </p:nvSpPr>
          <p:spPr>
            <a:xfrm rot="5400000">
              <a:off x="1547664" y="2060848"/>
              <a:ext cx="648072" cy="576064"/>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39097" y="1513441"/>
              <a:ext cx="1512168" cy="369332"/>
            </a:xfrm>
            <a:prstGeom prst="rect">
              <a:avLst/>
            </a:prstGeom>
            <a:noFill/>
          </p:spPr>
          <p:txBody>
            <a:bodyPr wrap="square" rtlCol="0">
              <a:spAutoFit/>
            </a:bodyPr>
            <a:lstStyle/>
            <a:p>
              <a:r>
                <a:rPr lang="en-US" dirty="0"/>
                <a:t>Raw Data A</a:t>
              </a:r>
              <a:endParaRPr lang="en-GB" dirty="0"/>
            </a:p>
          </p:txBody>
        </p:sp>
        <p:sp>
          <p:nvSpPr>
            <p:cNvPr id="9" name="TextBox 8"/>
            <p:cNvSpPr txBox="1"/>
            <p:nvPr/>
          </p:nvSpPr>
          <p:spPr>
            <a:xfrm>
              <a:off x="1029131" y="2700230"/>
              <a:ext cx="1512168" cy="369332"/>
            </a:xfrm>
            <a:prstGeom prst="rect">
              <a:avLst/>
            </a:prstGeom>
            <a:noFill/>
          </p:spPr>
          <p:txBody>
            <a:bodyPr wrap="square" rtlCol="0">
              <a:spAutoFit/>
            </a:bodyPr>
            <a:lstStyle/>
            <a:p>
              <a:r>
                <a:rPr lang="en-US" dirty="0"/>
                <a:t>Raw Data B</a:t>
              </a:r>
              <a:endParaRPr lang="en-GB" dirty="0"/>
            </a:p>
          </p:txBody>
        </p:sp>
        <p:sp>
          <p:nvSpPr>
            <p:cNvPr id="10" name="TextBox 9"/>
            <p:cNvSpPr txBox="1"/>
            <p:nvPr/>
          </p:nvSpPr>
          <p:spPr>
            <a:xfrm>
              <a:off x="2339751" y="2052806"/>
              <a:ext cx="1126059" cy="646331"/>
            </a:xfrm>
            <a:prstGeom prst="rect">
              <a:avLst/>
            </a:prstGeom>
            <a:noFill/>
          </p:spPr>
          <p:txBody>
            <a:bodyPr wrap="square" rtlCol="0">
              <a:spAutoFit/>
            </a:bodyPr>
            <a:lstStyle/>
            <a:p>
              <a:r>
                <a:rPr lang="en-US" b="1" dirty="0"/>
                <a:t>Indicator Expected</a:t>
              </a:r>
              <a:endParaRPr lang="en-GB" b="1" dirty="0"/>
            </a:p>
          </p:txBody>
        </p:sp>
        <p:sp>
          <p:nvSpPr>
            <p:cNvPr id="14" name="Oval 13"/>
            <p:cNvSpPr/>
            <p:nvPr/>
          </p:nvSpPr>
          <p:spPr>
            <a:xfrm>
              <a:off x="537345" y="1443855"/>
              <a:ext cx="2916324" cy="1912199"/>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extBox 53"/>
          <p:cNvSpPr txBox="1"/>
          <p:nvPr/>
        </p:nvSpPr>
        <p:spPr>
          <a:xfrm>
            <a:off x="333940" y="2364802"/>
            <a:ext cx="3430320" cy="677108"/>
          </a:xfrm>
          <a:prstGeom prst="rect">
            <a:avLst/>
          </a:prstGeom>
          <a:noFill/>
        </p:spPr>
        <p:txBody>
          <a:bodyPr wrap="square" rtlCol="0">
            <a:spAutoFit/>
          </a:bodyPr>
          <a:lstStyle/>
          <a:p>
            <a:pPr algn="r"/>
            <a:r>
              <a:rPr lang="en-US" sz="2000" b="1" dirty="0">
                <a:solidFill>
                  <a:schemeClr val="tx1">
                    <a:lumMod val="50000"/>
                    <a:lumOff val="50000"/>
                  </a:schemeClr>
                </a:solidFill>
              </a:rPr>
              <a:t>Example: Direct analysis</a:t>
            </a:r>
          </a:p>
          <a:p>
            <a:pPr algn="r"/>
            <a:r>
              <a:rPr lang="en-US" b="1" dirty="0">
                <a:solidFill>
                  <a:srgbClr val="7F1416"/>
                </a:solidFill>
              </a:rPr>
              <a:t># of Individual per Household</a:t>
            </a:r>
            <a:endParaRPr lang="en-GB" b="1" dirty="0">
              <a:solidFill>
                <a:srgbClr val="7F1416"/>
              </a:solidFill>
            </a:endParaRPr>
          </a:p>
        </p:txBody>
      </p:sp>
      <p:sp>
        <p:nvSpPr>
          <p:cNvPr id="56" name="TextBox 55"/>
          <p:cNvSpPr txBox="1"/>
          <p:nvPr/>
        </p:nvSpPr>
        <p:spPr>
          <a:xfrm>
            <a:off x="3820943" y="2369485"/>
            <a:ext cx="3430320" cy="677108"/>
          </a:xfrm>
          <a:prstGeom prst="rect">
            <a:avLst/>
          </a:prstGeom>
          <a:noFill/>
        </p:spPr>
        <p:txBody>
          <a:bodyPr wrap="square" rtlCol="0">
            <a:spAutoFit/>
          </a:bodyPr>
          <a:lstStyle/>
          <a:p>
            <a:r>
              <a:rPr lang="en-US" sz="2000" b="1" dirty="0">
                <a:solidFill>
                  <a:schemeClr val="tx1">
                    <a:lumMod val="50000"/>
                    <a:lumOff val="50000"/>
                  </a:schemeClr>
                </a:solidFill>
              </a:rPr>
              <a:t>Example: Indirect analysis</a:t>
            </a:r>
          </a:p>
          <a:p>
            <a:r>
              <a:rPr lang="en-US" b="1" dirty="0">
                <a:solidFill>
                  <a:srgbClr val="7F1416"/>
                </a:solidFill>
              </a:rPr>
              <a:t>Adequate Shelter</a:t>
            </a:r>
            <a:endParaRPr lang="en-GB" b="1" dirty="0">
              <a:solidFill>
                <a:srgbClr val="7F1416"/>
              </a:solidFill>
            </a:endParaRPr>
          </a:p>
        </p:txBody>
      </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122" y="719773"/>
            <a:ext cx="3022616" cy="1638576"/>
          </a:xfrm>
          <a:prstGeom prst="rect">
            <a:avLst/>
          </a:prstGeom>
        </p:spPr>
      </p:pic>
      <p:grpSp>
        <p:nvGrpSpPr>
          <p:cNvPr id="96" name="Group 95"/>
          <p:cNvGrpSpPr/>
          <p:nvPr/>
        </p:nvGrpSpPr>
        <p:grpSpPr>
          <a:xfrm>
            <a:off x="5973309" y="3732172"/>
            <a:ext cx="1604531" cy="1604531"/>
            <a:chOff x="5950628" y="3844968"/>
            <a:chExt cx="1604531" cy="1604531"/>
          </a:xfrm>
        </p:grpSpPr>
        <p:grpSp>
          <p:nvGrpSpPr>
            <p:cNvPr id="64" name="Group 63"/>
            <p:cNvGrpSpPr/>
            <p:nvPr/>
          </p:nvGrpSpPr>
          <p:grpSpPr>
            <a:xfrm>
              <a:off x="5950628" y="3844968"/>
              <a:ext cx="1604531" cy="1604531"/>
              <a:chOff x="1705177" y="1252549"/>
              <a:chExt cx="1461633" cy="1461633"/>
            </a:xfrm>
          </p:grpSpPr>
          <p:sp>
            <p:nvSpPr>
              <p:cNvPr id="65" name="Shape 64"/>
              <p:cNvSpPr/>
              <p:nvPr/>
            </p:nvSpPr>
            <p:spPr>
              <a:xfrm>
                <a:off x="1705177" y="1252549"/>
                <a:ext cx="1461633" cy="1461633"/>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Shape 4"/>
              <p:cNvSpPr/>
              <p:nvPr/>
            </p:nvSpPr>
            <p:spPr>
              <a:xfrm>
                <a:off x="1970789" y="1538263"/>
                <a:ext cx="873927" cy="7513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GB" sz="2700" kern="1200"/>
              </a:p>
            </p:txBody>
          </p:sp>
        </p:grpSp>
        <p:sp>
          <p:nvSpPr>
            <p:cNvPr id="69" name="TextBox 68"/>
            <p:cNvSpPr txBox="1"/>
            <p:nvPr/>
          </p:nvSpPr>
          <p:spPr>
            <a:xfrm>
              <a:off x="6304642" y="4281345"/>
              <a:ext cx="833120" cy="369332"/>
            </a:xfrm>
            <a:prstGeom prst="rect">
              <a:avLst/>
            </a:prstGeom>
            <a:noFill/>
          </p:spPr>
          <p:txBody>
            <a:bodyPr wrap="square" rtlCol="0">
              <a:spAutoFit/>
            </a:bodyPr>
            <a:lstStyle/>
            <a:p>
              <a:r>
                <a:rPr lang="en-US" b="1" dirty="0">
                  <a:solidFill>
                    <a:schemeClr val="bg1"/>
                  </a:solidFill>
                </a:rPr>
                <a:t>PROXY</a:t>
              </a:r>
              <a:endParaRPr lang="en-GB" b="1" dirty="0">
                <a:solidFill>
                  <a:schemeClr val="bg1"/>
                </a:solidFill>
              </a:endParaRPr>
            </a:p>
          </p:txBody>
        </p:sp>
      </p:grpSp>
      <p:grpSp>
        <p:nvGrpSpPr>
          <p:cNvPr id="95" name="Group 94"/>
          <p:cNvGrpSpPr/>
          <p:nvPr/>
        </p:nvGrpSpPr>
        <p:grpSpPr>
          <a:xfrm>
            <a:off x="3795181" y="2951867"/>
            <a:ext cx="2710277" cy="2400523"/>
            <a:chOff x="3795181" y="2951867"/>
            <a:chExt cx="2710277" cy="2400523"/>
          </a:xfrm>
        </p:grpSpPr>
        <p:sp>
          <p:nvSpPr>
            <p:cNvPr id="63" name="Shape 62"/>
            <p:cNvSpPr/>
            <p:nvPr/>
          </p:nvSpPr>
          <p:spPr>
            <a:xfrm>
              <a:off x="5146139" y="2951867"/>
              <a:ext cx="1359319" cy="1359319"/>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68" name="Group 67"/>
            <p:cNvGrpSpPr/>
            <p:nvPr/>
          </p:nvGrpSpPr>
          <p:grpSpPr>
            <a:xfrm>
              <a:off x="5325306" y="3125677"/>
              <a:ext cx="1055765" cy="1041529"/>
              <a:chOff x="7016951" y="1508015"/>
              <a:chExt cx="1055765" cy="1041529"/>
            </a:xfrm>
          </p:grpSpPr>
          <p:grpSp>
            <p:nvGrpSpPr>
              <p:cNvPr id="60" name="Group 59"/>
              <p:cNvGrpSpPr/>
              <p:nvPr/>
            </p:nvGrpSpPr>
            <p:grpSpPr>
              <a:xfrm>
                <a:off x="7016951" y="1508015"/>
                <a:ext cx="1041529" cy="1041529"/>
                <a:chOff x="1421923" y="117039"/>
                <a:chExt cx="1041529" cy="1041529"/>
              </a:xfrm>
            </p:grpSpPr>
            <p:sp>
              <p:nvSpPr>
                <p:cNvPr id="61" name="Shape 60"/>
                <p:cNvSpPr/>
                <p:nvPr/>
              </p:nvSpPr>
              <p:spPr>
                <a:xfrm rot="20700000">
                  <a:off x="1421923" y="117039"/>
                  <a:ext cx="1041529" cy="1041529"/>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Shape 4"/>
                <p:cNvSpPr/>
                <p:nvPr/>
              </p:nvSpPr>
              <p:spPr>
                <a:xfrm>
                  <a:off x="1650361" y="345477"/>
                  <a:ext cx="584653" cy="5846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a:p>
              </p:txBody>
            </p:sp>
          </p:grpSp>
          <p:sp>
            <p:nvSpPr>
              <p:cNvPr id="67" name="TextBox 66"/>
              <p:cNvSpPr txBox="1"/>
              <p:nvPr/>
            </p:nvSpPr>
            <p:spPr>
              <a:xfrm>
                <a:off x="7239596" y="1717348"/>
                <a:ext cx="833120" cy="646331"/>
              </a:xfrm>
              <a:prstGeom prst="rect">
                <a:avLst/>
              </a:prstGeom>
              <a:noFill/>
            </p:spPr>
            <p:txBody>
              <a:bodyPr wrap="square" rtlCol="0">
                <a:spAutoFit/>
              </a:bodyPr>
              <a:lstStyle/>
              <a:p>
                <a:r>
                  <a:rPr lang="en-US" b="1" dirty="0">
                    <a:solidFill>
                      <a:schemeClr val="bg1"/>
                    </a:solidFill>
                  </a:rPr>
                  <a:t>Raw </a:t>
                </a:r>
              </a:p>
              <a:p>
                <a:r>
                  <a:rPr lang="en-US" b="1" dirty="0">
                    <a:solidFill>
                      <a:schemeClr val="bg1"/>
                    </a:solidFill>
                  </a:rPr>
                  <a:t>A1</a:t>
                </a:r>
                <a:endParaRPr lang="en-GB" b="1" dirty="0">
                  <a:solidFill>
                    <a:schemeClr val="bg1"/>
                  </a:solidFill>
                </a:endParaRPr>
              </a:p>
            </p:txBody>
          </p:sp>
        </p:grpSp>
        <p:grpSp>
          <p:nvGrpSpPr>
            <p:cNvPr id="70" name="Group 69"/>
            <p:cNvGrpSpPr/>
            <p:nvPr/>
          </p:nvGrpSpPr>
          <p:grpSpPr>
            <a:xfrm>
              <a:off x="4100219" y="4295403"/>
              <a:ext cx="1055765" cy="1041529"/>
              <a:chOff x="7016951" y="1508015"/>
              <a:chExt cx="1055765" cy="1041529"/>
            </a:xfrm>
          </p:grpSpPr>
          <p:grpSp>
            <p:nvGrpSpPr>
              <p:cNvPr id="71" name="Group 70"/>
              <p:cNvGrpSpPr/>
              <p:nvPr/>
            </p:nvGrpSpPr>
            <p:grpSpPr>
              <a:xfrm>
                <a:off x="7016951" y="1508015"/>
                <a:ext cx="1041529" cy="1041529"/>
                <a:chOff x="1421923" y="117039"/>
                <a:chExt cx="1041529" cy="1041529"/>
              </a:xfrm>
            </p:grpSpPr>
            <p:sp>
              <p:nvSpPr>
                <p:cNvPr id="73" name="Shape 72"/>
                <p:cNvSpPr/>
                <p:nvPr/>
              </p:nvSpPr>
              <p:spPr>
                <a:xfrm rot="20700000">
                  <a:off x="1421923" y="117039"/>
                  <a:ext cx="1041529" cy="1041529"/>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4" name="Shape 4"/>
                <p:cNvSpPr/>
                <p:nvPr/>
              </p:nvSpPr>
              <p:spPr>
                <a:xfrm>
                  <a:off x="1650361" y="345477"/>
                  <a:ext cx="584653" cy="5846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a:p>
              </p:txBody>
            </p:sp>
          </p:grpSp>
          <p:sp>
            <p:nvSpPr>
              <p:cNvPr id="72" name="TextBox 71"/>
              <p:cNvSpPr txBox="1"/>
              <p:nvPr/>
            </p:nvSpPr>
            <p:spPr>
              <a:xfrm>
                <a:off x="7239596" y="1717348"/>
                <a:ext cx="833120" cy="646331"/>
              </a:xfrm>
              <a:prstGeom prst="rect">
                <a:avLst/>
              </a:prstGeom>
              <a:noFill/>
            </p:spPr>
            <p:txBody>
              <a:bodyPr wrap="square" rtlCol="0">
                <a:spAutoFit/>
              </a:bodyPr>
              <a:lstStyle/>
              <a:p>
                <a:r>
                  <a:rPr lang="en-US" b="1" dirty="0">
                    <a:solidFill>
                      <a:schemeClr val="bg1"/>
                    </a:solidFill>
                  </a:rPr>
                  <a:t>Raw </a:t>
                </a:r>
              </a:p>
              <a:p>
                <a:r>
                  <a:rPr lang="en-US" b="1" dirty="0">
                    <a:solidFill>
                      <a:schemeClr val="bg1"/>
                    </a:solidFill>
                  </a:rPr>
                  <a:t>A2</a:t>
                </a:r>
                <a:endParaRPr lang="en-GB" b="1" dirty="0">
                  <a:solidFill>
                    <a:schemeClr val="bg1"/>
                  </a:solidFill>
                </a:endParaRPr>
              </a:p>
            </p:txBody>
          </p:sp>
        </p:grpSp>
        <p:grpSp>
          <p:nvGrpSpPr>
            <p:cNvPr id="75" name="Group 74"/>
            <p:cNvGrpSpPr/>
            <p:nvPr/>
          </p:nvGrpSpPr>
          <p:grpSpPr>
            <a:xfrm>
              <a:off x="5028023" y="4147898"/>
              <a:ext cx="1055765" cy="1041529"/>
              <a:chOff x="7016951" y="1508015"/>
              <a:chExt cx="1055765" cy="1041529"/>
            </a:xfrm>
          </p:grpSpPr>
          <p:grpSp>
            <p:nvGrpSpPr>
              <p:cNvPr id="76" name="Group 75"/>
              <p:cNvGrpSpPr/>
              <p:nvPr/>
            </p:nvGrpSpPr>
            <p:grpSpPr>
              <a:xfrm>
                <a:off x="7016951" y="1508015"/>
                <a:ext cx="1041529" cy="1041529"/>
                <a:chOff x="1421923" y="117039"/>
                <a:chExt cx="1041529" cy="1041529"/>
              </a:xfrm>
            </p:grpSpPr>
            <p:sp>
              <p:nvSpPr>
                <p:cNvPr id="78" name="Shape 77"/>
                <p:cNvSpPr/>
                <p:nvPr/>
              </p:nvSpPr>
              <p:spPr>
                <a:xfrm rot="20700000">
                  <a:off x="1421923" y="117039"/>
                  <a:ext cx="1041529" cy="1041529"/>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9" name="Shape 4"/>
                <p:cNvSpPr/>
                <p:nvPr/>
              </p:nvSpPr>
              <p:spPr>
                <a:xfrm>
                  <a:off x="1650361" y="345477"/>
                  <a:ext cx="584653" cy="5846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a:p>
              </p:txBody>
            </p:sp>
          </p:grpSp>
          <p:sp>
            <p:nvSpPr>
              <p:cNvPr id="77" name="TextBox 76"/>
              <p:cNvSpPr txBox="1"/>
              <p:nvPr/>
            </p:nvSpPr>
            <p:spPr>
              <a:xfrm>
                <a:off x="7239596" y="1717348"/>
                <a:ext cx="833120" cy="646331"/>
              </a:xfrm>
              <a:prstGeom prst="rect">
                <a:avLst/>
              </a:prstGeom>
              <a:noFill/>
            </p:spPr>
            <p:txBody>
              <a:bodyPr wrap="square" rtlCol="0">
                <a:spAutoFit/>
              </a:bodyPr>
              <a:lstStyle/>
              <a:p>
                <a:r>
                  <a:rPr lang="en-US" b="1" dirty="0">
                    <a:solidFill>
                      <a:schemeClr val="bg1"/>
                    </a:solidFill>
                  </a:rPr>
                  <a:t>Raw </a:t>
                </a:r>
              </a:p>
              <a:p>
                <a:r>
                  <a:rPr lang="en-US" b="1" dirty="0">
                    <a:solidFill>
                      <a:schemeClr val="bg1"/>
                    </a:solidFill>
                  </a:rPr>
                  <a:t>A3</a:t>
                </a:r>
                <a:endParaRPr lang="en-GB" b="1" dirty="0">
                  <a:solidFill>
                    <a:schemeClr val="bg1"/>
                  </a:solidFill>
                </a:endParaRPr>
              </a:p>
            </p:txBody>
          </p:sp>
        </p:grpSp>
        <p:sp>
          <p:nvSpPr>
            <p:cNvPr id="91" name="Shape 90"/>
            <p:cNvSpPr/>
            <p:nvPr/>
          </p:nvSpPr>
          <p:spPr>
            <a:xfrm rot="14227609" flipH="1">
              <a:off x="3869803" y="4067692"/>
              <a:ext cx="1210076" cy="1359319"/>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grpSp>
        <p:nvGrpSpPr>
          <p:cNvPr id="98" name="Group 97"/>
          <p:cNvGrpSpPr/>
          <p:nvPr/>
        </p:nvGrpSpPr>
        <p:grpSpPr>
          <a:xfrm>
            <a:off x="6941880" y="1827637"/>
            <a:ext cx="1126059" cy="1903783"/>
            <a:chOff x="6941880" y="1827637"/>
            <a:chExt cx="1126059" cy="1903783"/>
          </a:xfrm>
        </p:grpSpPr>
        <p:sp>
          <p:nvSpPr>
            <p:cNvPr id="89" name="Up Arrow 88"/>
            <p:cNvSpPr/>
            <p:nvPr/>
          </p:nvSpPr>
          <p:spPr>
            <a:xfrm>
              <a:off x="7170900" y="2593710"/>
              <a:ext cx="563539" cy="11377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p:cNvSpPr txBox="1"/>
            <p:nvPr/>
          </p:nvSpPr>
          <p:spPr>
            <a:xfrm>
              <a:off x="6941880" y="1827637"/>
              <a:ext cx="1126059" cy="646331"/>
            </a:xfrm>
            <a:prstGeom prst="rect">
              <a:avLst/>
            </a:prstGeom>
            <a:noFill/>
          </p:spPr>
          <p:txBody>
            <a:bodyPr wrap="square" rtlCol="0">
              <a:spAutoFit/>
            </a:bodyPr>
            <a:lstStyle/>
            <a:p>
              <a:r>
                <a:rPr lang="en-US" b="1" dirty="0"/>
                <a:t>Indicator Expected</a:t>
              </a:r>
              <a:endParaRPr lang="en-GB" b="1" dirty="0"/>
            </a:p>
          </p:txBody>
        </p:sp>
      </p:grpSp>
      <p:grpSp>
        <p:nvGrpSpPr>
          <p:cNvPr id="97" name="Group 96"/>
          <p:cNvGrpSpPr/>
          <p:nvPr/>
        </p:nvGrpSpPr>
        <p:grpSpPr>
          <a:xfrm>
            <a:off x="7439919" y="3389782"/>
            <a:ext cx="1701112" cy="1940554"/>
            <a:chOff x="7439919" y="3389782"/>
            <a:chExt cx="1701112" cy="1940554"/>
          </a:xfrm>
        </p:grpSpPr>
        <p:grpSp>
          <p:nvGrpSpPr>
            <p:cNvPr id="85" name="Group 84"/>
            <p:cNvGrpSpPr/>
            <p:nvPr/>
          </p:nvGrpSpPr>
          <p:grpSpPr>
            <a:xfrm>
              <a:off x="7439919" y="3389782"/>
              <a:ext cx="1604531" cy="1604531"/>
              <a:chOff x="1676936" y="1195882"/>
              <a:chExt cx="1461633" cy="1461633"/>
            </a:xfrm>
          </p:grpSpPr>
          <p:sp>
            <p:nvSpPr>
              <p:cNvPr id="86" name="Shape 85"/>
              <p:cNvSpPr/>
              <p:nvPr/>
            </p:nvSpPr>
            <p:spPr>
              <a:xfrm>
                <a:off x="1676936" y="1195882"/>
                <a:ext cx="1461633" cy="1461633"/>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7" name="Shape 4"/>
              <p:cNvSpPr/>
              <p:nvPr/>
            </p:nvSpPr>
            <p:spPr>
              <a:xfrm>
                <a:off x="1970789" y="1538263"/>
                <a:ext cx="873927" cy="7513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GB" sz="2700" kern="1200"/>
              </a:p>
            </p:txBody>
          </p:sp>
        </p:grpSp>
        <p:sp>
          <p:nvSpPr>
            <p:cNvPr id="88" name="TextBox 87"/>
            <p:cNvSpPr txBox="1"/>
            <p:nvPr/>
          </p:nvSpPr>
          <p:spPr>
            <a:xfrm>
              <a:off x="7834384" y="4016065"/>
              <a:ext cx="833120" cy="369332"/>
            </a:xfrm>
            <a:prstGeom prst="rect">
              <a:avLst/>
            </a:prstGeom>
            <a:noFill/>
          </p:spPr>
          <p:txBody>
            <a:bodyPr wrap="square" rtlCol="0">
              <a:spAutoFit/>
            </a:bodyPr>
            <a:lstStyle/>
            <a:p>
              <a:r>
                <a:rPr lang="en-US" b="1" dirty="0">
                  <a:solidFill>
                    <a:schemeClr val="bg1"/>
                  </a:solidFill>
                </a:rPr>
                <a:t>Raw B</a:t>
              </a:r>
              <a:endParaRPr lang="en-GB" b="1" dirty="0">
                <a:solidFill>
                  <a:schemeClr val="bg1"/>
                </a:solidFill>
              </a:endParaRPr>
            </a:p>
          </p:txBody>
        </p:sp>
        <p:sp>
          <p:nvSpPr>
            <p:cNvPr id="92" name="Shape 91"/>
            <p:cNvSpPr/>
            <p:nvPr/>
          </p:nvSpPr>
          <p:spPr>
            <a:xfrm rot="12600000">
              <a:off x="7781712" y="3971017"/>
              <a:ext cx="1359319" cy="1359319"/>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Tree>
    <p:extLst>
      <p:ext uri="{BB962C8B-B14F-4D97-AF65-F5344CB8AC3E}">
        <p14:creationId xmlns:p14="http://schemas.microsoft.com/office/powerpoint/2010/main" val="352736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500"/>
                                  </p:stCondLst>
                                  <p:childTnLst>
                                    <p:set>
                                      <p:cBhvr>
                                        <p:cTn id="21" dur="1" fill="hold">
                                          <p:stCondLst>
                                            <p:cond delay="0"/>
                                          </p:stCondLst>
                                        </p:cTn>
                                        <p:tgtEl>
                                          <p:spTgt spid="96"/>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750"/>
                                  </p:stCondLst>
                                  <p:childTnLst>
                                    <p:set>
                                      <p:cBhvr>
                                        <p:cTn id="24" dur="1" fill="hold">
                                          <p:stCondLst>
                                            <p:cond delay="0"/>
                                          </p:stCondLst>
                                        </p:cTn>
                                        <p:tgtEl>
                                          <p:spTgt spid="97"/>
                                        </p:tgtEl>
                                        <p:attrNameLst>
                                          <p:attrName>style.visibility</p:attrName>
                                        </p:attrNameLst>
                                      </p:cBhvr>
                                      <p:to>
                                        <p:strVal val="visible"/>
                                      </p:to>
                                    </p:set>
                                  </p:childTnLst>
                                </p:cTn>
                              </p:par>
                            </p:childTnLst>
                          </p:cTn>
                        </p:par>
                        <p:par>
                          <p:cTn id="25" fill="hold">
                            <p:stCondLst>
                              <p:cond delay="1250"/>
                            </p:stCondLst>
                            <p:childTnLst>
                              <p:par>
                                <p:cTn id="26" presetID="1" presetClass="entr" presetSubtype="0" fill="hold" nodeType="afterEffect">
                                  <p:stCondLst>
                                    <p:cond delay="1000"/>
                                  </p:stCondLst>
                                  <p:childTnLst>
                                    <p:set>
                                      <p:cBhvr>
                                        <p:cTn id="27"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5 </a:t>
            </a:r>
            <a:r>
              <a:rPr lang="en-US" dirty="0"/>
              <a:t>Tool for the ANALYSIS </a:t>
            </a:r>
            <a:endParaRPr lang="en-GB" dirty="0"/>
          </a:p>
        </p:txBody>
      </p:sp>
      <p:sp>
        <p:nvSpPr>
          <p:cNvPr id="3" name="Content Placeholder 2"/>
          <p:cNvSpPr>
            <a:spLocks noGrp="1"/>
          </p:cNvSpPr>
          <p:nvPr>
            <p:ph idx="1"/>
          </p:nvPr>
        </p:nvSpPr>
        <p:spPr>
          <a:xfrm>
            <a:off x="457200" y="1600201"/>
            <a:ext cx="7499176" cy="4421087"/>
          </a:xfrm>
        </p:spPr>
        <p:txBody>
          <a:bodyPr>
            <a:normAutofit fontScale="92500" lnSpcReduction="10000"/>
          </a:bodyPr>
          <a:lstStyle/>
          <a:p>
            <a:pPr marL="0" indent="0">
              <a:buNone/>
            </a:pPr>
            <a:r>
              <a:rPr lang="en-US" dirty="0"/>
              <a:t>Processing an indicator could be an average (cost for rent in a city), a range (minimum/ maximum), a sum (number of IDP’s per oblast).</a:t>
            </a:r>
          </a:p>
          <a:p>
            <a:pPr marL="0" indent="0">
              <a:buNone/>
            </a:pPr>
            <a:endParaRPr lang="en-US" dirty="0"/>
          </a:p>
          <a:p>
            <a:pPr marL="0" indent="0">
              <a:buNone/>
            </a:pPr>
            <a:endParaRPr lang="en-US" dirty="0"/>
          </a:p>
          <a:p>
            <a:pPr marL="0" indent="0">
              <a:buNone/>
            </a:pPr>
            <a:r>
              <a:rPr lang="en-US" dirty="0"/>
              <a:t>To get them, we mainly use excel with filters and subtotal formula (useful for monitoring  master lists on regular manner) or create a pivot table.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2876455"/>
            <a:ext cx="1576214" cy="1868577"/>
          </a:xfrm>
          <a:prstGeom prst="rect">
            <a:avLst/>
          </a:prstGeom>
        </p:spPr>
      </p:pic>
    </p:spTree>
    <p:extLst>
      <p:ext uri="{BB962C8B-B14F-4D97-AF65-F5344CB8AC3E}">
        <p14:creationId xmlns:p14="http://schemas.microsoft.com/office/powerpoint/2010/main" val="392449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5 </a:t>
            </a:r>
            <a:r>
              <a:rPr lang="en-US" dirty="0"/>
              <a:t>Working on master list 1</a:t>
            </a:r>
            <a:endParaRPr lang="en-GB" dirty="0"/>
          </a:p>
        </p:txBody>
      </p:sp>
      <p:sp>
        <p:nvSpPr>
          <p:cNvPr id="3" name="Content Placeholder 2"/>
          <p:cNvSpPr>
            <a:spLocks noGrp="1"/>
          </p:cNvSpPr>
          <p:nvPr>
            <p:ph idx="1"/>
          </p:nvPr>
        </p:nvSpPr>
        <p:spPr>
          <a:xfrm>
            <a:off x="434292" y="1384177"/>
            <a:ext cx="8363272" cy="1540767"/>
          </a:xfrm>
        </p:spPr>
        <p:txBody>
          <a:bodyPr>
            <a:normAutofit fontScale="85000" lnSpcReduction="20000"/>
          </a:bodyPr>
          <a:lstStyle/>
          <a:p>
            <a:r>
              <a:rPr lang="en-US" dirty="0">
                <a:solidFill>
                  <a:srgbClr val="7F1416"/>
                </a:solidFill>
              </a:rPr>
              <a:t>REMINDER Be sure that data is organized on sequential and consecutive manner, one data per cell, avoiding cell merging</a:t>
            </a:r>
          </a:p>
          <a:p>
            <a:r>
              <a:rPr lang="en-US" dirty="0"/>
              <a:t>Set some automatic filters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425" y="5013176"/>
            <a:ext cx="951894" cy="112845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1888"/>
          <a:stretch/>
        </p:blipFill>
        <p:spPr>
          <a:xfrm>
            <a:off x="471110" y="2780928"/>
            <a:ext cx="6228184" cy="336070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 r="19576" b="11060"/>
          <a:stretch/>
        </p:blipFill>
        <p:spPr>
          <a:xfrm>
            <a:off x="6876256" y="2077204"/>
            <a:ext cx="1810544" cy="2655465"/>
          </a:xfrm>
          <a:prstGeom prst="rect">
            <a:avLst/>
          </a:prstGeom>
        </p:spPr>
      </p:pic>
    </p:spTree>
    <p:extLst>
      <p:ext uri="{BB962C8B-B14F-4D97-AF65-F5344CB8AC3E}">
        <p14:creationId xmlns:p14="http://schemas.microsoft.com/office/powerpoint/2010/main" val="175400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5 </a:t>
            </a:r>
            <a:r>
              <a:rPr lang="en-US" dirty="0"/>
              <a:t>Working on master list 2</a:t>
            </a:r>
            <a:endParaRPr lang="en-GB" dirty="0"/>
          </a:p>
        </p:txBody>
      </p:sp>
      <p:sp>
        <p:nvSpPr>
          <p:cNvPr id="3" name="Content Placeholder 2"/>
          <p:cNvSpPr>
            <a:spLocks noGrp="1"/>
          </p:cNvSpPr>
          <p:nvPr>
            <p:ph idx="1"/>
          </p:nvPr>
        </p:nvSpPr>
        <p:spPr>
          <a:xfrm>
            <a:off x="323528" y="1268760"/>
            <a:ext cx="8496944" cy="2160240"/>
          </a:xfrm>
        </p:spPr>
        <p:txBody>
          <a:bodyPr>
            <a:normAutofit fontScale="77500" lnSpcReduction="20000"/>
          </a:bodyPr>
          <a:lstStyle/>
          <a:p>
            <a:r>
              <a:rPr lang="en-US" dirty="0"/>
              <a:t>Insert on title the formula =subtotal(109,</a:t>
            </a:r>
            <a:r>
              <a:rPr lang="en-US" dirty="0">
                <a:solidFill>
                  <a:srgbClr val="7F1416"/>
                </a:solidFill>
              </a:rPr>
              <a:t>$</a:t>
            </a:r>
            <a:r>
              <a:rPr lang="en-US" dirty="0"/>
              <a:t>A</a:t>
            </a:r>
            <a:r>
              <a:rPr lang="en-US" dirty="0">
                <a:solidFill>
                  <a:srgbClr val="7F1416"/>
                </a:solidFill>
              </a:rPr>
              <a:t>$</a:t>
            </a:r>
            <a:r>
              <a:rPr lang="en-US" dirty="0"/>
              <a:t>1:</a:t>
            </a:r>
            <a:r>
              <a:rPr lang="en-US" dirty="0">
                <a:solidFill>
                  <a:srgbClr val="7F1416"/>
                </a:solidFill>
              </a:rPr>
              <a:t>$</a:t>
            </a:r>
            <a:r>
              <a:rPr lang="en-US" dirty="0"/>
              <a:t>A</a:t>
            </a:r>
            <a:r>
              <a:rPr lang="en-US" dirty="0">
                <a:solidFill>
                  <a:srgbClr val="7F1416"/>
                </a:solidFill>
              </a:rPr>
              <a:t>$</a:t>
            </a:r>
            <a:r>
              <a:rPr lang="en-US" dirty="0"/>
              <a:t>100) for summing visible cell</a:t>
            </a:r>
          </a:p>
          <a:p>
            <a:r>
              <a:rPr lang="en-US" dirty="0"/>
              <a:t>Use formula =subtotal(9,</a:t>
            </a:r>
            <a:r>
              <a:rPr lang="en-US" dirty="0">
                <a:solidFill>
                  <a:srgbClr val="7F1416"/>
                </a:solidFill>
              </a:rPr>
              <a:t>$</a:t>
            </a:r>
            <a:r>
              <a:rPr lang="en-US" dirty="0"/>
              <a:t>A</a:t>
            </a:r>
            <a:r>
              <a:rPr lang="en-US" dirty="0">
                <a:solidFill>
                  <a:srgbClr val="7F1416"/>
                </a:solidFill>
              </a:rPr>
              <a:t>$</a:t>
            </a:r>
            <a:r>
              <a:rPr lang="en-US" dirty="0"/>
              <a:t>1:</a:t>
            </a:r>
            <a:r>
              <a:rPr lang="en-US" dirty="0">
                <a:solidFill>
                  <a:srgbClr val="7F1416"/>
                </a:solidFill>
              </a:rPr>
              <a:t>$</a:t>
            </a:r>
            <a:r>
              <a:rPr lang="en-US" dirty="0"/>
              <a:t>A</a:t>
            </a:r>
            <a:r>
              <a:rPr lang="en-US" dirty="0">
                <a:solidFill>
                  <a:srgbClr val="7F1416"/>
                </a:solidFill>
              </a:rPr>
              <a:t>$</a:t>
            </a:r>
            <a:r>
              <a:rPr lang="en-US" dirty="0"/>
              <a:t>100) for summing complete column range</a:t>
            </a:r>
          </a:p>
          <a:p>
            <a:pPr marL="0" indent="0">
              <a:buNone/>
            </a:pPr>
            <a:r>
              <a:rPr lang="en-US" dirty="0"/>
              <a:t>Please note that </a:t>
            </a:r>
            <a:r>
              <a:rPr lang="en-US" dirty="0">
                <a:solidFill>
                  <a:srgbClr val="7F1416"/>
                </a:solidFill>
              </a:rPr>
              <a:t>$</a:t>
            </a:r>
            <a:r>
              <a:rPr lang="en-US" dirty="0"/>
              <a:t> argument is used to fix a variable in excel facilitating the </a:t>
            </a:r>
            <a:r>
              <a:rPr lang="en-US" dirty="0">
                <a:solidFill>
                  <a:srgbClr val="7F1416"/>
                </a:solidFill>
              </a:rPr>
              <a:t>copy paste </a:t>
            </a:r>
            <a:r>
              <a:rPr lang="en-US" dirty="0"/>
              <a:t>of a determined fixed range.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786" y="4293096"/>
            <a:ext cx="1576214" cy="18685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60" y="3313495"/>
            <a:ext cx="5904656" cy="2902500"/>
          </a:xfrm>
          <a:prstGeom prst="rect">
            <a:avLst/>
          </a:prstGeom>
        </p:spPr>
      </p:pic>
    </p:spTree>
    <p:extLst>
      <p:ext uri="{BB962C8B-B14F-4D97-AF65-F5344CB8AC3E}">
        <p14:creationId xmlns:p14="http://schemas.microsoft.com/office/powerpoint/2010/main" val="104212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678" y="115504"/>
            <a:ext cx="8229600" cy="1143000"/>
          </a:xfrm>
        </p:spPr>
        <p:txBody>
          <a:bodyPr>
            <a:normAutofit fontScale="90000"/>
          </a:bodyPr>
          <a:lstStyle/>
          <a:p>
            <a:r>
              <a:rPr lang="en-US" dirty="0">
                <a:solidFill>
                  <a:schemeClr val="bg1">
                    <a:lumMod val="75000"/>
                  </a:schemeClr>
                </a:solidFill>
              </a:rPr>
              <a:t>Session 5 </a:t>
            </a:r>
            <a:r>
              <a:rPr lang="en-US" dirty="0"/>
              <a:t>Working on master list 3</a:t>
            </a:r>
            <a:endParaRPr lang="en-GB" dirty="0"/>
          </a:p>
        </p:txBody>
      </p:sp>
      <p:sp>
        <p:nvSpPr>
          <p:cNvPr id="3" name="Content Placeholder 2"/>
          <p:cNvSpPr>
            <a:spLocks noGrp="1"/>
          </p:cNvSpPr>
          <p:nvPr>
            <p:ph idx="1"/>
          </p:nvPr>
        </p:nvSpPr>
        <p:spPr>
          <a:xfrm>
            <a:off x="448981" y="1080701"/>
            <a:ext cx="7499176" cy="964703"/>
          </a:xfrm>
        </p:spPr>
        <p:txBody>
          <a:bodyPr>
            <a:normAutofit fontScale="92500"/>
          </a:bodyPr>
          <a:lstStyle/>
          <a:p>
            <a:r>
              <a:rPr lang="en-US" dirty="0"/>
              <a:t>For better presentation use group function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356" y="4841196"/>
            <a:ext cx="1216174" cy="144175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20466"/>
          <a:stretch/>
        </p:blipFill>
        <p:spPr>
          <a:xfrm>
            <a:off x="504516" y="1586422"/>
            <a:ext cx="7990290" cy="2099511"/>
          </a:xfrm>
          <a:prstGeom prst="rect">
            <a:avLst/>
          </a:prstGeom>
        </p:spPr>
      </p:pic>
      <p:grpSp>
        <p:nvGrpSpPr>
          <p:cNvPr id="7" name="Group 6"/>
          <p:cNvGrpSpPr/>
          <p:nvPr/>
        </p:nvGrpSpPr>
        <p:grpSpPr>
          <a:xfrm>
            <a:off x="494798" y="3817724"/>
            <a:ext cx="8163732" cy="2523822"/>
            <a:chOff x="494798" y="3817724"/>
            <a:chExt cx="8163732" cy="2523822"/>
          </a:xfrm>
        </p:grpSpPr>
        <p:sp>
          <p:nvSpPr>
            <p:cNvPr id="6" name="Content Placeholder 2"/>
            <p:cNvSpPr txBox="1">
              <a:spLocks/>
            </p:cNvSpPr>
            <p:nvPr/>
          </p:nvSpPr>
          <p:spPr>
            <a:xfrm>
              <a:off x="5202146" y="3933056"/>
              <a:ext cx="3456384" cy="9647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 &amp; cell formatting</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798" y="3817724"/>
              <a:ext cx="3357122" cy="2523822"/>
            </a:xfrm>
            <a:prstGeom prst="rect">
              <a:avLst/>
            </a:prstGeom>
          </p:spPr>
        </p:pic>
      </p:grpSp>
      <p:sp>
        <p:nvSpPr>
          <p:cNvPr id="8" name="TextBox 7"/>
          <p:cNvSpPr txBox="1"/>
          <p:nvPr/>
        </p:nvSpPr>
        <p:spPr>
          <a:xfrm>
            <a:off x="3894909" y="4528625"/>
            <a:ext cx="3504458" cy="1754326"/>
          </a:xfrm>
          <a:prstGeom prst="rect">
            <a:avLst/>
          </a:prstGeom>
          <a:noFill/>
        </p:spPr>
        <p:txBody>
          <a:bodyPr wrap="square" rtlCol="0">
            <a:spAutoFit/>
          </a:bodyPr>
          <a:lstStyle/>
          <a:p>
            <a:r>
              <a:rPr lang="en-US" dirty="0">
                <a:solidFill>
                  <a:srgbClr val="04314C"/>
                </a:solidFill>
              </a:rPr>
              <a:t>#,## meaning a figures formatted with separator like 1,000 </a:t>
            </a:r>
          </a:p>
          <a:p>
            <a:endParaRPr lang="en-US" dirty="0">
              <a:solidFill>
                <a:srgbClr val="04314C"/>
              </a:solidFill>
            </a:endParaRPr>
          </a:p>
          <a:p>
            <a:r>
              <a:rPr lang="en-US" dirty="0">
                <a:solidFill>
                  <a:srgbClr val="04314C"/>
                </a:solidFill>
              </a:rPr>
              <a:t>“    ” is to included a text label (visible but not counted as cell with text)</a:t>
            </a:r>
            <a:endParaRPr lang="en-GB" dirty="0">
              <a:solidFill>
                <a:srgbClr val="04314C"/>
              </a:solidFill>
            </a:endParaRPr>
          </a:p>
        </p:txBody>
      </p:sp>
    </p:spTree>
    <p:extLst>
      <p:ext uri="{BB962C8B-B14F-4D97-AF65-F5344CB8AC3E}">
        <p14:creationId xmlns:p14="http://schemas.microsoft.com/office/powerpoint/2010/main" val="55258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chemeClr val="bg1">
                    <a:lumMod val="75000"/>
                  </a:schemeClr>
                </a:solidFill>
              </a:rPr>
              <a:t>Session 5 </a:t>
            </a:r>
            <a:r>
              <a:rPr lang="en-US" sz="3000" dirty="0"/>
              <a:t>Working with Pivot Table 1</a:t>
            </a:r>
            <a:endParaRPr lang="en-GB" sz="3000" dirty="0"/>
          </a:p>
        </p:txBody>
      </p:sp>
      <p:sp>
        <p:nvSpPr>
          <p:cNvPr id="3" name="Content Placeholder 2"/>
          <p:cNvSpPr>
            <a:spLocks noGrp="1"/>
          </p:cNvSpPr>
          <p:nvPr>
            <p:ph idx="1"/>
          </p:nvPr>
        </p:nvSpPr>
        <p:spPr>
          <a:xfrm>
            <a:off x="430891" y="1268761"/>
            <a:ext cx="7738108" cy="1436423"/>
          </a:xfrm>
        </p:spPr>
        <p:txBody>
          <a:bodyPr>
            <a:normAutofit fontScale="92500" lnSpcReduction="10000"/>
          </a:bodyPr>
          <a:lstStyle/>
          <a:p>
            <a:r>
              <a:rPr lang="en-US" sz="2200" dirty="0">
                <a:solidFill>
                  <a:srgbClr val="7F1416"/>
                </a:solidFill>
              </a:rPr>
              <a:t>REMINDER </a:t>
            </a:r>
            <a:r>
              <a:rPr lang="en-US" sz="2400" dirty="0">
                <a:solidFill>
                  <a:srgbClr val="7F1416"/>
                </a:solidFill>
              </a:rPr>
              <a:t>Be sure that data is organized on sequential and consecutive manner, one data per cell, avoiding cell merging, each column of the future pivot table shall get an unique title.</a:t>
            </a:r>
          </a:p>
          <a:p>
            <a:r>
              <a:rPr lang="en-US" sz="2400" dirty="0">
                <a:solidFill>
                  <a:srgbClr val="04314C"/>
                </a:solidFill>
              </a:rPr>
              <a:t>Pivot table is a two steps creation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7205" y="1437181"/>
            <a:ext cx="951894" cy="1128456"/>
          </a:xfrm>
          <a:prstGeom prst="rect">
            <a:avLst/>
          </a:prstGeom>
        </p:spPr>
      </p:pic>
      <p:grpSp>
        <p:nvGrpSpPr>
          <p:cNvPr id="12" name="Group 11"/>
          <p:cNvGrpSpPr/>
          <p:nvPr/>
        </p:nvGrpSpPr>
        <p:grpSpPr>
          <a:xfrm>
            <a:off x="201027" y="3092964"/>
            <a:ext cx="8741946" cy="3580123"/>
            <a:chOff x="461026" y="3068960"/>
            <a:chExt cx="8532440" cy="3580123"/>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 r="6688" b="26582"/>
            <a:stretch/>
          </p:blipFill>
          <p:spPr>
            <a:xfrm>
              <a:off x="461026" y="3068960"/>
              <a:ext cx="8532440" cy="3580123"/>
            </a:xfrm>
            <a:prstGeom prst="rect">
              <a:avLst/>
            </a:prstGeom>
          </p:spPr>
        </p:pic>
        <p:sp>
          <p:nvSpPr>
            <p:cNvPr id="7" name="Rectangle 6"/>
            <p:cNvSpPr/>
            <p:nvPr/>
          </p:nvSpPr>
          <p:spPr>
            <a:xfrm>
              <a:off x="611560" y="5013176"/>
              <a:ext cx="8347539" cy="1635907"/>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ular Callout 7"/>
            <p:cNvSpPr/>
            <p:nvPr/>
          </p:nvSpPr>
          <p:spPr>
            <a:xfrm>
              <a:off x="6372200" y="3131435"/>
              <a:ext cx="2586899" cy="1689454"/>
            </a:xfrm>
            <a:prstGeom prst="wedgeRectCallout">
              <a:avLst/>
            </a:prstGeom>
            <a:solidFill>
              <a:schemeClr val="accent1">
                <a:alpha val="50000"/>
              </a:schemeClr>
            </a:solid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444208" y="3284984"/>
              <a:ext cx="2448272" cy="1384995"/>
            </a:xfrm>
            <a:prstGeom prst="rect">
              <a:avLst/>
            </a:prstGeom>
            <a:noFill/>
          </p:spPr>
          <p:txBody>
            <a:bodyPr wrap="square" rtlCol="0">
              <a:spAutoFit/>
            </a:bodyPr>
            <a:lstStyle/>
            <a:p>
              <a:r>
                <a:rPr lang="en-US" sz="2800" b="1" dirty="0">
                  <a:solidFill>
                    <a:srgbClr val="FFFF00"/>
                  </a:solidFill>
                </a:rPr>
                <a:t>1) SELECT ONLY the part with column header</a:t>
              </a:r>
              <a:endParaRPr lang="en-GB" sz="2800" b="1" dirty="0">
                <a:solidFill>
                  <a:srgbClr val="FFFF00"/>
                </a:solidFill>
              </a:endParaRPr>
            </a:p>
          </p:txBody>
        </p:sp>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784" y="3725630"/>
            <a:ext cx="3013511" cy="2367389"/>
          </a:xfrm>
          <a:prstGeom prst="rect">
            <a:avLst/>
          </a:prstGeom>
        </p:spPr>
      </p:pic>
      <p:grpSp>
        <p:nvGrpSpPr>
          <p:cNvPr id="17" name="Group 16"/>
          <p:cNvGrpSpPr/>
          <p:nvPr/>
        </p:nvGrpSpPr>
        <p:grpSpPr>
          <a:xfrm>
            <a:off x="201027" y="2537421"/>
            <a:ext cx="3690240" cy="1415046"/>
            <a:chOff x="201027" y="2537421"/>
            <a:chExt cx="3690240" cy="1415046"/>
          </a:xfrm>
        </p:grpSpPr>
        <p:sp>
          <p:nvSpPr>
            <p:cNvPr id="13" name="Oval 12"/>
            <p:cNvSpPr/>
            <p:nvPr/>
          </p:nvSpPr>
          <p:spPr>
            <a:xfrm>
              <a:off x="201027" y="3280658"/>
              <a:ext cx="653534" cy="671809"/>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328734" y="2537421"/>
              <a:ext cx="3562533" cy="555543"/>
              <a:chOff x="328734" y="2537421"/>
              <a:chExt cx="3562533" cy="555543"/>
            </a:xfrm>
          </p:grpSpPr>
          <p:sp>
            <p:nvSpPr>
              <p:cNvPr id="15" name="Rectangular Callout 14"/>
              <p:cNvSpPr/>
              <p:nvPr/>
            </p:nvSpPr>
            <p:spPr>
              <a:xfrm>
                <a:off x="328734" y="2545020"/>
                <a:ext cx="3379170" cy="547944"/>
              </a:xfrm>
              <a:prstGeom prst="wedgeRectCallout">
                <a:avLst>
                  <a:gd name="adj1" fmla="val -39992"/>
                  <a:gd name="adj2" fmla="val 92436"/>
                </a:avLst>
              </a:prstGeom>
              <a:solidFill>
                <a:schemeClr val="accent1">
                  <a:alpha val="50000"/>
                </a:schemeClr>
              </a:solid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32679" y="2537421"/>
                <a:ext cx="3558588" cy="523220"/>
              </a:xfrm>
              <a:prstGeom prst="rect">
                <a:avLst/>
              </a:prstGeom>
              <a:noFill/>
            </p:spPr>
            <p:txBody>
              <a:bodyPr wrap="square" rtlCol="0">
                <a:spAutoFit/>
              </a:bodyPr>
              <a:lstStyle/>
              <a:p>
                <a:r>
                  <a:rPr lang="en-US" sz="2800" b="1" dirty="0">
                    <a:solidFill>
                      <a:srgbClr val="FFFF00"/>
                    </a:solidFill>
                  </a:rPr>
                  <a:t>2) Click on pivot table </a:t>
                </a:r>
                <a:endParaRPr lang="en-GB" sz="2800" b="1" dirty="0">
                  <a:solidFill>
                    <a:srgbClr val="FFFF00"/>
                  </a:solidFill>
                </a:endParaRPr>
              </a:p>
            </p:txBody>
          </p:sp>
        </p:grpSp>
      </p:grpSp>
    </p:spTree>
    <p:extLst>
      <p:ext uri="{BB962C8B-B14F-4D97-AF65-F5344CB8AC3E}">
        <p14:creationId xmlns:p14="http://schemas.microsoft.com/office/powerpoint/2010/main" val="117886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chemeClr val="bg1">
                    <a:lumMod val="75000"/>
                  </a:schemeClr>
                </a:solidFill>
              </a:rPr>
              <a:t>Session 5 </a:t>
            </a:r>
            <a:r>
              <a:rPr lang="en-US" sz="3000" dirty="0"/>
              <a:t>Working with Pivot Table 2</a:t>
            </a:r>
            <a:endParaRPr lang="en-GB" sz="3000" dirty="0"/>
          </a:p>
        </p:txBody>
      </p:sp>
      <p:sp>
        <p:nvSpPr>
          <p:cNvPr id="3" name="Content Placeholder 2"/>
          <p:cNvSpPr>
            <a:spLocks noGrp="1"/>
          </p:cNvSpPr>
          <p:nvPr>
            <p:ph idx="1"/>
          </p:nvPr>
        </p:nvSpPr>
        <p:spPr>
          <a:xfrm>
            <a:off x="430891" y="1268761"/>
            <a:ext cx="7738108" cy="936104"/>
          </a:xfrm>
        </p:spPr>
        <p:txBody>
          <a:bodyPr>
            <a:normAutofit/>
          </a:bodyPr>
          <a:lstStyle/>
          <a:p>
            <a:r>
              <a:rPr lang="en-US" sz="2400" dirty="0">
                <a:solidFill>
                  <a:srgbClr val="04314C"/>
                </a:solidFill>
              </a:rPr>
              <a:t>Pivot table is a way to organized data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935684"/>
            <a:ext cx="8704644" cy="473019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0631" y="1342147"/>
            <a:ext cx="951894" cy="1128456"/>
          </a:xfrm>
          <a:prstGeom prst="rect">
            <a:avLst/>
          </a:prstGeom>
        </p:spPr>
      </p:pic>
      <p:sp>
        <p:nvSpPr>
          <p:cNvPr id="12" name="Line Callout 1 11"/>
          <p:cNvSpPr/>
          <p:nvPr/>
        </p:nvSpPr>
        <p:spPr>
          <a:xfrm>
            <a:off x="829171" y="4941168"/>
            <a:ext cx="1440160" cy="1084902"/>
          </a:xfrm>
          <a:prstGeom prst="borderCallout1">
            <a:avLst>
              <a:gd name="adj1" fmla="val -5182"/>
              <a:gd name="adj2" fmla="val 32428"/>
              <a:gd name="adj3" fmla="val -36298"/>
              <a:gd name="adj4" fmla="val 51942"/>
            </a:avLst>
          </a:prstGeom>
          <a:solidFill>
            <a:schemeClr val="accent1">
              <a:alpha val="50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899592" y="4948852"/>
            <a:ext cx="1510582" cy="1077218"/>
          </a:xfrm>
          <a:prstGeom prst="rect">
            <a:avLst/>
          </a:prstGeom>
          <a:noFill/>
        </p:spPr>
        <p:txBody>
          <a:bodyPr wrap="square" rtlCol="0">
            <a:spAutoFit/>
          </a:bodyPr>
          <a:lstStyle/>
          <a:p>
            <a:r>
              <a:rPr lang="en-US" sz="1600" b="1" dirty="0">
                <a:solidFill>
                  <a:srgbClr val="FFFF00"/>
                </a:solidFill>
              </a:rPr>
              <a:t>Clicking inside pivot table range will activate it</a:t>
            </a:r>
            <a:endParaRPr lang="en-GB" sz="1600" b="1" dirty="0">
              <a:solidFill>
                <a:srgbClr val="FFFF00"/>
              </a:solidFill>
            </a:endParaRPr>
          </a:p>
        </p:txBody>
      </p:sp>
      <p:sp>
        <p:nvSpPr>
          <p:cNvPr id="13" name="Line Callout 1 12"/>
          <p:cNvSpPr/>
          <p:nvPr/>
        </p:nvSpPr>
        <p:spPr>
          <a:xfrm>
            <a:off x="6301779" y="1591424"/>
            <a:ext cx="1440160" cy="1084902"/>
          </a:xfrm>
          <a:prstGeom prst="borderCallout1">
            <a:avLst>
              <a:gd name="adj1" fmla="val 96791"/>
              <a:gd name="adj2" fmla="val 9696"/>
              <a:gd name="adj3" fmla="val 128108"/>
              <a:gd name="adj4" fmla="val -13903"/>
            </a:avLst>
          </a:prstGeom>
          <a:solidFill>
            <a:schemeClr val="accent1">
              <a:alpha val="50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372200" y="1599108"/>
            <a:ext cx="1510582" cy="1077218"/>
          </a:xfrm>
          <a:prstGeom prst="rect">
            <a:avLst/>
          </a:prstGeom>
          <a:noFill/>
        </p:spPr>
        <p:txBody>
          <a:bodyPr wrap="square" rtlCol="0">
            <a:spAutoFit/>
          </a:bodyPr>
          <a:lstStyle/>
          <a:p>
            <a:r>
              <a:rPr lang="en-US" sz="1600" b="1" dirty="0">
                <a:solidFill>
                  <a:srgbClr val="FFFF00"/>
                </a:solidFill>
              </a:rPr>
              <a:t>Name of selected column to be ‘drag &amp; drop’</a:t>
            </a:r>
            <a:endParaRPr lang="en-GB" sz="1600" b="1" dirty="0">
              <a:solidFill>
                <a:srgbClr val="FFFF00"/>
              </a:solidFill>
            </a:endParaRPr>
          </a:p>
        </p:txBody>
      </p:sp>
      <p:sp>
        <p:nvSpPr>
          <p:cNvPr id="15" name="Line Callout 1 14"/>
          <p:cNvSpPr/>
          <p:nvPr/>
        </p:nvSpPr>
        <p:spPr>
          <a:xfrm>
            <a:off x="3906639" y="2924944"/>
            <a:ext cx="1440160" cy="1259117"/>
          </a:xfrm>
          <a:prstGeom prst="borderCallout1">
            <a:avLst>
              <a:gd name="adj1" fmla="val 96791"/>
              <a:gd name="adj2" fmla="val 100624"/>
              <a:gd name="adj3" fmla="val 151000"/>
              <a:gd name="adj4" fmla="val 127192"/>
            </a:avLst>
          </a:prstGeom>
          <a:solidFill>
            <a:schemeClr val="accent1">
              <a:alpha val="50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954792" y="2911297"/>
            <a:ext cx="1510582" cy="1323439"/>
          </a:xfrm>
          <a:prstGeom prst="rect">
            <a:avLst/>
          </a:prstGeom>
          <a:noFill/>
        </p:spPr>
        <p:txBody>
          <a:bodyPr wrap="square" rtlCol="0">
            <a:spAutoFit/>
          </a:bodyPr>
          <a:lstStyle/>
          <a:p>
            <a:r>
              <a:rPr lang="en-US" sz="1600" b="1" dirty="0">
                <a:solidFill>
                  <a:srgbClr val="FFFF00"/>
                </a:solidFill>
              </a:rPr>
              <a:t>Place for main filters  ex: working only on certain oblast</a:t>
            </a:r>
            <a:endParaRPr lang="en-GB" sz="1600" b="1" dirty="0">
              <a:solidFill>
                <a:srgbClr val="FFFF00"/>
              </a:solidFill>
            </a:endParaRPr>
          </a:p>
        </p:txBody>
      </p:sp>
      <p:sp>
        <p:nvSpPr>
          <p:cNvPr id="17" name="Line Callout 1 16"/>
          <p:cNvSpPr/>
          <p:nvPr/>
        </p:nvSpPr>
        <p:spPr>
          <a:xfrm>
            <a:off x="2627784" y="4300780"/>
            <a:ext cx="2518694" cy="640388"/>
          </a:xfrm>
          <a:prstGeom prst="borderCallout1">
            <a:avLst>
              <a:gd name="adj1" fmla="val 96791"/>
              <a:gd name="adj2" fmla="val 100624"/>
              <a:gd name="adj3" fmla="val 182731"/>
              <a:gd name="adj4" fmla="val 118676"/>
            </a:avLst>
          </a:prstGeom>
          <a:solidFill>
            <a:schemeClr val="accent1">
              <a:alpha val="50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768627" y="4287132"/>
            <a:ext cx="2377851" cy="584775"/>
          </a:xfrm>
          <a:prstGeom prst="rect">
            <a:avLst/>
          </a:prstGeom>
          <a:noFill/>
        </p:spPr>
        <p:txBody>
          <a:bodyPr wrap="square" rtlCol="0">
            <a:spAutoFit/>
          </a:bodyPr>
          <a:lstStyle/>
          <a:p>
            <a:r>
              <a:rPr lang="en-US" sz="1600" b="1" dirty="0">
                <a:solidFill>
                  <a:srgbClr val="FFFF00"/>
                </a:solidFill>
              </a:rPr>
              <a:t>Row &amp;/or Column to organized categories</a:t>
            </a:r>
            <a:endParaRPr lang="en-GB" sz="1600" b="1" dirty="0">
              <a:solidFill>
                <a:srgbClr val="FFFF00"/>
              </a:solidFill>
            </a:endParaRPr>
          </a:p>
        </p:txBody>
      </p:sp>
      <p:sp>
        <p:nvSpPr>
          <p:cNvPr id="19" name="Line Callout 1 18"/>
          <p:cNvSpPr/>
          <p:nvPr/>
        </p:nvSpPr>
        <p:spPr>
          <a:xfrm>
            <a:off x="2627784" y="5140039"/>
            <a:ext cx="2518694" cy="1190612"/>
          </a:xfrm>
          <a:prstGeom prst="borderCallout1">
            <a:avLst>
              <a:gd name="adj1" fmla="val 56020"/>
              <a:gd name="adj2" fmla="val 101072"/>
              <a:gd name="adj3" fmla="val 42427"/>
              <a:gd name="adj4" fmla="val 188596"/>
            </a:avLst>
          </a:prstGeom>
          <a:solidFill>
            <a:schemeClr val="accent1">
              <a:alpha val="50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2729069" y="5206738"/>
            <a:ext cx="2451445" cy="1077218"/>
          </a:xfrm>
          <a:prstGeom prst="rect">
            <a:avLst/>
          </a:prstGeom>
          <a:noFill/>
        </p:spPr>
        <p:txBody>
          <a:bodyPr wrap="square" rtlCol="0">
            <a:spAutoFit/>
          </a:bodyPr>
          <a:lstStyle/>
          <a:p>
            <a:r>
              <a:rPr lang="en-US" sz="1600" b="1" dirty="0">
                <a:solidFill>
                  <a:srgbClr val="FFFF00"/>
                </a:solidFill>
              </a:rPr>
              <a:t>Value of what will be represented example counting in #of HH or summing # of beneficiaries</a:t>
            </a:r>
            <a:endParaRPr lang="en-GB" sz="1600" b="1" dirty="0">
              <a:solidFill>
                <a:srgbClr val="FFFF00"/>
              </a:solidFill>
            </a:endParaRPr>
          </a:p>
        </p:txBody>
      </p:sp>
    </p:spTree>
    <p:extLst>
      <p:ext uri="{BB962C8B-B14F-4D97-AF65-F5344CB8AC3E}">
        <p14:creationId xmlns:p14="http://schemas.microsoft.com/office/powerpoint/2010/main" val="29804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chemeClr val="bg1">
                    <a:lumMod val="75000"/>
                  </a:schemeClr>
                </a:solidFill>
              </a:rPr>
              <a:t>Session 5 </a:t>
            </a:r>
            <a:r>
              <a:rPr lang="en-US" sz="3000" dirty="0"/>
              <a:t>Working with Pivot Table 3</a:t>
            </a:r>
            <a:endParaRPr lang="en-GB" sz="3000" dirty="0"/>
          </a:p>
        </p:txBody>
      </p:sp>
      <p:sp>
        <p:nvSpPr>
          <p:cNvPr id="3" name="Content Placeholder 2"/>
          <p:cNvSpPr>
            <a:spLocks noGrp="1"/>
          </p:cNvSpPr>
          <p:nvPr>
            <p:ph idx="1"/>
          </p:nvPr>
        </p:nvSpPr>
        <p:spPr>
          <a:xfrm>
            <a:off x="179513" y="1196752"/>
            <a:ext cx="3907712" cy="1800199"/>
          </a:xfrm>
        </p:spPr>
        <p:txBody>
          <a:bodyPr>
            <a:normAutofit fontScale="92500" lnSpcReduction="10000"/>
          </a:bodyPr>
          <a:lstStyle/>
          <a:p>
            <a:pPr marL="0" indent="0">
              <a:buNone/>
            </a:pPr>
            <a:r>
              <a:rPr lang="en-US" sz="2400" dirty="0">
                <a:solidFill>
                  <a:srgbClr val="04314C"/>
                </a:solidFill>
              </a:rPr>
              <a:t>Note:</a:t>
            </a:r>
          </a:p>
          <a:p>
            <a:r>
              <a:rPr lang="en-US" sz="2400" dirty="0">
                <a:solidFill>
                  <a:srgbClr val="04314C"/>
                </a:solidFill>
              </a:rPr>
              <a:t>Small arrows allow specific selection</a:t>
            </a:r>
          </a:p>
          <a:p>
            <a:r>
              <a:rPr lang="en-US" sz="2400" dirty="0">
                <a:solidFill>
                  <a:srgbClr val="04314C"/>
                </a:solidFill>
              </a:rPr>
              <a:t>Sum precise the function of the value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0631" y="1342147"/>
            <a:ext cx="951894" cy="11284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3284984"/>
            <a:ext cx="3569765" cy="304251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6855" y="3645024"/>
            <a:ext cx="2505014" cy="2042025"/>
          </a:xfrm>
          <a:prstGeom prst="rect">
            <a:avLst/>
          </a:prstGeom>
        </p:spPr>
      </p:pic>
      <p:grpSp>
        <p:nvGrpSpPr>
          <p:cNvPr id="8" name="Group 7"/>
          <p:cNvGrpSpPr/>
          <p:nvPr/>
        </p:nvGrpSpPr>
        <p:grpSpPr>
          <a:xfrm>
            <a:off x="3851920" y="5691322"/>
            <a:ext cx="5040560" cy="589048"/>
            <a:chOff x="3851920" y="5691322"/>
            <a:chExt cx="5040560" cy="589048"/>
          </a:xfrm>
        </p:grpSpPr>
        <p:sp>
          <p:nvSpPr>
            <p:cNvPr id="21" name="Line Callout 1 20"/>
            <p:cNvSpPr/>
            <p:nvPr/>
          </p:nvSpPr>
          <p:spPr>
            <a:xfrm>
              <a:off x="3851920" y="5695666"/>
              <a:ext cx="5040560" cy="584704"/>
            </a:xfrm>
            <a:prstGeom prst="borderCallout1">
              <a:avLst>
                <a:gd name="adj1" fmla="val 40994"/>
                <a:gd name="adj2" fmla="val -452"/>
                <a:gd name="adj3" fmla="val -1064"/>
                <a:gd name="adj4" fmla="val -14155"/>
              </a:avLst>
            </a:prstGeom>
            <a:solidFill>
              <a:schemeClr val="accent1">
                <a:alpha val="50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3913245" y="5691322"/>
              <a:ext cx="4917909" cy="584775"/>
            </a:xfrm>
            <a:prstGeom prst="rect">
              <a:avLst/>
            </a:prstGeom>
            <a:noFill/>
          </p:spPr>
          <p:txBody>
            <a:bodyPr wrap="square" rtlCol="0">
              <a:spAutoFit/>
            </a:bodyPr>
            <a:lstStyle/>
            <a:p>
              <a:r>
                <a:rPr lang="en-US" sz="1600" b="1" dirty="0">
                  <a:solidFill>
                    <a:srgbClr val="FFFF00"/>
                  </a:solidFill>
                </a:rPr>
                <a:t>By clicking on the Value, we can change the function, sum, average or the format (figures, %, % per column)</a:t>
              </a:r>
              <a:endParaRPr lang="en-GB" sz="1600" b="1" dirty="0">
                <a:solidFill>
                  <a:srgbClr val="FFFF00"/>
                </a:solidFill>
              </a:endParaRPr>
            </a:p>
          </p:txBody>
        </p:sp>
      </p:gr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6435" y="3645024"/>
            <a:ext cx="2486045" cy="2030110"/>
          </a:xfrm>
          <a:prstGeom prst="rect">
            <a:avLst/>
          </a:prstGeom>
        </p:spPr>
      </p:pic>
    </p:spTree>
    <p:extLst>
      <p:ext uri="{BB962C8B-B14F-4D97-AF65-F5344CB8AC3E}">
        <p14:creationId xmlns:p14="http://schemas.microsoft.com/office/powerpoint/2010/main" val="146482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chemeClr val="bg1">
                    <a:lumMod val="75000"/>
                  </a:schemeClr>
                </a:solidFill>
              </a:rPr>
              <a:t>Session 5 </a:t>
            </a:r>
            <a:r>
              <a:rPr lang="en-US" sz="3000" dirty="0"/>
              <a:t>Working with Pivot Table 4</a:t>
            </a:r>
            <a:endParaRPr lang="en-GB" sz="3000" dirty="0"/>
          </a:p>
        </p:txBody>
      </p:sp>
      <p:sp>
        <p:nvSpPr>
          <p:cNvPr id="3" name="Content Placeholder 2"/>
          <p:cNvSpPr>
            <a:spLocks noGrp="1"/>
          </p:cNvSpPr>
          <p:nvPr>
            <p:ph idx="1"/>
          </p:nvPr>
        </p:nvSpPr>
        <p:spPr>
          <a:xfrm>
            <a:off x="164383" y="1128376"/>
            <a:ext cx="7992887" cy="881384"/>
          </a:xfrm>
        </p:spPr>
        <p:txBody>
          <a:bodyPr>
            <a:normAutofit/>
          </a:bodyPr>
          <a:lstStyle/>
          <a:p>
            <a:r>
              <a:rPr lang="en-US" sz="2400" dirty="0">
                <a:solidFill>
                  <a:srgbClr val="04314C"/>
                </a:solidFill>
              </a:rPr>
              <a:t>You can change until you reach the output expected</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6007" y="3510405"/>
            <a:ext cx="951894" cy="112845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645912"/>
            <a:ext cx="5109091" cy="336726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6726" y="4638861"/>
            <a:ext cx="5302005" cy="2057988"/>
          </a:xfrm>
          <a:prstGeom prst="rect">
            <a:avLst/>
          </a:prstGeom>
        </p:spPr>
      </p:pic>
      <p:grpSp>
        <p:nvGrpSpPr>
          <p:cNvPr id="13" name="Group 12"/>
          <p:cNvGrpSpPr/>
          <p:nvPr/>
        </p:nvGrpSpPr>
        <p:grpSpPr>
          <a:xfrm>
            <a:off x="5415027" y="1636949"/>
            <a:ext cx="3373448" cy="2355341"/>
            <a:chOff x="5415027" y="1636949"/>
            <a:chExt cx="3373448" cy="2355341"/>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5027" y="1636949"/>
              <a:ext cx="3373448" cy="1422584"/>
            </a:xfrm>
            <a:prstGeom prst="rect">
              <a:avLst/>
            </a:prstGeom>
          </p:spPr>
        </p:pic>
        <p:sp>
          <p:nvSpPr>
            <p:cNvPr id="12" name="TextBox 11"/>
            <p:cNvSpPr txBox="1"/>
            <p:nvPr/>
          </p:nvSpPr>
          <p:spPr>
            <a:xfrm>
              <a:off x="5426528" y="3068960"/>
              <a:ext cx="2730742" cy="923330"/>
            </a:xfrm>
            <a:prstGeom prst="rect">
              <a:avLst/>
            </a:prstGeom>
            <a:noFill/>
          </p:spPr>
          <p:txBody>
            <a:bodyPr wrap="square" rtlCol="0">
              <a:spAutoFit/>
            </a:bodyPr>
            <a:lstStyle/>
            <a:p>
              <a:r>
                <a:rPr lang="en-US" i="1" dirty="0">
                  <a:solidFill>
                    <a:srgbClr val="7F1416"/>
                  </a:solidFill>
                  <a:latin typeface="Lucida Handwriting" panose="03010101010101010101" pitchFamily="66" charset="0"/>
                </a:rPr>
                <a:t>Tip If you need to refresh your data set (source)</a:t>
              </a:r>
              <a:endParaRPr lang="en-GB" i="1" dirty="0">
                <a:solidFill>
                  <a:srgbClr val="7F1416"/>
                </a:solidFill>
                <a:latin typeface="Lucida Handwriting" panose="03010101010101010101" pitchFamily="66" charset="0"/>
              </a:endParaRPr>
            </a:p>
          </p:txBody>
        </p:sp>
      </p:grpSp>
    </p:spTree>
    <p:extLst>
      <p:ext uri="{BB962C8B-B14F-4D97-AF65-F5344CB8AC3E}">
        <p14:creationId xmlns:p14="http://schemas.microsoft.com/office/powerpoint/2010/main" val="295693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chemeClr val="bg1">
                    <a:lumMod val="75000"/>
                  </a:schemeClr>
                </a:solidFill>
              </a:rPr>
              <a:t>Session 5 </a:t>
            </a:r>
            <a:r>
              <a:rPr lang="en-US" sz="3000" dirty="0"/>
              <a:t>Working with Pivot Table 5</a:t>
            </a:r>
            <a:endParaRPr lang="en-GB" sz="3000" dirty="0"/>
          </a:p>
        </p:txBody>
      </p:sp>
      <p:sp>
        <p:nvSpPr>
          <p:cNvPr id="3" name="Content Placeholder 2"/>
          <p:cNvSpPr>
            <a:spLocks noGrp="1"/>
          </p:cNvSpPr>
          <p:nvPr>
            <p:ph idx="1"/>
          </p:nvPr>
        </p:nvSpPr>
        <p:spPr>
          <a:xfrm>
            <a:off x="164383" y="1128376"/>
            <a:ext cx="7992887" cy="881384"/>
          </a:xfrm>
        </p:spPr>
        <p:txBody>
          <a:bodyPr>
            <a:normAutofit/>
          </a:bodyPr>
          <a:lstStyle/>
          <a:p>
            <a:r>
              <a:rPr lang="en-US" sz="2400" dirty="0">
                <a:solidFill>
                  <a:srgbClr val="04314C"/>
                </a:solidFill>
              </a:rPr>
              <a:t>You can link a graph to visualize your main findings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4140" y="1149471"/>
            <a:ext cx="951894" cy="112845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3974"/>
          <a:stretch/>
        </p:blipFill>
        <p:spPr>
          <a:xfrm>
            <a:off x="164382" y="2636912"/>
            <a:ext cx="8889363" cy="4020859"/>
          </a:xfrm>
          <a:prstGeom prst="rect">
            <a:avLst/>
          </a:prstGeom>
        </p:spPr>
      </p:pic>
    </p:spTree>
    <p:extLst>
      <p:ext uri="{BB962C8B-B14F-4D97-AF65-F5344CB8AC3E}">
        <p14:creationId xmlns:p14="http://schemas.microsoft.com/office/powerpoint/2010/main" val="123617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108870" y="548680"/>
            <a:ext cx="6661404" cy="523220"/>
          </a:xfrm>
          <a:prstGeom prst="rect">
            <a:avLst/>
          </a:prstGeom>
          <a:noFill/>
          <a:ln w="9525">
            <a:noFill/>
            <a:miter lim="800000"/>
            <a:headEnd/>
            <a:tailEnd/>
          </a:ln>
        </p:spPr>
        <p:txBody>
          <a:bodyPr wrap="square">
            <a:prstTxWarp prst="textNoShape">
              <a:avLst/>
            </a:prstTxWarp>
            <a:spAutoFit/>
          </a:bodyPr>
          <a:lstStyle/>
          <a:p>
            <a:pPr marL="39688" algn="ctr"/>
            <a:r>
              <a:rPr lang="en-US" sz="2800" dirty="0">
                <a:solidFill>
                  <a:srgbClr val="5F5F5F"/>
                </a:solidFill>
                <a:latin typeface="Arial"/>
                <a:ea typeface="Arial"/>
                <a:cs typeface="Arial"/>
              </a:rPr>
              <a:t>Why Kobo ?</a:t>
            </a:r>
            <a:endParaRPr lang="en-US" sz="4000" dirty="0">
              <a:solidFill>
                <a:srgbClr val="FF0000"/>
              </a:solidFill>
              <a:latin typeface="Arial"/>
              <a:ea typeface="Arial"/>
              <a:cs typeface="Arial"/>
            </a:endParaRPr>
          </a:p>
        </p:txBody>
      </p:sp>
      <p:sp>
        <p:nvSpPr>
          <p:cNvPr id="26" name="TextBox 25"/>
          <p:cNvSpPr txBox="1"/>
          <p:nvPr/>
        </p:nvSpPr>
        <p:spPr>
          <a:xfrm>
            <a:off x="251520" y="2060848"/>
            <a:ext cx="2160240" cy="3970318"/>
          </a:xfrm>
          <a:prstGeom prst="rect">
            <a:avLst/>
          </a:prstGeom>
          <a:noFill/>
        </p:spPr>
        <p:txBody>
          <a:bodyPr wrap="square" rtlCol="0">
            <a:spAutoFit/>
          </a:bodyPr>
          <a:lstStyle/>
          <a:p>
            <a:r>
              <a:rPr lang="en-US" b="1" dirty="0" err="1">
                <a:solidFill>
                  <a:schemeClr val="bg1">
                    <a:lumMod val="85000"/>
                  </a:schemeClr>
                </a:solidFill>
              </a:rPr>
              <a:t>Acquee</a:t>
            </a:r>
            <a:br>
              <a:rPr lang="en-US" b="1" dirty="0">
                <a:solidFill>
                  <a:schemeClr val="bg1">
                    <a:lumMod val="85000"/>
                  </a:schemeClr>
                </a:solidFill>
              </a:rPr>
            </a:br>
            <a:r>
              <a:rPr lang="en-US" b="1" dirty="0" err="1">
                <a:solidFill>
                  <a:schemeClr val="bg1">
                    <a:lumMod val="85000"/>
                  </a:schemeClr>
                </a:solidFill>
              </a:rPr>
              <a:t>COMMANDmobile</a:t>
            </a:r>
            <a:r>
              <a:rPr lang="en-US" b="1" dirty="0">
                <a:solidFill>
                  <a:schemeClr val="bg1">
                    <a:lumMod val="85000"/>
                  </a:schemeClr>
                </a:solidFill>
              </a:rPr>
              <a:t>®</a:t>
            </a:r>
            <a:br>
              <a:rPr lang="en-US" b="1" dirty="0">
                <a:solidFill>
                  <a:schemeClr val="bg1">
                    <a:lumMod val="85000"/>
                  </a:schemeClr>
                </a:solidFill>
              </a:rPr>
            </a:br>
            <a:r>
              <a:rPr lang="en-US" b="1" dirty="0" err="1">
                <a:solidFill>
                  <a:schemeClr val="bg1">
                    <a:lumMod val="85000"/>
                  </a:schemeClr>
                </a:solidFill>
              </a:rPr>
              <a:t>CommCare</a:t>
            </a:r>
            <a:br>
              <a:rPr lang="en-US" b="1" dirty="0">
                <a:solidFill>
                  <a:schemeClr val="bg1">
                    <a:lumMod val="85000"/>
                  </a:schemeClr>
                </a:solidFill>
              </a:rPr>
            </a:br>
            <a:r>
              <a:rPr lang="en-US" b="1" dirty="0" err="1">
                <a:solidFill>
                  <a:schemeClr val="bg1">
                    <a:lumMod val="85000"/>
                  </a:schemeClr>
                </a:solidFill>
              </a:rPr>
              <a:t>CommTrack</a:t>
            </a:r>
            <a:br>
              <a:rPr lang="en-US" b="1" dirty="0">
                <a:solidFill>
                  <a:schemeClr val="bg1">
                    <a:lumMod val="85000"/>
                  </a:schemeClr>
                </a:solidFill>
              </a:rPr>
            </a:br>
            <a:r>
              <a:rPr lang="en-US" b="1" dirty="0" err="1">
                <a:solidFill>
                  <a:schemeClr val="bg1">
                    <a:lumMod val="85000"/>
                  </a:schemeClr>
                </a:solidFill>
              </a:rPr>
              <a:t>CSPro</a:t>
            </a:r>
            <a:br>
              <a:rPr lang="en-US" b="1" dirty="0">
                <a:solidFill>
                  <a:schemeClr val="bg1">
                    <a:lumMod val="85000"/>
                  </a:schemeClr>
                </a:solidFill>
              </a:rPr>
            </a:br>
            <a:r>
              <a:rPr lang="en-US" b="1" dirty="0" err="1">
                <a:solidFill>
                  <a:schemeClr val="bg1">
                    <a:lumMod val="85000"/>
                  </a:schemeClr>
                </a:solidFill>
              </a:rPr>
              <a:t>CyberTracker</a:t>
            </a:r>
            <a:br>
              <a:rPr lang="en-US" b="1" dirty="0">
                <a:solidFill>
                  <a:schemeClr val="bg1">
                    <a:lumMod val="85000"/>
                  </a:schemeClr>
                </a:solidFill>
              </a:rPr>
            </a:br>
            <a:r>
              <a:rPr lang="en-US" b="1" dirty="0" err="1">
                <a:solidFill>
                  <a:schemeClr val="bg1">
                    <a:lumMod val="85000"/>
                  </a:schemeClr>
                </a:solidFill>
              </a:rPr>
              <a:t>DevInfo</a:t>
            </a:r>
            <a:br>
              <a:rPr lang="en-US" b="1" dirty="0">
                <a:solidFill>
                  <a:schemeClr val="bg1">
                    <a:lumMod val="85000"/>
                  </a:schemeClr>
                </a:solidFill>
              </a:rPr>
            </a:br>
            <a:r>
              <a:rPr lang="en-US" b="1" dirty="0">
                <a:solidFill>
                  <a:schemeClr val="bg1">
                    <a:lumMod val="85000"/>
                  </a:schemeClr>
                </a:solidFill>
              </a:rPr>
              <a:t>do Forms</a:t>
            </a:r>
            <a:br>
              <a:rPr lang="en-US" b="1" dirty="0">
                <a:solidFill>
                  <a:schemeClr val="bg1">
                    <a:lumMod val="85000"/>
                  </a:schemeClr>
                </a:solidFill>
              </a:rPr>
            </a:br>
            <a:r>
              <a:rPr lang="en-US" b="1" dirty="0" err="1">
                <a:solidFill>
                  <a:schemeClr val="bg1">
                    <a:lumMod val="85000"/>
                  </a:schemeClr>
                </a:solidFill>
              </a:rPr>
              <a:t>droidSURVEY</a:t>
            </a:r>
            <a:br>
              <a:rPr lang="en-US" b="1" dirty="0">
                <a:solidFill>
                  <a:schemeClr val="bg1">
                    <a:lumMod val="85000"/>
                  </a:schemeClr>
                </a:solidFill>
              </a:rPr>
            </a:br>
            <a:r>
              <a:rPr lang="en-US" b="1" dirty="0" err="1">
                <a:solidFill>
                  <a:schemeClr val="bg1">
                    <a:lumMod val="85000"/>
                  </a:schemeClr>
                </a:solidFill>
              </a:rPr>
              <a:t>Enketo</a:t>
            </a:r>
            <a:r>
              <a:rPr lang="en-US" b="1" dirty="0">
                <a:solidFill>
                  <a:schemeClr val="bg1">
                    <a:lumMod val="85000"/>
                  </a:schemeClr>
                </a:solidFill>
              </a:rPr>
              <a:t> Smart Paper</a:t>
            </a:r>
            <a:br>
              <a:rPr lang="en-US" b="1" dirty="0">
                <a:solidFill>
                  <a:schemeClr val="bg1">
                    <a:lumMod val="85000"/>
                  </a:schemeClr>
                </a:solidFill>
              </a:rPr>
            </a:br>
            <a:r>
              <a:rPr lang="en-US" b="1" dirty="0" err="1">
                <a:solidFill>
                  <a:schemeClr val="bg1">
                    <a:lumMod val="85000"/>
                  </a:schemeClr>
                </a:solidFill>
              </a:rPr>
              <a:t>EpiCollect</a:t>
            </a:r>
            <a:br>
              <a:rPr lang="en-US" b="1" dirty="0">
                <a:solidFill>
                  <a:schemeClr val="bg1">
                    <a:lumMod val="85000"/>
                  </a:schemeClr>
                </a:solidFill>
              </a:rPr>
            </a:br>
            <a:br>
              <a:rPr lang="en-US" b="1" dirty="0">
                <a:solidFill>
                  <a:schemeClr val="bg1">
                    <a:lumMod val="85000"/>
                  </a:schemeClr>
                </a:solidFill>
              </a:rPr>
            </a:br>
            <a:br>
              <a:rPr lang="en-US" b="1" dirty="0">
                <a:solidFill>
                  <a:schemeClr val="bg1">
                    <a:lumMod val="85000"/>
                  </a:schemeClr>
                </a:solidFill>
              </a:rPr>
            </a:br>
            <a:endParaRPr lang="en-US" b="1" dirty="0">
              <a:solidFill>
                <a:schemeClr val="bg1">
                  <a:lumMod val="85000"/>
                </a:schemeClr>
              </a:solidFill>
            </a:endParaRPr>
          </a:p>
        </p:txBody>
      </p:sp>
      <p:sp>
        <p:nvSpPr>
          <p:cNvPr id="27" name="TextBox 26"/>
          <p:cNvSpPr txBox="1"/>
          <p:nvPr/>
        </p:nvSpPr>
        <p:spPr>
          <a:xfrm>
            <a:off x="2401628" y="2093963"/>
            <a:ext cx="2160240" cy="4247317"/>
          </a:xfrm>
          <a:prstGeom prst="rect">
            <a:avLst/>
          </a:prstGeom>
          <a:noFill/>
        </p:spPr>
        <p:txBody>
          <a:bodyPr wrap="square" rtlCol="0">
            <a:spAutoFit/>
          </a:bodyPr>
          <a:lstStyle/>
          <a:p>
            <a:r>
              <a:rPr lang="en-US" b="1" dirty="0" err="1">
                <a:solidFill>
                  <a:schemeClr val="bg1">
                    <a:lumMod val="85000"/>
                  </a:schemeClr>
                </a:solidFill>
              </a:rPr>
              <a:t>FrontlineSMS</a:t>
            </a:r>
            <a:r>
              <a:rPr lang="en-US" b="1" dirty="0">
                <a:solidFill>
                  <a:schemeClr val="bg1">
                    <a:lumMod val="85000"/>
                  </a:schemeClr>
                </a:solidFill>
              </a:rPr>
              <a:t> Fulcrum</a:t>
            </a:r>
            <a:br>
              <a:rPr lang="en-US" b="1" dirty="0">
                <a:solidFill>
                  <a:schemeClr val="bg1">
                    <a:lumMod val="85000"/>
                  </a:schemeClr>
                </a:solidFill>
              </a:rPr>
            </a:br>
            <a:r>
              <a:rPr lang="en-US" b="1" dirty="0" err="1">
                <a:solidFill>
                  <a:schemeClr val="bg1">
                    <a:lumMod val="85000"/>
                  </a:schemeClr>
                </a:solidFill>
              </a:rPr>
              <a:t>GeoChat</a:t>
            </a:r>
            <a:br>
              <a:rPr lang="en-US" b="1" dirty="0">
                <a:solidFill>
                  <a:schemeClr val="bg1">
                    <a:lumMod val="85000"/>
                  </a:schemeClr>
                </a:solidFill>
              </a:rPr>
            </a:br>
            <a:r>
              <a:rPr lang="en-US" b="1" dirty="0" err="1">
                <a:solidFill>
                  <a:schemeClr val="bg1">
                    <a:lumMod val="85000"/>
                  </a:schemeClr>
                </a:solidFill>
              </a:rPr>
              <a:t>GeoPoll</a:t>
            </a:r>
            <a:br>
              <a:rPr lang="en-US" b="1" dirty="0">
                <a:solidFill>
                  <a:schemeClr val="bg1">
                    <a:lumMod val="85000"/>
                  </a:schemeClr>
                </a:solidFill>
              </a:rPr>
            </a:br>
            <a:r>
              <a:rPr lang="en-US" b="1" dirty="0">
                <a:solidFill>
                  <a:schemeClr val="bg1">
                    <a:lumMod val="85000"/>
                  </a:schemeClr>
                </a:solidFill>
              </a:rPr>
              <a:t>Humanitarian Data Toolkit</a:t>
            </a:r>
            <a:br>
              <a:rPr lang="en-US" b="1" dirty="0">
                <a:solidFill>
                  <a:schemeClr val="bg1">
                    <a:lumMod val="85000"/>
                  </a:schemeClr>
                </a:solidFill>
              </a:rPr>
            </a:br>
            <a:r>
              <a:rPr lang="en-US" b="1" dirty="0">
                <a:solidFill>
                  <a:schemeClr val="bg1">
                    <a:lumMod val="85000"/>
                  </a:schemeClr>
                </a:solidFill>
              </a:rPr>
              <a:t>Imogene</a:t>
            </a:r>
          </a:p>
          <a:p>
            <a:r>
              <a:rPr lang="en-US" b="1" dirty="0" err="1">
                <a:solidFill>
                  <a:schemeClr val="bg1">
                    <a:lumMod val="85000"/>
                  </a:schemeClr>
                </a:solidFill>
              </a:rPr>
              <a:t>iSURVEY</a:t>
            </a:r>
            <a:br>
              <a:rPr lang="en-US" b="1" dirty="0">
                <a:solidFill>
                  <a:schemeClr val="bg1">
                    <a:lumMod val="85000"/>
                  </a:schemeClr>
                </a:solidFill>
              </a:rPr>
            </a:br>
            <a:r>
              <a:rPr lang="en-US" b="1" dirty="0" err="1">
                <a:solidFill>
                  <a:schemeClr val="bg1">
                    <a:lumMod val="85000"/>
                  </a:schemeClr>
                </a:solidFill>
              </a:rPr>
              <a:t>KoBo</a:t>
            </a:r>
            <a:br>
              <a:rPr lang="en-US" b="1" dirty="0">
                <a:solidFill>
                  <a:schemeClr val="bg1">
                    <a:lumMod val="85000"/>
                  </a:schemeClr>
                </a:solidFill>
              </a:rPr>
            </a:br>
            <a:r>
              <a:rPr lang="en-US" b="1" dirty="0">
                <a:solidFill>
                  <a:schemeClr val="bg1">
                    <a:lumMod val="85000"/>
                  </a:schemeClr>
                </a:solidFill>
              </a:rPr>
              <a:t>Last Mile Mobile Solution</a:t>
            </a:r>
            <a:br>
              <a:rPr lang="en-US" b="1" dirty="0">
                <a:solidFill>
                  <a:schemeClr val="bg1">
                    <a:lumMod val="85000"/>
                  </a:schemeClr>
                </a:solidFill>
              </a:rPr>
            </a:br>
            <a:br>
              <a:rPr lang="en-US" b="1" dirty="0">
                <a:solidFill>
                  <a:schemeClr val="bg1">
                    <a:lumMod val="85000"/>
                  </a:schemeClr>
                </a:solidFill>
              </a:rPr>
            </a:br>
            <a:br>
              <a:rPr lang="en-US" dirty="0"/>
            </a:br>
            <a:br>
              <a:rPr lang="en-US" b="1" dirty="0">
                <a:solidFill>
                  <a:schemeClr val="bg1">
                    <a:lumMod val="85000"/>
                  </a:schemeClr>
                </a:solidFill>
              </a:rPr>
            </a:br>
            <a:endParaRPr lang="en-US" b="1" dirty="0">
              <a:solidFill>
                <a:schemeClr val="bg1">
                  <a:lumMod val="85000"/>
                </a:schemeClr>
              </a:solidFill>
            </a:endParaRPr>
          </a:p>
        </p:txBody>
      </p:sp>
      <p:sp>
        <p:nvSpPr>
          <p:cNvPr id="31" name="TextBox 30"/>
          <p:cNvSpPr txBox="1"/>
          <p:nvPr/>
        </p:nvSpPr>
        <p:spPr>
          <a:xfrm>
            <a:off x="6857392" y="2060848"/>
            <a:ext cx="1872208" cy="3139321"/>
          </a:xfrm>
          <a:prstGeom prst="rect">
            <a:avLst/>
          </a:prstGeom>
          <a:noFill/>
        </p:spPr>
        <p:txBody>
          <a:bodyPr wrap="square" rtlCol="0">
            <a:spAutoFit/>
          </a:bodyPr>
          <a:lstStyle/>
          <a:p>
            <a:r>
              <a:rPr lang="en-US" b="1" dirty="0">
                <a:solidFill>
                  <a:schemeClr val="bg1">
                    <a:lumMod val="85000"/>
                  </a:schemeClr>
                </a:solidFill>
              </a:rPr>
              <a:t>PSI Mobile – Fusion</a:t>
            </a:r>
            <a:br>
              <a:rPr lang="en-US" b="1" dirty="0">
                <a:solidFill>
                  <a:schemeClr val="bg1">
                    <a:lumMod val="85000"/>
                  </a:schemeClr>
                </a:solidFill>
              </a:rPr>
            </a:br>
            <a:r>
              <a:rPr lang="en-US" b="1" dirty="0" err="1">
                <a:solidFill>
                  <a:schemeClr val="bg1">
                    <a:lumMod val="85000"/>
                  </a:schemeClr>
                </a:solidFill>
              </a:rPr>
              <a:t>RapidSMS</a:t>
            </a:r>
            <a:br>
              <a:rPr lang="en-US" b="1" dirty="0">
                <a:solidFill>
                  <a:schemeClr val="bg1">
                    <a:lumMod val="85000"/>
                  </a:schemeClr>
                </a:solidFill>
              </a:rPr>
            </a:br>
            <a:r>
              <a:rPr lang="en-US" b="1" dirty="0">
                <a:solidFill>
                  <a:schemeClr val="bg1">
                    <a:lumMod val="85000"/>
                  </a:schemeClr>
                </a:solidFill>
              </a:rPr>
              <a:t>RDMS</a:t>
            </a:r>
            <a:br>
              <a:rPr lang="en-US" b="1" dirty="0">
                <a:solidFill>
                  <a:schemeClr val="bg1">
                    <a:lumMod val="85000"/>
                  </a:schemeClr>
                </a:solidFill>
              </a:rPr>
            </a:br>
            <a:r>
              <a:rPr lang="en-US" b="1" dirty="0" err="1">
                <a:solidFill>
                  <a:schemeClr val="bg1">
                    <a:lumMod val="85000"/>
                  </a:schemeClr>
                </a:solidFill>
              </a:rPr>
              <a:t>Smap</a:t>
            </a:r>
            <a:br>
              <a:rPr lang="en-US" b="1" dirty="0">
                <a:solidFill>
                  <a:schemeClr val="bg1">
                    <a:lumMod val="85000"/>
                  </a:schemeClr>
                </a:solidFill>
              </a:rPr>
            </a:br>
            <a:r>
              <a:rPr lang="en-US" b="1" dirty="0" err="1">
                <a:solidFill>
                  <a:schemeClr val="bg1">
                    <a:lumMod val="85000"/>
                  </a:schemeClr>
                </a:solidFill>
              </a:rPr>
              <a:t>SoukTel</a:t>
            </a:r>
            <a:br>
              <a:rPr lang="en-US" b="1" dirty="0">
                <a:solidFill>
                  <a:schemeClr val="bg1">
                    <a:lumMod val="85000"/>
                  </a:schemeClr>
                </a:solidFill>
              </a:rPr>
            </a:br>
            <a:r>
              <a:rPr lang="en-US" b="1" dirty="0" err="1">
                <a:solidFill>
                  <a:schemeClr val="bg1">
                    <a:lumMod val="85000"/>
                  </a:schemeClr>
                </a:solidFill>
              </a:rPr>
              <a:t>Telerivet</a:t>
            </a:r>
            <a:br>
              <a:rPr lang="en-US" b="1" dirty="0">
                <a:solidFill>
                  <a:schemeClr val="bg1">
                    <a:lumMod val="85000"/>
                  </a:schemeClr>
                </a:solidFill>
              </a:rPr>
            </a:br>
            <a:r>
              <a:rPr lang="en-US" b="1" dirty="0" err="1">
                <a:solidFill>
                  <a:schemeClr val="bg1">
                    <a:lumMod val="85000"/>
                  </a:schemeClr>
                </a:solidFill>
              </a:rPr>
              <a:t>ViewWorld</a:t>
            </a:r>
            <a:br>
              <a:rPr lang="en-US" b="1" dirty="0">
                <a:solidFill>
                  <a:schemeClr val="bg1">
                    <a:lumMod val="85000"/>
                  </a:schemeClr>
                </a:solidFill>
              </a:rPr>
            </a:br>
            <a:r>
              <a:rPr lang="en-US" b="1" dirty="0" err="1">
                <a:solidFill>
                  <a:schemeClr val="bg1">
                    <a:lumMod val="85000"/>
                  </a:schemeClr>
                </a:solidFill>
              </a:rPr>
              <a:t>Voxiva</a:t>
            </a:r>
            <a:br>
              <a:rPr lang="en-US" b="1" dirty="0">
                <a:solidFill>
                  <a:schemeClr val="bg1">
                    <a:lumMod val="85000"/>
                  </a:schemeClr>
                </a:solidFill>
              </a:rPr>
            </a:br>
            <a:r>
              <a:rPr lang="en-US" b="1" dirty="0" err="1">
                <a:solidFill>
                  <a:schemeClr val="bg1">
                    <a:lumMod val="85000"/>
                  </a:schemeClr>
                </a:solidFill>
              </a:rPr>
              <a:t>Wepi</a:t>
            </a:r>
            <a:endParaRPr lang="en-US" b="1" dirty="0">
              <a:solidFill>
                <a:schemeClr val="bg1">
                  <a:lumMod val="85000"/>
                </a:schemeClr>
              </a:solidFill>
            </a:endParaRPr>
          </a:p>
          <a:p>
            <a:endParaRPr lang="en-US" dirty="0"/>
          </a:p>
        </p:txBody>
      </p:sp>
      <p:sp>
        <p:nvSpPr>
          <p:cNvPr id="34" name="TextBox 33"/>
          <p:cNvSpPr txBox="1"/>
          <p:nvPr/>
        </p:nvSpPr>
        <p:spPr>
          <a:xfrm>
            <a:off x="4769160" y="2093963"/>
            <a:ext cx="2160240" cy="3693319"/>
          </a:xfrm>
          <a:prstGeom prst="rect">
            <a:avLst/>
          </a:prstGeom>
          <a:noFill/>
        </p:spPr>
        <p:txBody>
          <a:bodyPr wrap="square" rtlCol="0">
            <a:spAutoFit/>
          </a:bodyPr>
          <a:lstStyle/>
          <a:p>
            <a:r>
              <a:rPr lang="en-US" b="1" dirty="0" err="1">
                <a:solidFill>
                  <a:schemeClr val="bg1">
                    <a:lumMod val="85000"/>
                  </a:schemeClr>
                </a:solidFill>
              </a:rPr>
              <a:t>Magpi</a:t>
            </a:r>
            <a:br>
              <a:rPr lang="en-US" b="1" dirty="0">
                <a:solidFill>
                  <a:schemeClr val="bg1">
                    <a:lumMod val="85000"/>
                  </a:schemeClr>
                </a:solidFill>
              </a:rPr>
            </a:br>
            <a:r>
              <a:rPr lang="en-US" b="1" dirty="0" err="1">
                <a:solidFill>
                  <a:schemeClr val="bg1">
                    <a:lumMod val="85000"/>
                  </a:schemeClr>
                </a:solidFill>
              </a:rPr>
              <a:t>Majella</a:t>
            </a:r>
            <a:r>
              <a:rPr lang="en-US" b="1" dirty="0">
                <a:solidFill>
                  <a:schemeClr val="bg1">
                    <a:lumMod val="85000"/>
                  </a:schemeClr>
                </a:solidFill>
              </a:rPr>
              <a:t> Insight </a:t>
            </a:r>
            <a:r>
              <a:rPr lang="en-US" b="1" dirty="0" err="1">
                <a:solidFill>
                  <a:schemeClr val="bg1">
                    <a:lumMod val="85000"/>
                  </a:schemeClr>
                </a:solidFill>
              </a:rPr>
              <a:t>Mobenzi</a:t>
            </a:r>
            <a:r>
              <a:rPr lang="en-US" b="1" dirty="0">
                <a:solidFill>
                  <a:schemeClr val="bg1">
                    <a:lumMod val="85000"/>
                  </a:schemeClr>
                </a:solidFill>
              </a:rPr>
              <a:t> Researcher</a:t>
            </a:r>
            <a:br>
              <a:rPr lang="en-US" b="1" dirty="0">
                <a:solidFill>
                  <a:schemeClr val="bg1">
                    <a:lumMod val="85000"/>
                  </a:schemeClr>
                </a:solidFill>
              </a:rPr>
            </a:br>
            <a:r>
              <a:rPr lang="en-US" b="1" dirty="0">
                <a:solidFill>
                  <a:schemeClr val="bg1">
                    <a:lumMod val="85000"/>
                  </a:schemeClr>
                </a:solidFill>
              </a:rPr>
              <a:t>Nokia Data Gathering system</a:t>
            </a:r>
            <a:br>
              <a:rPr lang="en-US" b="1" dirty="0">
                <a:solidFill>
                  <a:schemeClr val="bg1">
                    <a:lumMod val="85000"/>
                  </a:schemeClr>
                </a:solidFill>
              </a:rPr>
            </a:br>
            <a:r>
              <a:rPr lang="en-US" b="1" dirty="0">
                <a:solidFill>
                  <a:schemeClr val="bg1">
                    <a:lumMod val="85000"/>
                  </a:schemeClr>
                </a:solidFill>
              </a:rPr>
              <a:t>Oasis Mobile</a:t>
            </a:r>
          </a:p>
          <a:p>
            <a:r>
              <a:rPr lang="en-US" b="1" dirty="0">
                <a:solidFill>
                  <a:schemeClr val="bg1">
                    <a:lumMod val="85000"/>
                  </a:schemeClr>
                </a:solidFill>
              </a:rPr>
              <a:t>Open Data Kit</a:t>
            </a:r>
            <a:br>
              <a:rPr lang="en-US" b="1" dirty="0">
                <a:solidFill>
                  <a:schemeClr val="bg1">
                    <a:lumMod val="85000"/>
                  </a:schemeClr>
                </a:solidFill>
              </a:rPr>
            </a:br>
            <a:r>
              <a:rPr lang="en-US" b="1" dirty="0" err="1">
                <a:solidFill>
                  <a:schemeClr val="bg1">
                    <a:lumMod val="85000"/>
                  </a:schemeClr>
                </a:solidFill>
              </a:rPr>
              <a:t>openXdata</a:t>
            </a:r>
            <a:br>
              <a:rPr lang="en-US" b="1" dirty="0">
                <a:solidFill>
                  <a:schemeClr val="bg1">
                    <a:lumMod val="85000"/>
                  </a:schemeClr>
                </a:solidFill>
              </a:rPr>
            </a:br>
            <a:r>
              <a:rPr lang="en-US" b="1" dirty="0" err="1">
                <a:solidFill>
                  <a:schemeClr val="bg1">
                    <a:lumMod val="85000"/>
                  </a:schemeClr>
                </a:solidFill>
              </a:rPr>
              <a:t>Pendragon</a:t>
            </a:r>
            <a:br>
              <a:rPr lang="en-US" b="1" dirty="0">
                <a:solidFill>
                  <a:schemeClr val="bg1">
                    <a:lumMod val="85000"/>
                  </a:schemeClr>
                </a:solidFill>
              </a:rPr>
            </a:br>
            <a:r>
              <a:rPr lang="en-US" b="1" dirty="0" err="1">
                <a:solidFill>
                  <a:schemeClr val="bg1">
                    <a:lumMod val="85000"/>
                  </a:schemeClr>
                </a:solidFill>
              </a:rPr>
              <a:t>Poimapper</a:t>
            </a:r>
            <a:br>
              <a:rPr lang="en-US" b="1" dirty="0">
                <a:solidFill>
                  <a:schemeClr val="bg1">
                    <a:lumMod val="85000"/>
                  </a:schemeClr>
                </a:solidFill>
              </a:rPr>
            </a:br>
            <a:br>
              <a:rPr lang="en-US" dirty="0"/>
            </a:br>
            <a:br>
              <a:rPr lang="en-US" b="1" dirty="0">
                <a:solidFill>
                  <a:schemeClr val="bg1">
                    <a:lumMod val="85000"/>
                  </a:schemeClr>
                </a:solidFill>
              </a:rPr>
            </a:br>
            <a:endParaRPr lang="en-US" b="1" dirty="0">
              <a:solidFill>
                <a:schemeClr val="bg1">
                  <a:lumMod val="85000"/>
                </a:schemeClr>
              </a:solidFill>
            </a:endParaRPr>
          </a:p>
        </p:txBody>
      </p:sp>
      <p:grpSp>
        <p:nvGrpSpPr>
          <p:cNvPr id="3" name="Group 2"/>
          <p:cNvGrpSpPr/>
          <p:nvPr/>
        </p:nvGrpSpPr>
        <p:grpSpPr>
          <a:xfrm>
            <a:off x="760160" y="1306343"/>
            <a:ext cx="7971028" cy="4728554"/>
            <a:chOff x="760160" y="1306343"/>
            <a:chExt cx="7971028" cy="4728554"/>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31346">
              <a:off x="6577499" y="1473223"/>
              <a:ext cx="2153689" cy="259307"/>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38184">
              <a:off x="3625240" y="1306343"/>
              <a:ext cx="1581150" cy="809625"/>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3486">
              <a:off x="1143789" y="1708034"/>
              <a:ext cx="1809750" cy="600075"/>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44061">
              <a:off x="6520965" y="4899691"/>
              <a:ext cx="1086741" cy="987946"/>
            </a:xfrm>
            <a:prstGeom prst="rect">
              <a:avLst/>
            </a:prstGeom>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17361">
              <a:off x="760160" y="5358622"/>
              <a:ext cx="2190750" cy="676275"/>
            </a:xfrm>
            <a:prstGeom prst="rect">
              <a:avLst/>
            </a:prstGeom>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584" y="2595656"/>
            <a:ext cx="7000133" cy="2100040"/>
          </a:xfrm>
          <a:prstGeom prst="rect">
            <a:avLst/>
          </a:prstGeom>
        </p:spPr>
      </p:pic>
    </p:spTree>
    <p:extLst>
      <p:ext uri="{BB962C8B-B14F-4D97-AF65-F5344CB8AC3E}">
        <p14:creationId xmlns:p14="http://schemas.microsoft.com/office/powerpoint/2010/main" val="378971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75000"/>
                  </a:schemeClr>
                </a:solidFill>
              </a:rPr>
              <a:t>Session 5 </a:t>
            </a:r>
            <a:r>
              <a:rPr lang="en-US" dirty="0"/>
              <a:t>Tool for Dissemination</a:t>
            </a:r>
            <a:endParaRPr lang="en-GB" dirty="0"/>
          </a:p>
        </p:txBody>
      </p:sp>
      <p:sp>
        <p:nvSpPr>
          <p:cNvPr id="3" name="Content Placeholder 2"/>
          <p:cNvSpPr>
            <a:spLocks noGrp="1"/>
          </p:cNvSpPr>
          <p:nvPr>
            <p:ph idx="1"/>
          </p:nvPr>
        </p:nvSpPr>
        <p:spPr>
          <a:xfrm>
            <a:off x="611560" y="1382299"/>
            <a:ext cx="8084938" cy="1143000"/>
          </a:xfrm>
        </p:spPr>
        <p:txBody>
          <a:bodyPr>
            <a:normAutofit/>
          </a:bodyPr>
          <a:lstStyle/>
          <a:p>
            <a:pPr marL="0" indent="0">
              <a:buNone/>
            </a:pPr>
            <a:r>
              <a:rPr lang="en-US" sz="2800" dirty="0"/>
              <a:t>How to visualize and represent your indicators might significantly emphasize one aspect or the others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382" y="2525299"/>
            <a:ext cx="2046150" cy="1636920"/>
          </a:xfrm>
          <a:prstGeom prst="rect">
            <a:avLst/>
          </a:prstGeom>
        </p:spPr>
      </p:pic>
      <p:graphicFrame>
        <p:nvGraphicFramePr>
          <p:cNvPr id="7" name="Chart 6"/>
          <p:cNvGraphicFramePr>
            <a:graphicFrameLocks/>
          </p:cNvGraphicFramePr>
          <p:nvPr>
            <p:extLst>
              <p:ext uri="{D42A27DB-BD31-4B8C-83A1-F6EECF244321}">
                <p14:modId xmlns:p14="http://schemas.microsoft.com/office/powerpoint/2010/main" val="4080723229"/>
              </p:ext>
            </p:extLst>
          </p:nvPr>
        </p:nvGraphicFramePr>
        <p:xfrm>
          <a:off x="3279923" y="3013659"/>
          <a:ext cx="2156173" cy="3346710"/>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p:cNvGrpSpPr/>
          <p:nvPr/>
        </p:nvGrpSpPr>
        <p:grpSpPr>
          <a:xfrm>
            <a:off x="4932040" y="2952104"/>
            <a:ext cx="4366959" cy="3468379"/>
            <a:chOff x="4932040" y="2952104"/>
            <a:chExt cx="4366959" cy="3468379"/>
          </a:xfrm>
        </p:grpSpPr>
        <p:graphicFrame>
          <p:nvGraphicFramePr>
            <p:cNvPr id="8" name="Chart 7"/>
            <p:cNvGraphicFramePr>
              <a:graphicFrameLocks/>
            </p:cNvGraphicFramePr>
            <p:nvPr>
              <p:extLst>
                <p:ext uri="{D42A27DB-BD31-4B8C-83A1-F6EECF244321}">
                  <p14:modId xmlns:p14="http://schemas.microsoft.com/office/powerpoint/2010/main" val="2800490450"/>
                </p:ext>
              </p:extLst>
            </p:nvPr>
          </p:nvGraphicFramePr>
          <p:xfrm>
            <a:off x="4932040" y="3660290"/>
            <a:ext cx="4366959" cy="2760193"/>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5963081" y="2952104"/>
              <a:ext cx="1273215" cy="830997"/>
            </a:xfrm>
            <a:prstGeom prst="rect">
              <a:avLst/>
            </a:prstGeom>
            <a:noFill/>
          </p:spPr>
          <p:txBody>
            <a:bodyPr wrap="square" rtlCol="0">
              <a:spAutoFit/>
            </a:bodyPr>
            <a:lstStyle/>
            <a:p>
              <a:r>
                <a:rPr lang="en-US" sz="4800" dirty="0">
                  <a:solidFill>
                    <a:srgbClr val="459FD5"/>
                  </a:solidFill>
                  <a:latin typeface="Bernard MT Condensed" panose="02050806060905020404" pitchFamily="18" charset="0"/>
                  <a:cs typeface="Aharoni" panose="02010803020104030203" pitchFamily="2" charset="-79"/>
                </a:rPr>
                <a:t>47%</a:t>
              </a:r>
              <a:endParaRPr lang="en-GB" sz="4800" dirty="0">
                <a:solidFill>
                  <a:srgbClr val="459FD5"/>
                </a:solidFill>
                <a:latin typeface="Bernard MT Condensed" panose="02050806060905020404" pitchFamily="18" charset="0"/>
                <a:cs typeface="Aharoni" panose="02010803020104030203" pitchFamily="2" charset="-79"/>
              </a:endParaRPr>
            </a:p>
          </p:txBody>
        </p:sp>
        <p:sp>
          <p:nvSpPr>
            <p:cNvPr id="10" name="TextBox 9"/>
            <p:cNvSpPr txBox="1"/>
            <p:nvPr/>
          </p:nvSpPr>
          <p:spPr>
            <a:xfrm>
              <a:off x="7210309" y="3013659"/>
              <a:ext cx="1381752" cy="707886"/>
            </a:xfrm>
            <a:prstGeom prst="rect">
              <a:avLst/>
            </a:prstGeom>
            <a:noFill/>
          </p:spPr>
          <p:txBody>
            <a:bodyPr wrap="square" rtlCol="0">
              <a:spAutoFit/>
            </a:bodyPr>
            <a:lstStyle/>
            <a:p>
              <a:pPr>
                <a:spcAft>
                  <a:spcPts val="600"/>
                </a:spcAft>
              </a:pPr>
              <a:r>
                <a:rPr lang="en-US" sz="2000" dirty="0">
                  <a:solidFill>
                    <a:srgbClr val="459FD5"/>
                  </a:solidFill>
                  <a:latin typeface="Arial Narrow" panose="020B0606020202030204" pitchFamily="34" charset="0"/>
                  <a:cs typeface="Aharoni" panose="02010803020104030203" pitchFamily="2" charset="-79"/>
                </a:rPr>
                <a:t>Occupancy Ratio</a:t>
              </a:r>
              <a:endParaRPr lang="en-GB" sz="2000" dirty="0">
                <a:solidFill>
                  <a:srgbClr val="459FD5"/>
                </a:solidFill>
                <a:latin typeface="Arial Narrow" panose="020B0606020202030204" pitchFamily="34" charset="0"/>
                <a:cs typeface="Aharoni" panose="02010803020104030203" pitchFamily="2" charset="-79"/>
              </a:endParaRPr>
            </a:p>
          </p:txBody>
        </p:sp>
      </p:gr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r="12764"/>
          <a:stretch/>
        </p:blipFill>
        <p:spPr>
          <a:xfrm>
            <a:off x="395382" y="4293096"/>
            <a:ext cx="2433141" cy="1745131"/>
          </a:xfrm>
          <a:prstGeom prst="rect">
            <a:avLst/>
          </a:prstGeom>
        </p:spPr>
      </p:pic>
    </p:spTree>
    <p:extLst>
      <p:ext uri="{BB962C8B-B14F-4D97-AF65-F5344CB8AC3E}">
        <p14:creationId xmlns:p14="http://schemas.microsoft.com/office/powerpoint/2010/main" val="158475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78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93" y="620688"/>
            <a:ext cx="8229600" cy="1143000"/>
          </a:xfrm>
        </p:spPr>
        <p:txBody>
          <a:bodyPr>
            <a:normAutofit fontScale="90000"/>
          </a:bodyPr>
          <a:lstStyle/>
          <a:p>
            <a:r>
              <a:rPr lang="en-US" dirty="0">
                <a:solidFill>
                  <a:schemeClr val="tx1">
                    <a:lumMod val="50000"/>
                    <a:lumOff val="50000"/>
                  </a:schemeClr>
                </a:solidFill>
              </a:rPr>
              <a:t>session 6- </a:t>
            </a:r>
            <a:r>
              <a:rPr lang="en-US" dirty="0"/>
              <a:t>PROGRAMMING </a:t>
            </a:r>
            <a:br>
              <a:rPr lang="en-US" dirty="0"/>
            </a:br>
            <a:r>
              <a:rPr lang="en-US" dirty="0">
                <a:latin typeface="Kristen ITC" panose="03050502040202030202" pitchFamily="66" charset="0"/>
              </a:rPr>
              <a:t>My 5 first question on Kobo</a:t>
            </a:r>
            <a:br>
              <a:rPr lang="en-US" dirty="0">
                <a:latin typeface="Kristen ITC" panose="03050502040202030202" pitchFamily="66" charset="0"/>
              </a:rPr>
            </a:br>
            <a:endParaRPr lang="en-GB" dirty="0"/>
          </a:p>
        </p:txBody>
      </p:sp>
      <p:sp>
        <p:nvSpPr>
          <p:cNvPr id="3" name="Content Placeholder 2"/>
          <p:cNvSpPr>
            <a:spLocks noGrp="1"/>
          </p:cNvSpPr>
          <p:nvPr>
            <p:ph idx="1"/>
          </p:nvPr>
        </p:nvSpPr>
        <p:spPr/>
        <p:txBody>
          <a:bodyPr>
            <a:normAutofit/>
          </a:bodyPr>
          <a:lstStyle/>
          <a:p>
            <a:pPr marL="0" indent="0">
              <a:buNone/>
            </a:pPr>
            <a:r>
              <a:rPr lang="en-US" dirty="0"/>
              <a:t>In 30 minutes set up the 5 first question from the exercise of the morning. </a:t>
            </a:r>
          </a:p>
          <a:p>
            <a:pPr marL="0" indent="0">
              <a:buNone/>
            </a:pPr>
            <a:r>
              <a:rPr lang="en-US" dirty="0"/>
              <a:t>The exercise is on individual computer but you can still keep your group in order to help each other.</a:t>
            </a:r>
          </a:p>
          <a:p>
            <a:pPr marL="0" indent="0">
              <a:buNone/>
            </a:pPr>
            <a:r>
              <a:rPr lang="en-US" dirty="0"/>
              <a:t>Take the first and most simple one</a:t>
            </a:r>
          </a:p>
          <a:p>
            <a:pPr marL="0" indent="0">
              <a:buNone/>
            </a:pPr>
            <a:r>
              <a:rPr lang="en-US" dirty="0"/>
              <a:t>Your objective is to get a first run </a:t>
            </a:r>
          </a:p>
        </p:txBody>
      </p:sp>
    </p:spTree>
    <p:extLst>
      <p:ext uri="{BB962C8B-B14F-4D97-AF65-F5344CB8AC3E}">
        <p14:creationId xmlns:p14="http://schemas.microsoft.com/office/powerpoint/2010/main" val="30133609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93" y="620688"/>
            <a:ext cx="8229600" cy="1143000"/>
          </a:xfrm>
        </p:spPr>
        <p:txBody>
          <a:bodyPr>
            <a:normAutofit fontScale="90000"/>
          </a:bodyPr>
          <a:lstStyle/>
          <a:p>
            <a:r>
              <a:rPr lang="en-US" dirty="0">
                <a:solidFill>
                  <a:schemeClr val="tx1">
                    <a:lumMod val="50000"/>
                    <a:lumOff val="50000"/>
                  </a:schemeClr>
                </a:solidFill>
              </a:rPr>
              <a:t>session 7 - </a:t>
            </a:r>
            <a:r>
              <a:rPr lang="en-US" dirty="0"/>
              <a:t>PROGRAMMING </a:t>
            </a:r>
            <a:br>
              <a:rPr lang="en-US" dirty="0"/>
            </a:br>
            <a:r>
              <a:rPr lang="en-US" dirty="0">
                <a:latin typeface="Kristen ITC" panose="03050502040202030202" pitchFamily="66" charset="0"/>
              </a:rPr>
              <a:t>Another 5 please….</a:t>
            </a:r>
            <a:br>
              <a:rPr lang="en-US" dirty="0">
                <a:latin typeface="Kristen ITC" panose="03050502040202030202" pitchFamily="66" charset="0"/>
              </a:rPr>
            </a:br>
            <a:endParaRPr lang="en-GB" dirty="0"/>
          </a:p>
        </p:txBody>
      </p:sp>
      <p:sp>
        <p:nvSpPr>
          <p:cNvPr id="3" name="Content Placeholder 2"/>
          <p:cNvSpPr>
            <a:spLocks noGrp="1"/>
          </p:cNvSpPr>
          <p:nvPr>
            <p:ph idx="1"/>
          </p:nvPr>
        </p:nvSpPr>
        <p:spPr/>
        <p:txBody>
          <a:bodyPr>
            <a:normAutofit/>
          </a:bodyPr>
          <a:lstStyle/>
          <a:p>
            <a:pPr marL="0" indent="0">
              <a:buNone/>
            </a:pPr>
            <a:r>
              <a:rPr lang="en-US" dirty="0"/>
              <a:t>On the 5 first questions, please select 5 others but covering field as date, photo, restrictions. </a:t>
            </a:r>
          </a:p>
          <a:p>
            <a:pPr marL="0" indent="0">
              <a:buNone/>
            </a:pPr>
            <a:endParaRPr lang="en-US" dirty="0"/>
          </a:p>
          <a:p>
            <a:pPr marL="0" indent="0">
              <a:buNone/>
            </a:pPr>
            <a:r>
              <a:rPr lang="en-US" dirty="0"/>
              <a:t>This step will last for 45 minutes…</a:t>
            </a:r>
          </a:p>
        </p:txBody>
      </p:sp>
    </p:spTree>
    <p:extLst>
      <p:ext uri="{BB962C8B-B14F-4D97-AF65-F5344CB8AC3E}">
        <p14:creationId xmlns:p14="http://schemas.microsoft.com/office/powerpoint/2010/main" val="36825837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14666"/>
            <a:ext cx="8229600" cy="1143000"/>
          </a:xfrm>
        </p:spPr>
        <p:txBody>
          <a:bodyPr>
            <a:normAutofit fontScale="90000"/>
          </a:bodyPr>
          <a:lstStyle/>
          <a:p>
            <a:r>
              <a:rPr lang="en-US" dirty="0">
                <a:solidFill>
                  <a:schemeClr val="tx1">
                    <a:lumMod val="50000"/>
                    <a:lumOff val="50000"/>
                  </a:schemeClr>
                </a:solidFill>
              </a:rPr>
              <a:t>session 8 - </a:t>
            </a:r>
            <a:r>
              <a:rPr lang="en-US" dirty="0"/>
              <a:t>PROGRAMMING </a:t>
            </a:r>
            <a:br>
              <a:rPr lang="en-US" dirty="0"/>
            </a:br>
            <a:r>
              <a:rPr lang="en-US" dirty="0">
                <a:latin typeface="Kristen ITC" panose="03050502040202030202" pitchFamily="66" charset="0"/>
              </a:rPr>
              <a:t>Serious things started</a:t>
            </a:r>
            <a:br>
              <a:rPr lang="en-US" dirty="0">
                <a:latin typeface="Kristen ITC" panose="03050502040202030202" pitchFamily="66" charset="0"/>
              </a:rPr>
            </a:br>
            <a:endParaRPr lang="en-GB" dirty="0"/>
          </a:p>
        </p:txBody>
      </p:sp>
      <p:sp>
        <p:nvSpPr>
          <p:cNvPr id="3" name="Content Placeholder 2"/>
          <p:cNvSpPr>
            <a:spLocks noGrp="1"/>
          </p:cNvSpPr>
          <p:nvPr>
            <p:ph idx="1"/>
          </p:nvPr>
        </p:nvSpPr>
        <p:spPr/>
        <p:txBody>
          <a:bodyPr>
            <a:normAutofit/>
          </a:bodyPr>
          <a:lstStyle/>
          <a:p>
            <a:pPr marL="0" indent="0">
              <a:buNone/>
            </a:pPr>
            <a:r>
              <a:rPr lang="en-US" dirty="0"/>
              <a:t>Now after 2 short try, the objective is to encode a maximum of field using cascading and the maximum of features</a:t>
            </a:r>
          </a:p>
          <a:p>
            <a:pPr marL="0" indent="0">
              <a:buNone/>
            </a:pPr>
            <a:endParaRPr lang="en-US" dirty="0"/>
          </a:p>
          <a:p>
            <a:pPr marL="0" indent="0">
              <a:buNone/>
            </a:pPr>
            <a:r>
              <a:rPr lang="en-US" dirty="0"/>
              <a:t>This step will last for 60 minutes…</a:t>
            </a:r>
          </a:p>
        </p:txBody>
      </p:sp>
    </p:spTree>
    <p:extLst>
      <p:ext uri="{BB962C8B-B14F-4D97-AF65-F5344CB8AC3E}">
        <p14:creationId xmlns:p14="http://schemas.microsoft.com/office/powerpoint/2010/main" val="1024330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93" y="620688"/>
            <a:ext cx="8229600" cy="1143000"/>
          </a:xfrm>
        </p:spPr>
        <p:txBody>
          <a:bodyPr>
            <a:normAutofit fontScale="90000"/>
          </a:bodyPr>
          <a:lstStyle/>
          <a:p>
            <a:r>
              <a:rPr lang="en-US" dirty="0">
                <a:solidFill>
                  <a:schemeClr val="tx1">
                    <a:lumMod val="50000"/>
                    <a:lumOff val="50000"/>
                  </a:schemeClr>
                </a:solidFill>
              </a:rPr>
              <a:t>session 8 - </a:t>
            </a:r>
            <a:r>
              <a:rPr lang="en-US" dirty="0"/>
              <a:t>PROGRAMMING </a:t>
            </a:r>
            <a:br>
              <a:rPr lang="en-US" dirty="0"/>
            </a:br>
            <a:r>
              <a:rPr lang="en-US" dirty="0">
                <a:latin typeface="Kristen ITC" panose="03050502040202030202" pitchFamily="66" charset="0"/>
              </a:rPr>
              <a:t>Importing a data set with geolocation</a:t>
            </a:r>
            <a:br>
              <a:rPr lang="en-US" dirty="0">
                <a:latin typeface="Kristen ITC" panose="03050502040202030202" pitchFamily="66" charset="0"/>
              </a:rPr>
            </a:br>
            <a:endParaRPr lang="en-GB" dirty="0"/>
          </a:p>
        </p:txBody>
      </p:sp>
      <p:sp>
        <p:nvSpPr>
          <p:cNvPr id="3" name="Content Placeholder 2"/>
          <p:cNvSpPr>
            <a:spLocks noGrp="1"/>
          </p:cNvSpPr>
          <p:nvPr>
            <p:ph idx="1"/>
          </p:nvPr>
        </p:nvSpPr>
        <p:spPr/>
        <p:txBody>
          <a:bodyPr>
            <a:normAutofit/>
          </a:bodyPr>
          <a:lstStyle/>
          <a:p>
            <a:pPr marL="0" indent="0">
              <a:buNone/>
            </a:pPr>
            <a:endParaRPr lang="en-US" dirty="0"/>
          </a:p>
        </p:txBody>
      </p:sp>
    </p:spTree>
    <p:extLst>
      <p:ext uri="{BB962C8B-B14F-4D97-AF65-F5344CB8AC3E}">
        <p14:creationId xmlns:p14="http://schemas.microsoft.com/office/powerpoint/2010/main" val="5719650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93" y="620688"/>
            <a:ext cx="8229600" cy="1143000"/>
          </a:xfrm>
        </p:spPr>
        <p:txBody>
          <a:bodyPr>
            <a:normAutofit fontScale="90000"/>
          </a:bodyPr>
          <a:lstStyle/>
          <a:p>
            <a:r>
              <a:rPr lang="en-US" dirty="0">
                <a:solidFill>
                  <a:schemeClr val="tx1">
                    <a:lumMod val="50000"/>
                    <a:lumOff val="50000"/>
                  </a:schemeClr>
                </a:solidFill>
              </a:rPr>
              <a:t>Presentation from participants</a:t>
            </a:r>
            <a:br>
              <a:rPr lang="en-US" dirty="0"/>
            </a:br>
            <a:endParaRPr lang="en-GB" dirty="0"/>
          </a:p>
        </p:txBody>
      </p:sp>
      <p:sp>
        <p:nvSpPr>
          <p:cNvPr id="3" name="Content Placeholder 2"/>
          <p:cNvSpPr>
            <a:spLocks noGrp="1"/>
          </p:cNvSpPr>
          <p:nvPr>
            <p:ph idx="1"/>
          </p:nvPr>
        </p:nvSpPr>
        <p:spPr/>
        <p:txBody>
          <a:bodyPr>
            <a:normAutofit/>
          </a:bodyPr>
          <a:lstStyle/>
          <a:p>
            <a:pPr marL="0" indent="0">
              <a:buNone/>
            </a:pPr>
            <a:r>
              <a:rPr lang="en-US" dirty="0"/>
              <a:t>1 example will be shown per group</a:t>
            </a:r>
          </a:p>
          <a:p>
            <a:pPr>
              <a:buFontTx/>
              <a:buChar char="-"/>
            </a:pPr>
            <a:r>
              <a:rPr lang="en-US" dirty="0"/>
              <a:t>State which difficulty you met</a:t>
            </a:r>
          </a:p>
          <a:p>
            <a:pPr>
              <a:buFontTx/>
              <a:buChar char="-"/>
            </a:pPr>
            <a:r>
              <a:rPr lang="en-US" dirty="0"/>
              <a:t>Give your feed back and specific questions</a:t>
            </a:r>
          </a:p>
        </p:txBody>
      </p:sp>
    </p:spTree>
    <p:extLst>
      <p:ext uri="{BB962C8B-B14F-4D97-AF65-F5344CB8AC3E}">
        <p14:creationId xmlns:p14="http://schemas.microsoft.com/office/powerpoint/2010/main" val="4446974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93" y="620688"/>
            <a:ext cx="8229600" cy="1143000"/>
          </a:xfrm>
        </p:spPr>
        <p:txBody>
          <a:bodyPr>
            <a:normAutofit/>
          </a:bodyPr>
          <a:lstStyle/>
          <a:p>
            <a:r>
              <a:rPr lang="en-US" dirty="0">
                <a:solidFill>
                  <a:schemeClr val="tx1">
                    <a:lumMod val="50000"/>
                    <a:lumOff val="50000"/>
                  </a:schemeClr>
                </a:solidFill>
              </a:rPr>
              <a:t>session 9 – </a:t>
            </a:r>
            <a:r>
              <a:rPr lang="en-US" dirty="0"/>
              <a:t>Data analysis</a:t>
            </a:r>
            <a:endParaRPr lang="en-GB" dirty="0"/>
          </a:p>
        </p:txBody>
      </p:sp>
      <p:sp>
        <p:nvSpPr>
          <p:cNvPr id="3" name="Content Placeholder 2"/>
          <p:cNvSpPr>
            <a:spLocks noGrp="1"/>
          </p:cNvSpPr>
          <p:nvPr>
            <p:ph idx="1"/>
          </p:nvPr>
        </p:nvSpPr>
        <p:spPr/>
        <p:txBody>
          <a:bodyPr>
            <a:normAutofit/>
          </a:bodyPr>
          <a:lstStyle/>
          <a:p>
            <a:r>
              <a:rPr lang="en-US" dirty="0"/>
              <a:t>Objective: run and practice a short analyze using filter, master list etc.</a:t>
            </a:r>
          </a:p>
          <a:p>
            <a:endParaRPr lang="en-US" dirty="0"/>
          </a:p>
          <a:p>
            <a:r>
              <a:rPr lang="en-US" dirty="0"/>
              <a:t>Upload the winterization excel file </a:t>
            </a:r>
          </a:p>
          <a:p>
            <a:r>
              <a:rPr lang="en-US" dirty="0"/>
              <a:t>Analyze the file, create a pivot table</a:t>
            </a:r>
          </a:p>
          <a:p>
            <a:r>
              <a:rPr lang="en-US" dirty="0"/>
              <a:t>According the message that you want to convene, prepare a table and related graph.</a:t>
            </a:r>
          </a:p>
        </p:txBody>
      </p:sp>
    </p:spTree>
    <p:extLst>
      <p:ext uri="{BB962C8B-B14F-4D97-AF65-F5344CB8AC3E}">
        <p14:creationId xmlns:p14="http://schemas.microsoft.com/office/powerpoint/2010/main" val="9319082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93" y="620688"/>
            <a:ext cx="8229600" cy="1143000"/>
          </a:xfrm>
        </p:spPr>
        <p:txBody>
          <a:bodyPr>
            <a:normAutofit/>
          </a:bodyPr>
          <a:lstStyle/>
          <a:p>
            <a:r>
              <a:rPr lang="en-US" dirty="0">
                <a:solidFill>
                  <a:schemeClr val="tx1">
                    <a:lumMod val="50000"/>
                    <a:lumOff val="50000"/>
                  </a:schemeClr>
                </a:solidFill>
              </a:rPr>
              <a:t>session 10 – </a:t>
            </a:r>
            <a:r>
              <a:rPr lang="en-US" dirty="0"/>
              <a:t>Wrap up</a:t>
            </a:r>
            <a:endParaRPr lang="en-GB" dirty="0"/>
          </a:p>
        </p:txBody>
      </p:sp>
      <p:sp>
        <p:nvSpPr>
          <p:cNvPr id="3" name="Content Placeholder 2"/>
          <p:cNvSpPr>
            <a:spLocks noGrp="1"/>
          </p:cNvSpPr>
          <p:nvPr>
            <p:ph idx="1"/>
          </p:nvPr>
        </p:nvSpPr>
        <p:spPr/>
        <p:txBody>
          <a:bodyPr>
            <a:normAutofit/>
          </a:bodyPr>
          <a:lstStyle/>
          <a:p>
            <a:r>
              <a:rPr lang="en-US" dirty="0"/>
              <a:t>Identify what did you learn today (referring to the self evaluation form and use another color for ticking boxes)</a:t>
            </a:r>
          </a:p>
          <a:p>
            <a:r>
              <a:rPr lang="en-US" dirty="0"/>
              <a:t>Fill up the feed back form</a:t>
            </a:r>
          </a:p>
          <a:p>
            <a:r>
              <a:rPr lang="en-US" dirty="0"/>
              <a:t>Have a good rest</a:t>
            </a:r>
          </a:p>
        </p:txBody>
      </p:sp>
    </p:spTree>
    <p:extLst>
      <p:ext uri="{BB962C8B-B14F-4D97-AF65-F5344CB8AC3E}">
        <p14:creationId xmlns:p14="http://schemas.microsoft.com/office/powerpoint/2010/main" val="445289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55577" y="588569"/>
            <a:ext cx="7416824" cy="523220"/>
          </a:xfrm>
          <a:prstGeom prst="rect">
            <a:avLst/>
          </a:prstGeom>
          <a:noFill/>
          <a:ln w="9525">
            <a:noFill/>
            <a:miter lim="800000"/>
            <a:headEnd/>
            <a:tailEnd/>
          </a:ln>
        </p:spPr>
        <p:txBody>
          <a:bodyPr wrap="square">
            <a:prstTxWarp prst="textNoShape">
              <a:avLst/>
            </a:prstTxWarp>
            <a:spAutoFit/>
          </a:bodyPr>
          <a:lstStyle/>
          <a:p>
            <a:pPr marL="39688"/>
            <a:r>
              <a:rPr lang="en-US" sz="2800" dirty="0">
                <a:solidFill>
                  <a:srgbClr val="5F5F5F"/>
                </a:solidFill>
                <a:latin typeface="Arial"/>
                <a:ea typeface="Arial"/>
                <a:cs typeface="Arial"/>
              </a:rPr>
              <a:t>What is the language? </a:t>
            </a:r>
            <a:r>
              <a:rPr lang="en-US" sz="2800" dirty="0" err="1">
                <a:solidFill>
                  <a:srgbClr val="5F5F5F"/>
                </a:solidFill>
                <a:latin typeface="Arial"/>
                <a:ea typeface="Arial"/>
                <a:cs typeface="Arial"/>
              </a:rPr>
              <a:t>Sprechen</a:t>
            </a:r>
            <a:r>
              <a:rPr lang="en-US" sz="2800" dirty="0">
                <a:solidFill>
                  <a:srgbClr val="5F5F5F"/>
                </a:solidFill>
                <a:latin typeface="Arial"/>
                <a:ea typeface="Arial"/>
                <a:cs typeface="Arial"/>
              </a:rPr>
              <a:t> </a:t>
            </a:r>
            <a:r>
              <a:rPr lang="en-US" sz="2800" dirty="0" err="1">
                <a:solidFill>
                  <a:srgbClr val="5F5F5F"/>
                </a:solidFill>
                <a:latin typeface="Arial"/>
                <a:ea typeface="Arial"/>
                <a:cs typeface="Arial"/>
              </a:rPr>
              <a:t>Sie</a:t>
            </a:r>
            <a:r>
              <a:rPr lang="en-US" sz="2800" dirty="0">
                <a:solidFill>
                  <a:srgbClr val="5F5F5F"/>
                </a:solidFill>
                <a:latin typeface="Arial"/>
                <a:ea typeface="Arial"/>
                <a:cs typeface="Arial"/>
              </a:rPr>
              <a:t> Kobo ?</a:t>
            </a:r>
            <a:endParaRPr lang="en-US" sz="4000" dirty="0">
              <a:solidFill>
                <a:srgbClr val="FF0000"/>
              </a:solidFill>
              <a:latin typeface="Arial"/>
              <a:ea typeface="Arial"/>
              <a:cs typeface="Arial"/>
            </a:endParaRPr>
          </a:p>
        </p:txBody>
      </p:sp>
      <p:sp>
        <p:nvSpPr>
          <p:cNvPr id="36" name="Content Placeholder 2"/>
          <p:cNvSpPr txBox="1">
            <a:spLocks/>
          </p:cNvSpPr>
          <p:nvPr/>
        </p:nvSpPr>
        <p:spPr>
          <a:xfrm>
            <a:off x="457200" y="3717032"/>
            <a:ext cx="8147248" cy="2520279"/>
          </a:xfrm>
          <a:prstGeom prst="rect">
            <a:avLst/>
          </a:prstGeom>
        </p:spPr>
        <p:txBody>
          <a:bodyPr>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Xml is the language how all data collection forms are coded</a:t>
            </a:r>
          </a:p>
          <a:p>
            <a:r>
              <a:rPr lang="en-US" dirty="0"/>
              <a:t>You don’t need to know .XML, kobo will ‘translate’ for you.</a:t>
            </a:r>
          </a:p>
        </p:txBody>
      </p:sp>
      <p:sp>
        <p:nvSpPr>
          <p:cNvPr id="3" name="TextBox 2"/>
          <p:cNvSpPr txBox="1"/>
          <p:nvPr/>
        </p:nvSpPr>
        <p:spPr>
          <a:xfrm>
            <a:off x="755576" y="2201823"/>
            <a:ext cx="1656184" cy="707886"/>
          </a:xfrm>
          <a:prstGeom prst="rect">
            <a:avLst/>
          </a:prstGeom>
          <a:noFill/>
        </p:spPr>
        <p:txBody>
          <a:bodyPr wrap="square" rtlCol="0">
            <a:spAutoFit/>
          </a:bodyPr>
          <a:lstStyle/>
          <a:p>
            <a:r>
              <a:rPr lang="en-US" sz="3200" b="1" dirty="0"/>
              <a:t>.</a:t>
            </a:r>
            <a:r>
              <a:rPr lang="en-US" sz="4000" b="1" dirty="0"/>
              <a:t>XLS</a:t>
            </a:r>
            <a:endParaRPr lang="en-GB" sz="4000" b="1" dirty="0"/>
          </a:p>
        </p:txBody>
      </p:sp>
      <p:sp>
        <p:nvSpPr>
          <p:cNvPr id="38" name="TextBox 37"/>
          <p:cNvSpPr txBox="1"/>
          <p:nvPr/>
        </p:nvSpPr>
        <p:spPr>
          <a:xfrm>
            <a:off x="2267744" y="2201823"/>
            <a:ext cx="2664296" cy="707886"/>
          </a:xfrm>
          <a:prstGeom prst="rect">
            <a:avLst/>
          </a:prstGeom>
          <a:noFill/>
        </p:spPr>
        <p:txBody>
          <a:bodyPr wrap="square" rtlCol="0">
            <a:spAutoFit/>
          </a:bodyPr>
          <a:lstStyle/>
          <a:p>
            <a:r>
              <a:rPr lang="en-US" sz="4000" b="1" dirty="0"/>
              <a:t>+    .HTML</a:t>
            </a:r>
            <a:endParaRPr lang="en-GB" sz="4000" b="1" dirty="0"/>
          </a:p>
        </p:txBody>
      </p:sp>
      <p:sp>
        <p:nvSpPr>
          <p:cNvPr id="39" name="TextBox 38"/>
          <p:cNvSpPr txBox="1"/>
          <p:nvPr/>
        </p:nvSpPr>
        <p:spPr>
          <a:xfrm>
            <a:off x="5076056" y="2201823"/>
            <a:ext cx="2376264" cy="707886"/>
          </a:xfrm>
          <a:prstGeom prst="rect">
            <a:avLst/>
          </a:prstGeom>
          <a:noFill/>
        </p:spPr>
        <p:txBody>
          <a:bodyPr wrap="square" rtlCol="0">
            <a:spAutoFit/>
          </a:bodyPr>
          <a:lstStyle/>
          <a:p>
            <a:r>
              <a:rPr lang="en-US" sz="4000" b="1" dirty="0"/>
              <a:t>=     .XML</a:t>
            </a:r>
            <a:endParaRPr lang="en-GB" sz="4000" b="1" dirty="0"/>
          </a:p>
        </p:txBody>
      </p:sp>
      <p:sp>
        <p:nvSpPr>
          <p:cNvPr id="40" name="TextBox 39"/>
          <p:cNvSpPr txBox="1"/>
          <p:nvPr/>
        </p:nvSpPr>
        <p:spPr>
          <a:xfrm>
            <a:off x="7596336" y="1770936"/>
            <a:ext cx="828092" cy="1569660"/>
          </a:xfrm>
          <a:prstGeom prst="rect">
            <a:avLst/>
          </a:prstGeom>
          <a:noFill/>
        </p:spPr>
        <p:txBody>
          <a:bodyPr wrap="square" rtlCol="0">
            <a:spAutoFit/>
          </a:bodyPr>
          <a:lstStyle/>
          <a:p>
            <a:r>
              <a:rPr lang="en-US" sz="9600" b="1" dirty="0">
                <a:solidFill>
                  <a:srgbClr val="7F1416"/>
                </a:solidFill>
              </a:rPr>
              <a:t>?</a:t>
            </a:r>
            <a:endParaRPr lang="en-GB" sz="9600" b="1" dirty="0">
              <a:solidFill>
                <a:srgbClr val="7F1416"/>
              </a:solidFill>
            </a:endParaRPr>
          </a:p>
        </p:txBody>
      </p:sp>
    </p:spTree>
    <p:extLst>
      <p:ext uri="{BB962C8B-B14F-4D97-AF65-F5344CB8AC3E}">
        <p14:creationId xmlns:p14="http://schemas.microsoft.com/office/powerpoint/2010/main" val="403490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 grpId="0"/>
      <p:bldP spid="38" grpId="0"/>
      <p:bldP spid="39" grpId="0"/>
      <p:bldP spid="40" grpId="0"/>
    </p:bldLst>
  </p:timing>
</p:sld>
</file>

<file path=ppt/theme/theme1.xml><?xml version="1.0" encoding="utf-8"?>
<a:theme xmlns:a="http://schemas.openxmlformats.org/drawingml/2006/main" name="Shelter Cluster Powerpoint Template V 1 0 - MYN">
  <a:themeElements>
    <a:clrScheme name="Shelter Cluster 3 Soft">
      <a:dk1>
        <a:sysClr val="windowText" lastClr="000000"/>
      </a:dk1>
      <a:lt1>
        <a:sysClr val="window" lastClr="FFFFFF"/>
      </a:lt1>
      <a:dk2>
        <a:srgbClr val="04314C"/>
      </a:dk2>
      <a:lt2>
        <a:srgbClr val="F6F6F6"/>
      </a:lt2>
      <a:accent1>
        <a:srgbClr val="365A70"/>
      </a:accent1>
      <a:accent2>
        <a:srgbClr val="FFC133"/>
      </a:accent2>
      <a:accent3>
        <a:srgbClr val="994345"/>
      </a:accent3>
      <a:accent4>
        <a:srgbClr val="84C559"/>
      </a:accent4>
      <a:accent5>
        <a:srgbClr val="FD3333"/>
      </a:accent5>
      <a:accent6>
        <a:srgbClr val="459FD5"/>
      </a:accent6>
      <a:hlink>
        <a:srgbClr val="994345"/>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12476</TotalTime>
  <Words>5441</Words>
  <Application>Microsoft Office PowerPoint</Application>
  <PresentationFormat>On-screen Show (4:3)</PresentationFormat>
  <Paragraphs>1136</Paragraphs>
  <Slides>88</Slides>
  <Notes>50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88</vt:i4>
      </vt:variant>
    </vt:vector>
  </HeadingPairs>
  <TitlesOfParts>
    <vt:vector size="100" baseType="lpstr">
      <vt:lpstr>Adobe Garamond Pro Bold</vt:lpstr>
      <vt:lpstr>Arial</vt:lpstr>
      <vt:lpstr>Arial Narrow</vt:lpstr>
      <vt:lpstr>Bernard MT Condensed</vt:lpstr>
      <vt:lpstr>Britannic Bold</vt:lpstr>
      <vt:lpstr>Calibri</vt:lpstr>
      <vt:lpstr>Kristen ITC</vt:lpstr>
      <vt:lpstr>Lucida Calligraphy</vt:lpstr>
      <vt:lpstr>Lucida Handwriting</vt:lpstr>
      <vt:lpstr>Verdana</vt:lpstr>
      <vt:lpstr>Wingdings</vt:lpstr>
      <vt:lpstr>Shelter Cluster Powerpoint Template V 1 0 - MYN</vt:lpstr>
      <vt:lpstr>Training on online data collection (Kobo)</vt:lpstr>
      <vt:lpstr>Session 1. INTRODUCTION</vt:lpstr>
      <vt:lpstr>Session 1 Objectives, Goals &amp; Aims </vt:lpstr>
      <vt:lpstr>Session 1 Evolution Tree of Users</vt:lpstr>
      <vt:lpstr>Session 1 Evaluate yourself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2. Assess data needs</vt:lpstr>
      <vt:lpstr>PowerPoint Presentation</vt:lpstr>
      <vt:lpstr>Session 2. WHY you need to measure it?</vt:lpstr>
      <vt:lpstr>Session 2. HOW you will measure it? </vt:lpstr>
      <vt:lpstr>Session 2. LEVELs of data collection</vt:lpstr>
      <vt:lpstr>Session 2. Sampling and confidence level - 1</vt:lpstr>
      <vt:lpstr>Session 2. Sampling and confidence level - 2</vt:lpstr>
      <vt:lpstr>Session 2. Exercise</vt:lpstr>
      <vt:lpstr>PowerPoint Presentation</vt:lpstr>
      <vt:lpstr> Session 2. Designing your questions </vt:lpstr>
      <vt:lpstr>Session 2. 1,2,3-choice questions</vt:lpstr>
      <vt:lpstr>Session 2. SMART Indicators </vt:lpstr>
      <vt:lpstr>PowerPoint Presentation</vt:lpstr>
      <vt:lpstr>Session 2. How to build the model in Excel</vt:lpstr>
      <vt:lpstr>Session 2. Explain your data</vt:lpstr>
      <vt:lpstr>Session 2. Data model example</vt:lpstr>
      <vt:lpstr>Session 2. P Coding - 1</vt:lpstr>
      <vt:lpstr>Session 2. P Coding - 2</vt:lpstr>
      <vt:lpstr>Session 2. Common Operational Datasets</vt:lpstr>
      <vt:lpstr>Session 2. Where to get CODs? </vt:lpstr>
      <vt:lpstr>Session 2. Structure and priorities</vt:lpstr>
      <vt:lpstr>Session 2. EXERCISE 2</vt:lpstr>
      <vt:lpstr>Session 3. COLLECTION</vt:lpstr>
      <vt:lpstr>PowerPoint Presentation</vt:lpstr>
      <vt:lpstr>Session 3. Kobo main page</vt:lpstr>
      <vt:lpstr>Session 3. KOBO MAIN MENU</vt:lpstr>
      <vt:lpstr>Session 3. Draft Forms</vt:lpstr>
      <vt:lpstr>PowerPoint Presentation</vt:lpstr>
      <vt:lpstr>PowerPoint Presentation</vt:lpstr>
      <vt:lpstr>PowerPoint Presentation</vt:lpstr>
      <vt:lpstr>PowerPoint Presentation</vt:lpstr>
      <vt:lpstr>PowerPoint Presentation</vt:lpstr>
      <vt:lpstr>Session 3. Creating and editing forms</vt:lpstr>
      <vt:lpstr>Session 3. Adding questions to the form</vt:lpstr>
      <vt:lpstr>Session 3. Labels and values - 1</vt:lpstr>
      <vt:lpstr>Session 3. Labels and values - 2</vt:lpstr>
      <vt:lpstr>Session 3. Additional features of Kobo</vt:lpstr>
      <vt:lpstr>Session 3. Before going for data collection</vt:lpstr>
      <vt:lpstr>Session 4. Combining and processing data</vt:lpstr>
      <vt:lpstr>PowerPoint Presentation</vt:lpstr>
      <vt:lpstr>Session 4. Combining data</vt:lpstr>
      <vt:lpstr>Session 4. Paper based form</vt:lpstr>
      <vt:lpstr>Session 4. Excel based form</vt:lpstr>
      <vt:lpstr>Session 4. Kobo form</vt:lpstr>
      <vt:lpstr>Session 4. Well-designed Kobo form</vt:lpstr>
      <vt:lpstr>Session 4. Extracting data from Kobo</vt:lpstr>
      <vt:lpstr>Session 4. Data cleaning</vt:lpstr>
      <vt:lpstr>Session 4. Data cleaning</vt:lpstr>
      <vt:lpstr>Session 4. Useful Excel Tools</vt:lpstr>
      <vt:lpstr>Session 4. Some useful Excel functions</vt:lpstr>
      <vt:lpstr>Session 4. Let’s try</vt:lpstr>
      <vt:lpstr>Session 4. EXERCISE</vt:lpstr>
      <vt:lpstr>Session 5: ANALYSIS/DISSEMINATION</vt:lpstr>
      <vt:lpstr>PowerPoint Presentation</vt:lpstr>
      <vt:lpstr>Session 5: ANALYSIS/DISSEMINATION</vt:lpstr>
      <vt:lpstr>Session 5: ANALYSIS/DISSEMINATION</vt:lpstr>
      <vt:lpstr>Session 5: ANALYSIS</vt:lpstr>
      <vt:lpstr>Session 5: Proxy Indicator</vt:lpstr>
      <vt:lpstr>Session 5 Tool for the ANALYSIS </vt:lpstr>
      <vt:lpstr>Session 5 Working on master list 1</vt:lpstr>
      <vt:lpstr>Session 5 Working on master list 2</vt:lpstr>
      <vt:lpstr>Session 5 Working on master list 3</vt:lpstr>
      <vt:lpstr>Session 5 Working with Pivot Table 1</vt:lpstr>
      <vt:lpstr>Session 5 Working with Pivot Table 2</vt:lpstr>
      <vt:lpstr>Session 5 Working with Pivot Table 3</vt:lpstr>
      <vt:lpstr>Session 5 Working with Pivot Table 4</vt:lpstr>
      <vt:lpstr>Session 5 Working with Pivot Table 5</vt:lpstr>
      <vt:lpstr>Session 5 Tool for Dissemination</vt:lpstr>
      <vt:lpstr>PowerPoint Presentation</vt:lpstr>
      <vt:lpstr>session 6- PROGRAMMING  My 5 first question on Kobo </vt:lpstr>
      <vt:lpstr>session 7 - PROGRAMMING  Another 5 please…. </vt:lpstr>
      <vt:lpstr>session 8 - PROGRAMMING  Serious things started </vt:lpstr>
      <vt:lpstr>session 8 - PROGRAMMING  Importing a data set with geolocation </vt:lpstr>
      <vt:lpstr>Presentation from participants </vt:lpstr>
      <vt:lpstr>session 9 – Data analysis</vt:lpstr>
      <vt:lpstr>session 10 – 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Renee Wynveen</cp:lastModifiedBy>
  <cp:revision>151</cp:revision>
  <cp:lastPrinted>2013-03-26T11:03:47Z</cp:lastPrinted>
  <dcterms:created xsi:type="dcterms:W3CDTF">2013-08-07T15:00:29Z</dcterms:created>
  <dcterms:modified xsi:type="dcterms:W3CDTF">2020-02-27T11:00:12Z</dcterms:modified>
</cp:coreProperties>
</file>