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4" r:id="rId4"/>
  </p:sldMasterIdLst>
  <p:notesMasterIdLst>
    <p:notesMasterId r:id="rId15"/>
  </p:notesMasterIdLst>
  <p:handoutMasterIdLst>
    <p:handoutMasterId r:id="rId16"/>
  </p:handoutMasterIdLst>
  <p:sldIdLst>
    <p:sldId id="335" r:id="rId5"/>
    <p:sldId id="343" r:id="rId6"/>
    <p:sldId id="338" r:id="rId7"/>
    <p:sldId id="339" r:id="rId8"/>
    <p:sldId id="340" r:id="rId9"/>
    <p:sldId id="341" r:id="rId10"/>
    <p:sldId id="342" r:id="rId11"/>
    <p:sldId id="336" r:id="rId12"/>
    <p:sldId id="344" r:id="rId13"/>
    <p:sldId id="324" r:id="rId14"/>
  </p:sldIdLst>
  <p:sldSz cx="9144000" cy="6858000" type="screen4x3"/>
  <p:notesSz cx="6858000" cy="9296400"/>
  <p:custDataLst>
    <p:tags r:id="rId17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Menganyi" initials="JM" lastIdx="4" clrIdx="0"/>
  <p:cmAuthor id="1" name="Paul Mwirichia" initials="PM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A2E"/>
    <a:srgbClr val="95897D"/>
    <a:srgbClr val="695433"/>
    <a:srgbClr val="891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9698" autoAdjust="0"/>
  </p:normalViewPr>
  <p:slideViewPr>
    <p:cSldViewPr snapToGrid="0" snapToObjects="1">
      <p:cViewPr varScale="1">
        <p:scale>
          <a:sx n="67" d="100"/>
          <a:sy n="67" d="100"/>
        </p:scale>
        <p:origin x="14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07413-9CBC-475B-B930-2E0DEE3FED0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477EEB-8C22-4157-BE9D-2A73DD9773D3}">
      <dgm:prSet phldrT="[Text]"/>
      <dgm:spPr/>
      <dgm:t>
        <a:bodyPr/>
        <a:lstStyle/>
        <a:p>
          <a:r>
            <a:rPr lang="en-US" dirty="0" smtClean="0"/>
            <a:t>Product Development</a:t>
          </a:r>
          <a:endParaRPr lang="en-US" dirty="0"/>
        </a:p>
      </dgm:t>
    </dgm:pt>
    <dgm:pt modelId="{D30C596A-FFA6-4CF3-9D48-2658B33B0841}" type="parTrans" cxnId="{D47248E8-37F7-4EAD-8A86-5C3A9959F960}">
      <dgm:prSet/>
      <dgm:spPr/>
      <dgm:t>
        <a:bodyPr/>
        <a:lstStyle/>
        <a:p>
          <a:endParaRPr lang="en-US"/>
        </a:p>
      </dgm:t>
    </dgm:pt>
    <dgm:pt modelId="{32032032-F2E3-479A-910A-EB36E27FA865}" type="sibTrans" cxnId="{D47248E8-37F7-4EAD-8A86-5C3A9959F960}">
      <dgm:prSet/>
      <dgm:spPr/>
      <dgm:t>
        <a:bodyPr/>
        <a:lstStyle/>
        <a:p>
          <a:endParaRPr lang="en-US"/>
        </a:p>
      </dgm:t>
    </dgm:pt>
    <dgm:pt modelId="{F12B7811-825A-4B30-9B9E-DD24896AB455}">
      <dgm:prSet phldrT="[Text]"/>
      <dgm:spPr/>
      <dgm:t>
        <a:bodyPr/>
        <a:lstStyle/>
        <a:p>
          <a:r>
            <a:rPr lang="en-US" dirty="0" smtClean="0"/>
            <a:t>Internal Technical support</a:t>
          </a:r>
          <a:endParaRPr lang="en-US" dirty="0"/>
        </a:p>
      </dgm:t>
    </dgm:pt>
    <dgm:pt modelId="{9A794CB6-10D2-4631-A11D-762A37AD77B6}" type="parTrans" cxnId="{9CFEBA51-DFF5-4E03-A172-18A4911B5278}">
      <dgm:prSet/>
      <dgm:spPr/>
      <dgm:t>
        <a:bodyPr/>
        <a:lstStyle/>
        <a:p>
          <a:endParaRPr lang="en-US"/>
        </a:p>
      </dgm:t>
    </dgm:pt>
    <dgm:pt modelId="{C570781F-33FE-4E10-8835-35C66954BE6A}" type="sibTrans" cxnId="{9CFEBA51-DFF5-4E03-A172-18A4911B5278}">
      <dgm:prSet/>
      <dgm:spPr/>
      <dgm:t>
        <a:bodyPr/>
        <a:lstStyle/>
        <a:p>
          <a:endParaRPr lang="en-US"/>
        </a:p>
      </dgm:t>
    </dgm:pt>
    <dgm:pt modelId="{1EB2CBDB-C05B-426B-94BD-6D74704E4F4D}">
      <dgm:prSet phldrT="[Text]"/>
      <dgm:spPr/>
      <dgm:t>
        <a:bodyPr/>
        <a:lstStyle/>
        <a:p>
          <a:r>
            <a:rPr lang="en-US" dirty="0" smtClean="0"/>
            <a:t>External service delivery</a:t>
          </a:r>
          <a:endParaRPr lang="en-US" dirty="0"/>
        </a:p>
      </dgm:t>
    </dgm:pt>
    <dgm:pt modelId="{CA9962EE-DAA0-4D99-93F0-6530EAA6F398}" type="parTrans" cxnId="{FB42D1B8-593A-4416-8967-D3F6608A2E10}">
      <dgm:prSet/>
      <dgm:spPr/>
      <dgm:t>
        <a:bodyPr/>
        <a:lstStyle/>
        <a:p>
          <a:endParaRPr lang="en-US"/>
        </a:p>
      </dgm:t>
    </dgm:pt>
    <dgm:pt modelId="{E2FC16FD-6AB9-4BBC-8932-E7F1B99DFDB0}" type="sibTrans" cxnId="{FB42D1B8-593A-4416-8967-D3F6608A2E10}">
      <dgm:prSet/>
      <dgm:spPr/>
      <dgm:t>
        <a:bodyPr/>
        <a:lstStyle/>
        <a:p>
          <a:endParaRPr lang="en-US"/>
        </a:p>
      </dgm:t>
    </dgm:pt>
    <dgm:pt modelId="{8D89A6B7-3184-45C1-8AC2-FE8685CFEBF8}" type="pres">
      <dgm:prSet presAssocID="{29107413-9CBC-475B-B930-2E0DEE3FED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699633-BE80-4A4A-9377-0042FE935E20}" type="pres">
      <dgm:prSet presAssocID="{5E477EEB-8C22-4157-BE9D-2A73DD9773D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787B5-83CE-4B0B-8347-FB1FCE75FC07}" type="pres">
      <dgm:prSet presAssocID="{5E477EEB-8C22-4157-BE9D-2A73DD9773D3}" presName="spNode" presStyleCnt="0"/>
      <dgm:spPr/>
    </dgm:pt>
    <dgm:pt modelId="{6EED46D2-86B7-4426-851C-D85C6E2C6DD9}" type="pres">
      <dgm:prSet presAssocID="{32032032-F2E3-479A-910A-EB36E27FA865}" presName="sibTrans" presStyleLbl="sibTrans1D1" presStyleIdx="0" presStyleCnt="3"/>
      <dgm:spPr/>
      <dgm:t>
        <a:bodyPr/>
        <a:lstStyle/>
        <a:p>
          <a:endParaRPr lang="en-US"/>
        </a:p>
      </dgm:t>
    </dgm:pt>
    <dgm:pt modelId="{62699937-B488-4427-8E91-90D5A300ACE3}" type="pres">
      <dgm:prSet presAssocID="{F12B7811-825A-4B30-9B9E-DD24896AB4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F15DF-35AF-4A62-8317-433875A65325}" type="pres">
      <dgm:prSet presAssocID="{F12B7811-825A-4B30-9B9E-DD24896AB455}" presName="spNode" presStyleCnt="0"/>
      <dgm:spPr/>
    </dgm:pt>
    <dgm:pt modelId="{12BD0F94-B22A-4647-AE90-E5491EDAB1D6}" type="pres">
      <dgm:prSet presAssocID="{C570781F-33FE-4E10-8835-35C66954BE6A}" presName="sibTrans" presStyleLbl="sibTrans1D1" presStyleIdx="1" presStyleCnt="3"/>
      <dgm:spPr/>
      <dgm:t>
        <a:bodyPr/>
        <a:lstStyle/>
        <a:p>
          <a:endParaRPr lang="en-US"/>
        </a:p>
      </dgm:t>
    </dgm:pt>
    <dgm:pt modelId="{D1B1F4DB-4E6F-4F8A-BDF7-2D153E524AFE}" type="pres">
      <dgm:prSet presAssocID="{1EB2CBDB-C05B-426B-94BD-6D74704E4F4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32DA9-340C-4315-9255-458162203603}" type="pres">
      <dgm:prSet presAssocID="{1EB2CBDB-C05B-426B-94BD-6D74704E4F4D}" presName="spNode" presStyleCnt="0"/>
      <dgm:spPr/>
    </dgm:pt>
    <dgm:pt modelId="{BACDB889-25F1-485A-B1FB-86A5C2EFCA6A}" type="pres">
      <dgm:prSet presAssocID="{E2FC16FD-6AB9-4BBC-8932-E7F1B99DFDB0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FB42D1B8-593A-4416-8967-D3F6608A2E10}" srcId="{29107413-9CBC-475B-B930-2E0DEE3FED08}" destId="{1EB2CBDB-C05B-426B-94BD-6D74704E4F4D}" srcOrd="2" destOrd="0" parTransId="{CA9962EE-DAA0-4D99-93F0-6530EAA6F398}" sibTransId="{E2FC16FD-6AB9-4BBC-8932-E7F1B99DFDB0}"/>
    <dgm:cxn modelId="{EEB473D3-B5EF-488F-B5A4-DD0D3BB20C2F}" type="presOf" srcId="{E2FC16FD-6AB9-4BBC-8932-E7F1B99DFDB0}" destId="{BACDB889-25F1-485A-B1FB-86A5C2EFCA6A}" srcOrd="0" destOrd="0" presId="urn:microsoft.com/office/officeart/2005/8/layout/cycle5"/>
    <dgm:cxn modelId="{DB5786AC-1EB8-4B6B-9684-2508A124620E}" type="presOf" srcId="{C570781F-33FE-4E10-8835-35C66954BE6A}" destId="{12BD0F94-B22A-4647-AE90-E5491EDAB1D6}" srcOrd="0" destOrd="0" presId="urn:microsoft.com/office/officeart/2005/8/layout/cycle5"/>
    <dgm:cxn modelId="{D47248E8-37F7-4EAD-8A86-5C3A9959F960}" srcId="{29107413-9CBC-475B-B930-2E0DEE3FED08}" destId="{5E477EEB-8C22-4157-BE9D-2A73DD9773D3}" srcOrd="0" destOrd="0" parTransId="{D30C596A-FFA6-4CF3-9D48-2658B33B0841}" sibTransId="{32032032-F2E3-479A-910A-EB36E27FA865}"/>
    <dgm:cxn modelId="{C85618F4-206D-4D40-AF33-631E1B379751}" type="presOf" srcId="{29107413-9CBC-475B-B930-2E0DEE3FED08}" destId="{8D89A6B7-3184-45C1-8AC2-FE8685CFEBF8}" srcOrd="0" destOrd="0" presId="urn:microsoft.com/office/officeart/2005/8/layout/cycle5"/>
    <dgm:cxn modelId="{9C465249-A72C-454B-A8B0-A2DAA3236CA2}" type="presOf" srcId="{32032032-F2E3-479A-910A-EB36E27FA865}" destId="{6EED46D2-86B7-4426-851C-D85C6E2C6DD9}" srcOrd="0" destOrd="0" presId="urn:microsoft.com/office/officeart/2005/8/layout/cycle5"/>
    <dgm:cxn modelId="{8B5A8FEE-17A8-4C67-908E-5FE9138E146F}" type="presOf" srcId="{F12B7811-825A-4B30-9B9E-DD24896AB455}" destId="{62699937-B488-4427-8E91-90D5A300ACE3}" srcOrd="0" destOrd="0" presId="urn:microsoft.com/office/officeart/2005/8/layout/cycle5"/>
    <dgm:cxn modelId="{D274D49B-3F4A-40B3-B7AC-A5AFB98501BD}" type="presOf" srcId="{5E477EEB-8C22-4157-BE9D-2A73DD9773D3}" destId="{5D699633-BE80-4A4A-9377-0042FE935E20}" srcOrd="0" destOrd="0" presId="urn:microsoft.com/office/officeart/2005/8/layout/cycle5"/>
    <dgm:cxn modelId="{BA6AF7CD-1BF8-426A-8197-699D7DFBC8EE}" type="presOf" srcId="{1EB2CBDB-C05B-426B-94BD-6D74704E4F4D}" destId="{D1B1F4DB-4E6F-4F8A-BDF7-2D153E524AFE}" srcOrd="0" destOrd="0" presId="urn:microsoft.com/office/officeart/2005/8/layout/cycle5"/>
    <dgm:cxn modelId="{9CFEBA51-DFF5-4E03-A172-18A4911B5278}" srcId="{29107413-9CBC-475B-B930-2E0DEE3FED08}" destId="{F12B7811-825A-4B30-9B9E-DD24896AB455}" srcOrd="1" destOrd="0" parTransId="{9A794CB6-10D2-4631-A11D-762A37AD77B6}" sibTransId="{C570781F-33FE-4E10-8835-35C66954BE6A}"/>
    <dgm:cxn modelId="{22BEBB77-C7EE-479A-96FD-56B1DCA86991}" type="presParOf" srcId="{8D89A6B7-3184-45C1-8AC2-FE8685CFEBF8}" destId="{5D699633-BE80-4A4A-9377-0042FE935E20}" srcOrd="0" destOrd="0" presId="urn:microsoft.com/office/officeart/2005/8/layout/cycle5"/>
    <dgm:cxn modelId="{F11C2A88-B3E7-481D-8D42-A90618D2D399}" type="presParOf" srcId="{8D89A6B7-3184-45C1-8AC2-FE8685CFEBF8}" destId="{12A787B5-83CE-4B0B-8347-FB1FCE75FC07}" srcOrd="1" destOrd="0" presId="urn:microsoft.com/office/officeart/2005/8/layout/cycle5"/>
    <dgm:cxn modelId="{D36E42AA-6D0D-4ACD-884D-83B7104D1E24}" type="presParOf" srcId="{8D89A6B7-3184-45C1-8AC2-FE8685CFEBF8}" destId="{6EED46D2-86B7-4426-851C-D85C6E2C6DD9}" srcOrd="2" destOrd="0" presId="urn:microsoft.com/office/officeart/2005/8/layout/cycle5"/>
    <dgm:cxn modelId="{B3490923-52EB-48DD-B790-10143FAF77D1}" type="presParOf" srcId="{8D89A6B7-3184-45C1-8AC2-FE8685CFEBF8}" destId="{62699937-B488-4427-8E91-90D5A300ACE3}" srcOrd="3" destOrd="0" presId="urn:microsoft.com/office/officeart/2005/8/layout/cycle5"/>
    <dgm:cxn modelId="{76175486-ED26-4FA8-A532-2340628F4AB9}" type="presParOf" srcId="{8D89A6B7-3184-45C1-8AC2-FE8685CFEBF8}" destId="{F61F15DF-35AF-4A62-8317-433875A65325}" srcOrd="4" destOrd="0" presId="urn:microsoft.com/office/officeart/2005/8/layout/cycle5"/>
    <dgm:cxn modelId="{C05D2FA8-AD62-4CFC-BB61-2579BF42ADA0}" type="presParOf" srcId="{8D89A6B7-3184-45C1-8AC2-FE8685CFEBF8}" destId="{12BD0F94-B22A-4647-AE90-E5491EDAB1D6}" srcOrd="5" destOrd="0" presId="urn:microsoft.com/office/officeart/2005/8/layout/cycle5"/>
    <dgm:cxn modelId="{B4DCF83B-5DA8-40E6-9C9A-935CBF250869}" type="presParOf" srcId="{8D89A6B7-3184-45C1-8AC2-FE8685CFEBF8}" destId="{D1B1F4DB-4E6F-4F8A-BDF7-2D153E524AFE}" srcOrd="6" destOrd="0" presId="urn:microsoft.com/office/officeart/2005/8/layout/cycle5"/>
    <dgm:cxn modelId="{0D71F8E6-C497-4919-BFFD-A00862FD74F2}" type="presParOf" srcId="{8D89A6B7-3184-45C1-8AC2-FE8685CFEBF8}" destId="{43332DA9-340C-4315-9255-458162203603}" srcOrd="7" destOrd="0" presId="urn:microsoft.com/office/officeart/2005/8/layout/cycle5"/>
    <dgm:cxn modelId="{0F3CBDAC-E668-411D-92C0-1AC47768BA16}" type="presParOf" srcId="{8D89A6B7-3184-45C1-8AC2-FE8685CFEBF8}" destId="{BACDB889-25F1-485A-B1FB-86A5C2EFCA6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99633-BE80-4A4A-9377-0042FE935E20}">
      <dsp:nvSpPr>
        <dsp:cNvPr id="0" name=""/>
        <dsp:cNvSpPr/>
      </dsp:nvSpPr>
      <dsp:spPr>
        <a:xfrm>
          <a:off x="2116335" y="1372"/>
          <a:ext cx="1863328" cy="1211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Product Development</a:t>
          </a:r>
          <a:endParaRPr lang="en-US" sz="2200" kern="1200" dirty="0"/>
        </a:p>
      </dsp:txBody>
      <dsp:txXfrm>
        <a:off x="2175459" y="60496"/>
        <a:ext cx="1745080" cy="1092915"/>
      </dsp:txXfrm>
    </dsp:sp>
    <dsp:sp modelId="{6EED46D2-86B7-4426-851C-D85C6E2C6DD9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798080" y="514062"/>
              </a:moveTo>
              <a:arcTo wR="1616036" hR="1616036" stAng="19020466" swAng="23031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99937-B488-4427-8E91-90D5A300ACE3}">
      <dsp:nvSpPr>
        <dsp:cNvPr id="0" name=""/>
        <dsp:cNvSpPr/>
      </dsp:nvSpPr>
      <dsp:spPr>
        <a:xfrm>
          <a:off x="3515864" y="2425427"/>
          <a:ext cx="1863328" cy="1211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Internal Technical support</a:t>
          </a:r>
          <a:endParaRPr lang="en-US" sz="2200" kern="1200" dirty="0"/>
        </a:p>
      </dsp:txBody>
      <dsp:txXfrm>
        <a:off x="3574988" y="2484551"/>
        <a:ext cx="1745080" cy="1092915"/>
      </dsp:txXfrm>
    </dsp:sp>
    <dsp:sp modelId="{12BD0F94-B22A-4647-AE90-E5491EDAB1D6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112207" y="3154018"/>
              </a:moveTo>
              <a:arcTo wR="1616036" hR="1616036" stAng="4327182" swAng="214563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1F4DB-4E6F-4F8A-BDF7-2D153E524AFE}">
      <dsp:nvSpPr>
        <dsp:cNvPr id="0" name=""/>
        <dsp:cNvSpPr/>
      </dsp:nvSpPr>
      <dsp:spPr>
        <a:xfrm>
          <a:off x="716807" y="2425427"/>
          <a:ext cx="1863328" cy="1211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External service delivery</a:t>
          </a:r>
          <a:endParaRPr lang="en-US" sz="2200" kern="1200" dirty="0"/>
        </a:p>
      </dsp:txBody>
      <dsp:txXfrm>
        <a:off x="775931" y="2484551"/>
        <a:ext cx="1745080" cy="1092915"/>
      </dsp:txXfrm>
    </dsp:sp>
    <dsp:sp modelId="{BACDB889-25F1-485A-B1FB-86A5C2EFCA6A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5219" y="1486263"/>
              </a:moveTo>
              <a:arcTo wR="1616036" hR="1616036" stAng="11076360" swAng="23031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w-K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C023A-EA38-4DBD-ADCC-3BEE52506750}" type="datetimeFigureOut">
              <a:rPr lang="sw-KE" smtClean="0"/>
              <a:t>12/12/2016</a:t>
            </a:fld>
            <a:endParaRPr lang="sw-K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w-K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7F93C-1E4E-47F3-8EC8-52484F96E8F3}" type="slidenum">
              <a:rPr lang="sw-KE" smtClean="0"/>
              <a:t>‹#›</a:t>
            </a:fld>
            <a:endParaRPr lang="sw-KE"/>
          </a:p>
        </p:txBody>
      </p:sp>
    </p:spTree>
    <p:extLst>
      <p:ext uri="{BB962C8B-B14F-4D97-AF65-F5344CB8AC3E}">
        <p14:creationId xmlns:p14="http://schemas.microsoft.com/office/powerpoint/2010/main" val="3313508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w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DA4F5-7E04-4A8F-82F5-AABBFFD4C57F}" type="datetimeFigureOut">
              <a:rPr lang="sw-KE" smtClean="0"/>
              <a:t>12/12/2016</a:t>
            </a:fld>
            <a:endParaRPr lang="sw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w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C458D-D5F8-4FBB-AEA9-CA0D7C696A98}" type="slidenum">
              <a:rPr lang="sw-KE" smtClean="0"/>
              <a:t>‹#›</a:t>
            </a:fld>
            <a:endParaRPr lang="sw-KE"/>
          </a:p>
        </p:txBody>
      </p:sp>
    </p:spTree>
    <p:extLst>
      <p:ext uri="{BB962C8B-B14F-4D97-AF65-F5344CB8AC3E}">
        <p14:creationId xmlns:p14="http://schemas.microsoft.com/office/powerpoint/2010/main" val="245371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C458D-D5F8-4FBB-AEA9-CA0D7C696A98}" type="slidenum">
              <a:rPr lang="sw-KE" smtClean="0"/>
              <a:t>4</a:t>
            </a:fld>
            <a:endParaRPr lang="sw-KE"/>
          </a:p>
        </p:txBody>
      </p:sp>
    </p:spTree>
    <p:extLst>
      <p:ext uri="{BB962C8B-B14F-4D97-AF65-F5344CB8AC3E}">
        <p14:creationId xmlns:p14="http://schemas.microsoft.com/office/powerpoint/2010/main" val="410718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C458D-D5F8-4FBB-AEA9-CA0D7C696A98}" type="slidenum">
              <a:rPr lang="sw-KE" smtClean="0"/>
              <a:t>9</a:t>
            </a:fld>
            <a:endParaRPr lang="sw-KE"/>
          </a:p>
        </p:txBody>
      </p:sp>
    </p:spTree>
    <p:extLst>
      <p:ext uri="{BB962C8B-B14F-4D97-AF65-F5344CB8AC3E}">
        <p14:creationId xmlns:p14="http://schemas.microsoft.com/office/powerpoint/2010/main" val="92812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_samples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588" y="7938"/>
            <a:ext cx="9144001" cy="113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17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0495C-64CE-4C42-A9D6-0D92202AFEA3}" type="datetimeFigureOut">
              <a:rPr lang="sw-KE" smtClean="0"/>
              <a:t>12/12/2016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72814E-9F77-453D-8C2F-3F1FE721EB23}" type="slidenum">
              <a:rPr lang="sw-KE" smtClean="0"/>
              <a:t>‹#›</a:t>
            </a:fld>
            <a:endParaRPr lang="sw-KE"/>
          </a:p>
        </p:txBody>
      </p:sp>
    </p:spTree>
    <p:extLst>
      <p:ext uri="{BB962C8B-B14F-4D97-AF65-F5344CB8AC3E}">
        <p14:creationId xmlns:p14="http://schemas.microsoft.com/office/powerpoint/2010/main" val="104519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05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62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800100"/>
            <a:ext cx="9144000" cy="605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02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39868"/>
            <a:ext cx="9144000" cy="571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owerPoint_samples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588" y="7938"/>
            <a:ext cx="9144001" cy="113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lang="en-US" sz="4000" kern="1200">
          <a:solidFill>
            <a:srgbClr val="7F7F7F"/>
          </a:solidFill>
          <a:latin typeface="Gill Sans MT"/>
          <a:ea typeface="ＭＳ Ｐゴシック" pitchFamily="-1" charset="-128"/>
          <a:cs typeface="Gill Sans M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4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79500"/>
            <a:ext cx="9144000" cy="577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owerPoint_samples2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588" y="7938"/>
            <a:ext cx="9144001" cy="124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_samples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E87A2E"/>
          </a:solidFill>
          <a:latin typeface="Gill Sans MT"/>
          <a:ea typeface="ＭＳ Ｐゴシック" pitchFamily="-1" charset="-128"/>
          <a:cs typeface="Gill Sans MT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39244"/>
            <a:ext cx="9144000" cy="6018755"/>
          </a:xfrm>
          <a:prstGeom prst="rect">
            <a:avLst/>
          </a:prstGeom>
        </p:spPr>
      </p:pic>
      <p:pic>
        <p:nvPicPr>
          <p:cNvPr id="3" name="Picture 1" descr="PowerPoint_samples4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588" y="7938"/>
            <a:ext cx="9144001" cy="83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hlearning.org/resources/video-library/an-introduction-to-last-mile-mobile-solutions-lmms-" TargetMode="External"/><Relationship Id="rId7" Type="http://schemas.openxmlformats.org/officeDocument/2006/relationships/hyperlink" Target="http://www.worldvision.ca/give-a-gift/Donating%20Resources/Documents/LMMS-Case-Study-FINAL-COPY.pdf" TargetMode="External"/><Relationship Id="rId2" Type="http://schemas.openxmlformats.org/officeDocument/2006/relationships/hyperlink" Target="http://www.lastmilemobilesolution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vi.org/" TargetMode="External"/><Relationship Id="rId5" Type="http://schemas.openxmlformats.org/officeDocument/2006/relationships/hyperlink" Target="http://www.wvi.org/international/publication/world-vision-international-annual-review-2014" TargetMode="External"/><Relationship Id="rId4" Type="http://schemas.openxmlformats.org/officeDocument/2006/relationships/hyperlink" Target="http://www.alnap.org/pool/files/innovationcasestudyno3-lmms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8699" y="2318895"/>
            <a:ext cx="1492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LMMS</a:t>
            </a:r>
          </a:p>
        </p:txBody>
      </p:sp>
      <p:pic>
        <p:nvPicPr>
          <p:cNvPr id="1027" name="Picture 3" descr="D:\Mems\Kakuma\k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0"/>
            <a:ext cx="5957887" cy="787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4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http://www.lastmilemobilesolutions.com/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www.cashlearning.org/resources/video-library/an-introduction-to-last-mile-mobile-solutions-lmms-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 smtClean="0">
                <a:hlinkClick r:id="rId4"/>
              </a:rPr>
              <a:t>www.alnap.org/pool/files/innovationcasestudyno3-lmms.pdf</a:t>
            </a:r>
            <a:endParaRPr lang="en-US" sz="2000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hlinkClick r:id="rId5"/>
              </a:rPr>
              <a:t>http://</a:t>
            </a:r>
            <a:r>
              <a:rPr lang="en-US" sz="2000" i="1" dirty="0" smtClean="0">
                <a:hlinkClick r:id="rId5"/>
              </a:rPr>
              <a:t>www.wvi.org/international/publication/world-vision-international-annual-review-2014</a:t>
            </a:r>
            <a:endParaRPr lang="en-US" sz="2000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hlinkClick r:id="rId6"/>
              </a:rPr>
              <a:t>http://www.wvi.org</a:t>
            </a:r>
            <a:r>
              <a:rPr lang="en-US" sz="2000" i="1" dirty="0" smtClean="0">
                <a:hlinkClick r:id="rId6"/>
              </a:rPr>
              <a:t>/</a:t>
            </a:r>
            <a:endParaRPr lang="en-US" sz="2000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hlinkClick r:id="rId7"/>
              </a:rPr>
              <a:t>http</a:t>
            </a:r>
            <a:r>
              <a:rPr lang="en-US" sz="2000" dirty="0">
                <a:hlinkClick r:id="rId7"/>
              </a:rPr>
              <a:t>://www.worldvision.ca/give-a-gift/Donating%20Resources/Documents/LMMS-Case-Study-FINAL-COPY.pdf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415088" y="271463"/>
            <a:ext cx="2571750" cy="7760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81991"/>
            <a:ext cx="9144000" cy="7760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mtClean="0"/>
              <a:t>What is LMMS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en-US" sz="4000" kern="1200">
                <a:solidFill>
                  <a:srgbClr val="7F7F7F"/>
                </a:solidFill>
                <a:latin typeface="Gill Sans MT"/>
                <a:ea typeface="ＭＳ Ｐゴシック" pitchFamily="-1" charset="-128"/>
                <a:cs typeface="Gill Sans M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40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auto"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Bookman Old Style" pitchFamily="18" charset="0"/>
              </a:rPr>
              <a:t>Last Mile Mobile Solution(LMMS) is a stand-alone system that uses web-based mobile applications to better manage responses to disasters. </a:t>
            </a:r>
          </a:p>
          <a:p>
            <a:pPr marL="0" indent="0" defTabSz="914400" fontAlgn="auto">
              <a:spcAft>
                <a:spcPts val="0"/>
              </a:spcAft>
            </a:pPr>
            <a:endParaRPr lang="en-US" sz="90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0" indent="0" defTabSz="914400" fontAlgn="auto"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Bookman Old Style" pitchFamily="18" charset="0"/>
              </a:rPr>
              <a:t>LMMS digitizes registration of beneficiaries and automates distribution of services such as Food, NFI and Cash, resulting in more effective, efficient and fully accountable practices.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5088" y="271463"/>
            <a:ext cx="2571750" cy="7760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256338"/>
            <a:ext cx="9144000" cy="7760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918884"/>
            <a:ext cx="3731741" cy="70094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Lucida Handwriting" panose="03010101010101010101" pitchFamily="66" charset="0"/>
              </a:rPr>
              <a:t>motivation</a:t>
            </a:r>
            <a:endParaRPr lang="en-US" sz="2800" dirty="0">
              <a:latin typeface="Lucida Handwriting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Make everyone count – not to leave anyone behind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Use tech to achieve SDGs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Not only to create reports but make informed decisions – health, education, agriculture..</a:t>
            </a:r>
          </a:p>
          <a:p>
            <a:pPr marL="0" indent="0"/>
            <a:r>
              <a:rPr lang="en-US" sz="1800" i="1" dirty="0" smtClean="0"/>
              <a:t>“Any report  made out of inaccurate data is simply guess work”.  William </a:t>
            </a:r>
            <a:r>
              <a:rPr lang="en-US" sz="1800" i="1" dirty="0" err="1" smtClean="0"/>
              <a:t>Ruto</a:t>
            </a:r>
            <a:r>
              <a:rPr lang="en-US" sz="1800" i="1" dirty="0" smtClean="0"/>
              <a:t> - Deputy President, Kenya.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   Use tech to empower the vulnerable persons in the community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5088" y="271463"/>
            <a:ext cx="2571750" cy="7760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993091"/>
            <a:ext cx="9144000" cy="7760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9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8" descr="Food for the hung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2913" y="5489948"/>
            <a:ext cx="905217" cy="4460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8" name="Picture 23" descr="logo-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7299" y="5359972"/>
            <a:ext cx="1130639" cy="5760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04" y="5445227"/>
            <a:ext cx="1527274" cy="495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2" y="5517232"/>
            <a:ext cx="1963747" cy="5156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693" y="0"/>
            <a:ext cx="8039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LMMS global footprint</a:t>
            </a:r>
            <a:endParaRPr lang="en-GB" sz="32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754438"/>
              </p:ext>
            </p:extLst>
          </p:nvPr>
        </p:nvGraphicFramePr>
        <p:xfrm>
          <a:off x="76200" y="988345"/>
          <a:ext cx="8915400" cy="5446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0"/>
                <a:gridCol w="1783080"/>
                <a:gridCol w="1783080"/>
                <a:gridCol w="1783080"/>
                <a:gridCol w="1783080"/>
              </a:tblGrid>
              <a:tr h="96608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East Africa</a:t>
                      </a:r>
                      <a:endParaRPr lang="en-GB" sz="2400" dirty="0"/>
                    </a:p>
                  </a:txBody>
                  <a:tcPr marT="45715" marB="4571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West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2400" dirty="0" smtClean="0"/>
                        <a:t>Africa</a:t>
                      </a:r>
                      <a:endParaRPr lang="en-GB" sz="1800" dirty="0"/>
                    </a:p>
                  </a:txBody>
                  <a:tcPr marT="45715" marB="4571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South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2400" baseline="0" dirty="0" smtClean="0"/>
                        <a:t>Africa</a:t>
                      </a:r>
                      <a:endParaRPr lang="en-GB" sz="1800" dirty="0"/>
                    </a:p>
                  </a:txBody>
                  <a:tcPr marT="45715" marB="4571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Asia /ME/LA</a:t>
                      </a:r>
                      <a:endParaRPr lang="en-GB" sz="2400" b="1" dirty="0"/>
                    </a:p>
                  </a:txBody>
                  <a:tcPr marT="45715" marB="4571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Agencies</a:t>
                      </a:r>
                      <a:endParaRPr lang="en-GB" sz="2400" dirty="0"/>
                    </a:p>
                  </a:txBody>
                  <a:tcPr marT="45715" marB="45715">
                    <a:solidFill>
                      <a:srgbClr val="FF6600"/>
                    </a:solidFill>
                  </a:tcPr>
                </a:tc>
              </a:tr>
              <a:tr h="435987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Kenya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Uganda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Tanzania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Ethiopia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South Sudan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Sudan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Somalia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Burundi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Rwanda</a:t>
                      </a:r>
                      <a:endParaRPr lang="en-GB" sz="1800" dirty="0"/>
                    </a:p>
                  </a:txBody>
                  <a:tcPr marT="45715" marB="4571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Mali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Niger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Chad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Sierra Leone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Mauritania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CAR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Senegal</a:t>
                      </a:r>
                    </a:p>
                    <a:p>
                      <a:endParaRPr lang="en-US" sz="1800" dirty="0" smtClean="0"/>
                    </a:p>
                    <a:p>
                      <a:endParaRPr lang="en-GB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Malawi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Lesotho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Zimbabwe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DR Congo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Swaziland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Mozambique</a:t>
                      </a:r>
                    </a:p>
                    <a:p>
                      <a:endParaRPr lang="en-US" sz="1800" dirty="0" smtClean="0"/>
                    </a:p>
                  </a:txBody>
                  <a:tcPr marT="45715" marB="4571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Myanmar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Philippines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Pakistan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Haiti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Iraq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Lebanon</a:t>
                      </a:r>
                      <a:endParaRPr lang="en-GB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smtClean="0"/>
                        <a:t>Oxfam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smtClean="0"/>
                        <a:t>ICRC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err="1" smtClean="0"/>
                        <a:t>Medair</a:t>
                      </a:r>
                      <a:endParaRPr lang="en-US" sz="160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smtClean="0"/>
                        <a:t>NRC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smtClean="0"/>
                        <a:t>Save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smtClean="0"/>
                        <a:t>Mercy Corps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smtClean="0"/>
                        <a:t>Samaritan’s Purse’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smtClean="0"/>
                        <a:t>ACF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smtClean="0"/>
                        <a:t>COOPI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smtClean="0"/>
                        <a:t>DRC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smtClean="0"/>
                        <a:t>German Red Cross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err="1" smtClean="0"/>
                        <a:t>Tearfund</a:t>
                      </a:r>
                      <a:endParaRPr lang="en-US" sz="160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smtClean="0"/>
                        <a:t>IFRC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smtClean="0"/>
                        <a:t>Food for the Hungry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smtClean="0"/>
                        <a:t>WVI</a:t>
                      </a:r>
                      <a:endParaRPr lang="en-GB" sz="1600" dirty="0"/>
                    </a:p>
                  </a:txBody>
                  <a:tcPr marT="45715" marB="4571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15088" y="271463"/>
            <a:ext cx="2571750" cy="7760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34982"/>
            <a:ext cx="9386888" cy="7760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4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30110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Partnering and Collaboration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0" y="1243504"/>
            <a:ext cx="7914475" cy="564188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12" y="4665764"/>
            <a:ext cx="487778" cy="113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700" y="2996952"/>
            <a:ext cx="1306843" cy="971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45" y="3149668"/>
            <a:ext cx="1527274" cy="495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0850" y="181585"/>
            <a:ext cx="2571750" cy="7760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52390" y="24012"/>
            <a:ext cx="1690704" cy="7760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5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4873" y="546558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Timeline and Key Milestones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114"/>
            <a:ext cx="9144000" cy="555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0850" y="271463"/>
            <a:ext cx="2185988" cy="7760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86449" y="0"/>
            <a:ext cx="2203977" cy="7760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18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62" y="274638"/>
            <a:ext cx="8229600" cy="102366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Challenge to the sector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937531" y="1269249"/>
            <a:ext cx="6449169" cy="4358894"/>
            <a:chOff x="1537780" y="1543050"/>
            <a:chExt cx="6437419" cy="4396485"/>
          </a:xfrm>
        </p:grpSpPr>
        <p:pic>
          <p:nvPicPr>
            <p:cNvPr id="8" name="Picture 2" descr="http://www.retailshakennotstirred.com/wp-content/uploads/2010/10/customer-centric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85950" y="1543050"/>
              <a:ext cx="5715000" cy="428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537780" y="4342713"/>
              <a:ext cx="959601" cy="3026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 smtClean="0">
                  <a:latin typeface="+mn-lt"/>
                  <a:cs typeface="+mn-cs"/>
                </a:rPr>
                <a:t>WVI - Food</a:t>
              </a:r>
              <a:endParaRPr lang="en-US" sz="1350" dirty="0">
                <a:latin typeface="+mn-lt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4818" y="2514391"/>
              <a:ext cx="637421" cy="2668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latin typeface="+mn-lt"/>
                  <a:cs typeface="+mn-cs"/>
                </a:rPr>
                <a:t>UNHCR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57698" y="2791110"/>
              <a:ext cx="448377" cy="2668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latin typeface="+mn-lt"/>
                  <a:cs typeface="+mn-cs"/>
                </a:rPr>
                <a:t>IFRC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72432" y="4346949"/>
              <a:ext cx="1002767" cy="2668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latin typeface="+mn-lt"/>
                  <a:cs typeface="+mn-cs"/>
                </a:rPr>
                <a:t>Islamic Relief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51549" y="5257581"/>
              <a:ext cx="448377" cy="2668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 smtClean="0">
                  <a:latin typeface="+mn-lt"/>
                  <a:cs typeface="+mn-cs"/>
                </a:rPr>
                <a:t>IFRC</a:t>
              </a:r>
              <a:endParaRPr lang="en-US" sz="1350" dirty="0">
                <a:latin typeface="+mn-lt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00552" y="5395940"/>
              <a:ext cx="683969" cy="2668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 smtClean="0">
                  <a:latin typeface="+mn-lt"/>
                  <a:cs typeface="+mn-cs"/>
                </a:rPr>
                <a:t>WVI NFI</a:t>
              </a:r>
              <a:endParaRPr lang="en-US" sz="1350" dirty="0">
                <a:latin typeface="+mn-lt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01022" y="5672659"/>
              <a:ext cx="925206" cy="2668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 smtClean="0">
                  <a:latin typeface="+mn-lt"/>
                  <a:cs typeface="+mn-cs"/>
                </a:rPr>
                <a:t>WVI Shelter</a:t>
              </a:r>
              <a:endParaRPr lang="en-US" sz="1350" dirty="0">
                <a:latin typeface="+mn-lt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54800" y="2256025"/>
              <a:ext cx="461410" cy="2668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latin typeface="+mn-lt"/>
                  <a:cs typeface="+mn-cs"/>
                </a:rPr>
                <a:t>WFP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75100" y="2398620"/>
              <a:ext cx="445410" cy="2668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latin typeface="+mn-lt"/>
                  <a:cs typeface="+mn-cs"/>
                </a:rPr>
                <a:t>IOM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00544" y="2241907"/>
              <a:ext cx="636781" cy="2668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 smtClean="0">
                  <a:latin typeface="+mn-lt"/>
                  <a:cs typeface="+mn-cs"/>
                </a:rPr>
                <a:t>OXFAM</a:t>
              </a:r>
              <a:endParaRPr lang="en-US" sz="1350" dirty="0">
                <a:latin typeface="+mn-lt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77512" y="3409492"/>
              <a:ext cx="461643" cy="2668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latin typeface="+mn-lt"/>
                  <a:cs typeface="+mn-cs"/>
                </a:rPr>
                <a:t>Save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70630" y="3132773"/>
              <a:ext cx="413698" cy="2668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latin typeface="+mn-lt"/>
                  <a:cs typeface="+mn-cs"/>
                </a:rPr>
                <a:t>ACF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03601" y="3720096"/>
              <a:ext cx="897334" cy="2668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 dirty="0">
                  <a:solidFill>
                    <a:schemeClr val="tx2"/>
                  </a:solidFill>
                  <a:latin typeface="+mn-lt"/>
                  <a:cs typeface="+mn-cs"/>
                </a:rPr>
                <a:t>Beneficiary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-4393" y="1298451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 LMMS for multiple </a:t>
            </a:r>
            <a:r>
              <a:rPr lang="en-US" dirty="0"/>
              <a:t>agencies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263070" y="1277131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 Joint </a:t>
            </a:r>
            <a:r>
              <a:rPr lang="en-US" dirty="0"/>
              <a:t>training and field operations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-27525" y="5749054"/>
            <a:ext cx="4634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Data sharing and use of existing platform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652026" y="5071965"/>
            <a:ext cx="2617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. Single </a:t>
            </a:r>
            <a:r>
              <a:rPr lang="en-US" dirty="0"/>
              <a:t>registration – Multiple interventions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49188" y="168787"/>
            <a:ext cx="2571750" cy="7760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6277048"/>
            <a:ext cx="9143999" cy="7760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067822" y="3098313"/>
            <a:ext cx="21723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 LMMS for </a:t>
            </a:r>
            <a:r>
              <a:rPr lang="en-US" dirty="0" smtClean="0"/>
              <a:t>Rapid </a:t>
            </a:r>
          </a:p>
          <a:p>
            <a:r>
              <a:rPr lang="en-US" dirty="0" smtClean="0"/>
              <a:t>Emergency </a:t>
            </a:r>
          </a:p>
          <a:p>
            <a:r>
              <a:rPr lang="en-US" dirty="0" smtClean="0"/>
              <a:t>Deployment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17429350"/>
              </p:ext>
            </p:extLst>
          </p:nvPr>
        </p:nvGraphicFramePr>
        <p:xfrm>
          <a:off x="1388075" y="175534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52177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dirty="0" smtClean="0"/>
              <a:t>LMMS Operations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051" y="1964725"/>
            <a:ext cx="2669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Software development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Field support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Training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Online forums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5088" y="271463"/>
            <a:ext cx="2571750" cy="7760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Mems\htc\IMAG01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83" y="2077824"/>
            <a:ext cx="7463481" cy="419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15088" y="271463"/>
            <a:ext cx="2571750" cy="7760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76032"/>
            <a:ext cx="9143999" cy="7760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242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306&quot;/&gt;&lt;/object&gt;&lt;object type=&quot;3&quot; unique_id=&quot;10059&quot;&gt;&lt;property id=&quot;20148&quot; value=&quot;5&quot;/&gt;&lt;property id=&quot;20300&quot; value=&quot;Slide 3 - &amp;quot;Process flow chat: (Emily )&amp;quot;&quot;/&gt;&lt;property id=&quot;20307&quot; value=&quot;312&quot;/&gt;&lt;/object&gt;&lt;object type=&quot;3&quot; unique_id=&quot;10213&quot;&gt;&lt;property id=&quot;20148&quot; value=&quot;5&quot;/&gt;&lt;property id=&quot;20300&quot; value=&quot;Slide 4&quot;/&gt;&lt;property id=&quot;20307&quot; value=&quot;318&quot;/&gt;&lt;/object&gt;&lt;object type=&quot;3&quot; unique_id=&quot;10396&quot;&gt;&lt;property id=&quot;20148&quot; value=&quot;5&quot;/&gt;&lt;property id=&quot;20300&quot; value=&quot;Slide 1&quot;/&gt;&lt;property id=&quot;20307&quot; value=&quot;319&quot;/&gt;&lt;/object&gt;&lt;object type=&quot;3&quot; unique_id=&quot;10421&quot;&gt;&lt;property id=&quot;20148&quot; value=&quot;5&quot;/&gt;&lt;property id=&quot;20300&quot; value=&quot;Slide 5&quot;/&gt;&lt;property id=&quot;20307&quot; value=&quot;320&quot;/&gt;&lt;/object&gt;&lt;object type=&quot;3&quot; unique_id=&quot;10422&quot;&gt;&lt;property id=&quot;20148&quot; value=&quot;5&quot;/&gt;&lt;property id=&quot;20300&quot; value=&quot;Slide 6&quot;/&gt;&lt;property id=&quot;20307&quot; value=&quot;321&quot;/&gt;&lt;/object&gt;&lt;object type=&quot;3&quot; unique_id=&quot;10467&quot;&gt;&lt;property id=&quot;20148&quot; value=&quot;5&quot;/&gt;&lt;property id=&quot;20300&quot; value=&quot;Slide 7&quot;/&gt;&lt;property id=&quot;20307&quot; value=&quot;32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V Kenya LE - PRRO  overview  Thomas Tar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slide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ideba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itle and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WV Kenya LE - PRRO  overview  Thomas Tarus</Template>
  <TotalTime>2922</TotalTime>
  <Words>287</Words>
  <Application>Microsoft Office PowerPoint</Application>
  <PresentationFormat>On-screen Show (4:3)</PresentationFormat>
  <Paragraphs>102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Ｐゴシック</vt:lpstr>
      <vt:lpstr>Arial</vt:lpstr>
      <vt:lpstr>Bookman Old Style</vt:lpstr>
      <vt:lpstr>Calibri</vt:lpstr>
      <vt:lpstr>Gill Sans MT</vt:lpstr>
      <vt:lpstr>Lucida Handwriting</vt:lpstr>
      <vt:lpstr>WV Kenya LE - PRRO  overview  Thomas Tarus</vt:lpstr>
      <vt:lpstr>Title slide_2</vt:lpstr>
      <vt:lpstr>Sidebar slide</vt:lpstr>
      <vt:lpstr>Title and content</vt:lpstr>
      <vt:lpstr>PowerPoint Presentation</vt:lpstr>
      <vt:lpstr>PowerPoint Presentation</vt:lpstr>
      <vt:lpstr>motivation</vt:lpstr>
      <vt:lpstr>PowerPoint Presentation</vt:lpstr>
      <vt:lpstr>Partnering and Collaboration</vt:lpstr>
      <vt:lpstr>Timeline and Key Milestones</vt:lpstr>
      <vt:lpstr>Challenge to the sector</vt:lpstr>
      <vt:lpstr>PowerPoint Presentation</vt:lpstr>
      <vt:lpstr>PowerPoint Presentation</vt:lpstr>
      <vt:lpstr>References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Menganyi</dc:creator>
  <cp:lastModifiedBy>Waithaka</cp:lastModifiedBy>
  <cp:revision>131</cp:revision>
  <cp:lastPrinted>2015-04-09T05:54:48Z</cp:lastPrinted>
  <dcterms:created xsi:type="dcterms:W3CDTF">2015-08-19T07:46:02Z</dcterms:created>
  <dcterms:modified xsi:type="dcterms:W3CDTF">2016-12-12T10:04:38Z</dcterms:modified>
</cp:coreProperties>
</file>