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8" r:id="rId2"/>
    <p:sldId id="296" r:id="rId3"/>
    <p:sldId id="372" r:id="rId4"/>
    <p:sldId id="340" r:id="rId5"/>
    <p:sldId id="341" r:id="rId6"/>
    <p:sldId id="342" r:id="rId7"/>
    <p:sldId id="343" r:id="rId8"/>
    <p:sldId id="360" r:id="rId9"/>
    <p:sldId id="366" r:id="rId10"/>
    <p:sldId id="367" r:id="rId11"/>
    <p:sldId id="368" r:id="rId12"/>
    <p:sldId id="370" r:id="rId13"/>
    <p:sldId id="371" r:id="rId14"/>
    <p:sldId id="352" r:id="rId15"/>
    <p:sldId id="354" r:id="rId16"/>
    <p:sldId id="355" r:id="rId17"/>
    <p:sldId id="345" r:id="rId18"/>
    <p:sldId id="324" r:id="rId19"/>
    <p:sldId id="330" r:id="rId20"/>
    <p:sldId id="3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749"/>
    <a:srgbClr val="D63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7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4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9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9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5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6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7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0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53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199-0DAF-4B69-800C-40BA602B0338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9F0F-1026-4CD5-B1A6-AC66BF966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56792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WORKSHOP OBJECTIVES AND DAY-PLAN</a:t>
            </a:r>
          </a:p>
          <a:p>
            <a:endParaRPr lang="en-GB" dirty="0"/>
          </a:p>
          <a:p>
            <a:r>
              <a:rPr lang="en-GB" dirty="0" smtClean="0"/>
              <a:t>Present draft framework and indicators</a:t>
            </a:r>
          </a:p>
          <a:p>
            <a:endParaRPr lang="en-GB" dirty="0"/>
          </a:p>
          <a:p>
            <a:r>
              <a:rPr lang="en-GB" dirty="0" smtClean="0"/>
              <a:t>To review these and in particular, to use your technical and contextual knowledge to ground these to the Somalia context.</a:t>
            </a:r>
          </a:p>
          <a:p>
            <a:endParaRPr lang="en-GB" dirty="0"/>
          </a:p>
          <a:p>
            <a:r>
              <a:rPr lang="en-GB" dirty="0" smtClean="0"/>
              <a:t>Focus on structure of framework and indicators (not semantics at this point)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FUTURE WORKPLAN</a:t>
            </a:r>
          </a:p>
          <a:p>
            <a:endParaRPr lang="en-GB" dirty="0"/>
          </a:p>
          <a:p>
            <a:r>
              <a:rPr lang="en-GB" dirty="0" smtClean="0"/>
              <a:t>To circulate draft framework for comments (August), host 2-day workshop (</a:t>
            </a:r>
            <a:r>
              <a:rPr lang="en-GB" dirty="0" err="1" smtClean="0"/>
              <a:t>september</a:t>
            </a:r>
            <a:r>
              <a:rPr lang="en-GB" dirty="0" smtClean="0"/>
              <a:t>) and to take framework to field (Oct-Nov); finished framework delivered (Dec).</a:t>
            </a:r>
          </a:p>
          <a:p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260350"/>
            <a:ext cx="8226425" cy="6335713"/>
          </a:xfrm>
          <a:prstGeom prst="rect">
            <a:avLst/>
          </a:prstGeom>
          <a:solidFill>
            <a:srgbClr val="C0C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437063"/>
            <a:ext cx="6188075" cy="1685925"/>
          </a:xfrm>
        </p:spPr>
        <p:txBody>
          <a:bodyPr/>
          <a:lstStyle/>
          <a:p>
            <a:pPr marL="514350" indent="-514350" algn="l" eaLnBrk="1" hangingPunct="1"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Shelter Cluster Workshop</a:t>
            </a:r>
          </a:p>
          <a:p>
            <a:pPr marL="514350" indent="-514350" algn="l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UNHCR, Nairobi, Kenya</a:t>
            </a:r>
          </a:p>
          <a:p>
            <a:pPr marL="514350" indent="-514350" algn="l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18 December 2014</a:t>
            </a:r>
          </a:p>
        </p:txBody>
      </p:sp>
      <p:pic>
        <p:nvPicPr>
          <p:cNvPr id="6" name="Picture 9" descr="REACH-Powerpoint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357563"/>
            <a:ext cx="55086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31913" y="404813"/>
            <a:ext cx="6159500" cy="22717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20850" y="528638"/>
            <a:ext cx="5381625" cy="20240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Somalia Shelter Cluster Monitoring &amp; Evaluation Framework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6064157"/>
            <a:ext cx="232346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Development of the M&amp;E Matrix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5" name="TextBox 15"/>
          <p:cNvSpPr txBox="1">
            <a:spLocks noChangeArrowheads="1"/>
          </p:cNvSpPr>
          <p:nvPr/>
        </p:nvSpPr>
        <p:spPr bwMode="auto">
          <a:xfrm>
            <a:off x="179387" y="1071731"/>
            <a:ext cx="4202425" cy="923330"/>
          </a:xfrm>
          <a:prstGeom prst="rect">
            <a:avLst/>
          </a:prstGeom>
          <a:noFill/>
          <a:ln>
            <a:solidFill>
              <a:srgbClr val="464749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3C3C3B"/>
                </a:solidFill>
                <a:latin typeface="Arial Narrow" pitchFamily="34" charset="0"/>
              </a:rPr>
              <a:t>The Indicator Matrix currently represents a consolidation of existing frameworks and indicators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42" y="2603890"/>
            <a:ext cx="2070971" cy="23887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43" y="1106943"/>
            <a:ext cx="1314872" cy="18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76" y="2938372"/>
            <a:ext cx="2035764" cy="14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55" y="4422282"/>
            <a:ext cx="2035764" cy="144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/>
        </p:blipFill>
        <p:spPr bwMode="auto">
          <a:xfrm>
            <a:off x="5339949" y="3554817"/>
            <a:ext cx="1446781" cy="20057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7710" y="2938372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Sphere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260415" y="2146455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ECHO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974063" y="400100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NRC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971555" y="576045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Return Consortium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04202" y="5553038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Shelter Cluster</a:t>
            </a:r>
          </a:p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Global Indicators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330030" y="5048457"/>
            <a:ext cx="2051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Shelter Cluster Strategic Operational Framework</a:t>
            </a:r>
            <a:endParaRPr lang="en-GB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 bwMode="auto">
          <a:xfrm>
            <a:off x="6976091" y="1106943"/>
            <a:ext cx="2031228" cy="14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969195" y="2483198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ECHO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95934" y="1038917"/>
            <a:ext cx="3811385" cy="51604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-12032" r="24780" b="12032"/>
          <a:stretch/>
        </p:blipFill>
        <p:spPr bwMode="auto">
          <a:xfrm>
            <a:off x="17240" y="2771007"/>
            <a:ext cx="1676131" cy="131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qual 1"/>
          <p:cNvSpPr/>
          <p:nvPr/>
        </p:nvSpPr>
        <p:spPr>
          <a:xfrm>
            <a:off x="1635384" y="3204295"/>
            <a:ext cx="694646" cy="701043"/>
          </a:xfrm>
          <a:prstGeom prst="mathEqual">
            <a:avLst/>
          </a:prstGeom>
          <a:solidFill>
            <a:srgbClr val="D63F40"/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4311040" y="2990938"/>
            <a:ext cx="914400" cy="914400"/>
          </a:xfrm>
          <a:prstGeom prst="mathPlus">
            <a:avLst/>
          </a:prstGeom>
          <a:solidFill>
            <a:srgbClr val="D63F40"/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7240" y="4165439"/>
            <a:ext cx="1676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Current M&amp;E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22645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Indicator Matrix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54484" y="6278404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4" name="Rectangle 16"/>
          <p:cNvSpPr>
            <a:spLocks noChangeArrowheads="1"/>
          </p:cNvSpPr>
          <p:nvPr/>
        </p:nvSpPr>
        <p:spPr bwMode="auto">
          <a:xfrm>
            <a:off x="0" y="817368"/>
            <a:ext cx="9143999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b="1" dirty="0" err="1" smtClean="0">
                <a:solidFill>
                  <a:srgbClr val="D63F40"/>
                </a:solidFill>
                <a:latin typeface="Arial Narrow" pitchFamily="34" charset="0"/>
              </a:rPr>
              <a:t>Linking</a:t>
            </a:r>
            <a:r>
              <a:rPr lang="fr-FR" altLang="en-US" b="1" dirty="0" smtClean="0">
                <a:solidFill>
                  <a:srgbClr val="D63F40"/>
                </a:solidFill>
                <a:latin typeface="Arial Narrow" pitchFamily="34" charset="0"/>
              </a:rPr>
              <a:t> </a:t>
            </a:r>
            <a:r>
              <a:rPr lang="fr-FR" altLang="en-US" b="1" dirty="0" err="1" smtClean="0">
                <a:solidFill>
                  <a:srgbClr val="D63F40"/>
                </a:solidFill>
                <a:latin typeface="Arial Narrow" pitchFamily="34" charset="0"/>
              </a:rPr>
              <a:t>Operational</a:t>
            </a:r>
            <a:r>
              <a:rPr lang="fr-FR" altLang="en-US" b="1" dirty="0" smtClean="0">
                <a:solidFill>
                  <a:srgbClr val="D63F40"/>
                </a:solidFill>
                <a:latin typeface="Arial Narrow" pitchFamily="34" charset="0"/>
              </a:rPr>
              <a:t> Framework to the M&amp;E Framework</a:t>
            </a:r>
            <a:endParaRPr lang="fr-FR" altLang="en-US" b="1" dirty="0">
              <a:solidFill>
                <a:srgbClr val="D63F40"/>
              </a:solidFill>
              <a:latin typeface="Arial Narrow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6033" y="1556792"/>
            <a:ext cx="801784" cy="720080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68003" y="1556792"/>
            <a:ext cx="801784" cy="720080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402800" y="3444133"/>
            <a:ext cx="266987" cy="830037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513143" y="3728882"/>
            <a:ext cx="266987" cy="637530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524717" y="4941168"/>
            <a:ext cx="599011" cy="0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51037" y="5173492"/>
            <a:ext cx="273185" cy="247182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402800" y="5514892"/>
            <a:ext cx="284829" cy="434388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26136" r="25232" b="9332"/>
          <a:stretch/>
        </p:blipFill>
        <p:spPr bwMode="auto">
          <a:xfrm>
            <a:off x="-206880" y="952799"/>
            <a:ext cx="9431392" cy="472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22645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Indicator Matrix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54484" y="6278404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4" name="Rectangle 16"/>
          <p:cNvSpPr>
            <a:spLocks noChangeArrowheads="1"/>
          </p:cNvSpPr>
          <p:nvPr/>
        </p:nvSpPr>
        <p:spPr bwMode="auto">
          <a:xfrm>
            <a:off x="0" y="817368"/>
            <a:ext cx="9143999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b="1" dirty="0" err="1" smtClean="0">
                <a:solidFill>
                  <a:srgbClr val="D63F40"/>
                </a:solidFill>
                <a:latin typeface="Arial Narrow" pitchFamily="34" charset="0"/>
              </a:rPr>
              <a:t>Linking</a:t>
            </a:r>
            <a:r>
              <a:rPr lang="fr-FR" altLang="en-US" b="1" dirty="0" smtClean="0">
                <a:solidFill>
                  <a:srgbClr val="D63F40"/>
                </a:solidFill>
                <a:latin typeface="Arial Narrow" pitchFamily="34" charset="0"/>
              </a:rPr>
              <a:t> </a:t>
            </a:r>
            <a:r>
              <a:rPr lang="fr-FR" altLang="en-US" b="1" dirty="0" err="1" smtClean="0">
                <a:solidFill>
                  <a:srgbClr val="D63F40"/>
                </a:solidFill>
                <a:latin typeface="Arial Narrow" pitchFamily="34" charset="0"/>
              </a:rPr>
              <a:t>Operational</a:t>
            </a:r>
            <a:r>
              <a:rPr lang="fr-FR" altLang="en-US" b="1" dirty="0" smtClean="0">
                <a:solidFill>
                  <a:srgbClr val="D63F40"/>
                </a:solidFill>
                <a:latin typeface="Arial Narrow" pitchFamily="34" charset="0"/>
              </a:rPr>
              <a:t> Framework to the M&amp;E Framework</a:t>
            </a:r>
            <a:endParaRPr lang="fr-FR" altLang="en-US" b="1" dirty="0">
              <a:solidFill>
                <a:srgbClr val="D63F40"/>
              </a:solidFill>
              <a:latin typeface="Arial Narrow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6033" y="1556792"/>
            <a:ext cx="801784" cy="720080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68003" y="1556792"/>
            <a:ext cx="801784" cy="720080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402800" y="3444133"/>
            <a:ext cx="266987" cy="830037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513143" y="3728882"/>
            <a:ext cx="266987" cy="637530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524717" y="4941168"/>
            <a:ext cx="599011" cy="0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51037" y="5173492"/>
            <a:ext cx="273185" cy="247182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402800" y="1353943"/>
            <a:ext cx="133493" cy="4160949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26136" r="25232" b="11499"/>
          <a:stretch/>
        </p:blipFill>
        <p:spPr bwMode="auto">
          <a:xfrm>
            <a:off x="26033" y="952799"/>
            <a:ext cx="8980852" cy="514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22645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Indicator Matrix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54484" y="6278404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4" name="Rectangle 16"/>
          <p:cNvSpPr>
            <a:spLocks noChangeArrowheads="1"/>
          </p:cNvSpPr>
          <p:nvPr/>
        </p:nvSpPr>
        <p:spPr bwMode="auto">
          <a:xfrm>
            <a:off x="0" y="817368"/>
            <a:ext cx="9143999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fr-FR" altLang="en-US" b="1" dirty="0">
              <a:solidFill>
                <a:srgbClr val="D63F40"/>
              </a:solidFill>
              <a:latin typeface="Arial Narrow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868003" y="1556792"/>
            <a:ext cx="801784" cy="720080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402800" y="3444133"/>
            <a:ext cx="266987" cy="830037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513143" y="3728882"/>
            <a:ext cx="266987" cy="637530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524717" y="4941168"/>
            <a:ext cx="599011" cy="0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51037" y="5173492"/>
            <a:ext cx="273185" cy="247182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402800" y="1353943"/>
            <a:ext cx="133493" cy="4160949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6134" r="56739" b="10598"/>
          <a:stretch/>
        </p:blipFill>
        <p:spPr bwMode="auto">
          <a:xfrm>
            <a:off x="362970" y="1021354"/>
            <a:ext cx="2803486" cy="50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t="26068" r="40796" b="14841"/>
          <a:stretch/>
        </p:blipFill>
        <p:spPr bwMode="auto">
          <a:xfrm>
            <a:off x="3707903" y="980728"/>
            <a:ext cx="4824537" cy="510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56792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WORKSHOP OBJECTIVES AND DAY-PLAN</a:t>
            </a:r>
          </a:p>
          <a:p>
            <a:endParaRPr lang="en-GB" dirty="0"/>
          </a:p>
          <a:p>
            <a:r>
              <a:rPr lang="en-GB" dirty="0" smtClean="0"/>
              <a:t>Present draft framework and indicators</a:t>
            </a:r>
          </a:p>
          <a:p>
            <a:endParaRPr lang="en-GB" dirty="0"/>
          </a:p>
          <a:p>
            <a:r>
              <a:rPr lang="en-GB" dirty="0" smtClean="0"/>
              <a:t>To review these and in particular, to use your technical and contextual knowledge to ground these to the Somalia context.</a:t>
            </a:r>
          </a:p>
          <a:p>
            <a:endParaRPr lang="en-GB" dirty="0"/>
          </a:p>
          <a:p>
            <a:r>
              <a:rPr lang="en-GB" dirty="0" smtClean="0"/>
              <a:t>Focus on structure of framework and indicators (not semantics at this point)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FUTURE WORKPLAN</a:t>
            </a:r>
          </a:p>
          <a:p>
            <a:endParaRPr lang="en-GB" dirty="0"/>
          </a:p>
          <a:p>
            <a:r>
              <a:rPr lang="en-GB" dirty="0" smtClean="0"/>
              <a:t>To circulate draft framework for comments (August), host 2-day workshop (</a:t>
            </a:r>
            <a:r>
              <a:rPr lang="en-GB" dirty="0" err="1" smtClean="0"/>
              <a:t>september</a:t>
            </a:r>
            <a:r>
              <a:rPr lang="en-GB" dirty="0" smtClean="0"/>
              <a:t>) and to take framework to field (Oct-Nov); finished framework delivered (Dec).</a:t>
            </a:r>
          </a:p>
          <a:p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260350"/>
            <a:ext cx="8226425" cy="6335713"/>
          </a:xfrm>
          <a:prstGeom prst="rect">
            <a:avLst/>
          </a:prstGeom>
          <a:solidFill>
            <a:srgbClr val="C0C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924944"/>
            <a:ext cx="8064896" cy="2592288"/>
          </a:xfrm>
        </p:spPr>
        <p:txBody>
          <a:bodyPr>
            <a:noAutofit/>
          </a:bodyPr>
          <a:lstStyle/>
          <a:p>
            <a:pPr marL="514350" indent="-514350">
              <a:defRPr/>
            </a:pPr>
            <a:r>
              <a:rPr lang="en-US" sz="5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</a:t>
            </a:r>
            <a:endParaRPr lang="en-US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9" descr="REACH-Powerpoint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3640"/>
            <a:ext cx="55086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31913" y="404813"/>
            <a:ext cx="6159500" cy="22717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20850" y="528638"/>
            <a:ext cx="5381625" cy="20240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Somalia Shelter Cluster Monitoring &amp; Evaluation Framework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6064157"/>
            <a:ext cx="232346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M&amp;E Tools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05" name="TextBox 15"/>
          <p:cNvSpPr txBox="1">
            <a:spLocks noChangeArrowheads="1"/>
          </p:cNvSpPr>
          <p:nvPr/>
        </p:nvSpPr>
        <p:spPr bwMode="auto">
          <a:xfrm>
            <a:off x="274638" y="1060193"/>
            <a:ext cx="863441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400" b="1" u="sng" dirty="0" smtClean="0">
                <a:solidFill>
                  <a:srgbClr val="3C3C3B"/>
                </a:solidFill>
                <a:latin typeface="Arial Narrow" pitchFamily="34" charset="0"/>
              </a:rPr>
              <a:t>How do the three pillars translate to the Shelter Cluster M&amp;E framework and possible tools?</a:t>
            </a:r>
          </a:p>
          <a:p>
            <a:pPr>
              <a:spcBef>
                <a:spcPct val="0"/>
              </a:spcBef>
              <a:buNone/>
            </a:pPr>
            <a:endParaRPr lang="en-GB" altLang="en-US" sz="2400" b="1" u="sng" dirty="0" smtClean="0">
              <a:solidFill>
                <a:srgbClr val="3C3C3B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D63F40"/>
                </a:solidFill>
                <a:latin typeface="Arial Narrow" pitchFamily="34" charset="0"/>
              </a:rPr>
              <a:t>First, let’s consider the distribution of </a:t>
            </a:r>
            <a:r>
              <a:rPr lang="en-GB" altLang="en-US" sz="1800" b="1" dirty="0" smtClean="0">
                <a:solidFill>
                  <a:srgbClr val="D63F40"/>
                </a:solidFill>
                <a:latin typeface="Arial Narrow" pitchFamily="34" charset="0"/>
              </a:rPr>
              <a:t>Emergency Assistance Packages</a:t>
            </a:r>
            <a:r>
              <a:rPr lang="en-GB" altLang="en-US" sz="1800" dirty="0" smtClean="0">
                <a:solidFill>
                  <a:srgbClr val="D63F40"/>
                </a:solidFill>
                <a:latin typeface="Arial Narrow" pitchFamily="34" charset="0"/>
              </a:rPr>
              <a:t> to  a displaced population:</a:t>
            </a:r>
            <a:endParaRPr lang="en-GB" altLang="en-US" sz="1800" dirty="0">
              <a:solidFill>
                <a:srgbClr val="D63F40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400" b="1" u="sng" dirty="0" smtClean="0">
              <a:solidFill>
                <a:srgbClr val="3C3C3B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400" b="1" u="sng" dirty="0" smtClean="0">
              <a:solidFill>
                <a:srgbClr val="3C3C3B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400" b="1" u="sng" dirty="0">
              <a:solidFill>
                <a:srgbClr val="3C3C3B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400" b="1" u="sng" dirty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2400" b="1" u="sng" dirty="0" smtClean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600" b="1" u="sng" dirty="0" smtClean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600" b="1" u="sng" dirty="0" smtClean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600" b="1" u="sng" dirty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b="1" u="sng" dirty="0" smtClean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b="1" u="sng" dirty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400" b="1" u="sng" dirty="0" smtClean="0">
                <a:solidFill>
                  <a:srgbClr val="3C3C3B"/>
                </a:solidFill>
                <a:latin typeface="Arial Narrow" pitchFamily="34" charset="0"/>
                <a:sym typeface="Wingdings" panose="05000000000000000000" pitchFamily="2" charset="2"/>
              </a:rPr>
              <a:t>Discussion points: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GB" altLang="en-US" sz="1400" dirty="0" smtClean="0">
                <a:solidFill>
                  <a:srgbClr val="3C3C3B"/>
                </a:solidFill>
                <a:latin typeface="Arial Narrow" pitchFamily="34" charset="0"/>
                <a:sym typeface="Wingdings" panose="05000000000000000000" pitchFamily="2" charset="2"/>
              </a:rPr>
              <a:t>Timing of tools, especially PDM – how many weeks after distribution? (</a:t>
            </a:r>
            <a:r>
              <a:rPr lang="en-GB" altLang="en-US" sz="1400" i="1" dirty="0" smtClean="0">
                <a:solidFill>
                  <a:srgbClr val="3C3C3B"/>
                </a:solidFill>
                <a:latin typeface="Arial Narrow" pitchFamily="34" charset="0"/>
                <a:sym typeface="Wingdings" panose="05000000000000000000" pitchFamily="2" charset="2"/>
              </a:rPr>
              <a:t>see timing column</a:t>
            </a:r>
            <a:r>
              <a:rPr lang="en-GB" altLang="en-US" sz="1400" dirty="0" smtClean="0">
                <a:solidFill>
                  <a:srgbClr val="3C3C3B"/>
                </a:solidFill>
                <a:latin typeface="Arial Narrow" pitchFamily="34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9905"/>
            <a:ext cx="876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233" y="3191661"/>
            <a:ext cx="16459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 smtClean="0">
                <a:solidFill>
                  <a:srgbClr val="464749"/>
                </a:solidFill>
                <a:latin typeface="Arial Narrow" pitchFamily="34" charset="0"/>
              </a:rPr>
              <a:t>Project Cycle</a:t>
            </a:r>
            <a:endParaRPr lang="en-GB" altLang="en-US" b="1" u="sng" dirty="0" smtClean="0">
              <a:solidFill>
                <a:srgbClr val="464749"/>
              </a:solidFill>
              <a:latin typeface="Arial Narrow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464749"/>
                </a:solidFill>
              </a:rPr>
              <a:t>Baseline </a:t>
            </a:r>
            <a:endParaRPr lang="en-GB" dirty="0" smtClean="0">
              <a:solidFill>
                <a:srgbClr val="464749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464749"/>
                </a:solidFill>
              </a:rPr>
              <a:t>Needs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464749"/>
                </a:solidFill>
              </a:rPr>
              <a:t>Registration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464749"/>
                </a:solidFill>
              </a:rPr>
              <a:t>Monitoring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464749"/>
                </a:solidFill>
              </a:rPr>
              <a:t>Evaulation</a:t>
            </a:r>
            <a:endParaRPr lang="en-GB" dirty="0">
              <a:solidFill>
                <a:srgbClr val="46474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0053" y="3879635"/>
            <a:ext cx="1201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b="1" u="sng" dirty="0" smtClean="0">
                <a:solidFill>
                  <a:srgbClr val="3C3C3B"/>
                </a:solidFill>
                <a:latin typeface="Arial Narrow" pitchFamily="34" charset="0"/>
                <a:sym typeface="Wingdings" panose="05000000000000000000" pitchFamily="2" charset="2"/>
              </a:rPr>
              <a:t>Use of Tool</a:t>
            </a:r>
            <a:endParaRPr lang="en-GB" altLang="en-US" b="1" u="sng" dirty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4112" y="2963371"/>
            <a:ext cx="2835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464749"/>
                </a:solidFill>
              </a:rPr>
              <a:t>Indictors</a:t>
            </a:r>
            <a:endParaRPr lang="en-GB" dirty="0" smtClean="0">
              <a:solidFill>
                <a:srgbClr val="464749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464749"/>
                </a:solidFill>
              </a:rPr>
              <a:t># of items distributed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464749"/>
                </a:solidFill>
              </a:rPr>
              <a:t>(Un)intended item use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464749"/>
                </a:solidFill>
              </a:rPr>
              <a:t>Households’ Satisfaction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464749"/>
                </a:solidFill>
              </a:rPr>
              <a:t>Repeat CORE population and intention questions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464749"/>
              </a:solidFill>
            </a:endParaRPr>
          </a:p>
          <a:p>
            <a:pPr algn="ctr"/>
            <a:r>
              <a:rPr lang="en-GB" dirty="0" smtClean="0">
                <a:solidFill>
                  <a:srgbClr val="D63F40"/>
                </a:solidFill>
              </a:rPr>
              <a:t>Mainly  output focussed</a:t>
            </a:r>
            <a:endParaRPr lang="en-GB" dirty="0">
              <a:solidFill>
                <a:srgbClr val="D63F4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36599" y="3211259"/>
            <a:ext cx="729695" cy="484632"/>
          </a:xfrm>
          <a:prstGeom prst="rightArrow">
            <a:avLst/>
          </a:prstGeom>
          <a:solidFill>
            <a:srgbClr val="D63F40">
              <a:alpha val="75000"/>
            </a:srgbClr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5220072" y="3170565"/>
            <a:ext cx="729695" cy="484632"/>
          </a:xfrm>
          <a:prstGeom prst="rightArrow">
            <a:avLst/>
          </a:prstGeom>
          <a:solidFill>
            <a:srgbClr val="D63F40">
              <a:alpha val="75000"/>
            </a:srgbClr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18" name="Picture 9" descr="REACH-Powerpoint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88" y="2564904"/>
            <a:ext cx="8812212" cy="2801347"/>
          </a:xfrm>
          <a:prstGeom prst="rect">
            <a:avLst/>
          </a:prstGeom>
          <a:noFill/>
          <a:ln>
            <a:solidFill>
              <a:srgbClr val="46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893764" y="256845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u="sng" dirty="0" smtClean="0">
                <a:solidFill>
                  <a:srgbClr val="464749"/>
                </a:solidFill>
                <a:latin typeface="Arial Narrow" pitchFamily="34" charset="0"/>
              </a:rPr>
              <a:t>Tool</a:t>
            </a:r>
            <a:endParaRPr lang="en-GB" altLang="en-US" b="1" u="sng" dirty="0" smtClean="0">
              <a:solidFill>
                <a:srgbClr val="464749"/>
              </a:solidFill>
              <a:latin typeface="Arial Narrow" pitchFamily="34" charset="0"/>
            </a:endParaRPr>
          </a:p>
          <a:p>
            <a:pPr algn="ctr"/>
            <a:endParaRPr lang="en-GB" dirty="0" smtClean="0">
              <a:solidFill>
                <a:srgbClr val="464749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25649" r="3436" b="17229"/>
          <a:stretch/>
        </p:blipFill>
        <p:spPr bwMode="auto">
          <a:xfrm>
            <a:off x="0" y="980728"/>
            <a:ext cx="9019536" cy="50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1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M&amp;E Tools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05" name="TextBox 15"/>
          <p:cNvSpPr txBox="1">
            <a:spLocks noChangeArrowheads="1"/>
          </p:cNvSpPr>
          <p:nvPr/>
        </p:nvSpPr>
        <p:spPr bwMode="auto">
          <a:xfrm>
            <a:off x="274638" y="1060193"/>
            <a:ext cx="8634412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400" b="1" u="sng" dirty="0" smtClean="0">
                <a:solidFill>
                  <a:srgbClr val="3C3C3B"/>
                </a:solidFill>
                <a:latin typeface="Arial Narrow" pitchFamily="34" charset="0"/>
              </a:rPr>
              <a:t>How does this translate to Projects framework and possible tools?</a:t>
            </a:r>
          </a:p>
          <a:p>
            <a:pPr>
              <a:spcBef>
                <a:spcPct val="0"/>
              </a:spcBef>
              <a:buNone/>
            </a:pPr>
            <a:endParaRPr lang="en-GB" altLang="en-US" sz="2400" b="1" u="sng" dirty="0" smtClean="0">
              <a:solidFill>
                <a:srgbClr val="3C3C3B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rgbClr val="D63F40"/>
                </a:solidFill>
                <a:latin typeface="Arial Narrow" pitchFamily="34" charset="0"/>
              </a:rPr>
              <a:t>The monitoring and evaluation of </a:t>
            </a:r>
            <a:r>
              <a:rPr lang="en-GB" altLang="en-US" sz="1800" b="1" dirty="0" smtClean="0">
                <a:solidFill>
                  <a:srgbClr val="D63F40"/>
                </a:solidFill>
                <a:latin typeface="Arial Narrow" pitchFamily="34" charset="0"/>
              </a:rPr>
              <a:t>shelter project </a:t>
            </a:r>
            <a:r>
              <a:rPr lang="en-GB" altLang="en-US" sz="1800" dirty="0" smtClean="0">
                <a:solidFill>
                  <a:srgbClr val="D63F40"/>
                </a:solidFill>
                <a:latin typeface="Arial Narrow" pitchFamily="34" charset="0"/>
              </a:rPr>
              <a:t>involves at least two more steps:</a:t>
            </a:r>
            <a:endParaRPr lang="en-GB" altLang="en-US" sz="1800" dirty="0">
              <a:solidFill>
                <a:srgbClr val="D63F40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400" b="1" u="sng" dirty="0" smtClean="0">
              <a:solidFill>
                <a:srgbClr val="3C3C3B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400" b="1" u="sng" dirty="0" smtClean="0">
              <a:solidFill>
                <a:srgbClr val="3C3C3B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400" b="1" u="sng" dirty="0">
              <a:solidFill>
                <a:srgbClr val="3C3C3B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400" b="1" u="sng" dirty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2400" b="1" u="sng" dirty="0" smtClean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600" b="1" u="sng" dirty="0" smtClean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600" b="1" u="sng" dirty="0" smtClean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600" b="1" u="sng" dirty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b="1" u="sng" dirty="0" smtClean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b="1" u="sng" dirty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914" y="2591496"/>
            <a:ext cx="24793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 smtClean="0">
                <a:solidFill>
                  <a:srgbClr val="464749"/>
                </a:solidFill>
                <a:latin typeface="Arial Narrow" pitchFamily="34" charset="0"/>
              </a:rPr>
              <a:t>Project Cycle</a:t>
            </a:r>
            <a:endParaRPr lang="en-GB" altLang="en-US" b="1" u="sng" dirty="0" smtClean="0">
              <a:solidFill>
                <a:srgbClr val="464749"/>
              </a:solidFill>
              <a:latin typeface="Arial Narrow" pitchFamily="34" charset="0"/>
            </a:endParaRPr>
          </a:p>
          <a:p>
            <a:r>
              <a:rPr lang="en-GB" dirty="0" smtClean="0">
                <a:solidFill>
                  <a:srgbClr val="464749"/>
                </a:solidFill>
              </a:rPr>
              <a:t>- Context Analysis</a:t>
            </a:r>
          </a:p>
          <a:p>
            <a:r>
              <a:rPr lang="en-GB" dirty="0" smtClean="0">
                <a:solidFill>
                  <a:srgbClr val="464749"/>
                </a:solidFill>
              </a:rPr>
              <a:t>- Population Assessment</a:t>
            </a:r>
          </a:p>
          <a:p>
            <a:r>
              <a:rPr lang="en-GB" dirty="0" smtClean="0">
                <a:solidFill>
                  <a:srgbClr val="464749"/>
                </a:solidFill>
              </a:rPr>
              <a:t>- Intentions Survey</a:t>
            </a:r>
            <a:endParaRPr lang="en-GB" dirty="0">
              <a:solidFill>
                <a:srgbClr val="46474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2807" y="3493962"/>
            <a:ext cx="1340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b="1" u="sng" dirty="0" smtClean="0">
                <a:solidFill>
                  <a:srgbClr val="3C3C3B"/>
                </a:solidFill>
                <a:latin typeface="Arial Narrow" pitchFamily="34" charset="0"/>
                <a:sym typeface="Wingdings" panose="05000000000000000000" pitchFamily="2" charset="2"/>
              </a:rPr>
              <a:t>Use of tools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3C3C3B"/>
                </a:solidFill>
                <a:latin typeface="Arial Narrow" pitchFamily="34" charset="0"/>
                <a:sym typeface="Wingdings" panose="05000000000000000000" pitchFamily="2" charset="2"/>
              </a:rPr>
              <a:t>When &amp; How</a:t>
            </a:r>
            <a:endParaRPr lang="en-GB" altLang="en-US" dirty="0">
              <a:solidFill>
                <a:srgbClr val="3C3C3B"/>
              </a:solidFill>
              <a:latin typeface="Arial Narrow" pitchFamily="34" charset="0"/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2" y="3965577"/>
            <a:ext cx="29526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u="sng" dirty="0" smtClean="0">
                <a:solidFill>
                  <a:srgbClr val="464749"/>
                </a:solidFill>
                <a:latin typeface="Arial Narrow" pitchFamily="34" charset="0"/>
              </a:rPr>
              <a:t>Indicators and Level of Analysis</a:t>
            </a:r>
            <a:endParaRPr lang="en-GB" altLang="en-US" b="1" u="sng" dirty="0" smtClean="0">
              <a:solidFill>
                <a:srgbClr val="464749"/>
              </a:solidFill>
              <a:latin typeface="Arial Narrow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GB" sz="1400" dirty="0" smtClean="0">
                <a:solidFill>
                  <a:srgbClr val="464749"/>
                </a:solidFill>
              </a:rPr>
              <a:t># of items distributed</a:t>
            </a:r>
          </a:p>
          <a:p>
            <a:pPr marL="285750" indent="-285750" algn="ctr">
              <a:buFontTx/>
              <a:buChar char="-"/>
            </a:pPr>
            <a:r>
              <a:rPr lang="en-GB" sz="1400" dirty="0" smtClean="0">
                <a:solidFill>
                  <a:srgbClr val="464749"/>
                </a:solidFill>
              </a:rPr>
              <a:t>(Un)intended item use</a:t>
            </a:r>
          </a:p>
          <a:p>
            <a:pPr marL="285750" indent="-285750" algn="ctr">
              <a:buFontTx/>
              <a:buChar char="-"/>
            </a:pPr>
            <a:r>
              <a:rPr lang="en-GB" sz="1400" dirty="0" smtClean="0">
                <a:solidFill>
                  <a:srgbClr val="464749"/>
                </a:solidFill>
              </a:rPr>
              <a:t>Households’ Satisfaction</a:t>
            </a:r>
          </a:p>
          <a:p>
            <a:pPr algn="ctr"/>
            <a:endParaRPr lang="en-GB" sz="1400" dirty="0">
              <a:solidFill>
                <a:srgbClr val="464749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27045" y="2854851"/>
            <a:ext cx="729695" cy="484632"/>
          </a:xfrm>
          <a:prstGeom prst="rightArrow">
            <a:avLst/>
          </a:prstGeom>
          <a:solidFill>
            <a:srgbClr val="D63F40">
              <a:alpha val="75000"/>
            </a:srgbClr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6018257" y="2854851"/>
            <a:ext cx="729695" cy="484632"/>
          </a:xfrm>
          <a:prstGeom prst="rightArrow">
            <a:avLst/>
          </a:prstGeom>
          <a:solidFill>
            <a:srgbClr val="D63F40">
              <a:alpha val="75000"/>
            </a:srgbClr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18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88" y="2564904"/>
            <a:ext cx="8812212" cy="2801347"/>
          </a:xfrm>
          <a:prstGeom prst="rect">
            <a:avLst/>
          </a:prstGeom>
          <a:noFill/>
          <a:ln>
            <a:solidFill>
              <a:srgbClr val="464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02" y="2654254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563888" y="2729995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u="sng" dirty="0" smtClean="0">
                <a:solidFill>
                  <a:srgbClr val="464749"/>
                </a:solidFill>
                <a:latin typeface="Arial Narrow" pitchFamily="34" charset="0"/>
              </a:rPr>
              <a:t>Tools</a:t>
            </a:r>
            <a:endParaRPr lang="en-GB" altLang="en-US" b="1" u="sng" dirty="0" smtClean="0">
              <a:solidFill>
                <a:srgbClr val="464749"/>
              </a:solidFill>
              <a:latin typeface="Arial Narrow" pitchFamily="34" charset="0"/>
            </a:endParaRPr>
          </a:p>
          <a:p>
            <a:pPr algn="ctr"/>
            <a:r>
              <a:rPr lang="en-GB" dirty="0" smtClean="0">
                <a:solidFill>
                  <a:srgbClr val="464749"/>
                </a:solidFill>
              </a:rPr>
              <a:t>- Strategic Planning</a:t>
            </a:r>
          </a:p>
          <a:p>
            <a:pPr algn="ctr"/>
            <a:r>
              <a:rPr lang="en-GB" dirty="0" smtClean="0">
                <a:solidFill>
                  <a:srgbClr val="464749"/>
                </a:solidFill>
              </a:rPr>
              <a:t>- </a:t>
            </a:r>
            <a:r>
              <a:rPr lang="en-GB" b="1" dirty="0" smtClean="0">
                <a:solidFill>
                  <a:srgbClr val="464749"/>
                </a:solidFill>
              </a:rPr>
              <a:t>Settlement Planning</a:t>
            </a:r>
            <a:endParaRPr lang="en-GB" b="1" dirty="0">
              <a:solidFill>
                <a:srgbClr val="464749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>
            <a:off x="7308303" y="4221088"/>
            <a:ext cx="813816" cy="868680"/>
          </a:xfrm>
          <a:prstGeom prst="bentArrow">
            <a:avLst/>
          </a:prstGeom>
          <a:solidFill>
            <a:srgbClr val="D63F40">
              <a:alpha val="75000"/>
            </a:srgbClr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2740457" y="4413112"/>
            <a:ext cx="729695" cy="484632"/>
          </a:xfrm>
          <a:prstGeom prst="rightArrow">
            <a:avLst/>
          </a:prstGeom>
          <a:solidFill>
            <a:srgbClr val="D63F40">
              <a:alpha val="75000"/>
            </a:srgbClr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15786" y="452841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solidFill>
                  <a:srgbClr val="464749"/>
                </a:solidFill>
                <a:latin typeface="Arial Narrow" pitchFamily="34" charset="0"/>
              </a:rPr>
              <a:t>References</a:t>
            </a:r>
            <a:endParaRPr lang="en-GB" sz="1400" dirty="0">
              <a:solidFill>
                <a:srgbClr val="D63F4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63889" y="2675983"/>
            <a:ext cx="2304256" cy="1141144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35914" y="4112181"/>
            <a:ext cx="2294293" cy="1254070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56792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WORKSHOP OBJECTIVES AND DAY-PLAN</a:t>
            </a:r>
          </a:p>
          <a:p>
            <a:endParaRPr lang="en-GB" dirty="0"/>
          </a:p>
          <a:p>
            <a:r>
              <a:rPr lang="en-GB" dirty="0" smtClean="0"/>
              <a:t>Present draft framework and indicators</a:t>
            </a:r>
          </a:p>
          <a:p>
            <a:endParaRPr lang="en-GB" dirty="0"/>
          </a:p>
          <a:p>
            <a:r>
              <a:rPr lang="en-GB" dirty="0" smtClean="0"/>
              <a:t>To review these and in particular, to use your technical and contextual knowledge to ground these to the Somalia context.</a:t>
            </a:r>
          </a:p>
          <a:p>
            <a:endParaRPr lang="en-GB" dirty="0"/>
          </a:p>
          <a:p>
            <a:r>
              <a:rPr lang="en-GB" dirty="0" smtClean="0"/>
              <a:t>Focus on structure of framework and indicators (not semantics at this point)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FUTURE WORKPLAN</a:t>
            </a:r>
          </a:p>
          <a:p>
            <a:endParaRPr lang="en-GB" dirty="0"/>
          </a:p>
          <a:p>
            <a:r>
              <a:rPr lang="en-GB" dirty="0" smtClean="0"/>
              <a:t>To circulate draft framework for comments (August), host 2-day workshop (</a:t>
            </a:r>
            <a:r>
              <a:rPr lang="en-GB" dirty="0" err="1" smtClean="0"/>
              <a:t>september</a:t>
            </a:r>
            <a:r>
              <a:rPr lang="en-GB" dirty="0" smtClean="0"/>
              <a:t>) and to take framework to field (Oct-Nov); finished framework delivered (Dec).</a:t>
            </a:r>
          </a:p>
          <a:p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260350"/>
            <a:ext cx="8226425" cy="6335713"/>
          </a:xfrm>
          <a:prstGeom prst="rect">
            <a:avLst/>
          </a:prstGeom>
          <a:solidFill>
            <a:srgbClr val="C0C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924944"/>
            <a:ext cx="8064896" cy="2592288"/>
          </a:xfrm>
        </p:spPr>
        <p:txBody>
          <a:bodyPr>
            <a:noAutofit/>
          </a:bodyPr>
          <a:lstStyle/>
          <a:p>
            <a:pPr marL="514350" indent="-514350">
              <a:defRPr/>
            </a:pP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Tool Desk Review</a:t>
            </a:r>
          </a:p>
        </p:txBody>
      </p:sp>
      <p:pic>
        <p:nvPicPr>
          <p:cNvPr id="6" name="Picture 9" descr="REACH-Powerpoint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3640"/>
            <a:ext cx="55086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31913" y="404813"/>
            <a:ext cx="6159500" cy="22717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20850" y="528638"/>
            <a:ext cx="5381625" cy="20240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Somalia Shelter Cluster Monitoring &amp; Evaluation Framework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6064157"/>
            <a:ext cx="232346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Tool Desk Review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5" name="TextBox 15"/>
          <p:cNvSpPr txBox="1">
            <a:spLocks noChangeArrowheads="1"/>
          </p:cNvSpPr>
          <p:nvPr/>
        </p:nvSpPr>
        <p:spPr bwMode="auto">
          <a:xfrm>
            <a:off x="179387" y="1071731"/>
            <a:ext cx="4202425" cy="646331"/>
          </a:xfrm>
          <a:prstGeom prst="rect">
            <a:avLst/>
          </a:prstGeom>
          <a:noFill/>
          <a:ln>
            <a:solidFill>
              <a:srgbClr val="464749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3C3C3B"/>
                </a:solidFill>
                <a:latin typeface="Arial Narrow" pitchFamily="34" charset="0"/>
              </a:rPr>
              <a:t>Full Tool Review; Tool Name, Type of Tool, Agency, Shelter Type, ETC</a:t>
            </a:r>
            <a:endParaRPr lang="en-GB" altLang="en-US" sz="1800" dirty="0" smtClean="0">
              <a:solidFill>
                <a:srgbClr val="3C3C3B"/>
              </a:solidFill>
              <a:latin typeface="Arial Narrow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6943"/>
            <a:ext cx="1632367" cy="18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76" y="2938372"/>
            <a:ext cx="2035764" cy="14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55" y="4422282"/>
            <a:ext cx="2035764" cy="144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/>
        </p:blipFill>
        <p:spPr bwMode="auto">
          <a:xfrm>
            <a:off x="5004049" y="3554817"/>
            <a:ext cx="1782682" cy="20057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7710" y="2938372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Sphere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260415" y="2146455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ECHO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974063" y="400100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NRC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971555" y="576045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Return Consortium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04202" y="5553038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Shelter Cluster</a:t>
            </a:r>
          </a:p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Global Indicators</a:t>
            </a:r>
            <a:endParaRPr lang="en-GB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 bwMode="auto">
          <a:xfrm>
            <a:off x="6976091" y="1106943"/>
            <a:ext cx="2031228" cy="14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969195" y="2483198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3C3C3B"/>
                </a:solidFill>
                <a:latin typeface="Arial Narrow" pitchFamily="34" charset="0"/>
              </a:rPr>
              <a:t>ECHO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26895" y="1038917"/>
            <a:ext cx="4317105" cy="51604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-12032" r="24780" b="12032"/>
          <a:stretch/>
        </p:blipFill>
        <p:spPr bwMode="auto">
          <a:xfrm>
            <a:off x="721684" y="2421027"/>
            <a:ext cx="2086992" cy="16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qual 1"/>
          <p:cNvSpPr/>
          <p:nvPr/>
        </p:nvSpPr>
        <p:spPr>
          <a:xfrm>
            <a:off x="3458777" y="3123038"/>
            <a:ext cx="694646" cy="701043"/>
          </a:xfrm>
          <a:prstGeom prst="mathEqual">
            <a:avLst/>
          </a:prstGeom>
          <a:solidFill>
            <a:srgbClr val="D63F40"/>
          </a:solidFill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7114" y="4358683"/>
            <a:ext cx="16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C3C3B"/>
                </a:solidFill>
                <a:latin typeface="Arial Narrow" pitchFamily="34" charset="0"/>
              </a:rPr>
              <a:t>Desk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9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22645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Shelter Cluster Strategic Operational Framework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54484" y="6278404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4" name="Rectangle 16"/>
          <p:cNvSpPr>
            <a:spLocks noChangeArrowheads="1"/>
          </p:cNvSpPr>
          <p:nvPr/>
        </p:nvSpPr>
        <p:spPr bwMode="auto">
          <a:xfrm>
            <a:off x="0" y="817368"/>
            <a:ext cx="9143999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b="1" dirty="0" err="1" smtClean="0">
                <a:solidFill>
                  <a:srgbClr val="D63F40"/>
                </a:solidFill>
                <a:latin typeface="Arial Narrow" pitchFamily="34" charset="0"/>
              </a:rPr>
              <a:t>Linking</a:t>
            </a:r>
            <a:r>
              <a:rPr lang="fr-FR" altLang="en-US" b="1" dirty="0" smtClean="0">
                <a:solidFill>
                  <a:srgbClr val="D63F40"/>
                </a:solidFill>
                <a:latin typeface="Arial Narrow" pitchFamily="34" charset="0"/>
              </a:rPr>
              <a:t> </a:t>
            </a:r>
            <a:r>
              <a:rPr lang="fr-FR" altLang="en-US" b="1" dirty="0" err="1" smtClean="0">
                <a:solidFill>
                  <a:srgbClr val="D63F40"/>
                </a:solidFill>
                <a:latin typeface="Arial Narrow" pitchFamily="34" charset="0"/>
              </a:rPr>
              <a:t>Operational</a:t>
            </a:r>
            <a:r>
              <a:rPr lang="fr-FR" altLang="en-US" b="1" dirty="0" smtClean="0">
                <a:solidFill>
                  <a:srgbClr val="D63F40"/>
                </a:solidFill>
                <a:latin typeface="Arial Narrow" pitchFamily="34" charset="0"/>
              </a:rPr>
              <a:t> Framework to the M&amp;E Framework</a:t>
            </a:r>
            <a:endParaRPr lang="fr-FR" altLang="en-US" b="1" dirty="0">
              <a:solidFill>
                <a:srgbClr val="D63F40"/>
              </a:solidFill>
              <a:latin typeface="Arial Narrow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6033" y="1556792"/>
            <a:ext cx="801784" cy="720080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68003" y="1556792"/>
            <a:ext cx="801784" cy="720080"/>
          </a:xfrm>
          <a:prstGeom prst="ellipse">
            <a:avLst/>
          </a:prstGeom>
          <a:noFill/>
          <a:ln>
            <a:solidFill>
              <a:srgbClr val="D63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402800" y="3444133"/>
            <a:ext cx="266987" cy="830037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513143" y="3728882"/>
            <a:ext cx="266987" cy="637530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524717" y="4941168"/>
            <a:ext cx="599011" cy="0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51037" y="5173492"/>
            <a:ext cx="273185" cy="247182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402800" y="5514892"/>
            <a:ext cx="284829" cy="434388"/>
          </a:xfrm>
          <a:prstGeom prst="straightConnector1">
            <a:avLst/>
          </a:prstGeom>
          <a:ln w="25400">
            <a:solidFill>
              <a:srgbClr val="D63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27388" r="33896" b="10763"/>
          <a:stretch/>
        </p:blipFill>
        <p:spPr bwMode="auto">
          <a:xfrm>
            <a:off x="26033" y="902653"/>
            <a:ext cx="8828451" cy="51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4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dirty="0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dirty="0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dirty="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M&amp;E Framework Matrix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-12032" r="705" b="12032"/>
          <a:stretch/>
        </p:blipFill>
        <p:spPr bwMode="auto">
          <a:xfrm>
            <a:off x="107504" y="862080"/>
            <a:ext cx="4180581" cy="24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8300" y="1093916"/>
            <a:ext cx="4506716" cy="4847481"/>
          </a:xfrm>
          <a:prstGeom prst="rect">
            <a:avLst/>
          </a:prstGeom>
          <a:solidFill>
            <a:schemeClr val="bg1"/>
          </a:solidFill>
          <a:ln>
            <a:solidFill>
              <a:srgbClr val="464749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D63F40"/>
                </a:solidFill>
              </a:rPr>
              <a:t>Objectives of presentation:</a:t>
            </a:r>
          </a:p>
          <a:p>
            <a:endParaRPr lang="en-GB" sz="1700" dirty="0"/>
          </a:p>
          <a:p>
            <a:endParaRPr lang="en-GB" sz="1700" dirty="0" smtClean="0"/>
          </a:p>
          <a:p>
            <a:pPr marL="285750" indent="-285750">
              <a:buFontTx/>
              <a:buChar char="-"/>
            </a:pPr>
            <a:r>
              <a:rPr lang="en-US" sz="1700" dirty="0" smtClean="0"/>
              <a:t>Timeline for completion and handover; Necessary WG feedback</a:t>
            </a:r>
            <a:endParaRPr lang="en-GB" sz="1700" dirty="0"/>
          </a:p>
          <a:p>
            <a:pPr marL="285750" indent="-285750">
              <a:buFontTx/>
              <a:buChar char="-"/>
            </a:pPr>
            <a:endParaRPr lang="en-GB" sz="1700" dirty="0" smtClean="0"/>
          </a:p>
          <a:p>
            <a:pPr marL="285750" indent="-285750">
              <a:buFontTx/>
              <a:buChar char="-"/>
            </a:pPr>
            <a:r>
              <a:rPr lang="en-US" sz="1700" dirty="0" smtClean="0"/>
              <a:t>Project cycles ; NFI, Emergency, Transitional and Permanent</a:t>
            </a:r>
            <a:endParaRPr lang="en-GB" sz="1700" dirty="0" smtClean="0"/>
          </a:p>
          <a:p>
            <a:pPr marL="285750" indent="-285750">
              <a:buFontTx/>
              <a:buChar char="-"/>
            </a:pPr>
            <a:endParaRPr lang="en-GB" sz="1700" dirty="0" smtClean="0"/>
          </a:p>
          <a:p>
            <a:pPr marL="285750" indent="-285750">
              <a:buFontTx/>
              <a:buChar char="-"/>
            </a:pPr>
            <a:r>
              <a:rPr lang="en-US" sz="1700" dirty="0" smtClean="0"/>
              <a:t>Indicator Matrix; Baseline, Needs, </a:t>
            </a:r>
            <a:r>
              <a:rPr lang="en-US" sz="1700" b="1" dirty="0" smtClean="0"/>
              <a:t>Registration</a:t>
            </a:r>
            <a:r>
              <a:rPr lang="en-US" sz="1700" dirty="0" smtClean="0"/>
              <a:t>, Monitoring, Post Evaluation Distribution, </a:t>
            </a:r>
            <a:r>
              <a:rPr lang="en-US" sz="1700" b="1" dirty="0" smtClean="0"/>
              <a:t>Construction Monitoring, Post Construction Monitoring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  <a:p>
            <a:pPr marL="285750" indent="-285750">
              <a:buFontTx/>
              <a:buChar char="-"/>
            </a:pPr>
            <a:r>
              <a:rPr lang="en-US" sz="1700" dirty="0" smtClean="0"/>
              <a:t>Tool Matrix; Use of tool, indicators, analysis, </a:t>
            </a:r>
            <a:r>
              <a:rPr lang="en-US" sz="1700" dirty="0" err="1" smtClean="0"/>
              <a:t>etc</a:t>
            </a:r>
            <a:endParaRPr lang="en-US" sz="1700" dirty="0" smtClean="0"/>
          </a:p>
          <a:p>
            <a:pPr marL="285750" indent="-285750">
              <a:buFontTx/>
              <a:buChar char="-"/>
            </a:pPr>
            <a:endParaRPr lang="en-GB" sz="1700" dirty="0" smtClean="0"/>
          </a:p>
          <a:p>
            <a:pPr marL="285750" indent="-285750">
              <a:buFontTx/>
              <a:buChar char="-"/>
            </a:pPr>
            <a:endParaRPr lang="en-GB" sz="17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3" y="3346765"/>
            <a:ext cx="4156532" cy="25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56792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WORKSHOP OBJECTIVES AND DAY-PLAN</a:t>
            </a:r>
          </a:p>
          <a:p>
            <a:endParaRPr lang="en-GB" dirty="0"/>
          </a:p>
          <a:p>
            <a:r>
              <a:rPr lang="en-GB" dirty="0" smtClean="0"/>
              <a:t>Present draft framework and indicators</a:t>
            </a:r>
          </a:p>
          <a:p>
            <a:endParaRPr lang="en-GB" dirty="0"/>
          </a:p>
          <a:p>
            <a:r>
              <a:rPr lang="en-GB" dirty="0" smtClean="0"/>
              <a:t>To review these and in particular, to use your technical and contextual knowledge to ground these to the Somalia context.</a:t>
            </a:r>
          </a:p>
          <a:p>
            <a:endParaRPr lang="en-GB" dirty="0"/>
          </a:p>
          <a:p>
            <a:r>
              <a:rPr lang="en-GB" dirty="0" smtClean="0"/>
              <a:t>Focus on structure of framework and indicators (not semantics at this point)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FUTURE WORKPLAN</a:t>
            </a:r>
          </a:p>
          <a:p>
            <a:endParaRPr lang="en-GB" dirty="0"/>
          </a:p>
          <a:p>
            <a:r>
              <a:rPr lang="en-GB" dirty="0" smtClean="0"/>
              <a:t>To circulate draft framework for comments (August), host 2-day workshop (</a:t>
            </a:r>
            <a:r>
              <a:rPr lang="en-GB" dirty="0" err="1" smtClean="0"/>
              <a:t>september</a:t>
            </a:r>
            <a:r>
              <a:rPr lang="en-GB" dirty="0" smtClean="0"/>
              <a:t>) and to take framework to field (Oct-Nov); finished framework delivered (Dec).</a:t>
            </a:r>
          </a:p>
          <a:p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260350"/>
            <a:ext cx="8226425" cy="6335713"/>
          </a:xfrm>
          <a:prstGeom prst="rect">
            <a:avLst/>
          </a:prstGeom>
          <a:solidFill>
            <a:srgbClr val="C0C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924944"/>
            <a:ext cx="8064896" cy="2592288"/>
          </a:xfrm>
        </p:spPr>
        <p:txBody>
          <a:bodyPr>
            <a:noAutofit/>
          </a:bodyPr>
          <a:lstStyle/>
          <a:p>
            <a:pPr marL="514350" indent="-514350">
              <a:defRPr/>
            </a:pP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</a:p>
          <a:p>
            <a:pPr marL="514350" indent="-514350">
              <a:defRPr/>
            </a:pP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Any questions?</a:t>
            </a:r>
          </a:p>
        </p:txBody>
      </p:sp>
      <p:pic>
        <p:nvPicPr>
          <p:cNvPr id="6" name="Picture 9" descr="REACH-Powerpoint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3640"/>
            <a:ext cx="55086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31913" y="404813"/>
            <a:ext cx="6159500" cy="22717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20850" y="528638"/>
            <a:ext cx="5381625" cy="20240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Somalia Shelter Cluster Monitoring &amp; Evaluation Framework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6064157"/>
            <a:ext cx="232346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Programme</a:t>
            </a:r>
            <a:r>
              <a:rPr lang="en-US" sz="2000" b="1" dirty="0" smtClean="0">
                <a:solidFill>
                  <a:schemeClr val="bg1"/>
                </a:solidFill>
              </a:rPr>
              <a:t> Cycle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773616"/>
            <a:ext cx="7344816" cy="3477875"/>
          </a:xfrm>
          <a:prstGeom prst="rect">
            <a:avLst/>
          </a:prstGeom>
          <a:noFill/>
          <a:ln>
            <a:solidFill>
              <a:srgbClr val="464749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464749"/>
                </a:solidFill>
                <a:latin typeface="Arial Narrow" panose="020B0606020202030204" pitchFamily="34" charset="0"/>
              </a:rPr>
              <a:t>Timeline for completion: </a:t>
            </a:r>
          </a:p>
          <a:p>
            <a:endParaRPr lang="en-GB" sz="2200" b="1" dirty="0">
              <a:solidFill>
                <a:srgbClr val="464749"/>
              </a:solidFill>
              <a:latin typeface="Arial Narrow" panose="020B0606020202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 Narrow" panose="020B0606020202030204" pitchFamily="34" charset="0"/>
              </a:rPr>
              <a:t>Feedback from TWG members (by 5 January</a:t>
            </a:r>
            <a:r>
              <a:rPr lang="en-GB" sz="2200" dirty="0" smtClean="0">
                <a:latin typeface="Arial Narrow" panose="020B060602020203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200" dirty="0">
              <a:latin typeface="Arial Narrow" panose="020B0606020202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 Narrow" panose="020B0606020202030204" pitchFamily="34" charset="0"/>
              </a:rPr>
              <a:t>Framework</a:t>
            </a:r>
            <a:r>
              <a:rPr lang="en-GB" sz="2200" dirty="0">
                <a:latin typeface="Arial Narrow" panose="020B0606020202030204" pitchFamily="34" charset="0"/>
              </a:rPr>
              <a:t>, guidance document, tool refinement (by 23 January</a:t>
            </a:r>
            <a:r>
              <a:rPr lang="en-GB" sz="2200" dirty="0" smtClean="0">
                <a:latin typeface="Arial Narrow" panose="020B060602020203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200" dirty="0">
              <a:latin typeface="Arial Narrow" panose="020B0606020202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 Narrow" panose="020B0606020202030204" pitchFamily="34" charset="0"/>
              </a:rPr>
              <a:t>Presentation and handover (end of January</a:t>
            </a:r>
            <a:r>
              <a:rPr lang="en-GB" sz="2200" dirty="0" smtClean="0">
                <a:latin typeface="Arial Narrow" panose="020B060602020203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200" dirty="0">
              <a:latin typeface="Arial Narrow" panose="020B0606020202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 Narrow" panose="020B0606020202030204" pitchFamily="34" charset="0"/>
              </a:rPr>
              <a:t>Training support (early February)</a:t>
            </a:r>
          </a:p>
        </p:txBody>
      </p:sp>
    </p:spTree>
    <p:extLst>
      <p:ext uri="{BB962C8B-B14F-4D97-AF65-F5344CB8AC3E}">
        <p14:creationId xmlns:p14="http://schemas.microsoft.com/office/powerpoint/2010/main" val="23970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56792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WORKSHOP OBJECTIVES AND DAY-PLAN</a:t>
            </a:r>
          </a:p>
          <a:p>
            <a:endParaRPr lang="en-GB" dirty="0"/>
          </a:p>
          <a:p>
            <a:r>
              <a:rPr lang="en-GB" dirty="0" smtClean="0"/>
              <a:t>Present draft framework and indicators</a:t>
            </a:r>
          </a:p>
          <a:p>
            <a:endParaRPr lang="en-GB" dirty="0"/>
          </a:p>
          <a:p>
            <a:r>
              <a:rPr lang="en-GB" dirty="0" smtClean="0"/>
              <a:t>To review these and in particular, to use your technical and contextual knowledge to ground these to the Somalia context.</a:t>
            </a:r>
          </a:p>
          <a:p>
            <a:endParaRPr lang="en-GB" dirty="0"/>
          </a:p>
          <a:p>
            <a:r>
              <a:rPr lang="en-GB" dirty="0" smtClean="0"/>
              <a:t>Focus on structure of framework and indicators (not semantics at this point)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FUTURE WORKPLAN</a:t>
            </a:r>
          </a:p>
          <a:p>
            <a:endParaRPr lang="en-GB" dirty="0"/>
          </a:p>
          <a:p>
            <a:r>
              <a:rPr lang="en-GB" dirty="0" smtClean="0"/>
              <a:t>To circulate draft framework for comments (August), host 2-day workshop (</a:t>
            </a:r>
            <a:r>
              <a:rPr lang="en-GB" dirty="0" err="1" smtClean="0"/>
              <a:t>september</a:t>
            </a:r>
            <a:r>
              <a:rPr lang="en-GB" dirty="0" smtClean="0"/>
              <a:t>) and to take framework to field (Oct-Nov); finished framework delivered (Dec).</a:t>
            </a:r>
          </a:p>
          <a:p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260350"/>
            <a:ext cx="8226425" cy="6335713"/>
          </a:xfrm>
          <a:prstGeom prst="rect">
            <a:avLst/>
          </a:prstGeom>
          <a:solidFill>
            <a:srgbClr val="C0C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924944"/>
            <a:ext cx="8064896" cy="2592288"/>
          </a:xfrm>
        </p:spPr>
        <p:txBody>
          <a:bodyPr>
            <a:noAutofit/>
          </a:bodyPr>
          <a:lstStyle/>
          <a:p>
            <a:pPr marL="514350" indent="-514350">
              <a:defRPr/>
            </a:pP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M&amp;E and the Project Cycle</a:t>
            </a:r>
            <a:endParaRPr lang="en-US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9" descr="REACH-Powerpoint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3640"/>
            <a:ext cx="55086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31913" y="404813"/>
            <a:ext cx="6159500" cy="22717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20850" y="528638"/>
            <a:ext cx="5381625" cy="20240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Somalia Shelter Cluster Monitoring &amp; Evaluation Framework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6064157"/>
            <a:ext cx="232346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Programme</a:t>
            </a:r>
            <a:r>
              <a:rPr lang="en-US" sz="2000" b="1" dirty="0" smtClean="0">
                <a:solidFill>
                  <a:schemeClr val="bg1"/>
                </a:solidFill>
              </a:rPr>
              <a:t> Cycle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22" y="980728"/>
            <a:ext cx="674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D63F40"/>
                </a:solidFill>
              </a:rPr>
              <a:t>How will the proposed M&amp;E framework fit your existing programmes?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4664" y="1773616"/>
            <a:ext cx="3339480" cy="2308324"/>
          </a:xfrm>
          <a:prstGeom prst="rect">
            <a:avLst/>
          </a:prstGeom>
          <a:noFill/>
          <a:ln>
            <a:solidFill>
              <a:srgbClr val="46474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64749"/>
                </a:solidFill>
              </a:rPr>
              <a:t>The </a:t>
            </a:r>
            <a:r>
              <a:rPr lang="en-GB" b="1" dirty="0" smtClean="0">
                <a:solidFill>
                  <a:srgbClr val="464749"/>
                </a:solidFill>
              </a:rPr>
              <a:t>NFI </a:t>
            </a:r>
            <a:r>
              <a:rPr lang="en-GB" dirty="0" smtClean="0">
                <a:solidFill>
                  <a:srgbClr val="464749"/>
                </a:solidFill>
              </a:rPr>
              <a:t>programme cycle is comprised of 4 phases :</a:t>
            </a:r>
          </a:p>
          <a:p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464749"/>
                </a:solidFill>
              </a:rPr>
              <a:t>Baseline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464749"/>
                </a:solidFill>
              </a:rPr>
              <a:t>Needs</a:t>
            </a:r>
            <a:endParaRPr lang="en-GB" b="1" dirty="0" smtClean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464749"/>
                </a:solidFill>
              </a:rPr>
              <a:t>Registration</a:t>
            </a:r>
            <a:endParaRPr lang="en-GB" b="1" dirty="0" smtClean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 smtClean="0">
                <a:solidFill>
                  <a:srgbClr val="464749"/>
                </a:solidFill>
              </a:rPr>
              <a:t>Monitoring</a:t>
            </a:r>
          </a:p>
          <a:p>
            <a:pPr marL="342900" indent="-342900">
              <a:buAutoNum type="arabicPeriod"/>
            </a:pPr>
            <a:r>
              <a:rPr lang="en-GB" b="1" dirty="0" smtClean="0">
                <a:solidFill>
                  <a:srgbClr val="464749"/>
                </a:solidFill>
              </a:rPr>
              <a:t>Post Distribution Evaluation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1880" y="5522133"/>
            <a:ext cx="4058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NB. The M&amp;E framework will focus on external processes</a:t>
            </a:r>
            <a:r>
              <a:rPr lang="en-GB" sz="1400" dirty="0"/>
              <a:t> </a:t>
            </a:r>
            <a:r>
              <a:rPr lang="en-GB" sz="1400" b="1" i="1" dirty="0" smtClean="0"/>
              <a:t>and internal </a:t>
            </a:r>
            <a:r>
              <a:rPr lang="en-GB" sz="1400" b="1" dirty="0"/>
              <a:t>p</a:t>
            </a:r>
            <a:r>
              <a:rPr lang="en-GB" sz="1400" b="1" dirty="0" smtClean="0"/>
              <a:t>rocesses </a:t>
            </a:r>
            <a:r>
              <a:rPr lang="en-GB" sz="1400" dirty="0" smtClean="0"/>
              <a:t>(staffing, funding, communications </a:t>
            </a:r>
            <a:r>
              <a:rPr lang="en-GB" sz="1400" dirty="0" err="1" smtClean="0"/>
              <a:t>etc</a:t>
            </a:r>
            <a:r>
              <a:rPr lang="en-GB" sz="1400" dirty="0" smtClean="0"/>
              <a:t>). </a:t>
            </a: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8" y="2076450"/>
            <a:ext cx="4572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Programme</a:t>
            </a:r>
            <a:r>
              <a:rPr lang="en-US" sz="2000" b="1" dirty="0" smtClean="0">
                <a:solidFill>
                  <a:schemeClr val="bg1"/>
                </a:solidFill>
              </a:rPr>
              <a:t> Cycle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8923" y="1412776"/>
            <a:ext cx="2904649" cy="2862322"/>
          </a:xfrm>
          <a:prstGeom prst="rect">
            <a:avLst/>
          </a:prstGeom>
          <a:noFill/>
          <a:ln>
            <a:solidFill>
              <a:srgbClr val="46474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64749"/>
                </a:solidFill>
              </a:rPr>
              <a:t>The </a:t>
            </a:r>
            <a:r>
              <a:rPr lang="en-GB" b="1" dirty="0" smtClean="0">
                <a:solidFill>
                  <a:srgbClr val="464749"/>
                </a:solidFill>
              </a:rPr>
              <a:t>Emergency</a:t>
            </a:r>
            <a:r>
              <a:rPr lang="en-GB" dirty="0" smtClean="0">
                <a:solidFill>
                  <a:srgbClr val="464749"/>
                </a:solidFill>
              </a:rPr>
              <a:t> </a:t>
            </a:r>
            <a:r>
              <a:rPr lang="en-GB" dirty="0">
                <a:solidFill>
                  <a:srgbClr val="464749"/>
                </a:solidFill>
              </a:rPr>
              <a:t>programme cycle is comprised of 4 phases :</a:t>
            </a:r>
          </a:p>
          <a:p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Baseline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Needs</a:t>
            </a:r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Registration</a:t>
            </a:r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464749"/>
                </a:solidFill>
              </a:rPr>
              <a:t>Monitoring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464749"/>
                </a:solidFill>
              </a:rPr>
              <a:t>Post Distribution Evaluation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0" y="1844824"/>
            <a:ext cx="559293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Programme</a:t>
            </a:r>
            <a:r>
              <a:rPr lang="en-US" sz="2000" b="1" dirty="0" smtClean="0">
                <a:solidFill>
                  <a:schemeClr val="bg1"/>
                </a:solidFill>
              </a:rPr>
              <a:t> Cycle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6307" y="1196752"/>
            <a:ext cx="2953577" cy="3139321"/>
          </a:xfrm>
          <a:prstGeom prst="rect">
            <a:avLst/>
          </a:prstGeom>
          <a:noFill/>
          <a:ln>
            <a:solidFill>
              <a:srgbClr val="46474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64749"/>
                </a:solidFill>
              </a:rPr>
              <a:t>The </a:t>
            </a:r>
            <a:r>
              <a:rPr lang="en-GB" b="1" dirty="0" smtClean="0">
                <a:solidFill>
                  <a:srgbClr val="464749"/>
                </a:solidFill>
              </a:rPr>
              <a:t>Transitional</a:t>
            </a:r>
            <a:r>
              <a:rPr lang="en-GB" dirty="0" smtClean="0">
                <a:solidFill>
                  <a:srgbClr val="464749"/>
                </a:solidFill>
              </a:rPr>
              <a:t> </a:t>
            </a:r>
            <a:r>
              <a:rPr lang="en-GB" dirty="0">
                <a:solidFill>
                  <a:srgbClr val="464749"/>
                </a:solidFill>
              </a:rPr>
              <a:t>programme cycle is comprised of 4 phases :</a:t>
            </a:r>
          </a:p>
          <a:p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Baseline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Needs</a:t>
            </a:r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Registration</a:t>
            </a:r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 smtClean="0">
                <a:solidFill>
                  <a:srgbClr val="464749"/>
                </a:solidFill>
              </a:rPr>
              <a:t>Construction Monitoring</a:t>
            </a:r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464749"/>
                </a:solidFill>
              </a:rPr>
              <a:t>Post </a:t>
            </a:r>
            <a:r>
              <a:rPr lang="en-GB" b="1" dirty="0" smtClean="0">
                <a:solidFill>
                  <a:srgbClr val="464749"/>
                </a:solidFill>
              </a:rPr>
              <a:t>Construction  </a:t>
            </a:r>
            <a:r>
              <a:rPr lang="en-GB" b="1" dirty="0">
                <a:solidFill>
                  <a:srgbClr val="464749"/>
                </a:solidFill>
              </a:rPr>
              <a:t>Evaluation</a:t>
            </a:r>
          </a:p>
          <a:p>
            <a:endParaRPr lang="en-GB" b="1" dirty="0" smtClean="0">
              <a:solidFill>
                <a:srgbClr val="D63F4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58020"/>
            <a:ext cx="5334408" cy="3657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19672" y="3886820"/>
            <a:ext cx="1368152" cy="6943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stCxn id="2" idx="3"/>
          </p:cNvCxnSpPr>
          <p:nvPr/>
        </p:nvCxnSpPr>
        <p:spPr>
          <a:xfrm>
            <a:off x="1820033" y="4479449"/>
            <a:ext cx="87671" cy="533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59632" y="4278040"/>
            <a:ext cx="335832" cy="5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5616" y="3645024"/>
            <a:ext cx="532192" cy="389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27548" y="49542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Voucher distribution / “ground” breaking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663" y="2996952"/>
            <a:ext cx="146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Delivery; construction completed, land deeds handed over, </a:t>
            </a:r>
            <a:r>
              <a:rPr lang="en-US" sz="1200" dirty="0" err="1" smtClean="0">
                <a:latin typeface="Arial Narrow" panose="020B0606020202030204" pitchFamily="34" charset="0"/>
              </a:rPr>
              <a:t>etc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320" y="423397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Construction process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15" y="2924073"/>
            <a:ext cx="189623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8215" y="4068762"/>
            <a:ext cx="1191417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364409" y="4860850"/>
            <a:ext cx="140736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57188"/>
            <a:ext cx="5334000" cy="533400"/>
          </a:xfrm>
          <a:noFill/>
        </p:spPr>
        <p:txBody>
          <a:bodyPr/>
          <a:lstStyle/>
          <a:p>
            <a:pPr algn="l" eaLnBrk="1" hangingPunct="1"/>
            <a:r>
              <a:rPr lang="fr-FR" altLang="en-US" sz="2000" b="1" smtClean="0">
                <a:solidFill>
                  <a:schemeClr val="bg1"/>
                </a:solidFill>
                <a:latin typeface="Trade Gothic LT Std" pitchFamily="50" charset="0"/>
              </a:rPr>
              <a:t>TITLE 1  TITLE 1  TITLE 1</a:t>
            </a:r>
            <a:r>
              <a:rPr lang="fr-FR" altLang="en-US" sz="2400" b="1" smtClean="0">
                <a:solidFill>
                  <a:schemeClr val="bg1"/>
                </a:solidFill>
                <a:latin typeface="Trade Gothic LT Std" pitchFamily="50" charset="0"/>
              </a:rPr>
              <a:t> </a:t>
            </a:r>
            <a:endParaRPr lang="fr-FR" altLang="en-US" sz="3200" smtClean="0">
              <a:latin typeface="Trade Gothic LT Std" pitchFamily="50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88913"/>
            <a:ext cx="6732588" cy="6842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Programme</a:t>
            </a:r>
            <a:r>
              <a:rPr lang="en-US" sz="2000" b="1" dirty="0" smtClean="0">
                <a:solidFill>
                  <a:schemeClr val="bg1"/>
                </a:solidFill>
              </a:rPr>
              <a:t> Cycle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rade Gothic LT Std" pitchFamily="50" charset="0"/>
            </a:endParaRPr>
          </a:p>
        </p:txBody>
      </p:sp>
      <p:pic>
        <p:nvPicPr>
          <p:cNvPr id="4101" name="Picture 9" descr="REACH-Powerpoint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39200" y="6524625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04250" y="645318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800">
                <a:solidFill>
                  <a:schemeClr val="bg1"/>
                </a:solidFill>
                <a:latin typeface="Trade Gothic LT Std" pitchFamily="50" charset="0"/>
              </a:rPr>
              <a:t>2</a:t>
            </a:r>
            <a:endParaRPr lang="fr-FR" altLang="en-US" sz="2800">
              <a:solidFill>
                <a:schemeClr val="bg1"/>
              </a:solidFill>
              <a:latin typeface="Trade Gothic LT Std" pitchFamily="50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2" y="6323172"/>
            <a:ext cx="2323465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76" y="1052736"/>
            <a:ext cx="3275855" cy="2585323"/>
          </a:xfrm>
          <a:prstGeom prst="rect">
            <a:avLst/>
          </a:prstGeom>
          <a:noFill/>
          <a:ln>
            <a:solidFill>
              <a:srgbClr val="46474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64749"/>
                </a:solidFill>
              </a:rPr>
              <a:t>The </a:t>
            </a:r>
            <a:r>
              <a:rPr lang="en-GB" b="1" dirty="0" smtClean="0">
                <a:solidFill>
                  <a:srgbClr val="464749"/>
                </a:solidFill>
              </a:rPr>
              <a:t>Permanent</a:t>
            </a:r>
            <a:r>
              <a:rPr lang="en-GB" dirty="0" smtClean="0">
                <a:solidFill>
                  <a:srgbClr val="464749"/>
                </a:solidFill>
              </a:rPr>
              <a:t> </a:t>
            </a:r>
            <a:r>
              <a:rPr lang="en-GB" dirty="0">
                <a:solidFill>
                  <a:srgbClr val="464749"/>
                </a:solidFill>
              </a:rPr>
              <a:t>programme cycle is comprised of 4 phases :</a:t>
            </a:r>
          </a:p>
          <a:p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Baseline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Needs</a:t>
            </a:r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464749"/>
                </a:solidFill>
              </a:rPr>
              <a:t>Registration</a:t>
            </a:r>
            <a:endParaRPr lang="en-GB" b="1" dirty="0">
              <a:solidFill>
                <a:srgbClr val="464749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464749"/>
                </a:solidFill>
              </a:rPr>
              <a:t>Construction Monitoring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464749"/>
                </a:solidFill>
              </a:rPr>
              <a:t>Post Construction  Evaluation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2" y="1772816"/>
            <a:ext cx="5292054" cy="36576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19672" y="3638059"/>
            <a:ext cx="1368152" cy="6943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87699" y="1916832"/>
            <a:ext cx="1368152" cy="6943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56792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WORKSHOP OBJECTIVES AND DAY-PLAN</a:t>
            </a:r>
          </a:p>
          <a:p>
            <a:endParaRPr lang="en-GB" dirty="0"/>
          </a:p>
          <a:p>
            <a:r>
              <a:rPr lang="en-GB" dirty="0" smtClean="0"/>
              <a:t>Present draft framework and indicators</a:t>
            </a:r>
          </a:p>
          <a:p>
            <a:endParaRPr lang="en-GB" dirty="0"/>
          </a:p>
          <a:p>
            <a:r>
              <a:rPr lang="en-GB" dirty="0" smtClean="0"/>
              <a:t>To review these and in particular, to use your technical and contextual knowledge to ground these to the Somalia context.</a:t>
            </a:r>
          </a:p>
          <a:p>
            <a:endParaRPr lang="en-GB" dirty="0"/>
          </a:p>
          <a:p>
            <a:r>
              <a:rPr lang="en-GB" dirty="0" smtClean="0"/>
              <a:t>Focus on structure of framework and indicators (not semantics at this point)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FUTURE WORKPLAN</a:t>
            </a:r>
          </a:p>
          <a:p>
            <a:endParaRPr lang="en-GB" dirty="0"/>
          </a:p>
          <a:p>
            <a:r>
              <a:rPr lang="en-GB" dirty="0" smtClean="0"/>
              <a:t>To circulate draft framework for comments (August), host 2-day workshop (</a:t>
            </a:r>
            <a:r>
              <a:rPr lang="en-GB" dirty="0" err="1" smtClean="0"/>
              <a:t>september</a:t>
            </a:r>
            <a:r>
              <a:rPr lang="en-GB" dirty="0" smtClean="0"/>
              <a:t>) and to take framework to field (Oct-Nov); finished framework delivered (Dec).</a:t>
            </a:r>
          </a:p>
          <a:p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260350"/>
            <a:ext cx="8226425" cy="6335713"/>
          </a:xfrm>
          <a:prstGeom prst="rect">
            <a:avLst/>
          </a:prstGeom>
          <a:solidFill>
            <a:srgbClr val="C0C1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924944"/>
            <a:ext cx="8064896" cy="2592288"/>
          </a:xfrm>
        </p:spPr>
        <p:txBody>
          <a:bodyPr>
            <a:noAutofit/>
          </a:bodyPr>
          <a:lstStyle/>
          <a:p>
            <a:pPr marL="514350" indent="-514350">
              <a:defRPr/>
            </a:pP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 development and M&amp;E Matrix</a:t>
            </a:r>
            <a:endParaRPr lang="en-US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9" descr="REACH-Powerpoint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3640"/>
            <a:ext cx="55086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31913" y="404813"/>
            <a:ext cx="6159500" cy="2271712"/>
          </a:xfrm>
          <a:prstGeom prst="rect">
            <a:avLst/>
          </a:prstGeom>
          <a:solidFill>
            <a:srgbClr val="D63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240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20850" y="528638"/>
            <a:ext cx="5381625" cy="20240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Somalia Shelter Cluster Monitoring &amp; Evaluation Framework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6064157"/>
            <a:ext cx="232346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AA7AFC8FE433CD4B94E991D812AE17EB006A5F64AD73C17C40B226CE803FB50B8E" ma:contentTypeVersion="77" ma:contentTypeDescription="" ma:contentTypeScope="" ma:versionID="37063c64079fd9a15a5218bb18ffa284">
  <xsd:schema xmlns:xsd="http://www.w3.org/2001/XMLSchema" xmlns:xs="http://www.w3.org/2001/XMLSchema" xmlns:p="http://schemas.microsoft.com/office/2006/metadata/properties" xmlns:ns1="http://schemas.microsoft.com/sharepoint/v3" xmlns:ns2="96664bca-06c0-4657-b6f9-0a997f5ff9b9" xmlns:ns3="c2760211-3e43-4ff7-a9ea-22e8b7d99117" xmlns:ns4="410da107-b4b9-4416-82f0-a17ea7b4313c" xmlns:ns5="44d82dea-fc32-4e1e-a3c6-c3136ef66f65" xmlns:ns6="8dc0b93c-428b-4d8d-a01e-34c4ff3c3e83" targetNamespace="http://schemas.microsoft.com/office/2006/metadata/properties" ma:root="true" ma:fieldsID="7b1a690dbcf2fe3c570bf986a228f917" ns1:_="" ns2:_="" ns3:_="" ns4:_="" ns5:_="" ns6:_="">
    <xsd:import namespace="http://schemas.microsoft.com/sharepoint/v3"/>
    <xsd:import namespace="96664bca-06c0-4657-b6f9-0a997f5ff9b9"/>
    <xsd:import namespace="c2760211-3e43-4ff7-a9ea-22e8b7d99117"/>
    <xsd:import namespace="410da107-b4b9-4416-82f0-a17ea7b4313c"/>
    <xsd:import namespace="44d82dea-fc32-4e1e-a3c6-c3136ef66f65"/>
    <xsd:import namespace="8dc0b93c-428b-4d8d-a01e-34c4ff3c3e83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Report_x0020_Date" minOccurs="0"/>
                <xsd:element ref="ns2:Publishing_x0020_Agency1" minOccurs="0"/>
                <xsd:element ref="ns3:Is_x0020_Key_x0020_Document1" minOccurs="0"/>
                <xsd:element ref="ns2:Is_x0020_Reference_x0020_Doc" minOccurs="0"/>
                <xsd:element ref="ns2:Is_x0020_Cluster_x0020_Management_x003f_" minOccurs="0"/>
                <xsd:element ref="ns2:Inter_x0020_Cluster" minOccurs="0"/>
                <xsd:element ref="ns2:IM" minOccurs="0"/>
                <xsd:element ref="ns2:A_x002c_M_x0020_and_x0020_E" minOccurs="0"/>
                <xsd:element ref="ns2:Shelter_x0020_Planning" minOccurs="0"/>
                <xsd:element ref="ns2:Shelter_x0020_Technical" minOccurs="0"/>
                <xsd:element ref="ns2:Shelter_x0020_Programming" minOccurs="0"/>
                <xsd:element ref="ns2:NFI_x0020_Guidance" minOccurs="0"/>
                <xsd:element ref="ns2:Cross_x0020_Cutting" minOccurs="0"/>
                <xsd:element ref="ns2:Media_x0020_Comms" minOccurs="0"/>
                <xsd:element ref="ns2:Event_x0020_Day" minOccurs="0"/>
                <xsd:element ref="ns2:Event_x0020_Month" minOccurs="0"/>
                <xsd:element ref="ns2:Event_x0020_Year" minOccurs="0"/>
                <xsd:element ref="ns2:Websio_x0020_Document_x0020_Preview" minOccurs="0"/>
                <xsd:element ref="ns2:p4235251fcc1450fb6d384a4ad55daef" minOccurs="0"/>
                <xsd:element ref="ns2:g7e01d2410934a95afa409e0dbebe315" minOccurs="0"/>
                <xsd:element ref="ns2:fbbb2add3bda4432ae4dea6625736703" minOccurs="0"/>
                <xsd:element ref="ns3:CountryTaxHTField0" minOccurs="0"/>
                <xsd:element ref="ns2:mff2b4bb9c8044d88061963b2a68513a" minOccurs="0"/>
                <xsd:element ref="ns2:b1a5a839b88a4a15abdc90cae864525c" minOccurs="0"/>
                <xsd:element ref="ns2:TaxCatchAll" minOccurs="0"/>
                <xsd:element ref="ns3:Event_x0020_TypeTaxHTField0" minOccurs="0"/>
                <xsd:element ref="ns2:hd9d801fa33a4aa2b8220e3e5f4d4756" minOccurs="0"/>
                <xsd:element ref="ns3:Degree_x0020_Of_x0020_DisplacementTaxHTField0" minOccurs="0"/>
                <xsd:element ref="ns4:Current_x0020_Lead_x0020_AgencyTaxHTField0" minOccurs="0"/>
                <xsd:element ref="ns2:a83348d14d814196bcaad6bde9cb9d0c" minOccurs="0"/>
                <xsd:element ref="ns5:Damage_x0020_LocationTaxHTField0" minOccurs="0"/>
                <xsd:element ref="ns2:TaxKeywordTaxHTField" minOccurs="0"/>
                <xsd:element ref="ns3:Site_x0020_TypeTaxHTField0" minOccurs="0"/>
                <xsd:element ref="ns5:Status_x0020_Of_x0020_SiteTaxHTField0" minOccurs="0"/>
                <xsd:element ref="ns2:e7570bd437624e0480332ee2423de9d8" minOccurs="0"/>
                <xsd:element ref="ns2:p866212cea484a06bc999f7bb36c5e20" minOccurs="0"/>
                <xsd:element ref="ns2:p9d35d47f93d40ab99282662ef2417ca" minOccurs="0"/>
                <xsd:element ref="ns2:TaxCatchAllLabel" minOccurs="0"/>
                <xsd:element ref="ns3:RegionTaxHTField0" minOccurs="0"/>
                <xsd:element ref="ns2:ff39aabcbcfa4b29888983c5e6d736f9" minOccurs="0"/>
                <xsd:element ref="ns2:e6f2ccbddc7344129cbcce7800e6bf7e" minOccurs="0"/>
                <xsd:element ref="ns1:RoutingRuleDescription" minOccurs="0"/>
                <xsd:element ref="ns2:g2834a0a4b5b445382f80b4d1c20b873" minOccurs="0"/>
                <xsd:element ref="ns2:ied6aaf0461f439496f935d3461379e0" minOccurs="0"/>
                <xsd:element ref="ns6:Meeting_x0020_Minu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73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Report_x0020_Date" ma:index="3" nillable="true" ma:displayName="Report Date" ma:format="DateOnly" ma:internalName="Report_x0020_Date">
      <xsd:simpleType>
        <xsd:restriction base="dms:DateTime"/>
      </xsd:simpleType>
    </xsd:element>
    <xsd:element name="Publishing_x0020_Agency1" ma:index="4" nillable="true" ma:displayName="Publishing Agency" ma:internalName="Publishing_x0020_Agency1" ma:readOnly="false">
      <xsd:simpleType>
        <xsd:restriction base="dms:Text">
          <xsd:maxLength value="255"/>
        </xsd:restriction>
      </xsd:simpleType>
    </xsd:element>
    <xsd:element name="Is_x0020_Reference_x0020_Doc" ma:index="6" nillable="true" ma:displayName="Is Reference Doc?" ma:default="0" ma:internalName="Is_x0020_Reference_x0020_Doc">
      <xsd:simpleType>
        <xsd:restriction base="dms:Boolean"/>
      </xsd:simpleType>
    </xsd:element>
    <xsd:element name="Is_x0020_Cluster_x0020_Management_x003f_" ma:index="8" nillable="true" ma:displayName="Is Coordination?" ma:default="0" ma:internalName="Is_x0020_Cluster_x0020_Management_x003F_">
      <xsd:simpleType>
        <xsd:restriction base="dms:Boolean"/>
      </xsd:simpleType>
    </xsd:element>
    <xsd:element name="Inter_x0020_Cluster" ma:index="9" nillable="true" ma:displayName="Is Inter Cluster?" ma:default="0" ma:internalName="Inter_x0020_Cluster">
      <xsd:simpleType>
        <xsd:restriction base="dms:Boolean"/>
      </xsd:simpleType>
    </xsd:element>
    <xsd:element name="IM" ma:index="10" nillable="true" ma:displayName="Is IM?" ma:default="0" ma:internalName="IM">
      <xsd:simpleType>
        <xsd:restriction base="dms:Boolean"/>
      </xsd:simpleType>
    </xsd:element>
    <xsd:element name="A_x002c_M_x0020_and_x0020_E" ma:index="11" nillable="true" ma:displayName="Is A,M and E?" ma:default="0" ma:internalName="A_x002C_M_x0020_and_x0020_E">
      <xsd:simpleType>
        <xsd:restriction base="dms:Boolean"/>
      </xsd:simpleType>
    </xsd:element>
    <xsd:element name="Shelter_x0020_Planning" ma:index="12" nillable="true" ma:displayName="Is Shelter Planning?" ma:default="0" ma:internalName="Shelter_x0020_Planning">
      <xsd:simpleType>
        <xsd:restriction base="dms:Boolean"/>
      </xsd:simpleType>
    </xsd:element>
    <xsd:element name="Shelter_x0020_Technical" ma:index="13" nillable="true" ma:displayName="Is Shelter Specifications?" ma:default="0" ma:internalName="Shelter_x0020_Technical">
      <xsd:simpleType>
        <xsd:restriction base="dms:Boolean"/>
      </xsd:simpleType>
    </xsd:element>
    <xsd:element name="Shelter_x0020_Programming" ma:index="14" nillable="true" ma:displayName="Is Shelter Programming" ma:default="0" ma:internalName="Shelter_x0020_Programming">
      <xsd:simpleType>
        <xsd:restriction base="dms:Boolean"/>
      </xsd:simpleType>
    </xsd:element>
    <xsd:element name="NFI_x0020_Guidance" ma:index="15" nillable="true" ma:displayName="Is NFI Guidance?" ma:default="0" ma:internalName="NFI_x0020_Guidance">
      <xsd:simpleType>
        <xsd:restriction base="dms:Boolean"/>
      </xsd:simpleType>
    </xsd:element>
    <xsd:element name="Cross_x0020_Cutting" ma:index="16" nillable="true" ma:displayName="Is Cross Cutting?" ma:default="0" ma:internalName="Cross_x0020_Cutting">
      <xsd:simpleType>
        <xsd:restriction base="dms:Boolean"/>
      </xsd:simpleType>
    </xsd:element>
    <xsd:element name="Media_x0020_Comms" ma:index="17" nillable="true" ma:displayName="Is Communications?" ma:default="0" ma:internalName="Media_x0020_Comms">
      <xsd:simpleType>
        <xsd:restriction base="dms:Boolean"/>
      </xsd:simpleType>
    </xsd:element>
    <xsd:element name="Event_x0020_Day" ma:index="39" nillable="true" ma:displayName="Event Day" ma:decimals="0" ma:internalName="Event_x0020_Day" ma:readOnly="false" ma:percentage="FALSE">
      <xsd:simpleType>
        <xsd:restriction base="dms:Number"/>
      </xsd:simpleType>
    </xsd:element>
    <xsd:element name="Event_x0020_Month" ma:index="40" nillable="true" ma:displayName="Event Month" ma:internalName="Event_x0020_Month">
      <xsd:simpleType>
        <xsd:restriction base="dms:Text">
          <xsd:maxLength value="255"/>
        </xsd:restriction>
      </xsd:simpleType>
    </xsd:element>
    <xsd:element name="Event_x0020_Year" ma:index="41" nillable="true" ma:displayName="Event Year" ma:internalName="Event_x0020_Year">
      <xsd:simpleType>
        <xsd:restriction base="dms:Number"/>
      </xsd:simpleType>
    </xsd:element>
    <xsd:element name="Websio_x0020_Document_x0020_Preview" ma:index="43" nillable="true" ma:displayName="Websio Document Preview" ma:hidden="true" ma:internalName="Websio_x0020_Document_x0020_Preview">
      <xsd:simpleType>
        <xsd:restriction base="dms:Text"/>
      </xsd:simpleType>
    </xsd:element>
    <xsd:element name="p4235251fcc1450fb6d384a4ad55daef" ma:index="44" nillable="true" ma:taxonomy="true" ma:internalName="p4235251fcc1450fb6d384a4ad55daef" ma:taxonomyFieldName="AM_x0026_E" ma:displayName="AM&amp;E" ma:default="" ma:fieldId="{94235251-fcc1-450f-b6d3-84a4ad55daef}" ma:taxonomyMulti="true" ma:sspId="31bb8de2-2522-46a2-961a-21ec87b7ce6b" ma:termSetId="fc0942ea-7101-4cef-983d-3f0c29343c77" ma:anchorId="64078d6a-a8a4-4604-937a-604e2be1b1f3" ma:open="false" ma:isKeyword="false">
      <xsd:complexType>
        <xsd:sequence>
          <xsd:element ref="pc:Terms" minOccurs="0" maxOccurs="1"/>
        </xsd:sequence>
      </xsd:complexType>
    </xsd:element>
    <xsd:element name="g7e01d2410934a95afa409e0dbebe315" ma:index="45" nillable="true" ma:taxonomy="true" ma:internalName="g7e01d2410934a95afa409e0dbebe315" ma:taxonomyFieldName="Shelter_x0020_Programming1" ma:displayName="Shelter Programming" ma:default="" ma:fieldId="{07e01d24-1093-4a95-afa4-09e0dbebe315}" ma:taxonomyMulti="true" ma:sspId="31bb8de2-2522-46a2-961a-21ec87b7ce6b" ma:termSetId="fc0942ea-7101-4cef-983d-3f0c29343c77" ma:anchorId="6ffc187a-f185-482a-93e7-cea189b516b1" ma:open="false" ma:isKeyword="false">
      <xsd:complexType>
        <xsd:sequence>
          <xsd:element ref="pc:Terms" minOccurs="0" maxOccurs="1"/>
        </xsd:sequence>
      </xsd:complexType>
    </xsd:element>
    <xsd:element name="fbbb2add3bda4432ae4dea6625736703" ma:index="47" nillable="true" ma:taxonomy="true" ma:internalName="fbbb2add3bda4432ae4dea6625736703" ma:taxonomyFieldName="Shelter_x0020_Technical1" ma:displayName="Shelter Specifications" ma:default="" ma:fieldId="{fbbb2add-3bda-4432-ae4d-ea6625736703}" ma:taxonomyMulti="true" ma:sspId="31bb8de2-2522-46a2-961a-21ec87b7ce6b" ma:termSetId="fc0942ea-7101-4cef-983d-3f0c29343c77" ma:anchorId="f6aa237b-9a9e-4828-bc8f-7a5502b6ad3b" ma:open="false" ma:isKeyword="false">
      <xsd:complexType>
        <xsd:sequence>
          <xsd:element ref="pc:Terms" minOccurs="0" maxOccurs="1"/>
        </xsd:sequence>
      </xsd:complexType>
    </xsd:element>
    <xsd:element name="mff2b4bb9c8044d88061963b2a68513a" ma:index="49" nillable="true" ma:taxonomy="true" ma:internalName="mff2b4bb9c8044d88061963b2a68513a" ma:taxonomyFieldName="Cross_x0020_Cutting1" ma:displayName="Cross Cutting" ma:default="" ma:fieldId="{6ff2b4bb-9c80-44d8-8061-963b2a68513a}" ma:taxonomyMulti="true" ma:sspId="31bb8de2-2522-46a2-961a-21ec87b7ce6b" ma:termSetId="fc0942ea-7101-4cef-983d-3f0c29343c77" ma:anchorId="c9c5ac22-9574-4787-b9be-c380f5d93423" ma:open="false" ma:isKeyword="false">
      <xsd:complexType>
        <xsd:sequence>
          <xsd:element ref="pc:Terms" minOccurs="0" maxOccurs="1"/>
        </xsd:sequence>
      </xsd:complexType>
    </xsd:element>
    <xsd:element name="b1a5a839b88a4a15abdc90cae864525c" ma:index="50" ma:taxonomy="true" ma:internalName="b1a5a839b88a4a15abdc90cae864525c" ma:taxonomyFieldName="Document_x0020_Language" ma:displayName="Document Language" ma:default="115;#English|53eb1c9d-8416-419a-9260-1df8e70b86c2" ma:fieldId="{b1a5a839-b88a-4a15-abdc-90cae864525c}" ma:sspId="31bb8de2-2522-46a2-961a-21ec87b7ce6b" ma:termSetId="fc0942ea-7101-4cef-983d-3f0c29343c77" ma:anchorId="3f8ae703-20f8-43f3-a840-a904dae7223a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description="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9d801fa33a4aa2b8220e3e5f4d4756" ma:index="53" nillable="true" ma:taxonomy="true" ma:internalName="hd9d801fa33a4aa2b8220e3e5f4d4756" ma:taxonomyFieldName="InterCluster" ma:displayName="InterCluster" ma:default="" ma:fieldId="{1d9d801f-a33a-4aa2-b822-0e3e5f4d4756}" ma:taxonomyMulti="true" ma:sspId="31bb8de2-2522-46a2-961a-21ec87b7ce6b" ma:termSetId="fc0942ea-7101-4cef-983d-3f0c29343c77" ma:anchorId="470ba90d-466f-484c-b12a-234bc55ee74d" ma:open="false" ma:isKeyword="false">
      <xsd:complexType>
        <xsd:sequence>
          <xsd:element ref="pc:Terms" minOccurs="0" maxOccurs="1"/>
        </xsd:sequence>
      </xsd:complexType>
    </xsd:element>
    <xsd:element name="a83348d14d814196bcaad6bde9cb9d0c" ma:index="57" nillable="true" ma:taxonomy="true" ma:internalName="a83348d14d814196bcaad6bde9cb9d0c" ma:taxonomyFieldName="Management_x002F_Coordination" ma:displayName="Coordination" ma:readOnly="false" ma:default="" ma:fieldId="{a83348d1-4d81-4196-bcaa-d6bde9cb9d0c}" ma:taxonomyMulti="true" ma:sspId="31bb8de2-2522-46a2-961a-21ec87b7ce6b" ma:termSetId="fc0942ea-7101-4cef-983d-3f0c29343c77" ma:anchorId="e05f679b-4c94-4f3d-ae2a-25f1b2852231" ma:open="fals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Other Keywords" ma:readOnly="false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570bd437624e0480332ee2423de9d8" ma:index="62" nillable="true" ma:taxonomy="true" ma:internalName="e7570bd437624e0480332ee2423de9d8" ma:taxonomyFieldName="Information_x0020_Management" ma:displayName="Information Management" ma:default="" ma:fieldId="{e7570bd4-3762-4e04-8033-2ee2423de9d8}" ma:taxonomyMulti="true" ma:sspId="31bb8de2-2522-46a2-961a-21ec87b7ce6b" ma:termSetId="fc0942ea-7101-4cef-983d-3f0c29343c77" ma:anchorId="9a84bd8f-7ea1-4b49-af83-e1dff044a912" ma:open="false" ma:isKeyword="false">
      <xsd:complexType>
        <xsd:sequence>
          <xsd:element ref="pc:Terms" minOccurs="0" maxOccurs="1"/>
        </xsd:sequence>
      </xsd:complexType>
    </xsd:element>
    <xsd:element name="p866212cea484a06bc999f7bb36c5e20" ma:index="63" nillable="true" ma:taxonomy="true" ma:internalName="p866212cea484a06bc999f7bb36c5e20" ma:taxonomyFieldName="Miscellaneoud_x0020_Terms" ma:displayName="Miscellaneous Terms" ma:default="" ma:fieldId="{9866212c-ea48-4a06-bc99-9f7bb36c5e20}" ma:taxonomyMulti="true" ma:sspId="31bb8de2-2522-46a2-961a-21ec87b7ce6b" ma:termSetId="fc0942ea-7101-4cef-983d-3f0c29343c77" ma:anchorId="54a1997e-7057-4841-9f7a-089c4d2738e1" ma:open="false" ma:isKeyword="false">
      <xsd:complexType>
        <xsd:sequence>
          <xsd:element ref="pc:Terms" minOccurs="0" maxOccurs="1"/>
        </xsd:sequence>
      </xsd:complexType>
    </xsd:element>
    <xsd:element name="p9d35d47f93d40ab99282662ef2417ca" ma:index="65" nillable="true" ma:taxonomy="true" ma:internalName="p9d35d47f93d40ab99282662ef2417ca" ma:taxonomyFieldName="NFI_x0020_Guidance1" ma:displayName="NFI Guidance" ma:default="" ma:fieldId="{99d35d47-f93d-40ab-9928-2662ef2417ca}" ma:taxonomyMulti="true" ma:sspId="31bb8de2-2522-46a2-961a-21ec87b7ce6b" ma:termSetId="fc0942ea-7101-4cef-983d-3f0c29343c77" ma:anchorId="e2765451-e2db-4bc1-bb0f-bd12364b4471" ma:open="false" ma:isKeyword="false">
      <xsd:complexType>
        <xsd:sequence>
          <xsd:element ref="pc:Terms" minOccurs="0" maxOccurs="1"/>
        </xsd:sequence>
      </xsd:complexType>
    </xsd:element>
    <xsd:element name="TaxCatchAllLabel" ma:index="67" nillable="true" ma:displayName="Taxonomy Catch All Column1" ma:description="" ma:hidden="true" ma:list="{3a036ed0-d222-47b6-8583-8ea0c1662976}" ma:internalName="TaxCatchAllLabel" ma:readOnly="true" ma:showField="CatchAllDataLabel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39aabcbcfa4b29888983c5e6d736f9" ma:index="69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6f2ccbddc7344129cbcce7800e6bf7e" ma:index="72" nillable="true" ma:taxonomy="true" ma:internalName="e6f2ccbddc7344129cbcce7800e6bf7e" ma:taxonomyFieldName="Document_x0020_Category" ma:displayName="Document Category" ma:default="" ma:fieldId="{e6f2ccbd-dc73-4412-9cbc-ce7800e6bf7e}" ma:taxonomyMulti="true" ma:sspId="31bb8de2-2522-46a2-961a-21ec87b7ce6b" ma:termSetId="fc0942ea-7101-4cef-983d-3f0c29343c77" ma:anchorId="2f0acb8a-9894-40ab-bdeb-14b10062243e" ma:open="false" ma:isKeyword="false">
      <xsd:complexType>
        <xsd:sequence>
          <xsd:element ref="pc:Terms" minOccurs="0" maxOccurs="1"/>
        </xsd:sequence>
      </xsd:complexType>
    </xsd:element>
    <xsd:element name="g2834a0a4b5b445382f80b4d1c20b873" ma:index="74" nillable="true" ma:taxonomy="true" ma:internalName="g2834a0a4b5b445382f80b4d1c20b873" ma:taxonomyFieldName="Responses_x0020_sites" ma:displayName="Response site" ma:default="" ma:fieldId="{02834a0a-4b5b-4453-82f8-0b4d1c20b873}" ma:sspId="31bb8de2-2522-46a2-961a-21ec87b7ce6b" ma:termSetId="c88c7c60-b560-48ad-baaa-30f828e920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d6aaf0461f439496f935d3461379e0" ma:index="75" nillable="true" ma:taxonomy="true" ma:internalName="ied6aaf0461f439496f935d3461379e0" ma:taxonomyFieldName="Shelter_x0020_Planning1" ma:displayName="Shelter Planning" ma:default="" ma:fieldId="{2ed6aaf0-461f-4394-96f9-35d3461379e0}" ma:taxonomyMulti="true" ma:sspId="31bb8de2-2522-46a2-961a-21ec87b7ce6b" ma:termSetId="fc0942ea-7101-4cef-983d-3f0c29343c77" ma:anchorId="a9c87c9d-9d88-4522-b16d-9a64592835e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60211-3e43-4ff7-a9ea-22e8b7d99117" elementFormDefault="qualified">
    <xsd:import namespace="http://schemas.microsoft.com/office/2006/documentManagement/types"/>
    <xsd:import namespace="http://schemas.microsoft.com/office/infopath/2007/PartnerControls"/>
    <xsd:element name="Is_x0020_Key_x0020_Document1" ma:index="5" nillable="true" ma:displayName="Is Key Document?" ma:default="0" ma:internalName="Is_x0020_Key_x0020_Document1">
      <xsd:simpleType>
        <xsd:restriction base="dms:Boolean"/>
      </xsd:simpleType>
    </xsd:element>
    <xsd:element name="CountryTaxHTField0" ma:index="48" nillable="true" ma:taxonomy="true" ma:internalName="CountryTaxHTField0" ma:taxonomyFieldName="Country" ma:displayName="Country" ma:default="" ma:fieldId="{942e2469-e9bf-41fa-8fad-a32765061e66}" ma:sspId="31bb8de2-2522-46a2-961a-21ec87b7ce6b" ma:termSetId="ad519c2a-14d0-4119-8cdc-b9a52bc5b3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_x0020_TypeTaxHTField0" ma:index="52" nillable="true" ma:taxonomy="true" ma:internalName="Event_x0020_TypeTaxHTField0" ma:taxonomyFieldName="Event_x0020_Type" ma:displayName="Event Type" ma:default="312;#Conflict|cd1719c2-e0d5-486c-9a70-d3abb04d6e72" ma:fieldId="{d2819105-16ee-476a-a49b-7913380fbc9d}" ma:taxonomyMulti="true" ma:sspId="31bb8de2-2522-46a2-961a-21ec87b7ce6b" ma:termSetId="0eaafbb5-4d8c-4c82-bb5b-501da8d147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gree_x0020_Of_x0020_DisplacementTaxHTField0" ma:index="54" nillable="true" ma:taxonomy="true" ma:internalName="Degree_x0020_Of_x0020_DisplacementTaxHTField0" ma:taxonomyFieldName="Degree_x0020_Of_x0020_Displacement" ma:displayName="Degree Of Displacement" ma:default="" ma:fieldId="{8d36c8ee-9bdf-45f8-b12b-68c9c2a5dddc}" ma:sspId="31bb8de2-2522-46a2-961a-21ec87b7ce6b" ma:termSetId="0ecb1a3f-12f4-47b9-a783-88f4976f6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_x0020_TypeTaxHTField0" ma:index="60" nillable="true" ma:taxonomy="true" ma:internalName="Site_x0020_TypeTaxHTField0" ma:taxonomyFieldName="Site_x0020_Type" ma:displayName="Site Type" ma:default="" ma:fieldId="{ccd48824-457c-44cf-ba2d-889d91075ddc}" ma:sspId="31bb8de2-2522-46a2-961a-21ec87b7ce6b" ma:termSetId="e2abc14b-db18-48c1-8087-07344f873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68" nillable="true" ma:taxonomy="true" ma:internalName="RegionTaxHTField0" ma:taxonomyFieldName="Region" ma:displayName="Region" ma:default="" ma:fieldId="{af22edad-9239-4d75-8f67-d09707ae69d6}" ma:sspId="31bb8de2-2522-46a2-961a-21ec87b7ce6b" ma:termSetId="71828aff-fb7f-4f7b-be9f-2eb2e6e3d7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da107-b4b9-4416-82f0-a17ea7b4313c" elementFormDefault="qualified">
    <xsd:import namespace="http://schemas.microsoft.com/office/2006/documentManagement/types"/>
    <xsd:import namespace="http://schemas.microsoft.com/office/infopath/2007/PartnerControls"/>
    <xsd:element name="Current_x0020_Lead_x0020_AgencyTaxHTField0" ma:index="56" nillable="true" ma:taxonomy="true" ma:internalName="Current_x0020_Lead_x0020_AgencyTaxHTField0" ma:taxonomyFieldName="Current_x0020_Lead_x0020_Agency" ma:displayName="Emergency Lead Agency" ma:default="184;#UNHCR|b7c1c785-20d3-4ead-b532-031cae1f6f80" ma:fieldId="{2eba69d1-0ed3-4998-b497-06086d343192}" ma:sspId="31bb8de2-2522-46a2-961a-21ec87b7ce6b" ma:termSetId="4713f10a-82b4-4a3e-b646-90b814a0de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2dea-fc32-4e1e-a3c6-c3136ef66f65" elementFormDefault="qualified">
    <xsd:import namespace="http://schemas.microsoft.com/office/2006/documentManagement/types"/>
    <xsd:import namespace="http://schemas.microsoft.com/office/infopath/2007/PartnerControls"/>
    <xsd:element name="Damage_x0020_LocationTaxHTField0" ma:index="58" nillable="true" ma:taxonomy="true" ma:internalName="Damage_x0020_LocationTaxHTField0" ma:taxonomyFieldName="Damage_x0020_Location" ma:displayName="Damage Location" ma:default="" ma:fieldId="{c46b9bb5-ec8d-4991-ac82-8192f2f89d75}" ma:taxonomyMulti="true" ma:sspId="31bb8de2-2522-46a2-961a-21ec87b7ce6b" ma:termSetId="a720a396-a0fa-4309-92b6-8330774eb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_x0020_Of_x0020_SiteTaxHTField0" ma:index="61" nillable="true" ma:taxonomy="true" ma:internalName="Status_x0020_Of_x0020_SiteTaxHTField0" ma:taxonomyFieldName="Status_x0020_Of_x0020_Site" ma:displayName="Site Status" ma:default="15;#Active|319c008f-4e4c-46bc-95eb-65641b9bd58c" ma:fieldId="{3818a4dd-3292-4cd0-97d2-80aec5764792}" ma:sspId="31bb8de2-2522-46a2-961a-21ec87b7ce6b" ma:termSetId="6b025238-0067-4eb3-9e39-f0f2cf9177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0b93c-428b-4d8d-a01e-34c4ff3c3e83" elementFormDefault="qualified">
    <xsd:import namespace="http://schemas.microsoft.com/office/2006/documentManagement/types"/>
    <xsd:import namespace="http://schemas.microsoft.com/office/infopath/2007/PartnerControls"/>
    <xsd:element name="Meeting_x0020_Minutes" ma:index="76" nillable="true" ma:displayName="Meeting Minutes" ma:default="0" ma:internalName="Meeting_x0020_Minute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f2b4bb9c8044d88061963b2a68513a xmlns="96664bca-06c0-4657-b6f9-0a997f5ff9b9">
      <Terms xmlns="http://schemas.microsoft.com/office/infopath/2007/PartnerControls"/>
    </mff2b4bb9c8044d88061963b2a68513a>
    <Inter_x0020_Cluster xmlns="96664bca-06c0-4657-b6f9-0a997f5ff9b9">false</Inter_x0020_Cluster>
    <e7570bd437624e0480332ee2423de9d8 xmlns="96664bca-06c0-4657-b6f9-0a997f5ff9b9">
      <Terms xmlns="http://schemas.microsoft.com/office/infopath/2007/PartnerControls"/>
    </e7570bd437624e0480332ee2423de9d8>
    <Cross_x0020_Cutting xmlns="96664bca-06c0-4657-b6f9-0a997f5ff9b9">false</Cross_x0020_Cutting>
    <Is_x0020_Key_x0020_Document1 xmlns="c2760211-3e43-4ff7-a9ea-22e8b7d99117">false</Is_x0020_Key_x0020_Document1>
    <p4235251fcc1450fb6d384a4ad55daef xmlns="96664bca-06c0-4657-b6f9-0a997f5ff9b9">
      <Terms xmlns="http://schemas.microsoft.com/office/infopath/2007/PartnerControls"/>
    </p4235251fcc1450fb6d384a4ad55daef>
    <Site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Response</TermName>
          <TermId xmlns="http://schemas.microsoft.com/office/infopath/2007/PartnerControls">6bd9b9ba-7d2f-42c0-b763-fbe6e7a871e1</TermId>
        </TermInfo>
      </Terms>
    </Site_x0020_TypeTaxHTField0>
    <g7e01d2410934a95afa409e0dbebe315 xmlns="96664bca-06c0-4657-b6f9-0a997f5ff9b9">
      <Terms xmlns="http://schemas.microsoft.com/office/infopath/2007/PartnerControls"/>
    </g7e01d2410934a95afa409e0dbebe315>
    <hd9d801fa33a4aa2b8220e3e5f4d4756 xmlns="96664bca-06c0-4657-b6f9-0a997f5ff9b9">
      <Terms xmlns="http://schemas.microsoft.com/office/infopath/2007/PartnerControls"/>
    </hd9d801fa33a4aa2b8220e3e5f4d4756>
    <Event_x0020_Month xmlns="96664bca-06c0-4657-b6f9-0a997f5ff9b9" xsi:nil="true"/>
    <Country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Somalia</TermName>
          <TermId xmlns="http://schemas.microsoft.com/office/infopath/2007/PartnerControls">8c659038-cd50-475e-b664-503d00fa494d</TermId>
        </TermInfo>
      </Terms>
    </CountryTaxHTField0>
    <Shelter_x0020_Technical xmlns="96664bca-06c0-4657-b6f9-0a997f5ff9b9">false</Shelter_x0020_Technical>
    <Degree_x0020_Of_x0020_DisplacementTaxHTField0 xmlns="c2760211-3e43-4ff7-a9ea-22e8b7d99117">
      <Terms xmlns="http://schemas.microsoft.com/office/infopath/2007/PartnerControls"/>
    </Degree_x0020_Of_x0020_DisplacementTaxHTField0>
    <Is_x0020_Cluster_x0020_Management_x003f_ xmlns="96664bca-06c0-4657-b6f9-0a997f5ff9b9">false</Is_x0020_Cluster_x0020_Management_x003f_>
    <IM xmlns="96664bca-06c0-4657-b6f9-0a997f5ff9b9">false</IM>
    <Event_x0020_Day xmlns="96664bca-06c0-4657-b6f9-0a997f5ff9b9" xsi:nil="true"/>
    <TaxKeywordTaxHTField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7f7914ed-4857-48bd-91a7-58b2cb470a92</TermId>
        </TermInfo>
        <TermInfo xmlns="http://schemas.microsoft.com/office/infopath/2007/PartnerControls">
          <TermName xmlns="http://schemas.microsoft.com/office/infopath/2007/PartnerControls">MPW</TermName>
          <TermId xmlns="http://schemas.microsoft.com/office/infopath/2007/PartnerControls">663c7366-e3ef-4f39-a773-094dae838b79</TermId>
        </TermInfo>
        <TermInfo xmlns="http://schemas.microsoft.com/office/infopath/2007/PartnerControls">
          <TermName xmlns="http://schemas.microsoft.com/office/infopath/2007/PartnerControls">TWG</TermName>
          <TermId xmlns="http://schemas.microsoft.com/office/infopath/2007/PartnerControls">237c6ecd-120d-4d69-9cdf-2bd0c029b960</TermId>
        </TermInfo>
      </Terms>
    </TaxKeywordTaxHTField>
    <ied6aaf0461f439496f935d3461379e0 xmlns="96664bca-06c0-4657-b6f9-0a997f5ff9b9">
      <Terms xmlns="http://schemas.microsoft.com/office/infopath/2007/PartnerControls"/>
    </ied6aaf0461f439496f935d3461379e0>
    <Is_x0020_Reference_x0020_Doc xmlns="96664bca-06c0-4657-b6f9-0a997f5ff9b9">false</Is_x0020_Reference_x0020_Doc>
    <Event_x0020_Year xmlns="96664bca-06c0-4657-b6f9-0a997f5ff9b9">2014</Event_x0020_Year>
    <A_x002c_M_x0020_and_x0020_E xmlns="96664bca-06c0-4657-b6f9-0a997f5ff9b9">false</A_x002c_M_x0020_and_x0020_E>
    <Event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Conflict</TermName>
          <TermId xmlns="http://schemas.microsoft.com/office/infopath/2007/PartnerControls">cd1719c2-e0d5-486c-9a70-d3abb04d6e72</TermId>
        </TermInfo>
      </Terms>
    </Event_x0020_TypeTaxHTField0>
    <ff39aabcbcfa4b29888983c5e6d736f9 xmlns="96664bca-06c0-4657-b6f9-0a997f5ff9b9">
      <Terms xmlns="http://schemas.microsoft.com/office/infopath/2007/PartnerControls"/>
    </ff39aabcbcfa4b29888983c5e6d736f9>
    <e6f2ccbddc7344129cbcce7800e6bf7e xmlns="96664bca-06c0-4657-b6f9-0a997f5ff9b9">
      <Terms xmlns="http://schemas.microsoft.com/office/infopath/2007/PartnerControls"/>
    </e6f2ccbddc7344129cbcce7800e6bf7e>
    <g2834a0a4b5b445382f80b4d1c20b873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Somalia</TermName>
          <TermId xmlns="http://schemas.microsoft.com/office/infopath/2007/PartnerControls">8c659038-cd50-475e-b664-503d00fa494d</TermId>
        </TermInfo>
      </Terms>
    </g2834a0a4b5b445382f80b4d1c20b873>
    <Document_x0020_Description xmlns="96664bca-06c0-4657-b6f9-0a997f5ff9b9">&lt;div class="ExternalClass2A0CCEB90C5D4F25A830D2F4FB72D976"&gt;&lt;p style="font-size:10.6666669845581px"&gt;​&lt;span&gt;Somalia
Shelter Cluster Monitoring &amp;amp; Evaluation Framework​&lt;/span&gt;&lt;/p&gt;
&lt;p class="MsoNormal" style="margin-bottom:0.0001pt"&gt;&lt;span style="font-size:10pt"&gt;&lt;/span&gt;&lt;/p&gt;&lt;/div&gt;</Document_x0020_Description>
    <Websio_x0020_Document_x0020_Preview xmlns="96664bca-06c0-4657-b6f9-0a997f5ff9b9">/Africa/Somalia/_layouts/WebsioPreviewField/preview.aspx?ID=a72f045e-38c7-484d-bef5-a0c90b44793a&amp;WebID=8aece5fa-0af3-49d1-87d1-2709b6be378f&amp;SiteID=0e29c24b-3e6a-4c7c-8cc1-69b27805b55c</Websio_x0020_Document_x0020_Preview>
    <b1a5a839b88a4a15abdc90cae864525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53eb1c9d-8416-419a-9260-1df8e70b86c2</TermId>
        </TermInfo>
      </Terms>
    </b1a5a839b88a4a15abdc90cae864525c>
    <p866212cea484a06bc999f7bb36c5e20 xmlns="96664bca-06c0-4657-b6f9-0a997f5ff9b9">
      <Terms xmlns="http://schemas.microsoft.com/office/infopath/2007/PartnerControls"/>
    </p866212cea484a06bc999f7bb36c5e20>
    <RoutingRuleDescription xmlns="http://schemas.microsoft.com/sharepoint/v3" xsi:nil="true"/>
    <Publishing_x0020_Agency1 xmlns="96664bca-06c0-4657-b6f9-0a997f5ff9b9" xsi:nil="true"/>
    <fbbb2add3bda4432ae4dea6625736703 xmlns="96664bca-06c0-4657-b6f9-0a997f5ff9b9">
      <Terms xmlns="http://schemas.microsoft.com/office/infopath/2007/PartnerControls"/>
    </fbbb2add3bda4432ae4dea6625736703>
    <TaxCatchAll xmlns="96664bca-06c0-4657-b6f9-0a997f5ff9b9">
      <Value>531</Value>
      <Value>578</Value>
      <Value>15</Value>
      <Value>184</Value>
      <Value>312</Value>
      <Value>11</Value>
      <Value>307</Value>
      <Value>260</Value>
      <Value>532</Value>
      <Value>2</Value>
      <Value>115</Value>
    </TaxCatchAll>
    <Shelter_x0020_Programming xmlns="96664bca-06c0-4657-b6f9-0a997f5ff9b9">false</Shelter_x0020_Programming>
    <Status_x0020_Of_x0020_Site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319c008f-4e4c-46bc-95eb-65641b9bd58c</TermId>
        </TermInfo>
      </Terms>
    </Status_x0020_Of_x0020_SiteTaxHTField0>
    <Shelter_x0020_Planning xmlns="96664bca-06c0-4657-b6f9-0a997f5ff9b9">false</Shelter_x0020_Planning>
    <Media_x0020_Comms xmlns="96664bca-06c0-4657-b6f9-0a997f5ff9b9">false</Media_x0020_Comms>
    <a83348d14d814196bcaad6bde9cb9d0c xmlns="96664bca-06c0-4657-b6f9-0a997f5ff9b9">
      <Terms xmlns="http://schemas.microsoft.com/office/infopath/2007/PartnerControls"/>
    </a83348d14d814196bcaad6bde9cb9d0c>
    <Region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Africa</TermName>
          <TermId xmlns="http://schemas.microsoft.com/office/infopath/2007/PartnerControls">1ba9746a-aff3-417e-bf2e-9c31ce63ea2f</TermId>
        </TermInfo>
      </Terms>
    </RegionTaxHTField0>
    <Damage_x0020_LocationTaxHTField0 xmlns="44d82dea-fc32-4e1e-a3c6-c3136ef66f65">
      <Terms xmlns="http://schemas.microsoft.com/office/infopath/2007/PartnerControls"/>
    </Damage_x0020_LocationTaxHTField0>
    <NFI_x0020_Guidance xmlns="96664bca-06c0-4657-b6f9-0a997f5ff9b9">false</NFI_x0020_Guidance>
    <p9d35d47f93d40ab99282662ef2417ca xmlns="96664bca-06c0-4657-b6f9-0a997f5ff9b9">
      <Terms xmlns="http://schemas.microsoft.com/office/infopath/2007/PartnerControls"/>
    </p9d35d47f93d40ab99282662ef2417ca>
    <Report_x0020_Date xmlns="96664bca-06c0-4657-b6f9-0a997f5ff9b9">2014-12-18T00:00:00+00:00</Report_x0020_Date>
    <Current_x0020_Lead_x0020_AgencyTaxHTField0 xmlns="410da107-b4b9-4416-82f0-a17ea7b431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UNHCR</TermName>
          <TermId xmlns="http://schemas.microsoft.com/office/infopath/2007/PartnerControls">b7c1c785-20d3-4ead-b532-031cae1f6f80</TermId>
        </TermInfo>
      </Terms>
    </Current_x0020_Lead_x0020_AgencyTaxHTField0>
    <Meeting_x0020_Minutes xmlns="8dc0b93c-428b-4d8d-a01e-34c4ff3c3e83">false</Meeting_x0020_Minutes>
  </documentManagement>
</p:properties>
</file>

<file path=customXml/itemProps1.xml><?xml version="1.0" encoding="utf-8"?>
<ds:datastoreItem xmlns:ds="http://schemas.openxmlformats.org/officeDocument/2006/customXml" ds:itemID="{D714E322-09D5-4164-9785-46BDCD6BA951}"/>
</file>

<file path=customXml/itemProps2.xml><?xml version="1.0" encoding="utf-8"?>
<ds:datastoreItem xmlns:ds="http://schemas.openxmlformats.org/officeDocument/2006/customXml" ds:itemID="{3A7095E1-389B-4A16-81C8-78A78CBB513E}"/>
</file>

<file path=customXml/itemProps3.xml><?xml version="1.0" encoding="utf-8"?>
<ds:datastoreItem xmlns:ds="http://schemas.openxmlformats.org/officeDocument/2006/customXml" ds:itemID="{22F37FD7-0559-4034-8DC2-81E8A2BC6C08}"/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1115</Words>
  <Application>Microsoft Office PowerPoint</Application>
  <PresentationFormat>On-screen Show (4:3)</PresentationFormat>
  <Paragraphs>264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Somalia Shelter Cluster Monitoring &amp; Evaluation Framework</vt:lpstr>
      <vt:lpstr>TITLE 1  TITLE 1  TITLE 1 </vt:lpstr>
      <vt:lpstr>TITLE 1  TITLE 1  TITLE 1 </vt:lpstr>
      <vt:lpstr>Somalia Shelter Cluster Monitoring &amp; Evaluation Framework</vt:lpstr>
      <vt:lpstr>TITLE 1  TITLE 1  TITLE 1 </vt:lpstr>
      <vt:lpstr>TITLE 1  TITLE 1  TITLE 1 </vt:lpstr>
      <vt:lpstr>TITLE 1  TITLE 1  TITLE 1 </vt:lpstr>
      <vt:lpstr>TITLE 1  TITLE 1  TITLE 1 </vt:lpstr>
      <vt:lpstr>Somalia Shelter Cluster Monitoring &amp; Evaluation Framework</vt:lpstr>
      <vt:lpstr>TITLE 1  TITLE 1  TITLE 1 </vt:lpstr>
      <vt:lpstr>TITLE 1  TITLE 1  TITLE 1 </vt:lpstr>
      <vt:lpstr>TITLE 1  TITLE 1  TITLE 1 </vt:lpstr>
      <vt:lpstr>TITLE 1  TITLE 1  TITLE 1 </vt:lpstr>
      <vt:lpstr>Somalia Shelter Cluster Monitoring &amp; Evaluation Framework</vt:lpstr>
      <vt:lpstr>TITLE 1  TITLE 1  TITLE 1 </vt:lpstr>
      <vt:lpstr>TITLE 1  TITLE 1  TITLE 1 </vt:lpstr>
      <vt:lpstr>Somalia Shelter Cluster Monitoring &amp; Evaluation Framework</vt:lpstr>
      <vt:lpstr>TITLE 1  TITLE 1  TITLE 1 </vt:lpstr>
      <vt:lpstr>TITLE 1  TITLE 1  TITLE 1 </vt:lpstr>
      <vt:lpstr>Somalia Shelter Cluster Monitoring &amp; Evaluation Framework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Eugenia Gallese</dc:creator>
  <cp:keywords>MPW; Presentation; TWG</cp:keywords>
  <cp:lastModifiedBy>User</cp:lastModifiedBy>
  <cp:revision>123</cp:revision>
  <dcterms:created xsi:type="dcterms:W3CDTF">2014-07-28T11:16:07Z</dcterms:created>
  <dcterms:modified xsi:type="dcterms:W3CDTF">2014-12-19T08:51:09Z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0x010100AA7AFC8FE433CD4B94E991D812AE17EB006A5F64AD73C17C40B226CE803FB50B8E</vt:lpwstr>
  </property>
  <property fmtid="{D5CDD505-2E9C-101B-9397-08002B2CF9AE}" pid="3" name="TaxKeyword">
    <vt:lpwstr>578;#Presentation|7f7914ed-4857-48bd-91a7-58b2cb470a92;#532;#MPW|663c7366-e3ef-4f39-a773-094dae838b79;#531;#TWG|237c6ecd-120d-4d69-9cdf-2bd0c029b960</vt:lpwstr>
  </property>
  <property fmtid="{D5CDD505-2E9C-101B-9397-08002B2CF9AE}" pid="4" name="Site Type">
    <vt:lpwstr>11;#Response|6bd9b9ba-7d2f-42c0-b763-fbe6e7a871e1</vt:lpwstr>
  </property>
  <property fmtid="{D5CDD505-2E9C-101B-9397-08002B2CF9AE}" pid="5" name="Region">
    <vt:lpwstr>2;#Africa|1ba9746a-aff3-417e-bf2e-9c31ce63ea2f</vt:lpwstr>
  </property>
  <property fmtid="{D5CDD505-2E9C-101B-9397-08002B2CF9AE}" pid="6" name="Document Language">
    <vt:lpwstr>115;#English|53eb1c9d-8416-419a-9260-1df8e70b86c2</vt:lpwstr>
  </property>
  <property fmtid="{D5CDD505-2E9C-101B-9397-08002B2CF9AE}" pid="7" name="Document Category">
    <vt:lpwstr/>
  </property>
  <property fmtid="{D5CDD505-2E9C-101B-9397-08002B2CF9AE}" pid="8" name="Shelter Programming1">
    <vt:lpwstr/>
  </property>
  <property fmtid="{D5CDD505-2E9C-101B-9397-08002B2CF9AE}" pid="9" name="Miscellaneoud Terms">
    <vt:lpwstr/>
  </property>
  <property fmtid="{D5CDD505-2E9C-101B-9397-08002B2CF9AE}" pid="10" name="Information Management">
    <vt:lpwstr/>
  </property>
  <property fmtid="{D5CDD505-2E9C-101B-9397-08002B2CF9AE}" pid="11" name="NFI Guidance1">
    <vt:lpwstr/>
  </property>
  <property fmtid="{D5CDD505-2E9C-101B-9397-08002B2CF9AE}" pid="12" name="Communications">
    <vt:lpwstr/>
  </property>
  <property fmtid="{D5CDD505-2E9C-101B-9397-08002B2CF9AE}" pid="13" name="Responses sites">
    <vt:lpwstr>307;#Somalia|8c659038-cd50-475e-b664-503d00fa494d</vt:lpwstr>
  </property>
  <property fmtid="{D5CDD505-2E9C-101B-9397-08002B2CF9AE}" pid="14" name="Country">
    <vt:lpwstr>260;#Somalia|8c659038-cd50-475e-b664-503d00fa494d</vt:lpwstr>
  </property>
  <property fmtid="{D5CDD505-2E9C-101B-9397-08002B2CF9AE}" pid="15" name="Damage Location">
    <vt:lpwstr/>
  </property>
  <property fmtid="{D5CDD505-2E9C-101B-9397-08002B2CF9AE}" pid="17" name="InterCluster">
    <vt:lpwstr/>
  </property>
  <property fmtid="{D5CDD505-2E9C-101B-9397-08002B2CF9AE}" pid="18" name="Management/Coordination">
    <vt:lpwstr/>
  </property>
  <property fmtid="{D5CDD505-2E9C-101B-9397-08002B2CF9AE}" pid="19" name="Current Lead Agency">
    <vt:lpwstr>184;#UNHCR|b7c1c785-20d3-4ead-b532-031cae1f6f80</vt:lpwstr>
  </property>
  <property fmtid="{D5CDD505-2E9C-101B-9397-08002B2CF9AE}" pid="20" name="Cross Cutting1">
    <vt:lpwstr/>
  </property>
  <property fmtid="{D5CDD505-2E9C-101B-9397-08002B2CF9AE}" pid="21" name="Status Of Site">
    <vt:lpwstr>15;#Active|319c008f-4e4c-46bc-95eb-65641b9bd58c</vt:lpwstr>
  </property>
  <property fmtid="{D5CDD505-2E9C-101B-9397-08002B2CF9AE}" pid="22" name="AM&amp;E">
    <vt:lpwstr/>
  </property>
  <property fmtid="{D5CDD505-2E9C-101B-9397-08002B2CF9AE}" pid="23" name="Shelter Technical1">
    <vt:lpwstr/>
  </property>
  <property fmtid="{D5CDD505-2E9C-101B-9397-08002B2CF9AE}" pid="24" name="Shelter Planning1">
    <vt:lpwstr/>
  </property>
  <property fmtid="{D5CDD505-2E9C-101B-9397-08002B2CF9AE}" pid="25" name="Event Type">
    <vt:lpwstr>312;#Conflict|cd1719c2-e0d5-486c-9a70-d3abb04d6e72</vt:lpwstr>
  </property>
</Properties>
</file>