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6" r:id="rId3"/>
    <p:sldId id="267" r:id="rId4"/>
    <p:sldId id="259" r:id="rId5"/>
    <p:sldId id="260" r:id="rId6"/>
    <p:sldId id="261" r:id="rId7"/>
    <p:sldId id="262" r:id="rId8"/>
    <p:sldId id="264" r:id="rId9"/>
    <p:sldId id="265" r:id="rId10"/>
    <p:sldId id="263" r:id="rId11"/>
    <p:sldId id="269" r:id="rId12"/>
    <p:sldId id="27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5" autoAdjust="0"/>
    <p:restoredTop sz="45131" autoAdjust="0"/>
  </p:normalViewPr>
  <p:slideViewPr>
    <p:cSldViewPr snapToGrid="0">
      <p:cViewPr varScale="1">
        <p:scale>
          <a:sx n="31" d="100"/>
          <a:sy n="31" d="100"/>
        </p:scale>
        <p:origin x="1829" y="1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048B9-633D-4CB8-A9C9-B5D6EAA52EA3}"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11A4A-9EA9-4F99-9637-9C9670658E7B}" type="slidenum">
              <a:rPr lang="en-US" smtClean="0"/>
              <a:t>‹#›</a:t>
            </a:fld>
            <a:endParaRPr lang="en-US"/>
          </a:p>
        </p:txBody>
      </p:sp>
    </p:spTree>
    <p:extLst>
      <p:ext uri="{BB962C8B-B14F-4D97-AF65-F5344CB8AC3E}">
        <p14:creationId xmlns:p14="http://schemas.microsoft.com/office/powerpoint/2010/main" val="403454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Syria is one of the most complex and dynamic humanitarian crises in the world today. Since March 2011, over a quarter of a million Syrians have been killed and over one million have been injured. 4.8 million Syrians have been forced to leave the country, and 6.5 million are internally displaced, making Syria the largest displacement crisis globally.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2016, an estimated 13.5 million people, including 6 million children, are in need of humanitarian assistance. Of these 5.47 million people are in hard-to-reach areas, including close to 600,000 people in 18 besieged areas.</a:t>
            </a:r>
          </a:p>
          <a:p>
            <a:endParaRPr lang="en-US" dirty="0" smtClean="0"/>
          </a:p>
          <a:p>
            <a:r>
              <a:rPr lang="en-US" dirty="0" smtClean="0"/>
              <a:t>The Syrian government and its allies remain responsible for the majority of existing sieges.</a:t>
            </a:r>
          </a:p>
          <a:p>
            <a:endParaRPr lang="en-US" dirty="0" smtClean="0"/>
          </a:p>
          <a:p>
            <a:r>
              <a:rPr lang="en-US" dirty="0" smtClean="0"/>
              <a:t>Four communities – eastern Aleppo city, </a:t>
            </a:r>
            <a:r>
              <a:rPr lang="en-US" dirty="0" err="1" smtClean="0"/>
              <a:t>Madaya</a:t>
            </a:r>
            <a:r>
              <a:rPr lang="en-US" dirty="0" smtClean="0"/>
              <a:t> and </a:t>
            </a:r>
            <a:r>
              <a:rPr lang="en-US" dirty="0" err="1" smtClean="0"/>
              <a:t>Douma</a:t>
            </a:r>
            <a:r>
              <a:rPr lang="en-US" dirty="0" smtClean="0"/>
              <a:t> in Rural Damascus and </a:t>
            </a:r>
            <a:r>
              <a:rPr lang="en-US" dirty="0" err="1" smtClean="0"/>
              <a:t>alWaer</a:t>
            </a:r>
            <a:r>
              <a:rPr lang="en-US" dirty="0" smtClean="0"/>
              <a:t> in Homs – require immediate international assistance to prevent looming humanitarian catastrophes. These four critically imperiled areas combined contain more than half a million people.</a:t>
            </a:r>
          </a:p>
          <a:p>
            <a:endParaRPr lang="en-US" dirty="0" smtClean="0"/>
          </a:p>
        </p:txBody>
      </p:sp>
      <p:sp>
        <p:nvSpPr>
          <p:cNvPr id="4" name="Slide Number Placeholder 3"/>
          <p:cNvSpPr>
            <a:spLocks noGrp="1"/>
          </p:cNvSpPr>
          <p:nvPr>
            <p:ph type="sldNum" sz="quarter" idx="10"/>
          </p:nvPr>
        </p:nvSpPr>
        <p:spPr/>
        <p:txBody>
          <a:bodyPr/>
          <a:lstStyle/>
          <a:p>
            <a:fld id="{66711A4A-9EA9-4F99-9637-9C9670658E7B}" type="slidenum">
              <a:rPr lang="en-US" smtClean="0"/>
              <a:t>2</a:t>
            </a:fld>
            <a:endParaRPr lang="en-US"/>
          </a:p>
        </p:txBody>
      </p:sp>
    </p:spTree>
    <p:extLst>
      <p:ext uri="{BB962C8B-B14F-4D97-AF65-F5344CB8AC3E}">
        <p14:creationId xmlns:p14="http://schemas.microsoft.com/office/powerpoint/2010/main" val="103679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Exit interviews </a:t>
            </a:r>
            <a:r>
              <a:rPr lang="en-US" sz="1200" b="0" i="0" u="none" strike="noStrike" kern="1200" baseline="0" dirty="0" smtClean="0">
                <a:solidFill>
                  <a:schemeClr val="tx1"/>
                </a:solidFill>
                <a:latin typeface="+mn-lt"/>
                <a:ea typeface="+mn-ea"/>
                <a:cs typeface="+mn-cs"/>
              </a:rPr>
              <a:t>are conducted immediately following a distribution, as beneficiaries leave the site. They should focus on the process of the distribution. They provide an opportunity for the distributing agency to gather feedback on how smoothly the distribution proceeded whether the information provided before a distribution matched; what beneficiaries experienced during the process; whether beneficiaries received what was expected; and whether there were any protection concerns raised during the distribution process, costs they incurred to attend the distribution, etc.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Informal interaction between project staff and beneficiaries:</a:t>
            </a:r>
            <a:r>
              <a:rPr lang="en-US" dirty="0" smtClean="0">
                <a:solidFill>
                  <a:schemeClr val="bg1"/>
                </a:solidFill>
              </a:rPr>
              <a:t> </a:t>
            </a:r>
            <a:r>
              <a:rPr lang="en-US" sz="1200" b="0" i="0" u="none" strike="noStrike" kern="1200" baseline="0" dirty="0" smtClean="0">
                <a:solidFill>
                  <a:schemeClr val="tx1"/>
                </a:solidFill>
                <a:latin typeface="+mn-lt"/>
                <a:ea typeface="+mn-ea"/>
                <a:cs typeface="+mn-cs"/>
              </a:rPr>
              <a:t>All the participating agencies reported that beneficiaries approach their project staff during their field visits and share their problems. This is the easiest and most comfortable way for beneficiaries to raise an issue. Usually these type of complaints are not being recorded, but a serious issue is being recorded into their daily notebooks/dairies for further discussions. The beneficiaries do not hesitate at all and speak openly. The project staff members try to find out the best way to respond to their complaints on the spot. In fact beneficiaries usually women prefer to an immediate solution than have a matter treated as an ongoing complaint.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Direct observation without interaction with beneficiaries:</a:t>
            </a:r>
          </a:p>
          <a:p>
            <a:r>
              <a:rPr lang="en-US" sz="1200" b="0" i="0" u="none" strike="noStrike" kern="1200" baseline="0" dirty="0" smtClean="0">
                <a:solidFill>
                  <a:schemeClr val="tx1"/>
                </a:solidFill>
                <a:latin typeface="+mn-lt"/>
                <a:ea typeface="+mn-ea"/>
                <a:cs typeface="+mn-cs"/>
              </a:rPr>
              <a:t>Is the distribution point near to the camp/ community?	</a:t>
            </a:r>
          </a:p>
          <a:p>
            <a:r>
              <a:rPr lang="en-US" sz="1200" b="0" i="0" u="none" strike="noStrike" kern="1200" baseline="0" dirty="0" smtClean="0">
                <a:solidFill>
                  <a:schemeClr val="tx1"/>
                </a:solidFill>
                <a:latin typeface="+mn-lt"/>
                <a:ea typeface="+mn-ea"/>
                <a:cs typeface="+mn-cs"/>
              </a:rPr>
              <a:t>How many recipients have received the items in this location?</a:t>
            </a:r>
          </a:p>
          <a:p>
            <a:r>
              <a:rPr lang="en-US" sz="1200" b="0" i="0" u="none" strike="noStrike" kern="1200" baseline="0" dirty="0" smtClean="0">
                <a:solidFill>
                  <a:schemeClr val="tx1"/>
                </a:solidFill>
                <a:latin typeface="+mn-lt"/>
                <a:ea typeface="+mn-ea"/>
                <a:cs typeface="+mn-cs"/>
              </a:rPr>
              <a:t>How long did the distribution take?	</a:t>
            </a:r>
          </a:p>
          <a:p>
            <a:r>
              <a:rPr lang="en-US" sz="1200" b="0" i="0" u="none" strike="noStrike" kern="1200" baseline="0" dirty="0" smtClean="0">
                <a:solidFill>
                  <a:schemeClr val="tx1"/>
                </a:solidFill>
                <a:latin typeface="+mn-lt"/>
                <a:ea typeface="+mn-ea"/>
                <a:cs typeface="+mn-cs"/>
              </a:rPr>
              <a:t>Did the distribution start on schedule?	</a:t>
            </a:r>
          </a:p>
          <a:p>
            <a:r>
              <a:rPr lang="en-US" sz="1200" b="0" i="0" u="none" strike="noStrike" kern="1200" baseline="0" dirty="0" smtClean="0">
                <a:solidFill>
                  <a:schemeClr val="tx1"/>
                </a:solidFill>
                <a:latin typeface="+mn-lt"/>
                <a:ea typeface="+mn-ea"/>
                <a:cs typeface="+mn-cs"/>
              </a:rPr>
              <a:t>Perception on beneficiaries needs and quality of items </a:t>
            </a:r>
          </a:p>
          <a:p>
            <a:r>
              <a:rPr lang="en-US" sz="1200" b="0" i="0" u="none" strike="noStrike" kern="1200" baseline="0" dirty="0" smtClean="0">
                <a:solidFill>
                  <a:schemeClr val="tx1"/>
                </a:solidFill>
                <a:latin typeface="+mn-lt"/>
                <a:ea typeface="+mn-ea"/>
                <a:cs typeface="+mn-cs"/>
              </a:rPr>
              <a:t>Was the quality of items appropriate? 	</a:t>
            </a: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11</a:t>
            </a:fld>
            <a:endParaRPr lang="en-US" dirty="0"/>
          </a:p>
        </p:txBody>
      </p:sp>
    </p:spTree>
    <p:extLst>
      <p:ext uri="{BB962C8B-B14F-4D97-AF65-F5344CB8AC3E}">
        <p14:creationId xmlns:p14="http://schemas.microsoft.com/office/powerpoint/2010/main" val="283229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Post-distribution monitoring </a:t>
            </a:r>
            <a:r>
              <a:rPr lang="en-US" sz="1200" b="0" i="0" u="none" strike="noStrike" kern="1200" baseline="0" dirty="0" smtClean="0">
                <a:solidFill>
                  <a:schemeClr val="tx1"/>
                </a:solidFill>
                <a:latin typeface="+mn-lt"/>
                <a:ea typeface="+mn-ea"/>
                <a:cs typeface="+mn-cs"/>
              </a:rPr>
              <a:t>occurs approximately 1 or 2 months following a distribution. This form of monitoring allows for more detailed feedback on the usage of items, and whether items distributed where: appropriate; of suitable quality; of sufficient quantity.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Hotlines: </a:t>
            </a:r>
            <a:r>
              <a:rPr lang="en-US" sz="1200" b="0" i="0" u="none" strike="noStrike" kern="1200" baseline="0" dirty="0" smtClean="0">
                <a:solidFill>
                  <a:schemeClr val="tx1"/>
                </a:solidFill>
                <a:latin typeface="+mn-lt"/>
                <a:ea typeface="+mn-ea"/>
                <a:cs typeface="+mn-cs"/>
              </a:rPr>
              <a:t>Provide contact details of the relevant program head where beneficiaries can ring and share the problems they have. The relevant program head takes actions accordingly.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Letter boxes: </a:t>
            </a:r>
            <a:r>
              <a:rPr lang="en-US" sz="1200" b="0" i="0" u="none" strike="noStrike" kern="1200" baseline="0" dirty="0" smtClean="0">
                <a:solidFill>
                  <a:schemeClr val="tx1"/>
                </a:solidFill>
                <a:latin typeface="+mn-lt"/>
                <a:ea typeface="+mn-ea"/>
                <a:cs typeface="+mn-cs"/>
              </a:rPr>
              <a:t>letter boxes are established in public places which are accessible for all. Since majority of the targeted population are illiterate, but still agencies receive written complaints. These letters are either written by the religious leader or beneficiary approached an educated person to put on the paper what he/she feels about the aid and project activities.</a:t>
            </a:r>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12</a:t>
            </a:fld>
            <a:endParaRPr lang="en-US" dirty="0"/>
          </a:p>
        </p:txBody>
      </p:sp>
    </p:spTree>
    <p:extLst>
      <p:ext uri="{BB962C8B-B14F-4D97-AF65-F5344CB8AC3E}">
        <p14:creationId xmlns:p14="http://schemas.microsoft.com/office/powerpoint/2010/main" val="49561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10000"/>
              </a:lnSpc>
              <a:spcBef>
                <a:spcPts val="1200"/>
              </a:spcBef>
              <a:buFont typeface="Arial" panose="020B0604020202020204" pitchFamily="34" charset="0"/>
              <a:buChar char="•"/>
            </a:pPr>
            <a:r>
              <a:rPr lang="en-US" dirty="0" smtClean="0">
                <a:solidFill>
                  <a:schemeClr val="bg1"/>
                </a:solidFill>
              </a:rPr>
              <a:t>Compile all monitoring reports, templates, etc. from sector members and – based on the information provided - develop a set of </a:t>
            </a:r>
            <a:r>
              <a:rPr lang="en-US" b="1" dirty="0" smtClean="0">
                <a:solidFill>
                  <a:srgbClr val="FFC000"/>
                </a:solidFill>
              </a:rPr>
              <a:t>harmonized tools</a:t>
            </a:r>
            <a:r>
              <a:rPr lang="en-US" dirty="0" smtClean="0">
                <a:solidFill>
                  <a:schemeClr val="bg1"/>
                </a:solidFill>
              </a:rPr>
              <a:t>. </a:t>
            </a:r>
          </a:p>
          <a:p>
            <a:pPr algn="l">
              <a:lnSpc>
                <a:spcPct val="110000"/>
              </a:lnSpc>
              <a:spcBef>
                <a:spcPts val="1200"/>
              </a:spcBef>
            </a:pPr>
            <a:endParaRPr lang="en-US" dirty="0" smtClean="0">
              <a:solidFill>
                <a:schemeClr val="bg1"/>
              </a:solidFill>
            </a:endParaRPr>
          </a:p>
          <a:p>
            <a:pPr marL="342900" indent="-342900" algn="l">
              <a:lnSpc>
                <a:spcPct val="110000"/>
              </a:lnSpc>
              <a:spcBef>
                <a:spcPts val="1200"/>
              </a:spcBef>
              <a:buFont typeface="Arial" panose="020B0604020202020204" pitchFamily="34" charset="0"/>
              <a:buChar char="•"/>
            </a:pPr>
            <a:r>
              <a:rPr lang="en-US" b="1" dirty="0" smtClean="0">
                <a:solidFill>
                  <a:srgbClr val="FFC000"/>
                </a:solidFill>
              </a:rPr>
              <a:t>Strengthening engagement </a:t>
            </a:r>
            <a:r>
              <a:rPr lang="en-US" dirty="0" smtClean="0">
                <a:solidFill>
                  <a:schemeClr val="bg1"/>
                </a:solidFill>
              </a:rPr>
              <a:t>with and </a:t>
            </a:r>
            <a:r>
              <a:rPr lang="en-US" b="1" dirty="0" smtClean="0">
                <a:solidFill>
                  <a:srgbClr val="FFC000"/>
                </a:solidFill>
              </a:rPr>
              <a:t>capacity building </a:t>
            </a:r>
            <a:r>
              <a:rPr lang="en-US" dirty="0" smtClean="0">
                <a:solidFill>
                  <a:schemeClr val="bg1"/>
                </a:solidFill>
              </a:rPr>
              <a:t>of national humanitarian actors as they have the most opportunities for accessing people in need.</a:t>
            </a:r>
          </a:p>
          <a:p>
            <a:pPr marL="342900" lvl="0" indent="-342900" algn="l">
              <a:lnSpc>
                <a:spcPct val="110000"/>
              </a:lnSpc>
              <a:spcBef>
                <a:spcPts val="1200"/>
              </a:spcBef>
              <a:buFont typeface="Arial" panose="020B0604020202020204" pitchFamily="34" charset="0"/>
              <a:buChar char="•"/>
            </a:pPr>
            <a:endParaRPr lang="en-US" dirty="0" smtClean="0">
              <a:solidFill>
                <a:schemeClr val="bg1"/>
              </a:solidFill>
            </a:endParaRPr>
          </a:p>
          <a:p>
            <a:pPr marL="342900" lvl="0" indent="-342900" algn="l">
              <a:lnSpc>
                <a:spcPct val="110000"/>
              </a:lnSpc>
              <a:spcBef>
                <a:spcPts val="1200"/>
              </a:spcBef>
              <a:buFont typeface="Arial" panose="020B0604020202020204" pitchFamily="34" charset="0"/>
              <a:buChar char="•"/>
            </a:pPr>
            <a:r>
              <a:rPr lang="en-US" dirty="0" smtClean="0">
                <a:solidFill>
                  <a:schemeClr val="bg1"/>
                </a:solidFill>
              </a:rPr>
              <a:t>Include a “</a:t>
            </a:r>
            <a:r>
              <a:rPr lang="en-US" b="1" dirty="0" smtClean="0">
                <a:solidFill>
                  <a:srgbClr val="FFC000"/>
                </a:solidFill>
              </a:rPr>
              <a:t>client/beneficiary satisfaction survey</a:t>
            </a:r>
            <a:r>
              <a:rPr lang="en-US" dirty="0" smtClean="0">
                <a:solidFill>
                  <a:schemeClr val="bg1"/>
                </a:solidFill>
              </a:rPr>
              <a:t>” during distributions. Agencies already completing such surveys will share their practices. </a:t>
            </a:r>
          </a:p>
          <a:p>
            <a:pPr marL="342900" lvl="0" indent="-342900" algn="l">
              <a:lnSpc>
                <a:spcPct val="110000"/>
              </a:lnSpc>
              <a:spcBef>
                <a:spcPts val="1200"/>
              </a:spcBef>
              <a:buFont typeface="Arial" panose="020B0604020202020204" pitchFamily="34" charset="0"/>
              <a:buChar char="•"/>
            </a:pPr>
            <a:endParaRPr lang="en-US" dirty="0" smtClean="0">
              <a:solidFill>
                <a:schemeClr val="bg1"/>
              </a:solidFill>
            </a:endParaRPr>
          </a:p>
          <a:p>
            <a:pPr marL="342900" lvl="0" indent="-342900" algn="l">
              <a:lnSpc>
                <a:spcPct val="110000"/>
              </a:lnSpc>
              <a:spcBef>
                <a:spcPts val="1200"/>
              </a:spcBef>
              <a:buFont typeface="Arial" panose="020B0604020202020204" pitchFamily="34" charset="0"/>
              <a:buChar char="•"/>
            </a:pPr>
            <a:r>
              <a:rPr lang="en-US" dirty="0" smtClean="0">
                <a:solidFill>
                  <a:schemeClr val="bg1"/>
                </a:solidFill>
              </a:rPr>
              <a:t>Identify </a:t>
            </a:r>
            <a:r>
              <a:rPr lang="en-US" b="1" dirty="0" smtClean="0">
                <a:solidFill>
                  <a:srgbClr val="FFC000"/>
                </a:solidFill>
              </a:rPr>
              <a:t>best practices </a:t>
            </a:r>
            <a:r>
              <a:rPr lang="en-US" dirty="0" smtClean="0">
                <a:solidFill>
                  <a:schemeClr val="bg1"/>
                </a:solidFill>
              </a:rPr>
              <a:t>and common manners in which to report and facilitate compiling and sharing the information amongst members for incorporation into </a:t>
            </a:r>
            <a:r>
              <a:rPr lang="en-US" dirty="0" err="1" smtClean="0">
                <a:solidFill>
                  <a:schemeClr val="bg1"/>
                </a:solidFill>
              </a:rPr>
              <a:t>programmes</a:t>
            </a:r>
            <a:r>
              <a:rPr lang="en-US" dirty="0" smtClean="0">
                <a:solidFill>
                  <a:schemeClr val="bg1"/>
                </a:solidFill>
              </a:rPr>
              <a:t> across the sector. </a:t>
            </a:r>
          </a:p>
          <a:p>
            <a:pPr marL="342900" indent="-342900" algn="l">
              <a:lnSpc>
                <a:spcPct val="110000"/>
              </a:lnSpc>
              <a:spcBef>
                <a:spcPts val="1200"/>
              </a:spcBef>
              <a:buFont typeface="Arial" panose="020B0604020202020204" pitchFamily="34" charset="0"/>
              <a:buChar char="•"/>
            </a:pPr>
            <a:endParaRPr lang="en-US" dirty="0" smtClean="0">
              <a:solidFill>
                <a:schemeClr val="bg1"/>
              </a:solidFill>
            </a:endParaRPr>
          </a:p>
          <a:p>
            <a:pPr marL="342900" lvl="0" indent="-342900" algn="l">
              <a:lnSpc>
                <a:spcPct val="110000"/>
              </a:lnSpc>
              <a:spcBef>
                <a:spcPts val="1200"/>
              </a:spcBef>
              <a:buFont typeface="Arial" panose="020B0604020202020204" pitchFamily="34" charset="0"/>
              <a:buChar char="•"/>
            </a:pPr>
            <a:r>
              <a:rPr lang="en-US" dirty="0" smtClean="0">
                <a:solidFill>
                  <a:schemeClr val="bg1"/>
                </a:solidFill>
              </a:rPr>
              <a:t>SARC and the agencies working with and monitoring through SARC, commit to </a:t>
            </a:r>
            <a:r>
              <a:rPr lang="en-US" b="1" dirty="0" smtClean="0">
                <a:solidFill>
                  <a:srgbClr val="FFC000"/>
                </a:solidFill>
              </a:rPr>
              <a:t>working on the existing monitoring practices</a:t>
            </a:r>
            <a:r>
              <a:rPr lang="en-US" dirty="0" smtClean="0">
                <a:solidFill>
                  <a:schemeClr val="bg1"/>
                </a:solidFill>
              </a:rPr>
              <a:t> to improve timeliness and content of monitoring reports so they can have an increased impact on </a:t>
            </a:r>
            <a:r>
              <a:rPr lang="en-US" dirty="0" err="1" smtClean="0">
                <a:solidFill>
                  <a:schemeClr val="bg1"/>
                </a:solidFill>
              </a:rPr>
              <a:t>programmes</a:t>
            </a:r>
            <a:r>
              <a:rPr lang="en-US" dirty="0" smtClean="0">
                <a:solidFill>
                  <a:schemeClr val="bg1"/>
                </a:solidFill>
              </a:rPr>
              <a:t> in real time. </a:t>
            </a: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13</a:t>
            </a:fld>
            <a:endParaRPr lang="en-US"/>
          </a:p>
        </p:txBody>
      </p:sp>
    </p:spTree>
    <p:extLst>
      <p:ext uri="{BB962C8B-B14F-4D97-AF65-F5344CB8AC3E}">
        <p14:creationId xmlns:p14="http://schemas.microsoft.com/office/powerpoint/2010/main" val="345538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solidFill>
                  <a:srgbClr val="FFFF00"/>
                </a:solidFill>
              </a:rPr>
              <a:t>Besieged area: </a:t>
            </a:r>
            <a:r>
              <a:rPr lang="en-US" sz="1200" b="0" i="0" kern="1200" dirty="0" smtClean="0">
                <a:solidFill>
                  <a:schemeClr val="tx1"/>
                </a:solidFill>
                <a:effectLst/>
                <a:latin typeface="+mn-lt"/>
                <a:ea typeface="+mn-ea"/>
                <a:cs typeface="+mn-cs"/>
              </a:rPr>
              <a:t>The U.N. says it considers an area besieged if three criteria are met: The area is surrounded by "armed actors," humanitarian aid cannot regularly enter, and civilians, including the sick and wounded, cannot enter and exit.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There are 18 besieged areas in Syria (</a:t>
            </a:r>
            <a:r>
              <a:rPr lang="en-US" sz="1200" dirty="0" smtClean="0"/>
              <a:t>Damascus, Rural Damascus, Homs, </a:t>
            </a:r>
            <a:r>
              <a:rPr lang="en-US" sz="1200" dirty="0" err="1" smtClean="0"/>
              <a:t>Deir</a:t>
            </a:r>
            <a:r>
              <a:rPr lang="en-US" sz="1200" dirty="0" smtClean="0"/>
              <a:t> </a:t>
            </a:r>
            <a:r>
              <a:rPr lang="en-US" sz="1200" dirty="0" err="1" smtClean="0"/>
              <a:t>Ezzor</a:t>
            </a:r>
            <a:r>
              <a:rPr lang="en-US" sz="1200" dirty="0" smtClean="0"/>
              <a:t>, and </a:t>
            </a:r>
            <a:r>
              <a:rPr lang="en-US" sz="1200" dirty="0" err="1" smtClean="0"/>
              <a:t>Idlib</a:t>
            </a:r>
            <a:r>
              <a:rPr lang="en-US" sz="1200" dirty="0" smtClean="0"/>
              <a:t> governorates)</a:t>
            </a:r>
            <a:r>
              <a:rPr lang="en-US" sz="1200" b="0" i="0" kern="1200" dirty="0" smtClean="0">
                <a:solidFill>
                  <a:schemeClr val="tx1"/>
                </a:solidFill>
                <a:effectLst/>
                <a:latin typeface="+mn-lt"/>
                <a:ea typeface="+mn-ea"/>
                <a:cs typeface="+mn-cs"/>
              </a:rPr>
              <a:t>, 15 by the Government of Syria or its allies, and three by armed opposition groups or the so called ISIL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In areas besieged by the Government of Syria or its allies, humanitarian agencies cannot deliver assistance without its approval, a procedure subject to rejections and delays. Armed groups also deny convoys’ access to areas they put under siege.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r>
              <a:rPr lang="en-US" dirty="0" smtClean="0"/>
              <a:t>Civilians in many besieged communities will face serious food insecurity and vulnerability to cold this winter as a result of the capture and destruction of agricultural land, deforestation, and severe access restrictions.</a:t>
            </a:r>
          </a:p>
          <a:p>
            <a:endParaRPr lang="en-US" dirty="0" smtClean="0"/>
          </a:p>
          <a:p>
            <a:r>
              <a:rPr lang="en-US" dirty="0" smtClean="0"/>
              <a:t>The medical situation in besieged areas is alarming, as life-saving medical supplies continue to be excluded from most aid convoys and hospitals are being targeted at an increasing rate.</a:t>
            </a:r>
          </a:p>
          <a:p>
            <a:endParaRPr lang="en-US" dirty="0" smtClean="0"/>
          </a:p>
          <a:p>
            <a:r>
              <a:rPr lang="en-US" dirty="0" smtClean="0"/>
              <a:t>Indiscriminate attacks and attacks against civilians, including with internationally banned landmines, cluster munitions, and chemical weapons, as well as with incendiary munitions, bunker busters, and explosive weapons with wide-area effects, are being conducted on besieged communities at an alarming rate.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Approximately 974,080 people in need of humanitarian assistance, including 411,000 children and 6,250 Palestine refugees, live in 16 besieged areas within Syria. Civilians living in besieged locations are denied their basic rights, including freedom of movement and access to adequate food, water, and health care. Frequent denial of entry of humanitarian assistance into these areas and blockage of urgent medical evacuations result in civilian deaths and suffering. Others have been shot by snipers, killed, or injured while fleeing in search of food and safety. </a:t>
            </a:r>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3</a:t>
            </a:fld>
            <a:endParaRPr lang="en-US"/>
          </a:p>
        </p:txBody>
      </p:sp>
    </p:spTree>
    <p:extLst>
      <p:ext uri="{BB962C8B-B14F-4D97-AF65-F5344CB8AC3E}">
        <p14:creationId xmlns:p14="http://schemas.microsoft.com/office/powerpoint/2010/main" val="271645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solidFill>
                  <a:srgbClr val="FFFF00"/>
                </a:solidFill>
              </a:rPr>
              <a:t>Hard to reach area: </a:t>
            </a:r>
            <a:r>
              <a:rPr lang="en-US" sz="1200" b="0" i="0" kern="1200" dirty="0" smtClean="0">
                <a:solidFill>
                  <a:schemeClr val="tx1"/>
                </a:solidFill>
                <a:effectLst/>
                <a:latin typeface="+mn-lt"/>
                <a:ea typeface="+mn-ea"/>
                <a:cs typeface="+mn-cs"/>
              </a:rPr>
              <a:t>The United Nations places an estimated 4.5 million Syrians into a separate category called "hard to reach," a step below besieged. It defines that as "an area that is not regularly accessible to humanitarian actors for the purpose of sustained humanitarian programming as a result of denial of access."</a:t>
            </a:r>
            <a:endParaRPr lang="en-US" sz="1200" u="sng" dirty="0" smtClean="0">
              <a:solidFill>
                <a:srgbClr val="FFFF00"/>
              </a:solidFill>
            </a:endParaRPr>
          </a:p>
          <a:p>
            <a:pPr marL="342900" indent="-342900">
              <a:buFont typeface="Arial" panose="020B0604020202020204" pitchFamily="34" charset="0"/>
              <a:buChar char="•"/>
            </a:pPr>
            <a:endParaRPr lang="en-US" sz="1200" dirty="0" smtClean="0">
              <a:solidFill>
                <a:schemeClr val="bg1"/>
              </a:solidFill>
            </a:endParaRPr>
          </a:p>
          <a:p>
            <a:pPr marL="342900" indent="-342900">
              <a:buFont typeface="Arial" panose="020B0604020202020204" pitchFamily="34" charset="0"/>
              <a:buChar char="•"/>
            </a:pPr>
            <a:r>
              <a:rPr lang="en-US" sz="1200" dirty="0" smtClean="0">
                <a:solidFill>
                  <a:schemeClr val="bg1"/>
                </a:solidFill>
              </a:rPr>
              <a:t>Continual need to secure access, or restrictions such as active conflict, multiple security checkpoints or failure of the authorities to provide timely approval. </a:t>
            </a:r>
          </a:p>
          <a:p>
            <a:pPr marL="342900" indent="-342900">
              <a:buFont typeface="Arial" panose="020B0604020202020204" pitchFamily="34" charset="0"/>
              <a:buChar char="•"/>
            </a:pPr>
            <a:r>
              <a:rPr lang="en-US" sz="1200" dirty="0" smtClean="0">
                <a:solidFill>
                  <a:schemeClr val="bg1"/>
                </a:solidFill>
              </a:rPr>
              <a:t>Some areas are physically surrounded by single or multiple armed actors.</a:t>
            </a:r>
          </a:p>
          <a:p>
            <a:pPr marL="342900" indent="-342900">
              <a:buFont typeface="Arial" panose="020B0604020202020204" pitchFamily="34" charset="0"/>
              <a:buChar char="•"/>
            </a:pPr>
            <a:r>
              <a:rPr lang="en-US" sz="1200" dirty="0" smtClean="0">
                <a:solidFill>
                  <a:schemeClr val="bg1"/>
                </a:solidFill>
              </a:rPr>
              <a:t>Constraining access for both supplies and people to and from the area.</a:t>
            </a:r>
          </a:p>
          <a:p>
            <a:pPr marL="342900" indent="-342900">
              <a:buFont typeface="Arial" panose="020B0604020202020204" pitchFamily="34" charset="0"/>
              <a:buChar char="•"/>
            </a:pPr>
            <a:endParaRPr lang="en-US" sz="1200" dirty="0" smtClean="0">
              <a:solidFill>
                <a:schemeClr val="bg1"/>
              </a:solidFill>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Doctors Without Borders said it doesn't use that distinction, "as the medical consequences for both types of region are similar." Medical supplies are almost never allowed in, it said, and medical evacuations are rarely allowed out.</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3.9 million people in need live in hard-to-reach areas that humanitarian actors are unable to reach in a sustained manner through available modalities. Of people living in hard-to-reach areas, 935,500 are in militarily encircled locations, subject to further constraints of freedom of movement and access to basic assistance. A further 1.4 million people in need, including 700,000 </a:t>
            </a:r>
            <a:r>
              <a:rPr lang="en-US" sz="1200" kern="1200" dirty="0" err="1" smtClean="0">
                <a:solidFill>
                  <a:schemeClr val="tx1"/>
                </a:solidFill>
                <a:effectLst/>
                <a:latin typeface="+mn-lt"/>
                <a:ea typeface="+mn-ea"/>
                <a:cs typeface="+mn-cs"/>
              </a:rPr>
              <a:t>children,live</a:t>
            </a:r>
            <a:r>
              <a:rPr lang="en-US" sz="1200" kern="1200" dirty="0" smtClean="0">
                <a:solidFill>
                  <a:schemeClr val="tx1"/>
                </a:solidFill>
                <a:effectLst/>
                <a:latin typeface="+mn-lt"/>
                <a:ea typeface="+mn-ea"/>
                <a:cs typeface="+mn-cs"/>
              </a:rPr>
              <a:t> in areas controlled by ISIL, where access remains highly restricted due to insecurity and restrictive policies vis-à-vis humanitarian actors.</a:t>
            </a:r>
          </a:p>
          <a:p>
            <a:pPr marL="0" indent="0">
              <a:buFont typeface="Arial" panose="020B0604020202020204" pitchFamily="34" charset="0"/>
              <a:buNone/>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4</a:t>
            </a:fld>
            <a:endParaRPr lang="en-US"/>
          </a:p>
        </p:txBody>
      </p:sp>
    </p:spTree>
    <p:extLst>
      <p:ext uri="{BB962C8B-B14F-4D97-AF65-F5344CB8AC3E}">
        <p14:creationId xmlns:p14="http://schemas.microsoft.com/office/powerpoint/2010/main" val="265929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lack of safe, unimpeded, and sustained access for humanitarians operating in Syria remains the greatest obstacle to reaching people in need. A variety of administrative and political factors further impede humanitarian access.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Notable </a:t>
            </a:r>
            <a:r>
              <a:rPr lang="en-US" sz="1200" kern="1200" dirty="0" smtClean="0">
                <a:solidFill>
                  <a:schemeClr val="tx1"/>
                </a:solidFill>
                <a:effectLst/>
                <a:latin typeface="+mn-lt"/>
                <a:ea typeface="+mn-ea"/>
                <a:cs typeface="+mn-cs"/>
              </a:rPr>
              <a:t>improvements in access to besieged, military encircled and hard-to-reach areas were achieved in 2016 compared to the previous year. In 2015, 25 inter-agency convoys reached 620,565 people in need in besieged and hard-to-reach locations. Since the beginning of the year to mid-October 2016, the UN and partners have conducted more than 87 inter-agency cross-line convoys, reaching almost 3.2 million people in need.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range of factors continues to obstruct the humanitarian response, with parties to the conflict denying life-saving medical evacuations on political grounds, removing critical medical supplies from cross-line convoys, delaying issuance of the approval and facilitation letters required for convoys entering besieged and hard-to-reach areas, placing restrictions on the activities of humanitarian actors within respective areas of control and sometimes directly targeting humanitarian workers. </a:t>
            </a:r>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5</a:t>
            </a:fld>
            <a:endParaRPr lang="en-US"/>
          </a:p>
        </p:txBody>
      </p:sp>
    </p:spTree>
    <p:extLst>
      <p:ext uri="{BB962C8B-B14F-4D97-AF65-F5344CB8AC3E}">
        <p14:creationId xmlns:p14="http://schemas.microsoft.com/office/powerpoint/2010/main" val="241072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adapt to these challenges, humanitarian partners, working together from multiple countries - Syria, Turkey, Jordan,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Lebanon, and Iraq - continue to employ a combination of regular, cross-line, and cross-border modalities to deliver humanitarian aid to people in need. As a measure of last resort, in the first half of 2016, the UN also commenced a series of high-altitude airdrops to </a:t>
            </a:r>
            <a:r>
              <a:rPr lang="en-US" sz="1200" kern="1200" dirty="0" err="1" smtClean="0">
                <a:solidFill>
                  <a:schemeClr val="tx1"/>
                </a:solidFill>
                <a:effectLst/>
                <a:latin typeface="+mn-lt"/>
                <a:ea typeface="+mn-ea"/>
                <a:cs typeface="+mn-cs"/>
              </a:rPr>
              <a:t>Deir-ez-Zor</a:t>
            </a:r>
            <a:r>
              <a:rPr lang="en-US" sz="1200" kern="1200" dirty="0" smtClean="0">
                <a:solidFill>
                  <a:schemeClr val="tx1"/>
                </a:solidFill>
                <a:effectLst/>
                <a:latin typeface="+mn-lt"/>
                <a:ea typeface="+mn-ea"/>
                <a:cs typeface="+mn-cs"/>
              </a:rPr>
              <a:t> City and later airlifts from Damascus to </a:t>
            </a:r>
            <a:r>
              <a:rPr lang="en-US" sz="1200" kern="1200" dirty="0" err="1" smtClean="0">
                <a:solidFill>
                  <a:schemeClr val="tx1"/>
                </a:solidFill>
                <a:effectLst/>
                <a:latin typeface="+mn-lt"/>
                <a:ea typeface="+mn-ea"/>
                <a:cs typeface="+mn-cs"/>
              </a:rPr>
              <a:t>Qamishli</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a:t>
            </a:r>
            <a:r>
              <a:rPr lang="en-US" sz="1200" kern="1200" dirty="0" smtClean="0">
                <a:solidFill>
                  <a:schemeClr val="tx1"/>
                </a:solidFill>
                <a:effectLst/>
                <a:latin typeface="+mn-lt"/>
                <a:ea typeface="+mn-ea"/>
                <a:cs typeface="+mn-cs"/>
              </a:rPr>
              <a:t>these measures, access to many areas with severe needs remains extremely constrained.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blame for the continued obstruction of humanitarian access falls </a:t>
            </a:r>
            <a:r>
              <a:rPr lang="en-US" sz="1200" kern="1200" dirty="0" smtClean="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the parties to the conflict, who have both the ability and the legal obligation to facilitate humanitarian access to people in </a:t>
            </a:r>
            <a:r>
              <a:rPr lang="en-US" sz="1200" kern="1200" dirty="0" smtClean="0">
                <a:solidFill>
                  <a:schemeClr val="tx1"/>
                </a:solidFill>
                <a:effectLst/>
                <a:latin typeface="+mn-lt"/>
                <a:ea typeface="+mn-ea"/>
                <a:cs typeface="+mn-cs"/>
              </a:rPr>
              <a:t>need </a:t>
            </a:r>
            <a:r>
              <a:rPr lang="en-US" sz="1200" kern="1200" dirty="0" smtClean="0">
                <a:solidFill>
                  <a:schemeClr val="tx1"/>
                </a:solidFill>
                <a:effectLst/>
                <a:latin typeface="+mn-lt"/>
                <a:ea typeface="+mn-ea"/>
                <a:cs typeface="+mn-cs"/>
              </a:rPr>
              <a:t>without condition or delay.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hard</a:t>
            </a:r>
            <a:r>
              <a:rPr lang="en-US" sz="1200" kern="1200" baseline="0" dirty="0" smtClean="0">
                <a:solidFill>
                  <a:schemeClr val="tx1"/>
                </a:solidFill>
                <a:effectLst/>
                <a:latin typeface="+mn-lt"/>
                <a:ea typeface="+mn-ea"/>
                <a:cs typeface="+mn-cs"/>
              </a:rPr>
              <a:t> to reach areas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more regularly accessed than besieged areas, particularly through NGO programming, access is still insufficient to meet needs</a:t>
            </a:r>
            <a:r>
              <a:rPr lang="en-US" sz="1200" kern="1200" dirty="0" smtClean="0">
                <a:solidFill>
                  <a:schemeClr val="tx1"/>
                </a:solidFill>
                <a:effectLst/>
                <a:latin typeface="+mn-lt"/>
                <a:ea typeface="+mn-ea"/>
                <a:cs typeface="+mn-cs"/>
              </a:rPr>
              <a:t>. Locations that are not regularly accessible for sustained programming due to unlawful obstruction of humanitarian assistance by parties to the conflict.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6</a:t>
            </a:fld>
            <a:endParaRPr lang="en-US"/>
          </a:p>
        </p:txBody>
      </p:sp>
    </p:spTree>
    <p:extLst>
      <p:ext uri="{BB962C8B-B14F-4D97-AF65-F5344CB8AC3E}">
        <p14:creationId xmlns:p14="http://schemas.microsoft.com/office/powerpoint/2010/main" val="42996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roughly a quarter of the Syrian population is in need of shelter or NFI assistance, across nearly all governorates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some areas there remain continued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heightened lack of access for in-depth needs assessments and systematized post-distribution monitoring.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those locations where markets are available and physically accessible, basic and essential NFI needs can be met by those with sufficient economic resources. Availability of NFIs in the markets is unpredictable, varies across locations, and is severely limited in some areas, but a majority of sub-districts have at least 70 per cent of basic NFIs available in markets.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Access to NFIs is restricted both physically (e.g. by distance and insecurity) and economically (by lack of financial means and/or the prohibitive cost of some items), with an estimated 10.7 million people experiencing restricted access to NFIs. There is a continuing high level of need for in-kind NFI assistance, but needs are not uniform and change according to circumstances, requiring more flexible and specialized responses. In many locations, alternative modalities (e.g. cash and vouchers) can provide appropriate forms of assistance, where they can support existing local markets.</a:t>
            </a: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7</a:t>
            </a:fld>
            <a:endParaRPr lang="en-US"/>
          </a:p>
        </p:txBody>
      </p:sp>
    </p:spTree>
    <p:extLst>
      <p:ext uri="{BB962C8B-B14F-4D97-AF65-F5344CB8AC3E}">
        <p14:creationId xmlns:p14="http://schemas.microsoft.com/office/powerpoint/2010/main" val="410202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areas with access constraints, assessment and monitoring is difficult to undertake via traditional methods, so innovative approaches to response monitoring have to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IMC requests facilitation letters from SARC for staff to attend distributions </a:t>
            </a:r>
            <a:r>
              <a:rPr lang="en-US" sz="1200" kern="1200" dirty="0" smtClean="0">
                <a:solidFill>
                  <a:schemeClr val="tx1"/>
                </a:solidFill>
                <a:effectLst/>
                <a:latin typeface="+mn-lt"/>
                <a:ea typeface="+mn-ea"/>
                <a:cs typeface="+mn-cs"/>
              </a:rPr>
              <a:t>with at least one staff</a:t>
            </a:r>
            <a:r>
              <a:rPr lang="en-US" sz="1200" b="0" i="0" u="none" strike="noStrike" kern="1200" baseline="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 If we get the approval our staff observe the distributions but without receiving lists of beneficiaries. However, d</a:t>
            </a:r>
            <a:r>
              <a:rPr lang="en-US" sz="1200" kern="1200" dirty="0" smtClean="0">
                <a:solidFill>
                  <a:schemeClr val="tx1"/>
                </a:solidFill>
                <a:effectLst/>
                <a:latin typeface="+mn-lt"/>
                <a:ea typeface="+mn-ea"/>
                <a:cs typeface="+mn-cs"/>
              </a:rPr>
              <a:t>emographical data is normally provided.</a:t>
            </a:r>
            <a:r>
              <a:rPr lang="en-US" sz="1200" b="0" i="0" u="none" strike="noStrike" kern="1200" baseline="0" dirty="0" smtClean="0">
                <a:solidFill>
                  <a:schemeClr val="tx1"/>
                </a:solidFill>
                <a:latin typeface="+mn-lt"/>
                <a:ea typeface="+mn-ea"/>
                <a:cs typeface="+mn-cs"/>
              </a:rPr>
              <a:t> Sometimes IMC staff is able to talk to beneficiaries to get their feedback, but with l</a:t>
            </a:r>
            <a:r>
              <a:rPr lang="en-US" sz="1200" kern="1200" dirty="0" smtClean="0">
                <a:solidFill>
                  <a:schemeClr val="tx1"/>
                </a:solidFill>
                <a:effectLst/>
                <a:latin typeface="+mn-lt"/>
                <a:ea typeface="+mn-ea"/>
                <a:cs typeface="+mn-cs"/>
              </a:rPr>
              <a:t>imited informal interaction. </a:t>
            </a:r>
            <a:r>
              <a:rPr lang="en-US" sz="1200" b="0" i="0" u="none" strike="noStrike" kern="1200" baseline="0" dirty="0" smtClean="0">
                <a:solidFill>
                  <a:schemeClr val="tx1"/>
                </a:solidFill>
                <a:latin typeface="+mn-lt"/>
                <a:ea typeface="+mn-ea"/>
                <a:cs typeface="+mn-cs"/>
              </a:rPr>
              <a:t>Photos are taken when agreed with the implementing partner. </a:t>
            </a:r>
            <a:r>
              <a:rPr lang="en-US" sz="1200" kern="1200" dirty="0" smtClean="0">
                <a:solidFill>
                  <a:schemeClr val="tx1"/>
                </a:solidFill>
                <a:effectLst/>
                <a:latin typeface="+mn-lt"/>
                <a:ea typeface="+mn-ea"/>
                <a:cs typeface="+mn-cs"/>
              </a:rPr>
              <a:t>Hotline number on kits packages</a:t>
            </a:r>
            <a:r>
              <a:rPr lang="en-US" sz="1200" kern="1200" baseline="0" dirty="0" smtClean="0">
                <a:solidFill>
                  <a:schemeClr val="tx1"/>
                </a:solidFill>
                <a:effectLst/>
                <a:latin typeface="+mn-lt"/>
                <a:ea typeface="+mn-ea"/>
                <a:cs typeface="+mn-cs"/>
              </a:rPr>
              <a:t> is mandatory internal policy to be able to receive feedback from the beneficiaries.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implementing partner does not allow IMC presence in the distribution,</a:t>
            </a:r>
            <a:r>
              <a:rPr lang="en-US" sz="1200" kern="1200" baseline="0" dirty="0" smtClean="0">
                <a:solidFill>
                  <a:schemeClr val="tx1"/>
                </a:solidFill>
                <a:effectLst/>
                <a:latin typeface="+mn-lt"/>
                <a:ea typeface="+mn-ea"/>
                <a:cs typeface="+mn-cs"/>
              </a:rPr>
              <a:t> they do self-monitoring and IMC receives </a:t>
            </a:r>
            <a:r>
              <a:rPr lang="en-US" sz="1200" b="0" i="0" u="none" strike="noStrike" kern="1200" baseline="0" dirty="0" smtClean="0">
                <a:solidFill>
                  <a:schemeClr val="tx1"/>
                </a:solidFill>
                <a:latin typeface="+mn-lt"/>
                <a:ea typeface="+mn-ea"/>
                <a:cs typeface="+mn-cs"/>
              </a:rPr>
              <a:t>post distribution reports from the local partners including number, and gender of beneficiaries but not names. IMC request the partner to provide pictures</a:t>
            </a:r>
            <a:r>
              <a:rPr lang="en-US" sz="1800" dirty="0" smtClean="0">
                <a:solidFill>
                  <a:schemeClr val="bg1"/>
                </a:solidFill>
              </a:rPr>
              <a:t> with embedded GPD coordinates and dates. </a:t>
            </a:r>
            <a:r>
              <a:rPr lang="en-US" sz="1800" kern="1200" dirty="0" smtClean="0">
                <a:solidFill>
                  <a:schemeClr val="tx1"/>
                </a:solidFill>
                <a:effectLst/>
                <a:latin typeface="+mn-lt"/>
                <a:ea typeface="+mn-ea"/>
                <a:cs typeface="+mn-cs"/>
              </a:rPr>
              <a:t>Strengthening engagement with and capacity building of national humanitarian actors as they have the most opportunities for accessing people in need.</a:t>
            </a:r>
          </a:p>
          <a:p>
            <a:r>
              <a:rPr lang="en-US" sz="1800" kern="1200" dirty="0" smtClean="0">
                <a:solidFill>
                  <a:schemeClr val="tx1"/>
                </a:solidFill>
                <a:effectLst/>
                <a:latin typeface="+mn-lt"/>
                <a:ea typeface="+mn-ea"/>
                <a:cs typeface="+mn-cs"/>
              </a:rPr>
              <a:t>Important to include</a:t>
            </a:r>
            <a:r>
              <a:rPr lang="en-US" sz="1800" kern="1200" baseline="0" dirty="0" smtClean="0">
                <a:solidFill>
                  <a:schemeClr val="tx1"/>
                </a:solidFill>
                <a:effectLst/>
                <a:latin typeface="+mn-lt"/>
                <a:ea typeface="+mn-ea"/>
                <a:cs typeface="+mn-cs"/>
              </a:rPr>
              <a:t> a code of conduct based on Humanitarian Accountability Partnership (HAP) for the implementing partner to follow its clauses. </a:t>
            </a:r>
            <a:endParaRPr lang="en-US"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Third party and peer-to-peer monitoring has been progressively incorporated into monitoring systems by other agencies to enhance available information and analysis.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Whereas third party</a:t>
            </a:r>
            <a:r>
              <a:rPr lang="en-US" sz="1200" kern="1200" baseline="0" dirty="0" smtClean="0">
                <a:solidFill>
                  <a:schemeClr val="tx1"/>
                </a:solidFill>
                <a:effectLst/>
                <a:latin typeface="+mn-lt"/>
                <a:ea typeface="+mn-ea"/>
                <a:cs typeface="+mn-cs"/>
              </a:rPr>
              <a:t> monitoring is still considered a</a:t>
            </a:r>
            <a:r>
              <a:rPr lang="en-US" sz="1200" b="0" i="0" u="none" strike="noStrike" kern="1200" baseline="0" dirty="0" smtClean="0">
                <a:solidFill>
                  <a:schemeClr val="tx1"/>
                </a:solidFill>
                <a:latin typeface="+mn-lt"/>
                <a:ea typeface="+mn-ea"/>
                <a:cs typeface="+mn-cs"/>
              </a:rPr>
              <a:t> controversial idea which not all agencies agree with</a:t>
            </a:r>
            <a:r>
              <a:rPr lang="en-US" sz="1200" kern="1200" baseline="0" dirty="0" smtClean="0">
                <a:solidFill>
                  <a:schemeClr val="tx1"/>
                </a:solidFill>
                <a:effectLst/>
                <a:latin typeface="+mn-lt"/>
                <a:ea typeface="+mn-ea"/>
                <a:cs typeface="+mn-cs"/>
              </a:rPr>
              <a:t>, peer to peer systems seem to be more accepted by the different stakeholders.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Peer to peer</a:t>
            </a:r>
            <a:r>
              <a:rPr lang="en-US" sz="1200" kern="1200" baseline="0" dirty="0" smtClean="0">
                <a:solidFill>
                  <a:schemeClr val="tx1"/>
                </a:solidFill>
                <a:effectLst/>
                <a:latin typeface="+mn-lt"/>
                <a:ea typeface="+mn-ea"/>
                <a:cs typeface="+mn-cs"/>
              </a:rPr>
              <a:t> monitoring means that</a:t>
            </a:r>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interconnected actors ("peers"),</a:t>
            </a:r>
            <a:r>
              <a:rPr lang="en-US" sz="1200" b="0" i="0" kern="1200" baseline="0" dirty="0" smtClean="0">
                <a:solidFill>
                  <a:schemeClr val="tx1"/>
                </a:solidFill>
                <a:effectLst/>
                <a:latin typeface="+mn-lt"/>
                <a:ea typeface="+mn-ea"/>
                <a:cs typeface="+mn-cs"/>
              </a:rPr>
              <a:t> during and after the distribution, </a:t>
            </a:r>
            <a:r>
              <a:rPr lang="en-US" sz="1200" b="0" i="0" kern="1200" dirty="0" smtClean="0">
                <a:solidFill>
                  <a:schemeClr val="tx1"/>
                </a:solidFill>
                <a:effectLst/>
                <a:latin typeface="+mn-lt"/>
                <a:ea typeface="+mn-ea"/>
                <a:cs typeface="+mn-cs"/>
              </a:rPr>
              <a:t>share resources and information amongst each other without the use of a centralized administrative entity.</a:t>
            </a:r>
            <a:r>
              <a:rPr lang="en-US" sz="1200" b="0" i="0" kern="1200" baseline="0" dirty="0" smtClean="0">
                <a:solidFill>
                  <a:schemeClr val="tx1"/>
                </a:solidFill>
                <a:effectLst/>
                <a:latin typeface="+mn-lt"/>
                <a:ea typeface="+mn-ea"/>
                <a:cs typeface="+mn-cs"/>
              </a:rPr>
              <a:t> However, IMC has not been able to put in place any of this two mechanisms.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8</a:t>
            </a:fld>
            <a:endParaRPr lang="en-US" dirty="0"/>
          </a:p>
        </p:txBody>
      </p:sp>
    </p:spTree>
    <p:extLst>
      <p:ext uri="{BB962C8B-B14F-4D97-AF65-F5344CB8AC3E}">
        <p14:creationId xmlns:p14="http://schemas.microsoft.com/office/powerpoint/2010/main" val="338173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These are some of the constraints and challenges most</a:t>
            </a:r>
            <a:r>
              <a:rPr lang="en-US" sz="1200" baseline="0" dirty="0" smtClean="0">
                <a:solidFill>
                  <a:schemeClr val="bg1"/>
                </a:solidFill>
              </a:rPr>
              <a:t> of the NGOs operating in hard to reach areas face on a daily basis. </a:t>
            </a: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9</a:t>
            </a:fld>
            <a:endParaRPr lang="en-US" dirty="0"/>
          </a:p>
        </p:txBody>
      </p:sp>
    </p:spTree>
    <p:extLst>
      <p:ext uri="{BB962C8B-B14F-4D97-AF65-F5344CB8AC3E}">
        <p14:creationId xmlns:p14="http://schemas.microsoft.com/office/powerpoint/2010/main" val="235169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beneficiaries have different capacities and preferences, so one BFC mechanism will not suit all. Some beneficiaries have a mobile phone, others do not. Some are shy, others do not come to a distribution point. Similarly, some complaints need to be addressed immediately while others can be investigated and procedures improved over time. Accordingly, it is best to have a combination of BFC mechanisms – such as having staff open to receiving informal comments, having a hotline, and holding periodic community consultations. Having more complaints may not be a sign of a bad project – it may be a sign of positive community relationships, because people who are willing and comfortable to complain are also people who have a belief their complaint will be heard and acted upon.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711A4A-9EA9-4F99-9637-9C9670658E7B}" type="slidenum">
              <a:rPr lang="en-US" smtClean="0"/>
              <a:t>10</a:t>
            </a:fld>
            <a:endParaRPr lang="en-US" dirty="0"/>
          </a:p>
        </p:txBody>
      </p:sp>
    </p:spTree>
    <p:extLst>
      <p:ext uri="{BB962C8B-B14F-4D97-AF65-F5344CB8AC3E}">
        <p14:creationId xmlns:p14="http://schemas.microsoft.com/office/powerpoint/2010/main" val="2860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758C4-1458-49A7-A6D6-7619182EE87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158165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758C4-1458-49A7-A6D6-7619182EE87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276350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758C4-1458-49A7-A6D6-7619182EE87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321880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758C4-1458-49A7-A6D6-7619182EE87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111091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758C4-1458-49A7-A6D6-7619182EE87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336145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758C4-1458-49A7-A6D6-7619182EE87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250254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758C4-1458-49A7-A6D6-7619182EE874}"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69964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758C4-1458-49A7-A6D6-7619182EE874}"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339662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758C4-1458-49A7-A6D6-7619182EE874}"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417676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758C4-1458-49A7-A6D6-7619182EE87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288777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758C4-1458-49A7-A6D6-7619182EE87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5E914-AFF2-4519-97DB-9BA3AF49AAF2}" type="slidenum">
              <a:rPr lang="en-US" smtClean="0"/>
              <a:t>‹#›</a:t>
            </a:fld>
            <a:endParaRPr lang="en-US"/>
          </a:p>
        </p:txBody>
      </p:sp>
    </p:spTree>
    <p:extLst>
      <p:ext uri="{BB962C8B-B14F-4D97-AF65-F5344CB8AC3E}">
        <p14:creationId xmlns:p14="http://schemas.microsoft.com/office/powerpoint/2010/main" val="252331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758C4-1458-49A7-A6D6-7619182EE874}"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5E914-AFF2-4519-97DB-9BA3AF49AAF2}" type="slidenum">
              <a:rPr lang="en-US" smtClean="0"/>
              <a:t>‹#›</a:t>
            </a:fld>
            <a:endParaRPr lang="en-US"/>
          </a:p>
        </p:txBody>
      </p:sp>
    </p:spTree>
    <p:extLst>
      <p:ext uri="{BB962C8B-B14F-4D97-AF65-F5344CB8AC3E}">
        <p14:creationId xmlns:p14="http://schemas.microsoft.com/office/powerpoint/2010/main" val="38146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Oval 2"/>
          <p:cNvSpPr/>
          <p:nvPr/>
        </p:nvSpPr>
        <p:spPr>
          <a:xfrm>
            <a:off x="1441295" y="3643156"/>
            <a:ext cx="9880600" cy="42492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336800" y="4754880"/>
            <a:ext cx="8089590" cy="556434"/>
          </a:xfrm>
          <a:noFill/>
        </p:spPr>
        <p:txBody>
          <a:bodyPr>
            <a:normAutofit fontScale="90000"/>
          </a:bodyPr>
          <a:lstStyle/>
          <a:p>
            <a:r>
              <a:rPr lang="en-US" sz="3600" b="1" dirty="0" smtClean="0">
                <a:solidFill>
                  <a:srgbClr val="001B31"/>
                </a:solidFill>
              </a:rPr>
              <a:t>Monitoring NFI distributions </a:t>
            </a:r>
            <a:br>
              <a:rPr lang="en-US" sz="3600" b="1" dirty="0" smtClean="0">
                <a:solidFill>
                  <a:srgbClr val="001B31"/>
                </a:solidFill>
              </a:rPr>
            </a:br>
            <a:r>
              <a:rPr lang="en-US" sz="3600" b="1" dirty="0" smtClean="0">
                <a:solidFill>
                  <a:srgbClr val="001B31"/>
                </a:solidFill>
              </a:rPr>
              <a:t>in hard to reach areas within SYRIA</a:t>
            </a:r>
            <a:endParaRPr lang="en-US" sz="3600" b="1" i="1" dirty="0">
              <a:solidFill>
                <a:srgbClr val="001B31"/>
              </a:solidFill>
            </a:endParaRPr>
          </a:p>
        </p:txBody>
      </p:sp>
      <p:pic>
        <p:nvPicPr>
          <p:cNvPr id="5" name="Picture 4" descr="IMC logo_White.psd"/>
          <p:cNvPicPr>
            <a:picLocks noChangeAspect="1"/>
          </p:cNvPicPr>
          <p:nvPr/>
        </p:nvPicPr>
        <p:blipFill>
          <a:blip r:embed="rId2"/>
          <a:stretch>
            <a:fillRect/>
          </a:stretch>
        </p:blipFill>
        <p:spPr>
          <a:xfrm>
            <a:off x="4158582" y="1665614"/>
            <a:ext cx="3877500" cy="929622"/>
          </a:xfrm>
          <a:prstGeom prst="rect">
            <a:avLst/>
          </a:prstGeom>
        </p:spPr>
      </p:pic>
      <p:sp>
        <p:nvSpPr>
          <p:cNvPr id="6" name="Rectangle 5"/>
          <p:cNvSpPr/>
          <p:nvPr/>
        </p:nvSpPr>
        <p:spPr>
          <a:xfrm>
            <a:off x="9014558" y="563837"/>
            <a:ext cx="3177442" cy="369332"/>
          </a:xfrm>
          <a:prstGeom prst="rect">
            <a:avLst/>
          </a:prstGeom>
          <a:solidFill>
            <a:srgbClr val="C35D09"/>
          </a:solidFill>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endParaRPr lang="en-US" b="1" i="1" dirty="0"/>
          </a:p>
        </p:txBody>
      </p:sp>
      <p:sp>
        <p:nvSpPr>
          <p:cNvPr id="8" name="TextBox 7"/>
          <p:cNvSpPr txBox="1"/>
          <p:nvPr/>
        </p:nvSpPr>
        <p:spPr>
          <a:xfrm>
            <a:off x="9336851" y="549519"/>
            <a:ext cx="3288859" cy="369332"/>
          </a:xfrm>
          <a:prstGeom prst="rect">
            <a:avLst/>
          </a:prstGeom>
          <a:noFill/>
        </p:spPr>
        <p:txBody>
          <a:bodyPr wrap="square" rtlCol="0">
            <a:spAutoFit/>
          </a:bodyPr>
          <a:lstStyle/>
          <a:p>
            <a:r>
              <a:rPr lang="en-US" b="1" i="1" dirty="0"/>
              <a:t>From Relief to Self-Reliance</a:t>
            </a:r>
          </a:p>
        </p:txBody>
      </p:sp>
      <p:sp>
        <p:nvSpPr>
          <p:cNvPr id="9" name="TextBox 8"/>
          <p:cNvSpPr txBox="1"/>
          <p:nvPr/>
        </p:nvSpPr>
        <p:spPr>
          <a:xfrm>
            <a:off x="3993482" y="5475625"/>
            <a:ext cx="4312318" cy="369332"/>
          </a:xfrm>
          <a:prstGeom prst="rect">
            <a:avLst/>
          </a:prstGeom>
          <a:noFill/>
        </p:spPr>
        <p:txBody>
          <a:bodyPr wrap="square" rtlCol="0">
            <a:spAutoFit/>
          </a:bodyPr>
          <a:lstStyle/>
          <a:p>
            <a:pPr algn="ctr"/>
            <a:r>
              <a:rPr lang="en-US" dirty="0" smtClean="0">
                <a:solidFill>
                  <a:srgbClr val="001B31"/>
                </a:solidFill>
              </a:rPr>
              <a:t>Nairobi, Kenia. December 7</a:t>
            </a:r>
            <a:r>
              <a:rPr lang="en-US" baseline="30000" dirty="0" smtClean="0">
                <a:solidFill>
                  <a:srgbClr val="001B31"/>
                </a:solidFill>
              </a:rPr>
              <a:t>th</a:t>
            </a:r>
            <a:r>
              <a:rPr lang="en-US" dirty="0" smtClean="0">
                <a:solidFill>
                  <a:srgbClr val="001B31"/>
                </a:solidFill>
              </a:rPr>
              <a:t>, 2016</a:t>
            </a:r>
            <a:endParaRPr lang="en-US" dirty="0">
              <a:solidFill>
                <a:srgbClr val="001B31"/>
              </a:solidFill>
            </a:endParaRPr>
          </a:p>
        </p:txBody>
      </p:sp>
      <p:sp>
        <p:nvSpPr>
          <p:cNvPr id="10" name="TextBox 9"/>
          <p:cNvSpPr txBox="1"/>
          <p:nvPr/>
        </p:nvSpPr>
        <p:spPr>
          <a:xfrm>
            <a:off x="1778000" y="6355060"/>
            <a:ext cx="8864599" cy="615553"/>
          </a:xfrm>
          <a:prstGeom prst="rect">
            <a:avLst/>
          </a:prstGeom>
          <a:noFill/>
        </p:spPr>
        <p:txBody>
          <a:bodyPr wrap="square" rtlCol="0">
            <a:spAutoFit/>
          </a:bodyPr>
          <a:lstStyle/>
          <a:p>
            <a:pPr algn="ctr"/>
            <a:r>
              <a:rPr lang="en-US" sz="1050" i="1" dirty="0">
                <a:solidFill>
                  <a:srgbClr val="001D31"/>
                </a:solidFill>
              </a:rPr>
              <a:t>All content in this document is the property of International Medical Corps and should not be reproduced without prior written consent. This material is protected by copyright. ©2015 International Medical Corps. Materials may not be reproduced without International Medical Corps’ prior written consent.</a:t>
            </a:r>
          </a:p>
          <a:p>
            <a:endParaRPr lang="en-US" sz="1200" dirty="0">
              <a:solidFill>
                <a:srgbClr val="002540"/>
              </a:solidFill>
            </a:endParaRPr>
          </a:p>
        </p:txBody>
      </p:sp>
    </p:spTree>
    <p:extLst>
      <p:ext uri="{BB962C8B-B14F-4D97-AF65-F5344CB8AC3E}">
        <p14:creationId xmlns:p14="http://schemas.microsoft.com/office/powerpoint/2010/main" val="4104599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657837" y="-132347"/>
            <a:ext cx="6742745" cy="7171322"/>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98057" y="4598687"/>
            <a:ext cx="3536010" cy="666273"/>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rot="5400000">
            <a:off x="4149343" y="4363600"/>
            <a:ext cx="1150015" cy="1068098"/>
          </a:xfrm>
          <a:prstGeom prst="triangle">
            <a:avLst/>
          </a:prstGeom>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3"/>
          <a:stretch>
            <a:fillRect/>
          </a:stretch>
        </p:blipFill>
        <p:spPr>
          <a:xfrm>
            <a:off x="10621323" y="6311900"/>
            <a:ext cx="1464953" cy="351219"/>
          </a:xfrm>
          <a:prstGeom prst="rect">
            <a:avLst/>
          </a:prstGeom>
        </p:spPr>
      </p:pic>
      <p:sp>
        <p:nvSpPr>
          <p:cNvPr id="7" name="Subtitle 2"/>
          <p:cNvSpPr>
            <a:spLocks noGrp="1"/>
          </p:cNvSpPr>
          <p:nvPr>
            <p:ph type="subTitle" idx="1"/>
          </p:nvPr>
        </p:nvSpPr>
        <p:spPr>
          <a:xfrm>
            <a:off x="-228601" y="1998430"/>
            <a:ext cx="3800475" cy="1060305"/>
          </a:xfrm>
        </p:spPr>
        <p:txBody>
          <a:bodyPr>
            <a:normAutofit/>
          </a:bodyPr>
          <a:lstStyle/>
          <a:p>
            <a:pPr marL="800100" lvl="1" indent="-342900" algn="l">
              <a:spcBef>
                <a:spcPts val="1200"/>
              </a:spcBef>
              <a:buFont typeface="Arial" panose="020B0604020202020204" pitchFamily="34" charset="0"/>
              <a:buChar char="•"/>
            </a:pPr>
            <a:r>
              <a:rPr lang="en-US" dirty="0" smtClean="0">
                <a:solidFill>
                  <a:srgbClr val="FFC000"/>
                </a:solidFill>
              </a:rPr>
              <a:t>Community </a:t>
            </a:r>
            <a:r>
              <a:rPr lang="en-US" dirty="0">
                <a:solidFill>
                  <a:srgbClr val="FFC000"/>
                </a:solidFill>
              </a:rPr>
              <a:t>feedback </a:t>
            </a:r>
            <a:r>
              <a:rPr lang="en-US" dirty="0" smtClean="0">
                <a:solidFill>
                  <a:schemeClr val="bg1"/>
                </a:solidFill>
              </a:rPr>
              <a:t>to be </a:t>
            </a:r>
            <a:r>
              <a:rPr lang="en-US" dirty="0">
                <a:solidFill>
                  <a:schemeClr val="bg1"/>
                </a:solidFill>
              </a:rPr>
              <a:t>included into response monitoring processes</a:t>
            </a:r>
            <a:r>
              <a:rPr lang="en-US" dirty="0" smtClean="0">
                <a:solidFill>
                  <a:schemeClr val="bg1"/>
                </a:solidFill>
              </a:rPr>
              <a:t>.</a:t>
            </a:r>
          </a:p>
          <a:p>
            <a:pPr marL="1257300" lvl="2" indent="-342900" algn="l">
              <a:spcBef>
                <a:spcPts val="1200"/>
              </a:spcBef>
              <a:buFont typeface="Arial" panose="020B0604020202020204" pitchFamily="34" charset="0"/>
              <a:buChar char="•"/>
            </a:pPr>
            <a:endParaRPr lang="en-US" dirty="0" smtClean="0">
              <a:solidFill>
                <a:schemeClr val="bg1"/>
              </a:solidFill>
            </a:endParaRPr>
          </a:p>
        </p:txBody>
      </p:sp>
      <p:sp>
        <p:nvSpPr>
          <p:cNvPr id="8" name="Title 1"/>
          <p:cNvSpPr>
            <a:spLocks noGrp="1"/>
          </p:cNvSpPr>
          <p:nvPr>
            <p:ph type="ctrTitle"/>
          </p:nvPr>
        </p:nvSpPr>
        <p:spPr>
          <a:xfrm>
            <a:off x="208582" y="324546"/>
            <a:ext cx="5718048" cy="626442"/>
          </a:xfrm>
        </p:spPr>
        <p:txBody>
          <a:bodyPr>
            <a:normAutofit/>
          </a:bodyPr>
          <a:lstStyle/>
          <a:p>
            <a:pPr algn="l"/>
            <a:r>
              <a:rPr lang="en-US" sz="3100" b="1" dirty="0" smtClean="0">
                <a:solidFill>
                  <a:schemeClr val="accent1">
                    <a:lumMod val="75000"/>
                  </a:schemeClr>
                </a:solidFill>
              </a:rPr>
              <a:t>Feedback </a:t>
            </a:r>
            <a:r>
              <a:rPr lang="en-US" sz="2000" dirty="0" smtClean="0">
                <a:solidFill>
                  <a:schemeClr val="accent1">
                    <a:lumMod val="75000"/>
                  </a:schemeClr>
                </a:solidFill>
              </a:rPr>
              <a:t>mechanisms</a:t>
            </a:r>
            <a:endParaRPr lang="en-US" sz="2800" dirty="0">
              <a:solidFill>
                <a:schemeClr val="accent1">
                  <a:lumMod val="75000"/>
                </a:schemeClr>
              </a:solidFill>
            </a:endParaRPr>
          </a:p>
        </p:txBody>
      </p:sp>
      <p:sp>
        <p:nvSpPr>
          <p:cNvPr id="10" name="Subtitle 2"/>
          <p:cNvSpPr txBox="1">
            <a:spLocks/>
          </p:cNvSpPr>
          <p:nvPr/>
        </p:nvSpPr>
        <p:spPr>
          <a:xfrm>
            <a:off x="5986929" y="135511"/>
            <a:ext cx="5178363" cy="67826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indent="-342900" algn="l">
              <a:spcBef>
                <a:spcPts val="1200"/>
              </a:spcBef>
              <a:buFont typeface="Arial" panose="020B0604020202020204" pitchFamily="34" charset="0"/>
              <a:buChar char="•"/>
            </a:pPr>
            <a:r>
              <a:rPr lang="en-US" sz="1800" dirty="0" smtClean="0">
                <a:solidFill>
                  <a:schemeClr val="bg1"/>
                </a:solidFill>
              </a:rPr>
              <a:t>Beneficiary </a:t>
            </a:r>
            <a:r>
              <a:rPr lang="en-US" sz="1800" dirty="0">
                <a:solidFill>
                  <a:schemeClr val="bg1"/>
                </a:solidFill>
              </a:rPr>
              <a:t>help desk</a:t>
            </a:r>
          </a:p>
          <a:p>
            <a:pPr lvl="0" indent="-342900" algn="l">
              <a:spcBef>
                <a:spcPts val="1200"/>
              </a:spcBef>
              <a:buFont typeface="Arial" panose="020B0604020202020204" pitchFamily="34" charset="0"/>
              <a:buChar char="•"/>
            </a:pPr>
            <a:r>
              <a:rPr lang="en-US" sz="1800" dirty="0">
                <a:solidFill>
                  <a:schemeClr val="bg1"/>
                </a:solidFill>
              </a:rPr>
              <a:t>Letter boxes</a:t>
            </a:r>
          </a:p>
          <a:p>
            <a:pPr lvl="0" indent="-342900" algn="l">
              <a:spcBef>
                <a:spcPts val="1200"/>
              </a:spcBef>
              <a:buFont typeface="Arial" panose="020B0604020202020204" pitchFamily="34" charset="0"/>
              <a:buChar char="•"/>
            </a:pPr>
            <a:r>
              <a:rPr lang="en-US" sz="1800" dirty="0" smtClean="0">
                <a:solidFill>
                  <a:schemeClr val="bg1"/>
                </a:solidFill>
              </a:rPr>
              <a:t>Emails and SMS</a:t>
            </a:r>
            <a:endParaRPr lang="en-US" sz="1800" dirty="0">
              <a:solidFill>
                <a:schemeClr val="bg1"/>
              </a:solidFill>
            </a:endParaRPr>
          </a:p>
          <a:p>
            <a:pPr lvl="0" indent="-342900" algn="l">
              <a:spcBef>
                <a:spcPts val="1200"/>
              </a:spcBef>
              <a:buFont typeface="Arial" panose="020B0604020202020204" pitchFamily="34" charset="0"/>
              <a:buChar char="•"/>
            </a:pPr>
            <a:r>
              <a:rPr lang="en-US" sz="1800" dirty="0">
                <a:solidFill>
                  <a:schemeClr val="bg1"/>
                </a:solidFill>
              </a:rPr>
              <a:t>Websites</a:t>
            </a:r>
          </a:p>
          <a:p>
            <a:pPr lvl="0" indent="-342900" algn="l">
              <a:spcBef>
                <a:spcPts val="1200"/>
              </a:spcBef>
              <a:buFont typeface="Arial" panose="020B0604020202020204" pitchFamily="34" charset="0"/>
              <a:buChar char="•"/>
            </a:pPr>
            <a:r>
              <a:rPr lang="en-US" sz="1800" dirty="0">
                <a:solidFill>
                  <a:schemeClr val="bg1"/>
                </a:solidFill>
              </a:rPr>
              <a:t>Focus group discussions</a:t>
            </a:r>
          </a:p>
          <a:p>
            <a:pPr lvl="0" indent="342900" algn="l">
              <a:spcBef>
                <a:spcPts val="1200"/>
              </a:spcBef>
              <a:buFont typeface="Arial" panose="020B0604020202020204" pitchFamily="34" charset="0"/>
              <a:buChar char="•"/>
            </a:pPr>
            <a:r>
              <a:rPr lang="en-US" sz="1800" dirty="0">
                <a:solidFill>
                  <a:schemeClr val="bg1"/>
                </a:solidFill>
              </a:rPr>
              <a:t>Individual interviews during the field visit or collecting stories </a:t>
            </a:r>
            <a:r>
              <a:rPr lang="en-US" sz="1800" dirty="0" smtClean="0">
                <a:solidFill>
                  <a:schemeClr val="bg1"/>
                </a:solidFill>
              </a:rPr>
              <a:t>for the </a:t>
            </a:r>
            <a:r>
              <a:rPr lang="en-US" sz="1800" dirty="0">
                <a:solidFill>
                  <a:schemeClr val="bg1"/>
                </a:solidFill>
              </a:rPr>
              <a:t>reports/newsletters</a:t>
            </a:r>
          </a:p>
          <a:p>
            <a:pPr lvl="0" indent="-342900" algn="l">
              <a:spcBef>
                <a:spcPts val="1200"/>
              </a:spcBef>
              <a:buFont typeface="Arial" panose="020B0604020202020204" pitchFamily="34" charset="0"/>
              <a:buChar char="•"/>
            </a:pPr>
            <a:r>
              <a:rPr lang="en-US" sz="1800" dirty="0">
                <a:solidFill>
                  <a:schemeClr val="bg1"/>
                </a:solidFill>
              </a:rPr>
              <a:t>Open meetings with communities or partner agencies</a:t>
            </a:r>
          </a:p>
          <a:p>
            <a:pPr lvl="0" indent="-342900" algn="l">
              <a:spcBef>
                <a:spcPts val="1200"/>
              </a:spcBef>
              <a:buFont typeface="Arial" panose="020B0604020202020204" pitchFamily="34" charset="0"/>
              <a:buChar char="•"/>
            </a:pPr>
            <a:r>
              <a:rPr lang="en-US" sz="1800" dirty="0">
                <a:solidFill>
                  <a:schemeClr val="bg1"/>
                </a:solidFill>
              </a:rPr>
              <a:t>Visiting beneficiaries especially female (individually)</a:t>
            </a:r>
          </a:p>
          <a:p>
            <a:pPr lvl="0" indent="-342900" algn="l">
              <a:spcBef>
                <a:spcPts val="1200"/>
              </a:spcBef>
              <a:buFont typeface="Arial" panose="020B0604020202020204" pitchFamily="34" charset="0"/>
              <a:buChar char="•"/>
            </a:pPr>
            <a:r>
              <a:rPr lang="en-US" sz="1800" dirty="0">
                <a:solidFill>
                  <a:schemeClr val="bg1"/>
                </a:solidFill>
              </a:rPr>
              <a:t>Project staff phone numbers</a:t>
            </a:r>
          </a:p>
          <a:p>
            <a:pPr lvl="0" indent="-342900" algn="l">
              <a:spcBef>
                <a:spcPts val="1200"/>
              </a:spcBef>
              <a:buFont typeface="Arial" panose="020B0604020202020204" pitchFamily="34" charset="0"/>
              <a:buChar char="•"/>
            </a:pPr>
            <a:r>
              <a:rPr lang="en-US" sz="1800" dirty="0">
                <a:solidFill>
                  <a:schemeClr val="bg1"/>
                </a:solidFill>
              </a:rPr>
              <a:t>Community level connections</a:t>
            </a:r>
          </a:p>
          <a:p>
            <a:pPr lvl="0" indent="-342900" algn="l">
              <a:spcBef>
                <a:spcPts val="1200"/>
              </a:spcBef>
              <a:buFont typeface="Arial" panose="020B0604020202020204" pitchFamily="34" charset="0"/>
              <a:buChar char="•"/>
            </a:pPr>
            <a:r>
              <a:rPr lang="en-US" sz="1800" dirty="0">
                <a:solidFill>
                  <a:schemeClr val="bg1"/>
                </a:solidFill>
              </a:rPr>
              <a:t>Inter‐agency coordination meetings</a:t>
            </a:r>
          </a:p>
          <a:p>
            <a:pPr lvl="0" indent="-342900" algn="l">
              <a:spcBef>
                <a:spcPts val="1200"/>
              </a:spcBef>
              <a:buFont typeface="Arial" panose="020B0604020202020204" pitchFamily="34" charset="0"/>
              <a:buChar char="•"/>
            </a:pPr>
            <a:r>
              <a:rPr lang="en-US" sz="1800" dirty="0">
                <a:solidFill>
                  <a:schemeClr val="bg1"/>
                </a:solidFill>
              </a:rPr>
              <a:t>Surveys/questionnaires (or additional questions on standard ones)</a:t>
            </a:r>
          </a:p>
          <a:p>
            <a:pPr indent="-342900" algn="l">
              <a:spcBef>
                <a:spcPts val="1200"/>
              </a:spcBef>
              <a:buFont typeface="Arial" panose="020B0604020202020204" pitchFamily="34" charset="0"/>
              <a:buChar char="•"/>
            </a:pPr>
            <a:r>
              <a:rPr lang="en-US" sz="1800" dirty="0">
                <a:solidFill>
                  <a:schemeClr val="bg1"/>
                </a:solidFill>
              </a:rPr>
              <a:t>Consultations with community </a:t>
            </a:r>
          </a:p>
          <a:p>
            <a:pPr algn="l">
              <a:spcBef>
                <a:spcPts val="1200"/>
              </a:spcBef>
            </a:pPr>
            <a:r>
              <a:rPr lang="en-US" sz="1800" dirty="0" smtClean="0">
                <a:solidFill>
                  <a:schemeClr val="bg1"/>
                </a:solidFill>
              </a:rPr>
              <a:t>institutions/local </a:t>
            </a:r>
            <a:r>
              <a:rPr lang="en-US" sz="1800" dirty="0">
                <a:solidFill>
                  <a:schemeClr val="bg1"/>
                </a:solidFill>
              </a:rPr>
              <a:t>structures</a:t>
            </a:r>
          </a:p>
        </p:txBody>
      </p:sp>
      <p:sp>
        <p:nvSpPr>
          <p:cNvPr id="12" name="Rectangle 11"/>
          <p:cNvSpPr/>
          <p:nvPr/>
        </p:nvSpPr>
        <p:spPr>
          <a:xfrm>
            <a:off x="1022929" y="3334798"/>
            <a:ext cx="3536010" cy="666273"/>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p:cNvSpPr txBox="1">
            <a:spLocks/>
          </p:cNvSpPr>
          <p:nvPr/>
        </p:nvSpPr>
        <p:spPr>
          <a:xfrm>
            <a:off x="1424669" y="3460260"/>
            <a:ext cx="4744810" cy="5408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42900" algn="l">
              <a:lnSpc>
                <a:spcPct val="100000"/>
              </a:lnSpc>
              <a:spcBef>
                <a:spcPts val="1200"/>
              </a:spcBef>
            </a:pPr>
            <a:r>
              <a:rPr lang="en-US" sz="2000" dirty="0" smtClean="0">
                <a:solidFill>
                  <a:srgbClr val="FFFF00"/>
                </a:solidFill>
              </a:rPr>
              <a:t>During the distribution</a:t>
            </a:r>
          </a:p>
          <a:p>
            <a:pPr indent="-342900" algn="l">
              <a:lnSpc>
                <a:spcPct val="100000"/>
              </a:lnSpc>
              <a:spcBef>
                <a:spcPts val="1200"/>
              </a:spcBef>
            </a:pPr>
            <a:r>
              <a:rPr lang="en-US" sz="2000" dirty="0" smtClean="0">
                <a:solidFill>
                  <a:schemeClr val="bg1"/>
                </a:solidFill>
              </a:rPr>
              <a:t>  </a:t>
            </a:r>
            <a:endParaRPr lang="en-US" sz="2000" dirty="0">
              <a:solidFill>
                <a:schemeClr val="bg1"/>
              </a:solidFill>
            </a:endParaRPr>
          </a:p>
        </p:txBody>
      </p:sp>
      <p:sp>
        <p:nvSpPr>
          <p:cNvPr id="15" name="Subtitle 2"/>
          <p:cNvSpPr txBox="1">
            <a:spLocks/>
          </p:cNvSpPr>
          <p:nvPr/>
        </p:nvSpPr>
        <p:spPr>
          <a:xfrm>
            <a:off x="1424669" y="4741540"/>
            <a:ext cx="4744810" cy="5408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42900" algn="l">
              <a:lnSpc>
                <a:spcPct val="100000"/>
              </a:lnSpc>
              <a:spcBef>
                <a:spcPts val="1200"/>
              </a:spcBef>
            </a:pPr>
            <a:r>
              <a:rPr lang="en-US" sz="2000" dirty="0" smtClean="0">
                <a:solidFill>
                  <a:srgbClr val="FFFF00"/>
                </a:solidFill>
              </a:rPr>
              <a:t>Post-distribution</a:t>
            </a:r>
          </a:p>
          <a:p>
            <a:pPr indent="-342900" algn="l">
              <a:lnSpc>
                <a:spcPct val="100000"/>
              </a:lnSpc>
              <a:spcBef>
                <a:spcPts val="1200"/>
              </a:spcBef>
            </a:pPr>
            <a:r>
              <a:rPr lang="en-US" sz="2000" dirty="0" smtClean="0">
                <a:solidFill>
                  <a:schemeClr val="bg1"/>
                </a:solidFill>
              </a:rPr>
              <a:t>  </a:t>
            </a:r>
            <a:endParaRPr lang="en-US" sz="2000" dirty="0">
              <a:solidFill>
                <a:schemeClr val="bg1"/>
              </a:solidFill>
            </a:endParaRPr>
          </a:p>
        </p:txBody>
      </p:sp>
      <p:sp>
        <p:nvSpPr>
          <p:cNvPr id="2" name="Isosceles Triangle 1"/>
          <p:cNvSpPr/>
          <p:nvPr/>
        </p:nvSpPr>
        <p:spPr>
          <a:xfrm rot="5400000">
            <a:off x="4174215" y="3099711"/>
            <a:ext cx="1150015" cy="1068098"/>
          </a:xfrm>
          <a:prstGeom prst="triangle">
            <a:avLst/>
          </a:prstGeom>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86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ectangle 15"/>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50" r="22616"/>
          <a:stretch/>
        </p:blipFill>
        <p:spPr>
          <a:xfrm>
            <a:off x="5394960" y="0"/>
            <a:ext cx="6797040" cy="6858000"/>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6" name="Title 1"/>
          <p:cNvSpPr>
            <a:spLocks noGrp="1"/>
          </p:cNvSpPr>
          <p:nvPr>
            <p:ph type="ctrTitle"/>
          </p:nvPr>
        </p:nvSpPr>
        <p:spPr>
          <a:xfrm>
            <a:off x="233292" y="114301"/>
            <a:ext cx="5718048" cy="914400"/>
          </a:xfrm>
        </p:spPr>
        <p:txBody>
          <a:bodyPr>
            <a:normAutofit fontScale="90000"/>
          </a:bodyPr>
          <a:lstStyle/>
          <a:p>
            <a:pPr lvl="0" algn="l">
              <a:lnSpc>
                <a:spcPct val="100000"/>
              </a:lnSpc>
              <a:spcBef>
                <a:spcPts val="1200"/>
              </a:spcBef>
            </a:pPr>
            <a:r>
              <a:rPr lang="en-US" sz="2800" b="1" dirty="0" smtClean="0">
                <a:solidFill>
                  <a:srgbClr val="FFC000"/>
                </a:solidFill>
              </a:rPr>
              <a:t/>
            </a:r>
            <a:br>
              <a:rPr lang="en-US" sz="2800" b="1" dirty="0" smtClean="0">
                <a:solidFill>
                  <a:srgbClr val="FFC000"/>
                </a:solidFill>
              </a:rPr>
            </a:br>
            <a:r>
              <a:rPr lang="en-US" sz="2800" b="1" dirty="0">
                <a:solidFill>
                  <a:srgbClr val="FFC000"/>
                </a:solidFill>
              </a:rPr>
              <a:t/>
            </a:r>
            <a:br>
              <a:rPr lang="en-US" sz="2800" b="1" dirty="0">
                <a:solidFill>
                  <a:srgbClr val="FFC000"/>
                </a:solidFill>
              </a:rPr>
            </a:br>
            <a:r>
              <a:rPr lang="en-US" sz="2200" dirty="0">
                <a:solidFill>
                  <a:schemeClr val="accent1">
                    <a:lumMod val="75000"/>
                  </a:schemeClr>
                </a:solidFill>
              </a:rPr>
              <a:t>Alternatives to </a:t>
            </a:r>
            <a:r>
              <a:rPr lang="en-US" sz="2800" b="1" dirty="0" smtClean="0">
                <a:solidFill>
                  <a:schemeClr val="accent1">
                    <a:lumMod val="75000"/>
                  </a:schemeClr>
                </a:solidFill>
              </a:rPr>
              <a:t>Exit </a:t>
            </a:r>
            <a:r>
              <a:rPr lang="en-US" sz="2800" b="1" dirty="0">
                <a:solidFill>
                  <a:schemeClr val="accent1">
                    <a:lumMod val="75000"/>
                  </a:schemeClr>
                </a:solidFill>
              </a:rPr>
              <a:t>beneficiary </a:t>
            </a:r>
            <a:r>
              <a:rPr lang="en-US" sz="2800" b="1" dirty="0" smtClean="0">
                <a:solidFill>
                  <a:schemeClr val="accent1">
                    <a:lumMod val="75000"/>
                  </a:schemeClr>
                </a:solidFill>
              </a:rPr>
              <a:t>interview </a:t>
            </a:r>
            <a:br>
              <a:rPr lang="en-US" sz="2800" b="1" dirty="0" smtClean="0">
                <a:solidFill>
                  <a:schemeClr val="accent1">
                    <a:lumMod val="75000"/>
                  </a:schemeClr>
                </a:solidFill>
              </a:rPr>
            </a:br>
            <a:r>
              <a:rPr lang="en-US" sz="2200" dirty="0" smtClean="0">
                <a:solidFill>
                  <a:schemeClr val="accent1">
                    <a:lumMod val="75000"/>
                  </a:schemeClr>
                </a:solidFill>
              </a:rPr>
              <a:t>(during distribution)</a:t>
            </a:r>
            <a:endParaRPr lang="en-US" sz="2800" dirty="0">
              <a:solidFill>
                <a:schemeClr val="accent1">
                  <a:lumMod val="75000"/>
                </a:schemeClr>
              </a:solidFill>
            </a:endParaRPr>
          </a:p>
        </p:txBody>
      </p:sp>
      <p:sp>
        <p:nvSpPr>
          <p:cNvPr id="7" name="Subtitle 2"/>
          <p:cNvSpPr>
            <a:spLocks noGrp="1"/>
          </p:cNvSpPr>
          <p:nvPr>
            <p:ph type="subTitle" idx="1"/>
          </p:nvPr>
        </p:nvSpPr>
        <p:spPr>
          <a:xfrm>
            <a:off x="482099" y="1833194"/>
            <a:ext cx="4461376" cy="5420487"/>
          </a:xfrm>
        </p:spPr>
        <p:txBody>
          <a:bodyPr>
            <a:noAutofit/>
          </a:bodyPr>
          <a:lstStyle/>
          <a:p>
            <a:pPr lvl="1" indent="-342900" algn="l">
              <a:lnSpc>
                <a:spcPct val="100000"/>
              </a:lnSpc>
              <a:spcBef>
                <a:spcPts val="1200"/>
              </a:spcBef>
              <a:buFont typeface="Arial" panose="020B0604020202020204" pitchFamily="34" charset="0"/>
              <a:buChar char="•"/>
            </a:pPr>
            <a:r>
              <a:rPr lang="en-US" dirty="0">
                <a:solidFill>
                  <a:schemeClr val="bg1"/>
                </a:solidFill>
              </a:rPr>
              <a:t>Informal interaction </a:t>
            </a:r>
            <a:r>
              <a:rPr lang="en-US" dirty="0" smtClean="0">
                <a:solidFill>
                  <a:schemeClr val="bg1"/>
                </a:solidFill>
              </a:rPr>
              <a:t>between </a:t>
            </a:r>
            <a:r>
              <a:rPr lang="en-US" dirty="0">
                <a:solidFill>
                  <a:schemeClr val="bg1"/>
                </a:solidFill>
              </a:rPr>
              <a:t>project </a:t>
            </a:r>
            <a:r>
              <a:rPr lang="en-US" dirty="0" smtClean="0">
                <a:solidFill>
                  <a:schemeClr val="bg1"/>
                </a:solidFill>
              </a:rPr>
              <a:t>staff and beneficiaries</a:t>
            </a:r>
          </a:p>
          <a:p>
            <a:pPr lvl="1" indent="-342900" algn="l">
              <a:lnSpc>
                <a:spcPct val="100000"/>
              </a:lnSpc>
              <a:spcBef>
                <a:spcPts val="1200"/>
              </a:spcBef>
              <a:buFont typeface="Arial" panose="020B0604020202020204" pitchFamily="34" charset="0"/>
              <a:buChar char="•"/>
            </a:pPr>
            <a:endParaRPr lang="en-US" dirty="0">
              <a:solidFill>
                <a:schemeClr val="bg1"/>
              </a:solidFill>
            </a:endParaRPr>
          </a:p>
          <a:p>
            <a:pPr lvl="1" indent="-342900" algn="l">
              <a:lnSpc>
                <a:spcPct val="100000"/>
              </a:lnSpc>
              <a:spcBef>
                <a:spcPts val="1200"/>
              </a:spcBef>
              <a:buFont typeface="Arial" panose="020B0604020202020204" pitchFamily="34" charset="0"/>
              <a:buChar char="•"/>
            </a:pPr>
            <a:r>
              <a:rPr lang="en-US" dirty="0" smtClean="0">
                <a:solidFill>
                  <a:schemeClr val="bg1"/>
                </a:solidFill>
              </a:rPr>
              <a:t>Direct observation without interaction with beneficiaries</a:t>
            </a:r>
          </a:p>
          <a:p>
            <a:pPr lvl="1" indent="-342900" algn="l">
              <a:lnSpc>
                <a:spcPct val="100000"/>
              </a:lnSpc>
              <a:spcBef>
                <a:spcPts val="1200"/>
              </a:spcBef>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217921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ectangle 15"/>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9770"/>
          <a:stretch/>
        </p:blipFill>
        <p:spPr>
          <a:xfrm>
            <a:off x="6016136" y="0"/>
            <a:ext cx="6421833" cy="6858000"/>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6" name="Title 1"/>
          <p:cNvSpPr>
            <a:spLocks noGrp="1"/>
          </p:cNvSpPr>
          <p:nvPr>
            <p:ph type="ctrTitle"/>
          </p:nvPr>
        </p:nvSpPr>
        <p:spPr>
          <a:xfrm>
            <a:off x="233292" y="114301"/>
            <a:ext cx="5718048" cy="914400"/>
          </a:xfrm>
        </p:spPr>
        <p:txBody>
          <a:bodyPr>
            <a:normAutofit fontScale="90000"/>
          </a:bodyPr>
          <a:lstStyle/>
          <a:p>
            <a:pPr lvl="0" algn="l">
              <a:lnSpc>
                <a:spcPct val="100000"/>
              </a:lnSpc>
              <a:spcBef>
                <a:spcPts val="1200"/>
              </a:spcBef>
            </a:pPr>
            <a:r>
              <a:rPr lang="en-US" sz="2800" b="1" dirty="0" smtClean="0">
                <a:solidFill>
                  <a:srgbClr val="FFC000"/>
                </a:solidFill>
              </a:rPr>
              <a:t/>
            </a:r>
            <a:br>
              <a:rPr lang="en-US" sz="2800" b="1" dirty="0" smtClean="0">
                <a:solidFill>
                  <a:srgbClr val="FFC000"/>
                </a:solidFill>
              </a:rPr>
            </a:br>
            <a:r>
              <a:rPr lang="en-US" sz="2800" b="1" dirty="0">
                <a:solidFill>
                  <a:srgbClr val="FFC000"/>
                </a:solidFill>
              </a:rPr>
              <a:t/>
            </a:r>
            <a:br>
              <a:rPr lang="en-US" sz="2800" b="1" dirty="0">
                <a:solidFill>
                  <a:srgbClr val="FFC000"/>
                </a:solidFill>
              </a:rPr>
            </a:br>
            <a:r>
              <a:rPr lang="en-US" sz="2200" dirty="0">
                <a:solidFill>
                  <a:schemeClr val="accent1">
                    <a:lumMod val="75000"/>
                  </a:schemeClr>
                </a:solidFill>
              </a:rPr>
              <a:t>Alternatives to </a:t>
            </a:r>
            <a:r>
              <a:rPr lang="en-US" sz="2800" b="1" dirty="0" smtClean="0">
                <a:solidFill>
                  <a:schemeClr val="accent1">
                    <a:lumMod val="75000"/>
                  </a:schemeClr>
                </a:solidFill>
              </a:rPr>
              <a:t>Post-distribution monitoring survey </a:t>
            </a:r>
            <a:r>
              <a:rPr lang="en-US" sz="2200" dirty="0" smtClean="0">
                <a:solidFill>
                  <a:schemeClr val="accent1">
                    <a:lumMod val="75000"/>
                  </a:schemeClr>
                </a:solidFill>
              </a:rPr>
              <a:t>(after distribution)</a:t>
            </a:r>
            <a:endParaRPr lang="en-US" sz="2800" dirty="0">
              <a:solidFill>
                <a:schemeClr val="accent1">
                  <a:lumMod val="75000"/>
                </a:schemeClr>
              </a:solidFill>
            </a:endParaRPr>
          </a:p>
        </p:txBody>
      </p:sp>
      <p:sp>
        <p:nvSpPr>
          <p:cNvPr id="7" name="Subtitle 2"/>
          <p:cNvSpPr>
            <a:spLocks noGrp="1"/>
          </p:cNvSpPr>
          <p:nvPr>
            <p:ph type="subTitle" idx="1"/>
          </p:nvPr>
        </p:nvSpPr>
        <p:spPr>
          <a:xfrm>
            <a:off x="482099" y="1903534"/>
            <a:ext cx="4813802" cy="5420487"/>
          </a:xfrm>
        </p:spPr>
        <p:txBody>
          <a:bodyPr>
            <a:noAutofit/>
          </a:bodyPr>
          <a:lstStyle/>
          <a:p>
            <a:pPr lvl="1" indent="-342900" algn="l">
              <a:lnSpc>
                <a:spcPct val="100000"/>
              </a:lnSpc>
              <a:spcBef>
                <a:spcPts val="1200"/>
              </a:spcBef>
              <a:buFont typeface="Arial" panose="020B0604020202020204" pitchFamily="34" charset="0"/>
              <a:buChar char="•"/>
            </a:pPr>
            <a:r>
              <a:rPr lang="en-US" dirty="0">
                <a:solidFill>
                  <a:schemeClr val="bg1"/>
                </a:solidFill>
              </a:rPr>
              <a:t>Consultations with community institutions/local </a:t>
            </a:r>
            <a:r>
              <a:rPr lang="en-US" dirty="0" smtClean="0">
                <a:solidFill>
                  <a:schemeClr val="bg1"/>
                </a:solidFill>
              </a:rPr>
              <a:t>structures/key </a:t>
            </a:r>
            <a:r>
              <a:rPr lang="en-US" dirty="0">
                <a:solidFill>
                  <a:schemeClr val="bg1"/>
                </a:solidFill>
              </a:rPr>
              <a:t>informant </a:t>
            </a:r>
            <a:r>
              <a:rPr lang="en-US" dirty="0" smtClean="0">
                <a:solidFill>
                  <a:schemeClr val="bg1"/>
                </a:solidFill>
              </a:rPr>
              <a:t>interviews</a:t>
            </a:r>
          </a:p>
          <a:p>
            <a:pPr lvl="1" indent="-342900" algn="l">
              <a:lnSpc>
                <a:spcPct val="100000"/>
              </a:lnSpc>
              <a:spcBef>
                <a:spcPts val="1200"/>
              </a:spcBef>
              <a:buFont typeface="Arial" panose="020B0604020202020204" pitchFamily="34" charset="0"/>
              <a:buChar char="•"/>
            </a:pPr>
            <a:endParaRPr lang="en-US" dirty="0">
              <a:solidFill>
                <a:schemeClr val="bg1"/>
              </a:solidFill>
            </a:endParaRPr>
          </a:p>
          <a:p>
            <a:pPr lvl="1" indent="-342900" algn="l">
              <a:lnSpc>
                <a:spcPct val="100000"/>
              </a:lnSpc>
              <a:spcBef>
                <a:spcPts val="1200"/>
              </a:spcBef>
              <a:buFont typeface="Arial" panose="020B0604020202020204" pitchFamily="34" charset="0"/>
              <a:buChar char="•"/>
            </a:pPr>
            <a:r>
              <a:rPr lang="en-US" dirty="0">
                <a:solidFill>
                  <a:schemeClr val="bg1"/>
                </a:solidFill>
              </a:rPr>
              <a:t>Hotline number on kits </a:t>
            </a:r>
            <a:r>
              <a:rPr lang="en-US" dirty="0" smtClean="0">
                <a:solidFill>
                  <a:schemeClr val="bg1"/>
                </a:solidFill>
              </a:rPr>
              <a:t>packages</a:t>
            </a:r>
          </a:p>
          <a:p>
            <a:pPr lvl="1" indent="-342900" algn="l">
              <a:lnSpc>
                <a:spcPct val="100000"/>
              </a:lnSpc>
              <a:spcBef>
                <a:spcPts val="1200"/>
              </a:spcBef>
              <a:buFont typeface="Arial" panose="020B0604020202020204" pitchFamily="34" charset="0"/>
              <a:buChar char="•"/>
            </a:pPr>
            <a:endParaRPr lang="en-US" dirty="0">
              <a:solidFill>
                <a:schemeClr val="bg1"/>
              </a:solidFill>
            </a:endParaRPr>
          </a:p>
          <a:p>
            <a:pPr lvl="1" indent="-342900" algn="l">
              <a:lnSpc>
                <a:spcPct val="100000"/>
              </a:lnSpc>
              <a:spcBef>
                <a:spcPts val="1200"/>
              </a:spcBef>
              <a:buFont typeface="Arial" panose="020B0604020202020204" pitchFamily="34" charset="0"/>
              <a:buChar char="•"/>
            </a:pPr>
            <a:r>
              <a:rPr lang="en-US" dirty="0">
                <a:solidFill>
                  <a:schemeClr val="bg1"/>
                </a:solidFill>
              </a:rPr>
              <a:t>Letter boxes</a:t>
            </a:r>
          </a:p>
          <a:p>
            <a:pPr lvl="1" indent="-342900" algn="l">
              <a:lnSpc>
                <a:spcPct val="100000"/>
              </a:lnSpc>
              <a:spcBef>
                <a:spcPts val="1200"/>
              </a:spcBef>
              <a:buFont typeface="Arial" panose="020B0604020202020204" pitchFamily="34" charset="0"/>
              <a:buChar char="•"/>
            </a:pPr>
            <a:endParaRPr lang="en-US" dirty="0" smtClean="0">
              <a:solidFill>
                <a:schemeClr val="bg1"/>
              </a:solidFill>
            </a:endParaRPr>
          </a:p>
          <a:p>
            <a:pPr lvl="1" indent="-342900" algn="l">
              <a:lnSpc>
                <a:spcPct val="100000"/>
              </a:lnSpc>
              <a:spcBef>
                <a:spcPts val="1200"/>
              </a:spcBef>
              <a:buFont typeface="Arial" panose="020B0604020202020204" pitchFamily="34" charset="0"/>
              <a:buChar char="•"/>
            </a:pPr>
            <a:endParaRPr lang="en-US" dirty="0">
              <a:solidFill>
                <a:schemeClr val="bg1"/>
              </a:solidFill>
            </a:endParaRPr>
          </a:p>
          <a:p>
            <a:pPr lvl="1" indent="-342900" algn="l">
              <a:lnSpc>
                <a:spcPct val="100000"/>
              </a:lnSpc>
              <a:spcBef>
                <a:spcPts val="1200"/>
              </a:spcBef>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72292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22" r="13398"/>
          <a:stretch/>
        </p:blipFill>
        <p:spPr>
          <a:xfrm>
            <a:off x="5073162" y="0"/>
            <a:ext cx="7130561" cy="6858000"/>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6" name="Title 1"/>
          <p:cNvSpPr>
            <a:spLocks noGrp="1"/>
          </p:cNvSpPr>
          <p:nvPr>
            <p:ph type="ctrTitle"/>
          </p:nvPr>
        </p:nvSpPr>
        <p:spPr>
          <a:xfrm>
            <a:off x="309052" y="318899"/>
            <a:ext cx="10143744" cy="572326"/>
          </a:xfrm>
        </p:spPr>
        <p:txBody>
          <a:bodyPr>
            <a:normAutofit/>
          </a:bodyPr>
          <a:lstStyle/>
          <a:p>
            <a:pPr algn="l"/>
            <a:r>
              <a:rPr lang="en-US" sz="2400" b="1" dirty="0" smtClean="0">
                <a:solidFill>
                  <a:schemeClr val="accent1">
                    <a:lumMod val="75000"/>
                  </a:schemeClr>
                </a:solidFill>
              </a:rPr>
              <a:t>Recommendations</a:t>
            </a:r>
            <a:endParaRPr lang="en-US" sz="3100" b="1" dirty="0">
              <a:solidFill>
                <a:schemeClr val="accent1">
                  <a:lumMod val="75000"/>
                </a:schemeClr>
              </a:solidFill>
            </a:endParaRPr>
          </a:p>
        </p:txBody>
      </p:sp>
      <p:sp>
        <p:nvSpPr>
          <p:cNvPr id="7" name="Subtitle 2"/>
          <p:cNvSpPr>
            <a:spLocks noGrp="1"/>
          </p:cNvSpPr>
          <p:nvPr>
            <p:ph type="subTitle" idx="1"/>
          </p:nvPr>
        </p:nvSpPr>
        <p:spPr>
          <a:xfrm>
            <a:off x="685801" y="1599060"/>
            <a:ext cx="4492868" cy="5064059"/>
          </a:xfrm>
        </p:spPr>
        <p:txBody>
          <a:bodyPr>
            <a:normAutofit/>
          </a:bodyPr>
          <a:lstStyle/>
          <a:p>
            <a:pPr marL="342900" lvl="0" indent="-342900" algn="l">
              <a:lnSpc>
                <a:spcPct val="110000"/>
              </a:lnSpc>
              <a:spcBef>
                <a:spcPts val="1200"/>
              </a:spcBef>
              <a:buFont typeface="Arial" panose="020B0604020202020204" pitchFamily="34" charset="0"/>
              <a:buChar char="•"/>
            </a:pPr>
            <a:r>
              <a:rPr lang="en-US" sz="1800" dirty="0" smtClean="0">
                <a:solidFill>
                  <a:schemeClr val="bg1"/>
                </a:solidFill>
              </a:rPr>
              <a:t>Harmonized tools. </a:t>
            </a:r>
            <a:endParaRPr lang="en-US" sz="1800" dirty="0">
              <a:solidFill>
                <a:schemeClr val="bg1"/>
              </a:solidFill>
            </a:endParaRPr>
          </a:p>
          <a:p>
            <a:pPr algn="l">
              <a:lnSpc>
                <a:spcPct val="110000"/>
              </a:lnSpc>
              <a:spcBef>
                <a:spcPts val="1200"/>
              </a:spcBef>
            </a:pPr>
            <a:endParaRPr lang="en-US" sz="1800" dirty="0">
              <a:solidFill>
                <a:schemeClr val="bg1"/>
              </a:solidFill>
            </a:endParaRPr>
          </a:p>
          <a:p>
            <a:pPr marL="342900" indent="-342900" algn="l">
              <a:lnSpc>
                <a:spcPct val="110000"/>
              </a:lnSpc>
              <a:spcBef>
                <a:spcPts val="1200"/>
              </a:spcBef>
              <a:buFont typeface="Arial" panose="020B0604020202020204" pitchFamily="34" charset="0"/>
              <a:buChar char="•"/>
            </a:pPr>
            <a:r>
              <a:rPr lang="en-US" sz="1800" dirty="0" smtClean="0">
                <a:solidFill>
                  <a:schemeClr val="bg1"/>
                </a:solidFill>
              </a:rPr>
              <a:t>Engagement and </a:t>
            </a:r>
            <a:r>
              <a:rPr lang="en-US" sz="1800" dirty="0">
                <a:solidFill>
                  <a:schemeClr val="bg1"/>
                </a:solidFill>
              </a:rPr>
              <a:t>capacity </a:t>
            </a:r>
            <a:r>
              <a:rPr lang="en-US" sz="1800" dirty="0" smtClean="0">
                <a:solidFill>
                  <a:schemeClr val="bg1"/>
                </a:solidFill>
              </a:rPr>
              <a:t>building</a:t>
            </a:r>
          </a:p>
          <a:p>
            <a:pPr marL="342900" indent="-342900" algn="l">
              <a:lnSpc>
                <a:spcPct val="110000"/>
              </a:lnSpc>
              <a:spcBef>
                <a:spcPts val="1200"/>
              </a:spcBef>
              <a:buFont typeface="Arial" panose="020B0604020202020204" pitchFamily="34" charset="0"/>
              <a:buChar char="•"/>
            </a:pPr>
            <a:endParaRPr lang="en-US" sz="1800" dirty="0" smtClean="0">
              <a:solidFill>
                <a:schemeClr val="bg1"/>
              </a:solidFill>
            </a:endParaRPr>
          </a:p>
          <a:p>
            <a:pPr marL="342900" lvl="0" indent="-342900" algn="l">
              <a:lnSpc>
                <a:spcPct val="110000"/>
              </a:lnSpc>
              <a:spcBef>
                <a:spcPts val="1200"/>
              </a:spcBef>
              <a:buFont typeface="Arial" panose="020B0604020202020204" pitchFamily="34" charset="0"/>
              <a:buChar char="•"/>
            </a:pPr>
            <a:r>
              <a:rPr lang="en-US" sz="1800" dirty="0" smtClean="0">
                <a:solidFill>
                  <a:schemeClr val="bg1"/>
                </a:solidFill>
              </a:rPr>
              <a:t>Beneficiary </a:t>
            </a:r>
            <a:r>
              <a:rPr lang="en-US" sz="1800" dirty="0">
                <a:solidFill>
                  <a:schemeClr val="bg1"/>
                </a:solidFill>
              </a:rPr>
              <a:t>satisfaction </a:t>
            </a:r>
            <a:r>
              <a:rPr lang="en-US" sz="1800" dirty="0" smtClean="0">
                <a:solidFill>
                  <a:schemeClr val="bg1"/>
                </a:solidFill>
              </a:rPr>
              <a:t>survey</a:t>
            </a:r>
          </a:p>
          <a:p>
            <a:pPr marL="342900" lvl="0" indent="-342900" algn="l">
              <a:lnSpc>
                <a:spcPct val="110000"/>
              </a:lnSpc>
              <a:spcBef>
                <a:spcPts val="1200"/>
              </a:spcBef>
              <a:buFont typeface="Arial" panose="020B0604020202020204" pitchFamily="34" charset="0"/>
              <a:buChar char="•"/>
            </a:pPr>
            <a:endParaRPr lang="en-US" sz="1800" dirty="0">
              <a:solidFill>
                <a:schemeClr val="bg1"/>
              </a:solidFill>
            </a:endParaRPr>
          </a:p>
          <a:p>
            <a:pPr marL="342900" lvl="0" indent="-342900" algn="l">
              <a:lnSpc>
                <a:spcPct val="110000"/>
              </a:lnSpc>
              <a:spcBef>
                <a:spcPts val="1200"/>
              </a:spcBef>
              <a:buFont typeface="Arial" panose="020B0604020202020204" pitchFamily="34" charset="0"/>
              <a:buChar char="•"/>
            </a:pPr>
            <a:r>
              <a:rPr lang="en-US" sz="1800" dirty="0" smtClean="0">
                <a:solidFill>
                  <a:schemeClr val="bg1"/>
                </a:solidFill>
              </a:rPr>
              <a:t>Best practices</a:t>
            </a:r>
          </a:p>
          <a:p>
            <a:pPr marL="342900" lvl="0" indent="-342900" algn="l">
              <a:lnSpc>
                <a:spcPct val="110000"/>
              </a:lnSpc>
              <a:spcBef>
                <a:spcPts val="1200"/>
              </a:spcBef>
              <a:buFont typeface="Arial" panose="020B0604020202020204" pitchFamily="34" charset="0"/>
              <a:buChar char="•"/>
            </a:pPr>
            <a:endParaRPr lang="en-US" sz="1800" dirty="0">
              <a:solidFill>
                <a:schemeClr val="bg1"/>
              </a:solidFill>
            </a:endParaRPr>
          </a:p>
          <a:p>
            <a:pPr marL="342900" lvl="0" indent="-342900" algn="l">
              <a:lnSpc>
                <a:spcPct val="110000"/>
              </a:lnSpc>
              <a:spcBef>
                <a:spcPts val="1200"/>
              </a:spcBef>
              <a:buFont typeface="Arial" panose="020B0604020202020204" pitchFamily="34" charset="0"/>
              <a:buChar char="•"/>
            </a:pPr>
            <a:r>
              <a:rPr lang="en-US" sz="1800" dirty="0" smtClean="0">
                <a:solidFill>
                  <a:schemeClr val="bg1"/>
                </a:solidFill>
              </a:rPr>
              <a:t>Improve </a:t>
            </a:r>
            <a:r>
              <a:rPr lang="en-US" sz="1800" dirty="0">
                <a:solidFill>
                  <a:schemeClr val="bg1"/>
                </a:solidFill>
              </a:rPr>
              <a:t>timeliness and content of monitoring </a:t>
            </a:r>
            <a:r>
              <a:rPr lang="en-US" sz="1800" dirty="0" smtClean="0">
                <a:solidFill>
                  <a:schemeClr val="bg1"/>
                </a:solidFill>
              </a:rPr>
              <a:t>reports</a:t>
            </a:r>
            <a:endParaRPr lang="en-US" sz="1800" dirty="0">
              <a:solidFill>
                <a:schemeClr val="bg1"/>
              </a:solidFill>
            </a:endParaRPr>
          </a:p>
        </p:txBody>
      </p:sp>
    </p:spTree>
    <p:extLst>
      <p:ext uri="{BB962C8B-B14F-4D97-AF65-F5344CB8AC3E}">
        <p14:creationId xmlns:p14="http://schemas.microsoft.com/office/powerpoint/2010/main" val="995387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p:cNvSpPr/>
          <p:nvPr/>
        </p:nvSpPr>
        <p:spPr>
          <a:xfrm>
            <a:off x="-167640" y="-137160"/>
            <a:ext cx="1235964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3"/>
          <a:stretch>
            <a:fillRect/>
          </a:stretch>
        </p:blipFill>
        <p:spPr>
          <a:xfrm>
            <a:off x="10621323" y="6311900"/>
            <a:ext cx="1464953" cy="35121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94" y="-137160"/>
            <a:ext cx="9269506" cy="7162800"/>
          </a:xfrm>
          <a:prstGeom prst="rect">
            <a:avLst/>
          </a:prstGeom>
        </p:spPr>
      </p:pic>
    </p:spTree>
    <p:extLst>
      <p:ext uri="{BB962C8B-B14F-4D97-AF65-F5344CB8AC3E}">
        <p14:creationId xmlns:p14="http://schemas.microsoft.com/office/powerpoint/2010/main" val="1222312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96" r="20122"/>
          <a:stretch/>
        </p:blipFill>
        <p:spPr>
          <a:xfrm>
            <a:off x="6520098" y="793188"/>
            <a:ext cx="5811993" cy="4229100"/>
          </a:xfrm>
          <a:prstGeom prst="rect">
            <a:avLst/>
          </a:prstGeom>
        </p:spPr>
      </p:pic>
      <p:sp>
        <p:nvSpPr>
          <p:cNvPr id="2" name="Title 1"/>
          <p:cNvSpPr>
            <a:spLocks noGrp="1"/>
          </p:cNvSpPr>
          <p:nvPr>
            <p:ph type="ctrTitle"/>
          </p:nvPr>
        </p:nvSpPr>
        <p:spPr>
          <a:xfrm>
            <a:off x="319792" y="507025"/>
            <a:ext cx="10143744" cy="572326"/>
          </a:xfrm>
        </p:spPr>
        <p:txBody>
          <a:bodyPr>
            <a:normAutofit fontScale="90000"/>
          </a:bodyPr>
          <a:lstStyle/>
          <a:p>
            <a:pPr algn="l"/>
            <a:r>
              <a:rPr lang="en-US" sz="2200" b="1" dirty="0">
                <a:solidFill>
                  <a:schemeClr val="accent1">
                    <a:lumMod val="75000"/>
                  </a:schemeClr>
                </a:solidFill>
              </a:rPr>
              <a:t>Needs of people living in </a:t>
            </a:r>
            <a:r>
              <a:rPr lang="en-US" sz="3100" b="1" dirty="0" smtClean="0">
                <a:solidFill>
                  <a:schemeClr val="accent1">
                    <a:lumMod val="75000"/>
                  </a:schemeClr>
                </a:solidFill>
              </a:rPr>
              <a:t/>
            </a:r>
            <a:br>
              <a:rPr lang="en-US" sz="3100" b="1" dirty="0" smtClean="0">
                <a:solidFill>
                  <a:schemeClr val="accent1">
                    <a:lumMod val="75000"/>
                  </a:schemeClr>
                </a:solidFill>
              </a:rPr>
            </a:br>
            <a:r>
              <a:rPr lang="en-US" sz="3600" b="1" dirty="0" smtClean="0">
                <a:solidFill>
                  <a:schemeClr val="accent1">
                    <a:lumMod val="75000"/>
                  </a:schemeClr>
                </a:solidFill>
              </a:rPr>
              <a:t>besieged areas</a:t>
            </a:r>
            <a:r>
              <a:rPr lang="en-US" sz="3200" b="1" dirty="0" smtClean="0">
                <a:solidFill>
                  <a:schemeClr val="accent1">
                    <a:lumMod val="75000"/>
                  </a:schemeClr>
                </a:solidFill>
              </a:rPr>
              <a:t> </a:t>
            </a:r>
            <a:r>
              <a:rPr lang="en-US" sz="2700" b="1" dirty="0" smtClean="0">
                <a:solidFill>
                  <a:schemeClr val="accent1">
                    <a:lumMod val="75000"/>
                  </a:schemeClr>
                </a:solidFill>
              </a:rPr>
              <a:t>within Syria</a:t>
            </a:r>
            <a:endParaRPr lang="en-US" sz="2700" dirty="0">
              <a:solidFill>
                <a:schemeClr val="accent1">
                  <a:lumMod val="75000"/>
                </a:schemeClr>
              </a:solidFill>
            </a:endParaRPr>
          </a:p>
        </p:txBody>
      </p:sp>
      <p:sp>
        <p:nvSpPr>
          <p:cNvPr id="3" name="Subtitle 2"/>
          <p:cNvSpPr>
            <a:spLocks noGrp="1"/>
          </p:cNvSpPr>
          <p:nvPr>
            <p:ph type="subTitle" idx="1"/>
          </p:nvPr>
        </p:nvSpPr>
        <p:spPr>
          <a:xfrm>
            <a:off x="685801" y="2094835"/>
            <a:ext cx="5105399" cy="5062918"/>
          </a:xfrm>
        </p:spPr>
        <p:txBody>
          <a:bodyPr>
            <a:normAutofit/>
          </a:bodyPr>
          <a:lstStyle/>
          <a:p>
            <a:pPr marL="342900" indent="-342900" algn="l">
              <a:spcBef>
                <a:spcPts val="1200"/>
              </a:spcBef>
              <a:buFont typeface="Wingdings" panose="05000000000000000000" pitchFamily="2" charset="2"/>
              <a:buChar char="§"/>
            </a:pPr>
            <a:r>
              <a:rPr lang="en-US" b="1" dirty="0" smtClean="0">
                <a:solidFill>
                  <a:srgbClr val="FFC000"/>
                </a:solidFill>
              </a:rPr>
              <a:t>974,080</a:t>
            </a:r>
            <a:r>
              <a:rPr lang="en-US" sz="2000" dirty="0" smtClean="0">
                <a:solidFill>
                  <a:schemeClr val="bg1"/>
                </a:solidFill>
              </a:rPr>
              <a:t> </a:t>
            </a:r>
            <a:r>
              <a:rPr lang="en-US" sz="2000" dirty="0">
                <a:solidFill>
                  <a:schemeClr val="bg1"/>
                </a:solidFill>
              </a:rPr>
              <a:t>people in need </a:t>
            </a:r>
            <a:r>
              <a:rPr lang="en-US" sz="2000" dirty="0" smtClean="0">
                <a:solidFill>
                  <a:schemeClr val="bg1"/>
                </a:solidFill>
              </a:rPr>
              <a:t>in </a:t>
            </a:r>
            <a:r>
              <a:rPr lang="en-US" b="1" dirty="0" smtClean="0">
                <a:solidFill>
                  <a:srgbClr val="FFC000"/>
                </a:solidFill>
              </a:rPr>
              <a:t>16</a:t>
            </a:r>
            <a:r>
              <a:rPr lang="en-US" sz="2000" dirty="0" smtClean="0">
                <a:solidFill>
                  <a:schemeClr val="bg1"/>
                </a:solidFill>
              </a:rPr>
              <a:t> </a:t>
            </a:r>
            <a:r>
              <a:rPr lang="en-US" sz="2000" dirty="0">
                <a:solidFill>
                  <a:schemeClr val="bg1"/>
                </a:solidFill>
              </a:rPr>
              <a:t>besieged </a:t>
            </a:r>
            <a:r>
              <a:rPr lang="en-US" sz="2000" dirty="0" smtClean="0">
                <a:solidFill>
                  <a:schemeClr val="bg1"/>
                </a:solidFill>
              </a:rPr>
              <a:t>areas</a:t>
            </a:r>
          </a:p>
          <a:p>
            <a:pPr marL="342900" indent="-342900" algn="l">
              <a:spcBef>
                <a:spcPts val="1200"/>
              </a:spcBef>
              <a:buFont typeface="Wingdings" panose="05000000000000000000" pitchFamily="2" charset="2"/>
              <a:buChar char="§"/>
            </a:pPr>
            <a:r>
              <a:rPr lang="en-US" sz="2000" dirty="0" smtClean="0">
                <a:solidFill>
                  <a:schemeClr val="bg1"/>
                </a:solidFill>
              </a:rPr>
              <a:t>Denial of </a:t>
            </a:r>
            <a:r>
              <a:rPr lang="en-US" b="1" dirty="0">
                <a:solidFill>
                  <a:srgbClr val="FFC000"/>
                </a:solidFill>
              </a:rPr>
              <a:t>basic </a:t>
            </a:r>
            <a:r>
              <a:rPr lang="en-US" b="1" dirty="0" smtClean="0">
                <a:solidFill>
                  <a:srgbClr val="FFC000"/>
                </a:solidFill>
              </a:rPr>
              <a:t>rights</a:t>
            </a:r>
            <a:r>
              <a:rPr lang="en-US" sz="2000" b="1" dirty="0" smtClean="0">
                <a:solidFill>
                  <a:schemeClr val="bg1"/>
                </a:solidFill>
              </a:rPr>
              <a:t> </a:t>
            </a:r>
            <a:r>
              <a:rPr lang="en-US" sz="2000" dirty="0" smtClean="0">
                <a:solidFill>
                  <a:schemeClr val="bg1"/>
                </a:solidFill>
              </a:rPr>
              <a:t>- </a:t>
            </a:r>
            <a:r>
              <a:rPr lang="en-US" sz="2000" dirty="0">
                <a:solidFill>
                  <a:schemeClr val="bg1"/>
                </a:solidFill>
              </a:rPr>
              <a:t>freedom of movement and access to adequate food, water, and health </a:t>
            </a:r>
            <a:r>
              <a:rPr lang="en-US" sz="2000" dirty="0" smtClean="0">
                <a:solidFill>
                  <a:schemeClr val="bg1"/>
                </a:solidFill>
              </a:rPr>
              <a:t>care</a:t>
            </a:r>
          </a:p>
          <a:p>
            <a:pPr marL="342900" indent="-342900" algn="l">
              <a:spcBef>
                <a:spcPts val="1200"/>
              </a:spcBef>
              <a:buFont typeface="Wingdings" panose="05000000000000000000" pitchFamily="2" charset="2"/>
              <a:buChar char="§"/>
            </a:pPr>
            <a:r>
              <a:rPr lang="en-US" sz="2000" dirty="0" smtClean="0">
                <a:solidFill>
                  <a:schemeClr val="bg1"/>
                </a:solidFill>
              </a:rPr>
              <a:t>Frequent </a:t>
            </a:r>
            <a:r>
              <a:rPr lang="en-US" sz="2000" dirty="0">
                <a:solidFill>
                  <a:schemeClr val="bg1"/>
                </a:solidFill>
              </a:rPr>
              <a:t>denial of entry of </a:t>
            </a:r>
            <a:r>
              <a:rPr lang="en-US" b="1" dirty="0">
                <a:solidFill>
                  <a:srgbClr val="FFC000"/>
                </a:solidFill>
              </a:rPr>
              <a:t>humanitarian assistance</a:t>
            </a:r>
            <a:r>
              <a:rPr lang="en-US" sz="2000" dirty="0">
                <a:solidFill>
                  <a:schemeClr val="bg1"/>
                </a:solidFill>
              </a:rPr>
              <a:t> </a:t>
            </a:r>
            <a:r>
              <a:rPr lang="en-US" sz="2000" dirty="0" smtClean="0">
                <a:solidFill>
                  <a:schemeClr val="bg1"/>
                </a:solidFill>
              </a:rPr>
              <a:t>and </a:t>
            </a:r>
            <a:r>
              <a:rPr lang="en-US" sz="2000" dirty="0">
                <a:solidFill>
                  <a:schemeClr val="bg1"/>
                </a:solidFill>
              </a:rPr>
              <a:t>blockage of urgent </a:t>
            </a:r>
            <a:r>
              <a:rPr lang="en-US" b="1" dirty="0">
                <a:solidFill>
                  <a:srgbClr val="FFC000"/>
                </a:solidFill>
              </a:rPr>
              <a:t>medical </a:t>
            </a:r>
            <a:r>
              <a:rPr lang="en-US" b="1" dirty="0" smtClean="0">
                <a:solidFill>
                  <a:srgbClr val="FFC000"/>
                </a:solidFill>
              </a:rPr>
              <a:t>evacuations</a:t>
            </a:r>
          </a:p>
          <a:p>
            <a:pPr marL="342900" indent="-342900" algn="l">
              <a:spcBef>
                <a:spcPts val="1200"/>
              </a:spcBef>
              <a:buFont typeface="Wingdings" panose="05000000000000000000" pitchFamily="2" charset="2"/>
              <a:buChar char="§"/>
            </a:pPr>
            <a:r>
              <a:rPr lang="en-US" sz="2000" dirty="0" smtClean="0">
                <a:solidFill>
                  <a:schemeClr val="bg1"/>
                </a:solidFill>
              </a:rPr>
              <a:t>People are shot </a:t>
            </a:r>
            <a:r>
              <a:rPr lang="en-US" sz="2000" dirty="0">
                <a:solidFill>
                  <a:schemeClr val="bg1"/>
                </a:solidFill>
              </a:rPr>
              <a:t>by snipers, killed, or injured while fleeing in search of food and </a:t>
            </a:r>
            <a:r>
              <a:rPr lang="en-US" sz="2000" dirty="0" smtClean="0">
                <a:solidFill>
                  <a:schemeClr val="bg1"/>
                </a:solidFill>
              </a:rPr>
              <a:t>safety</a:t>
            </a:r>
            <a:endParaRPr lang="en-US" sz="2000" dirty="0">
              <a:solidFill>
                <a:schemeClr val="bg1"/>
              </a:solidFill>
            </a:endParaRPr>
          </a:p>
          <a:p>
            <a:pPr marL="342900" indent="-342900" algn="l">
              <a:buFontTx/>
              <a:buChar char="-"/>
            </a:pPr>
            <a:endParaRPr lang="en-US" dirty="0">
              <a:solidFill>
                <a:schemeClr val="bg1"/>
              </a:solidFill>
            </a:endParaRPr>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Tree>
    <p:extLst>
      <p:ext uri="{BB962C8B-B14F-4D97-AF65-F5344CB8AC3E}">
        <p14:creationId xmlns:p14="http://schemas.microsoft.com/office/powerpoint/2010/main" val="133179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4872"/>
          <a:stretch/>
        </p:blipFill>
        <p:spPr>
          <a:xfrm>
            <a:off x="7123712" y="336365"/>
            <a:ext cx="5068288" cy="4192918"/>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8" name="Title 1"/>
          <p:cNvSpPr>
            <a:spLocks noGrp="1"/>
          </p:cNvSpPr>
          <p:nvPr>
            <p:ph type="ctrTitle"/>
          </p:nvPr>
        </p:nvSpPr>
        <p:spPr>
          <a:xfrm>
            <a:off x="295077" y="497766"/>
            <a:ext cx="10143744" cy="572326"/>
          </a:xfrm>
        </p:spPr>
        <p:txBody>
          <a:bodyPr>
            <a:normAutofit fontScale="90000"/>
          </a:bodyPr>
          <a:lstStyle/>
          <a:p>
            <a:pPr algn="l"/>
            <a:r>
              <a:rPr lang="en-US" sz="2200" b="1" dirty="0">
                <a:solidFill>
                  <a:schemeClr val="accent1">
                    <a:lumMod val="75000"/>
                  </a:schemeClr>
                </a:solidFill>
              </a:rPr>
              <a:t>Needs of people living in </a:t>
            </a:r>
            <a:r>
              <a:rPr lang="en-US" sz="3100" b="1" dirty="0" smtClean="0">
                <a:solidFill>
                  <a:schemeClr val="accent1">
                    <a:lumMod val="75000"/>
                  </a:schemeClr>
                </a:solidFill>
              </a:rPr>
              <a:t/>
            </a:r>
            <a:br>
              <a:rPr lang="en-US" sz="3100" b="1" dirty="0" smtClean="0">
                <a:solidFill>
                  <a:schemeClr val="accent1">
                    <a:lumMod val="75000"/>
                  </a:schemeClr>
                </a:solidFill>
              </a:rPr>
            </a:br>
            <a:r>
              <a:rPr lang="en-US" sz="3600" b="1" dirty="0" smtClean="0">
                <a:solidFill>
                  <a:schemeClr val="accent1">
                    <a:lumMod val="75000"/>
                  </a:schemeClr>
                </a:solidFill>
              </a:rPr>
              <a:t>hard-to-reach areas </a:t>
            </a:r>
            <a:r>
              <a:rPr lang="en-US" sz="2700" b="1" dirty="0" smtClean="0">
                <a:solidFill>
                  <a:schemeClr val="accent1">
                    <a:lumMod val="75000"/>
                  </a:schemeClr>
                </a:solidFill>
              </a:rPr>
              <a:t>within Syria</a:t>
            </a:r>
            <a:endParaRPr lang="en-US" sz="2700" dirty="0">
              <a:solidFill>
                <a:schemeClr val="accent1">
                  <a:lumMod val="75000"/>
                </a:schemeClr>
              </a:solidFill>
            </a:endParaRPr>
          </a:p>
        </p:txBody>
      </p:sp>
      <p:sp>
        <p:nvSpPr>
          <p:cNvPr id="9" name="Subtitle 2"/>
          <p:cNvSpPr>
            <a:spLocks noGrp="1"/>
          </p:cNvSpPr>
          <p:nvPr>
            <p:ph type="subTitle" idx="1"/>
          </p:nvPr>
        </p:nvSpPr>
        <p:spPr>
          <a:xfrm>
            <a:off x="685801" y="2030659"/>
            <a:ext cx="4413543" cy="5062918"/>
          </a:xfrm>
        </p:spPr>
        <p:txBody>
          <a:bodyPr>
            <a:normAutofit/>
          </a:bodyPr>
          <a:lstStyle/>
          <a:p>
            <a:pPr marL="342900" indent="-342900" algn="l">
              <a:spcBef>
                <a:spcPts val="1200"/>
              </a:spcBef>
              <a:buFont typeface="Wingdings" panose="05000000000000000000" pitchFamily="2" charset="2"/>
              <a:buChar char="§"/>
            </a:pPr>
            <a:r>
              <a:rPr lang="en-US" b="1" dirty="0">
                <a:solidFill>
                  <a:srgbClr val="FFC000"/>
                </a:solidFill>
              </a:rPr>
              <a:t>3.9 million</a:t>
            </a:r>
            <a:r>
              <a:rPr lang="en-US" dirty="0">
                <a:solidFill>
                  <a:srgbClr val="FFC000"/>
                </a:solidFill>
              </a:rPr>
              <a:t> </a:t>
            </a:r>
            <a:r>
              <a:rPr lang="en-US" sz="2000" dirty="0">
                <a:solidFill>
                  <a:schemeClr val="bg1"/>
                </a:solidFill>
              </a:rPr>
              <a:t>people in </a:t>
            </a:r>
            <a:r>
              <a:rPr lang="en-US" sz="2000" dirty="0" smtClean="0">
                <a:solidFill>
                  <a:schemeClr val="bg1"/>
                </a:solidFill>
              </a:rPr>
              <a:t>need</a:t>
            </a:r>
            <a:endParaRPr lang="en-US" sz="2000" dirty="0">
              <a:solidFill>
                <a:schemeClr val="bg1"/>
              </a:solidFill>
            </a:endParaRPr>
          </a:p>
          <a:p>
            <a:pPr marL="342900" indent="-342900" algn="l">
              <a:spcBef>
                <a:spcPts val="1200"/>
              </a:spcBef>
              <a:buFont typeface="Wingdings" panose="05000000000000000000" pitchFamily="2" charset="2"/>
              <a:buChar char="§"/>
            </a:pPr>
            <a:r>
              <a:rPr lang="en-US" sz="2000" dirty="0" smtClean="0">
                <a:solidFill>
                  <a:schemeClr val="bg1"/>
                </a:solidFill>
              </a:rPr>
              <a:t>Unable </a:t>
            </a:r>
            <a:r>
              <a:rPr lang="en-US" sz="2000" dirty="0">
                <a:solidFill>
                  <a:schemeClr val="bg1"/>
                </a:solidFill>
              </a:rPr>
              <a:t>to reach in a sustained manner</a:t>
            </a:r>
          </a:p>
          <a:p>
            <a:pPr marL="342900" indent="-342900" algn="l">
              <a:spcBef>
                <a:spcPts val="1200"/>
              </a:spcBef>
              <a:buFont typeface="Wingdings" panose="05000000000000000000" pitchFamily="2" charset="2"/>
              <a:buChar char="§"/>
            </a:pPr>
            <a:r>
              <a:rPr lang="en-US" b="1" dirty="0">
                <a:solidFill>
                  <a:srgbClr val="FFC000"/>
                </a:solidFill>
              </a:rPr>
              <a:t>935,500</a:t>
            </a:r>
            <a:r>
              <a:rPr lang="en-US" sz="2000" dirty="0" smtClean="0">
                <a:solidFill>
                  <a:schemeClr val="bg1"/>
                </a:solidFill>
              </a:rPr>
              <a:t> </a:t>
            </a:r>
            <a:r>
              <a:rPr lang="en-US" sz="2000" dirty="0">
                <a:solidFill>
                  <a:schemeClr val="bg1"/>
                </a:solidFill>
              </a:rPr>
              <a:t>in militarily encircled </a:t>
            </a:r>
            <a:r>
              <a:rPr lang="en-US" sz="2000" dirty="0" smtClean="0">
                <a:solidFill>
                  <a:schemeClr val="bg1"/>
                </a:solidFill>
              </a:rPr>
              <a:t>locations</a:t>
            </a:r>
            <a:r>
              <a:rPr lang="en-US" sz="2000" dirty="0">
                <a:solidFill>
                  <a:schemeClr val="bg1"/>
                </a:solidFill>
              </a:rPr>
              <a:t>: </a:t>
            </a:r>
            <a:r>
              <a:rPr lang="en-US" sz="2000" dirty="0" smtClean="0">
                <a:solidFill>
                  <a:schemeClr val="bg1"/>
                </a:solidFill>
              </a:rPr>
              <a:t>further constraints </a:t>
            </a:r>
            <a:r>
              <a:rPr lang="en-US" sz="2000" dirty="0">
                <a:solidFill>
                  <a:schemeClr val="bg1"/>
                </a:solidFill>
              </a:rPr>
              <a:t>of freedom of movement and access to basic assistance</a:t>
            </a:r>
          </a:p>
          <a:p>
            <a:pPr marL="342900" indent="-342900" algn="l">
              <a:spcBef>
                <a:spcPts val="1200"/>
              </a:spcBef>
              <a:buFont typeface="Wingdings" panose="05000000000000000000" pitchFamily="2" charset="2"/>
              <a:buChar char="§"/>
            </a:pPr>
            <a:r>
              <a:rPr lang="en-US" sz="2000" dirty="0" smtClean="0">
                <a:solidFill>
                  <a:schemeClr val="bg1"/>
                </a:solidFill>
              </a:rPr>
              <a:t>Further </a:t>
            </a:r>
            <a:r>
              <a:rPr lang="en-US" b="1" dirty="0" smtClean="0">
                <a:solidFill>
                  <a:srgbClr val="FFC000"/>
                </a:solidFill>
              </a:rPr>
              <a:t>1.4 </a:t>
            </a:r>
            <a:r>
              <a:rPr lang="en-US" b="1" dirty="0">
                <a:solidFill>
                  <a:srgbClr val="FFC000"/>
                </a:solidFill>
              </a:rPr>
              <a:t>million </a:t>
            </a:r>
            <a:r>
              <a:rPr lang="en-US" sz="2000" dirty="0">
                <a:solidFill>
                  <a:schemeClr val="bg1"/>
                </a:solidFill>
              </a:rPr>
              <a:t>people in </a:t>
            </a:r>
            <a:r>
              <a:rPr lang="en-US" sz="2000" dirty="0" smtClean="0">
                <a:solidFill>
                  <a:schemeClr val="bg1"/>
                </a:solidFill>
              </a:rPr>
              <a:t>need live in </a:t>
            </a:r>
            <a:r>
              <a:rPr lang="en-US" sz="2000" dirty="0">
                <a:solidFill>
                  <a:schemeClr val="bg1"/>
                </a:solidFill>
              </a:rPr>
              <a:t>areas controlled by ISIL</a:t>
            </a:r>
          </a:p>
        </p:txBody>
      </p:sp>
    </p:spTree>
    <p:extLst>
      <p:ext uri="{BB962C8B-B14F-4D97-AF65-F5344CB8AC3E}">
        <p14:creationId xmlns:p14="http://schemas.microsoft.com/office/powerpoint/2010/main" val="68306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07628" y="686035"/>
            <a:ext cx="5724740" cy="4750518"/>
          </a:xfrm>
          <a:prstGeom prst="rect">
            <a:avLst/>
          </a:prstGeom>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3"/>
          <a:stretch>
            <a:fillRect/>
          </a:stretch>
        </p:blipFill>
        <p:spPr>
          <a:xfrm>
            <a:off x="10621323" y="6311900"/>
            <a:ext cx="1464953" cy="351219"/>
          </a:xfrm>
          <a:prstGeom prst="rect">
            <a:avLst/>
          </a:prstGeom>
        </p:spPr>
      </p:pic>
      <p:sp>
        <p:nvSpPr>
          <p:cNvPr id="6" name="Title 1"/>
          <p:cNvSpPr>
            <a:spLocks noGrp="1"/>
          </p:cNvSpPr>
          <p:nvPr>
            <p:ph type="ctrTitle"/>
          </p:nvPr>
        </p:nvSpPr>
        <p:spPr>
          <a:xfrm>
            <a:off x="393929" y="294185"/>
            <a:ext cx="10143744" cy="572326"/>
          </a:xfrm>
        </p:spPr>
        <p:txBody>
          <a:bodyPr>
            <a:normAutofit/>
          </a:bodyPr>
          <a:lstStyle/>
          <a:p>
            <a:pPr algn="l"/>
            <a:r>
              <a:rPr lang="en-US" sz="2800" b="1" dirty="0" smtClean="0">
                <a:solidFill>
                  <a:schemeClr val="accent1">
                    <a:lumMod val="75000"/>
                  </a:schemeClr>
                </a:solidFill>
              </a:rPr>
              <a:t>Access issues</a:t>
            </a:r>
            <a:endParaRPr lang="en-US" sz="2800" dirty="0">
              <a:solidFill>
                <a:schemeClr val="accent1">
                  <a:lumMod val="75000"/>
                </a:schemeClr>
              </a:solidFill>
            </a:endParaRPr>
          </a:p>
        </p:txBody>
      </p:sp>
      <p:sp>
        <p:nvSpPr>
          <p:cNvPr id="7" name="Subtitle 2"/>
          <p:cNvSpPr>
            <a:spLocks noGrp="1"/>
          </p:cNvSpPr>
          <p:nvPr>
            <p:ph type="subTitle" idx="1"/>
          </p:nvPr>
        </p:nvSpPr>
        <p:spPr>
          <a:xfrm>
            <a:off x="685801" y="2021939"/>
            <a:ext cx="5290456" cy="5639858"/>
          </a:xfrm>
        </p:spPr>
        <p:txBody>
          <a:bodyPr>
            <a:normAutofit/>
          </a:bodyPr>
          <a:lstStyle/>
          <a:p>
            <a:pPr marL="342900" indent="-342900" algn="l">
              <a:spcBef>
                <a:spcPts val="1200"/>
              </a:spcBef>
              <a:buFont typeface="Wingdings" panose="05000000000000000000" pitchFamily="2" charset="2"/>
              <a:buChar char="§"/>
            </a:pPr>
            <a:r>
              <a:rPr lang="en-US" sz="2000" dirty="0">
                <a:solidFill>
                  <a:schemeClr val="bg1"/>
                </a:solidFill>
              </a:rPr>
              <a:t>L</a:t>
            </a:r>
            <a:r>
              <a:rPr lang="en-US" sz="2000" dirty="0" smtClean="0">
                <a:solidFill>
                  <a:schemeClr val="bg1"/>
                </a:solidFill>
              </a:rPr>
              <a:t>ack </a:t>
            </a:r>
            <a:r>
              <a:rPr lang="en-US" sz="2000" dirty="0">
                <a:solidFill>
                  <a:schemeClr val="bg1"/>
                </a:solidFill>
              </a:rPr>
              <a:t>of safe, unimpeded, and sustained access for </a:t>
            </a:r>
            <a:r>
              <a:rPr lang="en-US" sz="2000" dirty="0" smtClean="0">
                <a:solidFill>
                  <a:schemeClr val="bg1"/>
                </a:solidFill>
              </a:rPr>
              <a:t>humanitarians. </a:t>
            </a:r>
            <a:endParaRPr lang="en-US" sz="2000" dirty="0">
              <a:solidFill>
                <a:schemeClr val="bg1"/>
              </a:solidFill>
            </a:endParaRPr>
          </a:p>
          <a:p>
            <a:pPr marL="342900" indent="-342900" algn="l">
              <a:spcBef>
                <a:spcPts val="1200"/>
              </a:spcBef>
              <a:buFont typeface="Wingdings" panose="05000000000000000000" pitchFamily="2" charset="2"/>
              <a:buChar char="§"/>
            </a:pPr>
            <a:r>
              <a:rPr lang="en-US" sz="2000" dirty="0">
                <a:solidFill>
                  <a:schemeClr val="bg1"/>
                </a:solidFill>
              </a:rPr>
              <a:t>In </a:t>
            </a:r>
            <a:r>
              <a:rPr lang="en-US" sz="2000" dirty="0">
                <a:solidFill>
                  <a:srgbClr val="FFC000"/>
                </a:solidFill>
              </a:rPr>
              <a:t>2015</a:t>
            </a:r>
            <a:r>
              <a:rPr lang="en-US" sz="2000" dirty="0">
                <a:solidFill>
                  <a:schemeClr val="bg1"/>
                </a:solidFill>
              </a:rPr>
              <a:t>, 25 inter-agency convoys reached </a:t>
            </a:r>
            <a:r>
              <a:rPr lang="en-US" sz="2000" b="1" dirty="0">
                <a:solidFill>
                  <a:srgbClr val="FFC000"/>
                </a:solidFill>
              </a:rPr>
              <a:t>620,565</a:t>
            </a:r>
            <a:r>
              <a:rPr lang="en-US" sz="2000" dirty="0">
                <a:solidFill>
                  <a:schemeClr val="bg1"/>
                </a:solidFill>
              </a:rPr>
              <a:t> people in </a:t>
            </a:r>
            <a:r>
              <a:rPr lang="en-US" sz="2000" dirty="0" smtClean="0">
                <a:solidFill>
                  <a:schemeClr val="bg1"/>
                </a:solidFill>
              </a:rPr>
              <a:t>need. </a:t>
            </a:r>
            <a:endParaRPr lang="en-US" sz="2000" dirty="0">
              <a:solidFill>
                <a:schemeClr val="bg1"/>
              </a:solidFill>
            </a:endParaRPr>
          </a:p>
          <a:p>
            <a:pPr marL="342900" indent="-342900" algn="l">
              <a:spcBef>
                <a:spcPts val="1200"/>
              </a:spcBef>
              <a:buFont typeface="Wingdings" panose="05000000000000000000" pitchFamily="2" charset="2"/>
              <a:buChar char="§"/>
            </a:pPr>
            <a:r>
              <a:rPr lang="en-US" sz="2000" dirty="0" smtClean="0">
                <a:solidFill>
                  <a:schemeClr val="bg1"/>
                </a:solidFill>
              </a:rPr>
              <a:t>In </a:t>
            </a:r>
            <a:r>
              <a:rPr lang="en-US" sz="2000" dirty="0" smtClean="0">
                <a:solidFill>
                  <a:srgbClr val="FFC000"/>
                </a:solidFill>
              </a:rPr>
              <a:t>2016</a:t>
            </a:r>
            <a:r>
              <a:rPr lang="en-US" sz="2000" dirty="0" smtClean="0">
                <a:solidFill>
                  <a:schemeClr val="bg1"/>
                </a:solidFill>
              </a:rPr>
              <a:t> (until </a:t>
            </a:r>
            <a:r>
              <a:rPr lang="en-US" sz="2000" dirty="0">
                <a:solidFill>
                  <a:schemeClr val="bg1"/>
                </a:solidFill>
              </a:rPr>
              <a:t>mid-October </a:t>
            </a:r>
            <a:r>
              <a:rPr lang="en-US" sz="2000" dirty="0" smtClean="0">
                <a:solidFill>
                  <a:schemeClr val="bg1"/>
                </a:solidFill>
              </a:rPr>
              <a:t>2016) </a:t>
            </a:r>
            <a:r>
              <a:rPr lang="en-US" sz="2000" dirty="0">
                <a:solidFill>
                  <a:schemeClr val="bg1"/>
                </a:solidFill>
              </a:rPr>
              <a:t>more than 87 inter-agency cross-line convoys, </a:t>
            </a:r>
            <a:r>
              <a:rPr lang="en-US" sz="2000" dirty="0" smtClean="0">
                <a:solidFill>
                  <a:schemeClr val="bg1"/>
                </a:solidFill>
              </a:rPr>
              <a:t>reached </a:t>
            </a:r>
            <a:r>
              <a:rPr lang="en-US" sz="2000" dirty="0">
                <a:solidFill>
                  <a:schemeClr val="bg1"/>
                </a:solidFill>
              </a:rPr>
              <a:t>almost </a:t>
            </a:r>
            <a:r>
              <a:rPr lang="en-US" sz="2000" b="1" dirty="0">
                <a:solidFill>
                  <a:srgbClr val="FFC000"/>
                </a:solidFill>
              </a:rPr>
              <a:t>3.2 million </a:t>
            </a:r>
            <a:r>
              <a:rPr lang="en-US" sz="2000" dirty="0" smtClean="0">
                <a:solidFill>
                  <a:schemeClr val="bg1"/>
                </a:solidFill>
              </a:rPr>
              <a:t>people. </a:t>
            </a:r>
            <a:endParaRPr lang="en-US" sz="2000" dirty="0">
              <a:solidFill>
                <a:schemeClr val="bg1"/>
              </a:solidFill>
            </a:endParaRPr>
          </a:p>
          <a:p>
            <a:pPr marL="342900" indent="-342900" algn="l">
              <a:spcBef>
                <a:spcPts val="1200"/>
              </a:spcBef>
              <a:buFont typeface="Wingdings" panose="05000000000000000000" pitchFamily="2" charset="2"/>
              <a:buChar char="§"/>
            </a:pPr>
            <a:r>
              <a:rPr lang="en-US" sz="2000" b="1" dirty="0" smtClean="0">
                <a:solidFill>
                  <a:srgbClr val="FFC000"/>
                </a:solidFill>
              </a:rPr>
              <a:t>Seldom delivery</a:t>
            </a:r>
            <a:r>
              <a:rPr lang="en-US" sz="2000" dirty="0" smtClean="0">
                <a:solidFill>
                  <a:schemeClr val="bg1"/>
                </a:solidFill>
              </a:rPr>
              <a:t> of </a:t>
            </a:r>
            <a:r>
              <a:rPr lang="en-US" sz="2000" dirty="0">
                <a:solidFill>
                  <a:schemeClr val="bg1"/>
                </a:solidFill>
              </a:rPr>
              <a:t>life-saving assistance and protection services in a timely, effective and strictly needs-based manner on a sustained </a:t>
            </a:r>
            <a:r>
              <a:rPr lang="en-US" sz="2000" dirty="0" smtClean="0">
                <a:solidFill>
                  <a:schemeClr val="bg1"/>
                </a:solidFill>
              </a:rPr>
              <a:t>basis.</a:t>
            </a:r>
          </a:p>
        </p:txBody>
      </p:sp>
      <p:sp>
        <p:nvSpPr>
          <p:cNvPr id="9" name="Subtitle 2"/>
          <p:cNvSpPr txBox="1">
            <a:spLocks/>
          </p:cNvSpPr>
          <p:nvPr/>
        </p:nvSpPr>
        <p:spPr>
          <a:xfrm>
            <a:off x="6820724" y="987700"/>
            <a:ext cx="4806984" cy="4693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pPr>
            <a:r>
              <a:rPr lang="en-US" sz="2000" u="sng" dirty="0" smtClean="0">
                <a:solidFill>
                  <a:srgbClr val="FFFF00"/>
                </a:solidFill>
              </a:rPr>
              <a:t>Factors that obstruct the humanitarian response</a:t>
            </a:r>
          </a:p>
          <a:p>
            <a:pPr marL="342900" indent="-342900" algn="l">
              <a:spcBef>
                <a:spcPts val="1200"/>
              </a:spcBef>
              <a:buFont typeface="Arial" panose="020B0604020202020204" pitchFamily="34" charset="0"/>
              <a:buChar char="•"/>
            </a:pPr>
            <a:r>
              <a:rPr lang="en-US" sz="1800" dirty="0" smtClean="0">
                <a:solidFill>
                  <a:schemeClr val="bg1"/>
                </a:solidFill>
              </a:rPr>
              <a:t>Parties to the conflict denying life-saving medical evacuations on political grounds.</a:t>
            </a:r>
          </a:p>
          <a:p>
            <a:pPr marL="342900" indent="-342900" algn="l">
              <a:spcBef>
                <a:spcPts val="1200"/>
              </a:spcBef>
              <a:buFont typeface="Arial" panose="020B0604020202020204" pitchFamily="34" charset="0"/>
              <a:buChar char="•"/>
            </a:pPr>
            <a:r>
              <a:rPr lang="en-US" sz="1800" dirty="0" smtClean="0">
                <a:solidFill>
                  <a:schemeClr val="bg1"/>
                </a:solidFill>
              </a:rPr>
              <a:t>Removing critical medical supplies from cross-line convoys. </a:t>
            </a:r>
          </a:p>
          <a:p>
            <a:pPr marL="342900" indent="-342900" algn="l">
              <a:spcBef>
                <a:spcPts val="1200"/>
              </a:spcBef>
              <a:buFont typeface="Arial" panose="020B0604020202020204" pitchFamily="34" charset="0"/>
              <a:buChar char="•"/>
            </a:pPr>
            <a:r>
              <a:rPr lang="en-US" sz="1800" dirty="0" smtClean="0">
                <a:solidFill>
                  <a:schemeClr val="bg1"/>
                </a:solidFill>
              </a:rPr>
              <a:t>Delaying issuance of the approval and facilitation letters required for convoys entering areas</a:t>
            </a:r>
            <a:r>
              <a:rPr lang="en-US" sz="1800" dirty="0">
                <a:solidFill>
                  <a:schemeClr val="bg1"/>
                </a:solidFill>
              </a:rPr>
              <a:t>.</a:t>
            </a:r>
            <a:endParaRPr lang="en-US" sz="1800" dirty="0" smtClean="0">
              <a:solidFill>
                <a:schemeClr val="bg1"/>
              </a:solidFill>
            </a:endParaRPr>
          </a:p>
          <a:p>
            <a:pPr marL="342900" indent="-342900" algn="l">
              <a:spcBef>
                <a:spcPts val="1200"/>
              </a:spcBef>
              <a:buFont typeface="Arial" panose="020B0604020202020204" pitchFamily="34" charset="0"/>
              <a:buChar char="•"/>
            </a:pPr>
            <a:r>
              <a:rPr lang="en-US" sz="1800" dirty="0" smtClean="0">
                <a:solidFill>
                  <a:schemeClr val="bg1"/>
                </a:solidFill>
              </a:rPr>
              <a:t>Placing restrictions on the activities of humanitarian actors. </a:t>
            </a:r>
          </a:p>
          <a:p>
            <a:pPr marL="342900" indent="-342900" algn="l">
              <a:spcBef>
                <a:spcPts val="1200"/>
              </a:spcBef>
              <a:buFont typeface="Arial" panose="020B0604020202020204" pitchFamily="34" charset="0"/>
              <a:buChar char="•"/>
            </a:pPr>
            <a:r>
              <a:rPr lang="en-US" sz="1800" dirty="0" smtClean="0">
                <a:solidFill>
                  <a:schemeClr val="bg1"/>
                </a:solidFill>
              </a:rPr>
              <a:t>Sometimes directly targeting humanitarian workers.</a:t>
            </a:r>
            <a:endParaRPr lang="en-US" sz="1800" dirty="0">
              <a:solidFill>
                <a:schemeClr val="bg1"/>
              </a:solidFill>
            </a:endParaRPr>
          </a:p>
        </p:txBody>
      </p:sp>
    </p:spTree>
    <p:extLst>
      <p:ext uri="{BB962C8B-B14F-4D97-AF65-F5344CB8AC3E}">
        <p14:creationId xmlns:p14="http://schemas.microsoft.com/office/powerpoint/2010/main" val="267759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 name="Rectangle 9"/>
          <p:cNvSpPr/>
          <p:nvPr/>
        </p:nvSpPr>
        <p:spPr>
          <a:xfrm>
            <a:off x="-118871" y="5110618"/>
            <a:ext cx="5998464" cy="1468435"/>
          </a:xfrm>
          <a:prstGeom prst="rect">
            <a:avLst/>
          </a:prstGeom>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3" r="24874"/>
          <a:stretch/>
        </p:blipFill>
        <p:spPr>
          <a:xfrm>
            <a:off x="5453717" y="0"/>
            <a:ext cx="6739128" cy="6858000"/>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6" name="Title 1"/>
          <p:cNvSpPr>
            <a:spLocks noGrp="1"/>
          </p:cNvSpPr>
          <p:nvPr>
            <p:ph type="ctrTitle"/>
          </p:nvPr>
        </p:nvSpPr>
        <p:spPr>
          <a:xfrm>
            <a:off x="233294" y="438422"/>
            <a:ext cx="10143744" cy="572326"/>
          </a:xfrm>
        </p:spPr>
        <p:txBody>
          <a:bodyPr>
            <a:normAutofit fontScale="90000"/>
          </a:bodyPr>
          <a:lstStyle/>
          <a:p>
            <a:pPr algn="l"/>
            <a:r>
              <a:rPr lang="en-US" sz="2400" dirty="0" smtClean="0">
                <a:solidFill>
                  <a:schemeClr val="accent1">
                    <a:lumMod val="75000"/>
                  </a:schemeClr>
                </a:solidFill>
              </a:rPr>
              <a:t>Accessing</a:t>
            </a:r>
            <a:r>
              <a:rPr lang="en-US" sz="2400" b="1" dirty="0" smtClean="0">
                <a:solidFill>
                  <a:schemeClr val="accent1">
                    <a:lumMod val="75000"/>
                  </a:schemeClr>
                </a:solidFill>
              </a:rPr>
              <a:t> </a:t>
            </a:r>
            <a:br>
              <a:rPr lang="en-US" sz="2400" b="1" dirty="0" smtClean="0">
                <a:solidFill>
                  <a:schemeClr val="accent1">
                    <a:lumMod val="75000"/>
                  </a:schemeClr>
                </a:solidFill>
              </a:rPr>
            </a:br>
            <a:r>
              <a:rPr lang="en-US" sz="3200" b="1" dirty="0" smtClean="0">
                <a:solidFill>
                  <a:schemeClr val="accent1">
                    <a:lumMod val="75000"/>
                  </a:schemeClr>
                </a:solidFill>
              </a:rPr>
              <a:t>besieged </a:t>
            </a:r>
            <a:r>
              <a:rPr lang="en-US" sz="2400" dirty="0" smtClean="0">
                <a:solidFill>
                  <a:schemeClr val="accent1">
                    <a:lumMod val="75000"/>
                  </a:schemeClr>
                </a:solidFill>
              </a:rPr>
              <a:t>and</a:t>
            </a:r>
            <a:r>
              <a:rPr lang="en-US" sz="3200" b="1" dirty="0" smtClean="0">
                <a:solidFill>
                  <a:schemeClr val="accent1">
                    <a:lumMod val="75000"/>
                  </a:schemeClr>
                </a:solidFill>
              </a:rPr>
              <a:t> hard to reach</a:t>
            </a:r>
            <a:r>
              <a:rPr lang="en-US" sz="3200" dirty="0" smtClean="0">
                <a:solidFill>
                  <a:schemeClr val="accent1">
                    <a:lumMod val="75000"/>
                  </a:schemeClr>
                </a:solidFill>
              </a:rPr>
              <a:t> </a:t>
            </a:r>
            <a:r>
              <a:rPr lang="en-US" sz="2400" dirty="0" smtClean="0">
                <a:solidFill>
                  <a:schemeClr val="accent1">
                    <a:lumMod val="75000"/>
                  </a:schemeClr>
                </a:solidFill>
              </a:rPr>
              <a:t>areas</a:t>
            </a:r>
            <a:r>
              <a:rPr lang="en-US" sz="2800" dirty="0" smtClean="0">
                <a:solidFill>
                  <a:schemeClr val="accent1">
                    <a:lumMod val="75000"/>
                  </a:schemeClr>
                </a:solidFill>
              </a:rPr>
              <a:t> </a:t>
            </a:r>
            <a:endParaRPr lang="en-US" sz="3100" dirty="0">
              <a:solidFill>
                <a:schemeClr val="accent1">
                  <a:lumMod val="75000"/>
                </a:schemeClr>
              </a:solidFill>
            </a:endParaRPr>
          </a:p>
        </p:txBody>
      </p:sp>
      <p:sp>
        <p:nvSpPr>
          <p:cNvPr id="7" name="Subtitle 2"/>
          <p:cNvSpPr>
            <a:spLocks noGrp="1"/>
          </p:cNvSpPr>
          <p:nvPr>
            <p:ph type="subTitle" idx="1"/>
          </p:nvPr>
        </p:nvSpPr>
        <p:spPr>
          <a:xfrm>
            <a:off x="438913" y="1742612"/>
            <a:ext cx="4690871" cy="4373990"/>
          </a:xfrm>
        </p:spPr>
        <p:txBody>
          <a:bodyPr>
            <a:normAutofit/>
          </a:bodyPr>
          <a:lstStyle/>
          <a:p>
            <a:pPr marL="342900" indent="-342900" algn="l">
              <a:spcBef>
                <a:spcPts val="1200"/>
              </a:spcBef>
              <a:buFont typeface="Wingdings" panose="05000000000000000000" pitchFamily="2" charset="2"/>
              <a:buChar char="§"/>
            </a:pPr>
            <a:r>
              <a:rPr lang="en-US" sz="2000" dirty="0" smtClean="0">
                <a:solidFill>
                  <a:srgbClr val="FFC000"/>
                </a:solidFill>
              </a:rPr>
              <a:t>High-altitude </a:t>
            </a:r>
            <a:r>
              <a:rPr lang="en-US" sz="2000" dirty="0">
                <a:solidFill>
                  <a:srgbClr val="FFC000"/>
                </a:solidFill>
              </a:rPr>
              <a:t>airdrops</a:t>
            </a:r>
            <a:r>
              <a:rPr lang="en-US" sz="2000" dirty="0">
                <a:solidFill>
                  <a:schemeClr val="bg1"/>
                </a:solidFill>
              </a:rPr>
              <a:t>: </a:t>
            </a:r>
            <a:r>
              <a:rPr lang="en-US" sz="2000" dirty="0" err="1">
                <a:solidFill>
                  <a:schemeClr val="bg1"/>
                </a:solidFill>
              </a:rPr>
              <a:t>Deir-ez-Zor</a:t>
            </a:r>
            <a:r>
              <a:rPr lang="en-US" sz="2000" dirty="0">
                <a:solidFill>
                  <a:schemeClr val="bg1"/>
                </a:solidFill>
              </a:rPr>
              <a:t> City and airlifts from Damascus to </a:t>
            </a:r>
            <a:r>
              <a:rPr lang="en-US" sz="2000" dirty="0" err="1" smtClean="0">
                <a:solidFill>
                  <a:schemeClr val="bg1"/>
                </a:solidFill>
              </a:rPr>
              <a:t>Qamishli</a:t>
            </a:r>
            <a:endParaRPr lang="en-US" sz="2000" dirty="0" smtClean="0">
              <a:solidFill>
                <a:schemeClr val="bg1"/>
              </a:solidFill>
            </a:endParaRPr>
          </a:p>
          <a:p>
            <a:pPr marL="342900" indent="-342900" algn="l">
              <a:spcBef>
                <a:spcPts val="1200"/>
              </a:spcBef>
              <a:buFont typeface="Wingdings" panose="05000000000000000000" pitchFamily="2" charset="2"/>
              <a:buChar char="§"/>
            </a:pPr>
            <a:r>
              <a:rPr lang="en-US" sz="2000" dirty="0" smtClean="0">
                <a:solidFill>
                  <a:srgbClr val="FFC000"/>
                </a:solidFill>
              </a:rPr>
              <a:t>Humanitarian convoys: </a:t>
            </a:r>
          </a:p>
          <a:p>
            <a:pPr marL="800100" lvl="1" indent="-342900" algn="l">
              <a:spcBef>
                <a:spcPts val="1200"/>
              </a:spcBef>
              <a:buFont typeface="Wingdings" panose="05000000000000000000" pitchFamily="2" charset="2"/>
              <a:buChar char="§"/>
            </a:pPr>
            <a:r>
              <a:rPr lang="en-US" dirty="0">
                <a:solidFill>
                  <a:srgbClr val="FFC000"/>
                </a:solidFill>
              </a:rPr>
              <a:t>Cross-line,</a:t>
            </a:r>
            <a:r>
              <a:rPr lang="en-US" dirty="0">
                <a:solidFill>
                  <a:schemeClr val="bg1"/>
                </a:solidFill>
              </a:rPr>
              <a:t> and </a:t>
            </a:r>
            <a:r>
              <a:rPr lang="en-US" dirty="0">
                <a:solidFill>
                  <a:srgbClr val="FFC000"/>
                </a:solidFill>
              </a:rPr>
              <a:t>cross-border </a:t>
            </a:r>
            <a:r>
              <a:rPr lang="en-US" dirty="0">
                <a:solidFill>
                  <a:schemeClr val="bg1"/>
                </a:solidFill>
              </a:rPr>
              <a:t>modalities from </a:t>
            </a:r>
            <a:r>
              <a:rPr lang="en-US" dirty="0" err="1">
                <a:solidFill>
                  <a:schemeClr val="bg1"/>
                </a:solidFill>
              </a:rPr>
              <a:t>neighbouring</a:t>
            </a:r>
            <a:r>
              <a:rPr lang="en-US" dirty="0">
                <a:solidFill>
                  <a:schemeClr val="bg1"/>
                </a:solidFill>
              </a:rPr>
              <a:t> </a:t>
            </a:r>
            <a:r>
              <a:rPr lang="en-US" dirty="0" smtClean="0">
                <a:solidFill>
                  <a:schemeClr val="bg1"/>
                </a:solidFill>
              </a:rPr>
              <a:t>countries</a:t>
            </a:r>
            <a:endParaRPr lang="en-US" dirty="0">
              <a:solidFill>
                <a:schemeClr val="bg1"/>
              </a:solidFill>
            </a:endParaRPr>
          </a:p>
          <a:p>
            <a:pPr marL="800100" lvl="1" indent="-342900" algn="l">
              <a:spcBef>
                <a:spcPts val="1200"/>
              </a:spcBef>
              <a:buFont typeface="Wingdings" panose="05000000000000000000" pitchFamily="2" charset="2"/>
              <a:buChar char="§"/>
            </a:pPr>
            <a:r>
              <a:rPr lang="en-US" sz="2000" dirty="0" smtClean="0">
                <a:solidFill>
                  <a:srgbClr val="FFC000"/>
                </a:solidFill>
              </a:rPr>
              <a:t>In country</a:t>
            </a:r>
            <a:r>
              <a:rPr lang="en-US" sz="2000" dirty="0" smtClean="0">
                <a:solidFill>
                  <a:schemeClr val="bg1"/>
                </a:solidFill>
              </a:rPr>
              <a:t> through an </a:t>
            </a:r>
            <a:r>
              <a:rPr lang="en-US" dirty="0">
                <a:solidFill>
                  <a:schemeClr val="bg1"/>
                </a:solidFill>
              </a:rPr>
              <a:t>i</a:t>
            </a:r>
            <a:r>
              <a:rPr lang="en-US" sz="2000" dirty="0" smtClean="0">
                <a:solidFill>
                  <a:schemeClr val="bg1"/>
                </a:solidFill>
              </a:rPr>
              <a:t>mplementing </a:t>
            </a:r>
            <a:r>
              <a:rPr lang="en-US" sz="2000" dirty="0" smtClean="0">
                <a:solidFill>
                  <a:schemeClr val="bg1"/>
                </a:solidFill>
              </a:rPr>
              <a:t>local </a:t>
            </a:r>
            <a:r>
              <a:rPr lang="en-US" sz="2000" dirty="0" smtClean="0">
                <a:solidFill>
                  <a:schemeClr val="bg1"/>
                </a:solidFill>
              </a:rPr>
              <a:t>partner (SARC or </a:t>
            </a:r>
            <a:r>
              <a:rPr lang="en-US" sz="2000" dirty="0" smtClean="0">
                <a:solidFill>
                  <a:schemeClr val="bg1"/>
                </a:solidFill>
              </a:rPr>
              <a:t>local </a:t>
            </a:r>
            <a:r>
              <a:rPr lang="en-US" sz="2000" dirty="0" smtClean="0">
                <a:solidFill>
                  <a:schemeClr val="bg1"/>
                </a:solidFill>
              </a:rPr>
              <a:t>NGO’s)</a:t>
            </a:r>
            <a:endParaRPr lang="en-US" sz="2000" dirty="0">
              <a:solidFill>
                <a:schemeClr val="bg1"/>
              </a:solidFill>
            </a:endParaRPr>
          </a:p>
          <a:p>
            <a:pPr marL="342900" indent="-342900" algn="l">
              <a:spcBef>
                <a:spcPts val="1200"/>
              </a:spcBef>
              <a:buFontTx/>
              <a:buChar char="-"/>
            </a:pPr>
            <a:endParaRPr lang="en-US" sz="2000" dirty="0">
              <a:solidFill>
                <a:schemeClr val="bg1"/>
              </a:solidFill>
            </a:endParaRPr>
          </a:p>
        </p:txBody>
      </p:sp>
      <p:sp>
        <p:nvSpPr>
          <p:cNvPr id="9" name="Subtitle 2"/>
          <p:cNvSpPr txBox="1">
            <a:spLocks/>
          </p:cNvSpPr>
          <p:nvPr/>
        </p:nvSpPr>
        <p:spPr>
          <a:xfrm>
            <a:off x="434689" y="5279458"/>
            <a:ext cx="4912459" cy="1838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pPr>
            <a:r>
              <a:rPr lang="en-US" sz="2000" dirty="0" smtClean="0">
                <a:solidFill>
                  <a:schemeClr val="bg1"/>
                </a:solidFill>
              </a:rPr>
              <a:t>Parties to the conflict have both the ability and the </a:t>
            </a:r>
            <a:r>
              <a:rPr lang="en-US" sz="2000" dirty="0" smtClean="0">
                <a:solidFill>
                  <a:srgbClr val="FFFF00"/>
                </a:solidFill>
              </a:rPr>
              <a:t>legal obligation </a:t>
            </a:r>
            <a:r>
              <a:rPr lang="en-US" sz="2000" dirty="0" smtClean="0">
                <a:solidFill>
                  <a:schemeClr val="bg1"/>
                </a:solidFill>
              </a:rPr>
              <a:t>to facilitate humanitarian access </a:t>
            </a:r>
            <a:r>
              <a:rPr lang="en-US" sz="2000" dirty="0" smtClean="0">
                <a:solidFill>
                  <a:srgbClr val="FFFF00"/>
                </a:solidFill>
              </a:rPr>
              <a:t>without</a:t>
            </a:r>
            <a:r>
              <a:rPr lang="en-US" sz="2000" dirty="0" smtClean="0">
                <a:solidFill>
                  <a:srgbClr val="FFC000"/>
                </a:solidFill>
              </a:rPr>
              <a:t> </a:t>
            </a:r>
            <a:r>
              <a:rPr lang="en-US" sz="2000" dirty="0" smtClean="0">
                <a:solidFill>
                  <a:srgbClr val="FFFF00"/>
                </a:solidFill>
              </a:rPr>
              <a:t>condition or delay.</a:t>
            </a:r>
            <a:endParaRPr lang="en-US" sz="2000" dirty="0">
              <a:solidFill>
                <a:srgbClr val="FFFF00"/>
              </a:solidFill>
            </a:endParaRPr>
          </a:p>
        </p:txBody>
      </p:sp>
    </p:spTree>
    <p:extLst>
      <p:ext uri="{BB962C8B-B14F-4D97-AF65-F5344CB8AC3E}">
        <p14:creationId xmlns:p14="http://schemas.microsoft.com/office/powerpoint/2010/main" val="177429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C logo_White.psd"/>
          <p:cNvPicPr>
            <a:picLocks noChangeAspect="1"/>
          </p:cNvPicPr>
          <p:nvPr/>
        </p:nvPicPr>
        <p:blipFill>
          <a:blip r:embed="rId3"/>
          <a:stretch>
            <a:fillRect/>
          </a:stretch>
        </p:blipFill>
        <p:spPr>
          <a:xfrm>
            <a:off x="10621323" y="6311900"/>
            <a:ext cx="1464953" cy="351219"/>
          </a:xfrm>
          <a:prstGeom prst="rect">
            <a:avLst/>
          </a:prstGeom>
        </p:spPr>
      </p:pic>
      <p:sp>
        <p:nvSpPr>
          <p:cNvPr id="6" name="Title 1"/>
          <p:cNvSpPr>
            <a:spLocks noGrp="1"/>
          </p:cNvSpPr>
          <p:nvPr>
            <p:ph type="ctrTitle"/>
          </p:nvPr>
        </p:nvSpPr>
        <p:spPr>
          <a:xfrm>
            <a:off x="309052" y="318899"/>
            <a:ext cx="10143744" cy="572326"/>
          </a:xfrm>
        </p:spPr>
        <p:txBody>
          <a:bodyPr>
            <a:normAutofit/>
          </a:bodyPr>
          <a:lstStyle/>
          <a:p>
            <a:pPr algn="l"/>
            <a:r>
              <a:rPr lang="en-US" sz="2400" dirty="0" smtClean="0">
                <a:solidFill>
                  <a:schemeClr val="accent1">
                    <a:lumMod val="75000"/>
                  </a:schemeClr>
                </a:solidFill>
              </a:rPr>
              <a:t>Non-food items in </a:t>
            </a:r>
            <a:r>
              <a:rPr lang="en-US" sz="3100" b="1" dirty="0" smtClean="0">
                <a:solidFill>
                  <a:schemeClr val="accent1">
                    <a:lumMod val="75000"/>
                  </a:schemeClr>
                </a:solidFill>
              </a:rPr>
              <a:t>Syria </a:t>
            </a:r>
            <a:endParaRPr lang="en-US" sz="3100" dirty="0">
              <a:solidFill>
                <a:schemeClr val="accent1">
                  <a:lumMod val="75000"/>
                </a:schemeClr>
              </a:solidFill>
            </a:endParaRPr>
          </a:p>
        </p:txBody>
      </p:sp>
      <p:sp>
        <p:nvSpPr>
          <p:cNvPr id="7" name="Subtitle 2"/>
          <p:cNvSpPr>
            <a:spLocks noGrp="1"/>
          </p:cNvSpPr>
          <p:nvPr>
            <p:ph type="subTitle" idx="1"/>
          </p:nvPr>
        </p:nvSpPr>
        <p:spPr>
          <a:xfrm>
            <a:off x="523876" y="1990483"/>
            <a:ext cx="5290456" cy="4497026"/>
          </a:xfrm>
        </p:spPr>
        <p:txBody>
          <a:bodyPr>
            <a:normAutofit/>
          </a:bodyPr>
          <a:lstStyle/>
          <a:p>
            <a:pPr marL="342900" indent="-342900" algn="l">
              <a:spcBef>
                <a:spcPts val="1200"/>
              </a:spcBef>
              <a:buFont typeface="Arial" panose="020B0604020202020204" pitchFamily="34" charset="0"/>
              <a:buChar char="•"/>
            </a:pPr>
            <a:r>
              <a:rPr lang="en-US" sz="2000" dirty="0" smtClean="0">
                <a:solidFill>
                  <a:schemeClr val="bg1"/>
                </a:solidFill>
              </a:rPr>
              <a:t>Lack </a:t>
            </a:r>
            <a:r>
              <a:rPr lang="en-US" sz="2000" dirty="0">
                <a:solidFill>
                  <a:schemeClr val="bg1"/>
                </a:solidFill>
              </a:rPr>
              <a:t>of access for in-depth </a:t>
            </a:r>
            <a:r>
              <a:rPr lang="en-US" sz="2000" b="1" dirty="0">
                <a:solidFill>
                  <a:srgbClr val="FFC000"/>
                </a:solidFill>
              </a:rPr>
              <a:t>needs assessments</a:t>
            </a:r>
            <a:r>
              <a:rPr lang="en-US" sz="2000" dirty="0">
                <a:solidFill>
                  <a:schemeClr val="bg1"/>
                </a:solidFill>
              </a:rPr>
              <a:t> and systematized </a:t>
            </a:r>
            <a:r>
              <a:rPr lang="en-US" sz="2000" b="1" dirty="0">
                <a:solidFill>
                  <a:srgbClr val="FFC000"/>
                </a:solidFill>
              </a:rPr>
              <a:t>post-distribution monitoring</a:t>
            </a:r>
            <a:r>
              <a:rPr lang="en-US" sz="2000" dirty="0">
                <a:solidFill>
                  <a:schemeClr val="bg1"/>
                </a:solidFill>
              </a:rPr>
              <a:t>.</a:t>
            </a:r>
          </a:p>
          <a:p>
            <a:pPr marL="342900" indent="-342900" algn="l">
              <a:spcBef>
                <a:spcPts val="1200"/>
              </a:spcBef>
              <a:buFont typeface="Arial" panose="020B0604020202020204" pitchFamily="34" charset="0"/>
              <a:buChar char="•"/>
            </a:pPr>
            <a:r>
              <a:rPr lang="en-US" sz="2000" dirty="0" smtClean="0">
                <a:solidFill>
                  <a:schemeClr val="bg1"/>
                </a:solidFill>
              </a:rPr>
              <a:t>Where </a:t>
            </a:r>
            <a:r>
              <a:rPr lang="en-US" sz="2000" dirty="0">
                <a:solidFill>
                  <a:schemeClr val="bg1"/>
                </a:solidFill>
              </a:rPr>
              <a:t>markets are available and physically accessible, basic and essential NFI needs can be met by those with sufficient economic resources. </a:t>
            </a:r>
            <a:endParaRPr lang="en-US" sz="2000" dirty="0" smtClean="0">
              <a:solidFill>
                <a:schemeClr val="bg1"/>
              </a:solidFill>
            </a:endParaRPr>
          </a:p>
          <a:p>
            <a:pPr marL="342900" indent="-342900" algn="l">
              <a:spcBef>
                <a:spcPts val="1200"/>
              </a:spcBef>
              <a:buFont typeface="Arial" panose="020B0604020202020204" pitchFamily="34" charset="0"/>
              <a:buChar char="•"/>
            </a:pPr>
            <a:r>
              <a:rPr lang="en-US" sz="2000" b="1" dirty="0" smtClean="0">
                <a:solidFill>
                  <a:srgbClr val="FFC000"/>
                </a:solidFill>
              </a:rPr>
              <a:t>Availability </a:t>
            </a:r>
            <a:r>
              <a:rPr lang="en-US" sz="2000" b="1" dirty="0">
                <a:solidFill>
                  <a:srgbClr val="FFC000"/>
                </a:solidFill>
              </a:rPr>
              <a:t>of NFIs </a:t>
            </a:r>
            <a:r>
              <a:rPr lang="en-US" sz="2000" dirty="0">
                <a:solidFill>
                  <a:schemeClr val="bg1"/>
                </a:solidFill>
              </a:rPr>
              <a:t>in the markets </a:t>
            </a:r>
            <a:r>
              <a:rPr lang="en-US" sz="2000" b="1" dirty="0">
                <a:solidFill>
                  <a:srgbClr val="FFC000"/>
                </a:solidFill>
              </a:rPr>
              <a:t>is unpredictable</a:t>
            </a:r>
            <a:r>
              <a:rPr lang="en-US" sz="2000" dirty="0" smtClean="0">
                <a:solidFill>
                  <a:schemeClr val="bg1"/>
                </a:solidFill>
              </a:rPr>
              <a:t>, </a:t>
            </a:r>
            <a:r>
              <a:rPr lang="en-US" sz="2000" dirty="0">
                <a:solidFill>
                  <a:schemeClr val="bg1"/>
                </a:solidFill>
              </a:rPr>
              <a:t>but a majority of sub-districts have at least 70 per cent of basic NFIs available in markets.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28996"/>
            <a:ext cx="5715000" cy="3810000"/>
          </a:xfrm>
          <a:prstGeom prst="rect">
            <a:avLst/>
          </a:prstGeom>
        </p:spPr>
      </p:pic>
    </p:spTree>
    <p:extLst>
      <p:ext uri="{BB962C8B-B14F-4D97-AF65-F5344CB8AC3E}">
        <p14:creationId xmlns:p14="http://schemas.microsoft.com/office/powerpoint/2010/main" val="1446177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213642" y="1576558"/>
            <a:ext cx="6349919" cy="942336"/>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213642" y="2847330"/>
            <a:ext cx="5953477" cy="1274471"/>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213643" y="4453330"/>
            <a:ext cx="5219310" cy="928300"/>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3"/>
          <a:stretch>
            <a:fillRect/>
          </a:stretch>
        </p:blipFill>
        <p:spPr>
          <a:xfrm>
            <a:off x="10621323" y="6311900"/>
            <a:ext cx="1464953" cy="351219"/>
          </a:xfrm>
          <a:prstGeom prst="rect">
            <a:avLst/>
          </a:prstGeom>
        </p:spPr>
      </p:pic>
      <p:sp>
        <p:nvSpPr>
          <p:cNvPr id="6" name="Title 1"/>
          <p:cNvSpPr>
            <a:spLocks noGrp="1"/>
          </p:cNvSpPr>
          <p:nvPr>
            <p:ph type="ctrTitle"/>
          </p:nvPr>
        </p:nvSpPr>
        <p:spPr>
          <a:xfrm>
            <a:off x="208582" y="62548"/>
            <a:ext cx="5718048" cy="1034744"/>
          </a:xfrm>
        </p:spPr>
        <p:txBody>
          <a:bodyPr>
            <a:normAutofit/>
          </a:bodyPr>
          <a:lstStyle/>
          <a:p>
            <a:pPr algn="l"/>
            <a:r>
              <a:rPr lang="en-US" sz="3100" b="1" dirty="0">
                <a:solidFill>
                  <a:schemeClr val="accent1">
                    <a:lumMod val="75000"/>
                  </a:schemeClr>
                </a:solidFill>
              </a:rPr>
              <a:t>Monitoring </a:t>
            </a:r>
            <a:r>
              <a:rPr lang="en-US" sz="2400" dirty="0">
                <a:solidFill>
                  <a:schemeClr val="accent1">
                    <a:lumMod val="75000"/>
                  </a:schemeClr>
                </a:solidFill>
              </a:rPr>
              <a:t>modalities</a:t>
            </a:r>
            <a:r>
              <a:rPr lang="en-US" sz="3100" b="1" dirty="0" smtClean="0">
                <a:solidFill>
                  <a:schemeClr val="accent1">
                    <a:lumMod val="75000"/>
                  </a:schemeClr>
                </a:solidFill>
              </a:rPr>
              <a:t> </a:t>
            </a:r>
            <a:r>
              <a:rPr lang="en-US" sz="2000" dirty="0" smtClean="0">
                <a:solidFill>
                  <a:schemeClr val="accent1">
                    <a:lumMod val="75000"/>
                  </a:schemeClr>
                </a:solidFill>
              </a:rPr>
              <a:t>of </a:t>
            </a:r>
            <a:r>
              <a:rPr lang="en-US" sz="2000" dirty="0">
                <a:solidFill>
                  <a:schemeClr val="accent1">
                    <a:lumMod val="75000"/>
                  </a:schemeClr>
                </a:solidFill>
              </a:rPr>
              <a:t>distributions </a:t>
            </a:r>
            <a:r>
              <a:rPr lang="en-US" sz="2000" dirty="0" smtClean="0">
                <a:solidFill>
                  <a:schemeClr val="accent1">
                    <a:lumMod val="75000"/>
                  </a:schemeClr>
                </a:solidFill>
              </a:rPr>
              <a:t>by </a:t>
            </a:r>
            <a:br>
              <a:rPr lang="en-US" sz="2000" dirty="0" smtClean="0">
                <a:solidFill>
                  <a:schemeClr val="accent1">
                    <a:lumMod val="75000"/>
                  </a:schemeClr>
                </a:solidFill>
              </a:rPr>
            </a:br>
            <a:r>
              <a:rPr lang="en-US" sz="2200" b="1" dirty="0" smtClean="0">
                <a:solidFill>
                  <a:schemeClr val="accent1">
                    <a:lumMod val="75000"/>
                  </a:schemeClr>
                </a:solidFill>
              </a:rPr>
              <a:t>implementing partner </a:t>
            </a:r>
            <a:r>
              <a:rPr lang="en-US" sz="2000" dirty="0" smtClean="0">
                <a:solidFill>
                  <a:schemeClr val="accent1">
                    <a:lumMod val="75000"/>
                  </a:schemeClr>
                </a:solidFill>
              </a:rPr>
              <a:t>in hard-to-reach </a:t>
            </a:r>
            <a:r>
              <a:rPr lang="en-US" sz="2000" dirty="0">
                <a:solidFill>
                  <a:schemeClr val="accent1">
                    <a:lumMod val="75000"/>
                  </a:schemeClr>
                </a:solidFill>
              </a:rPr>
              <a:t>areas</a:t>
            </a:r>
            <a:endParaRPr lang="en-US" sz="2800" dirty="0">
              <a:solidFill>
                <a:schemeClr val="accent1">
                  <a:lumMod val="75000"/>
                </a:schemeClr>
              </a:solidFill>
            </a:endParaRPr>
          </a:p>
        </p:txBody>
      </p:sp>
      <p:sp>
        <p:nvSpPr>
          <p:cNvPr id="7" name="Subtitle 2"/>
          <p:cNvSpPr>
            <a:spLocks noGrp="1"/>
          </p:cNvSpPr>
          <p:nvPr>
            <p:ph type="subTitle" idx="1"/>
          </p:nvPr>
        </p:nvSpPr>
        <p:spPr>
          <a:xfrm>
            <a:off x="7615382" y="1819586"/>
            <a:ext cx="4744810" cy="540811"/>
          </a:xfrm>
        </p:spPr>
        <p:txBody>
          <a:bodyPr>
            <a:noAutofit/>
          </a:bodyPr>
          <a:lstStyle/>
          <a:p>
            <a:pPr lvl="0" indent="-342900" algn="l">
              <a:lnSpc>
                <a:spcPct val="100000"/>
              </a:lnSpc>
              <a:spcBef>
                <a:spcPts val="1200"/>
              </a:spcBef>
            </a:pPr>
            <a:r>
              <a:rPr lang="en-US" sz="2000" b="1" dirty="0" smtClean="0">
                <a:solidFill>
                  <a:srgbClr val="FFFF00"/>
                </a:solidFill>
              </a:rPr>
              <a:t>On-site </a:t>
            </a:r>
            <a:r>
              <a:rPr lang="en-US" sz="2000" b="1" dirty="0">
                <a:solidFill>
                  <a:srgbClr val="FFFF00"/>
                </a:solidFill>
              </a:rPr>
              <a:t>distribution </a:t>
            </a:r>
            <a:r>
              <a:rPr lang="en-US" sz="2000" b="1" dirty="0" smtClean="0">
                <a:solidFill>
                  <a:srgbClr val="FFFF00"/>
                </a:solidFill>
              </a:rPr>
              <a:t>monitoring</a:t>
            </a:r>
            <a:endParaRPr lang="en-US" sz="2000" b="1" dirty="0">
              <a:solidFill>
                <a:srgbClr val="FFFF00"/>
              </a:solidFill>
            </a:endParaRPr>
          </a:p>
          <a:p>
            <a:pPr indent="-342900" algn="l">
              <a:lnSpc>
                <a:spcPct val="100000"/>
              </a:lnSpc>
              <a:spcBef>
                <a:spcPts val="1200"/>
              </a:spcBef>
            </a:pPr>
            <a:r>
              <a:rPr lang="en-US" sz="2000" dirty="0">
                <a:solidFill>
                  <a:schemeClr val="bg1"/>
                </a:solidFill>
              </a:rPr>
              <a:t>  </a:t>
            </a:r>
          </a:p>
        </p:txBody>
      </p:sp>
      <p:sp>
        <p:nvSpPr>
          <p:cNvPr id="8" name="Subtitle 2"/>
          <p:cNvSpPr txBox="1">
            <a:spLocks/>
          </p:cNvSpPr>
          <p:nvPr/>
        </p:nvSpPr>
        <p:spPr>
          <a:xfrm>
            <a:off x="7667385" y="3165941"/>
            <a:ext cx="5036680" cy="9358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42900" algn="l">
              <a:lnSpc>
                <a:spcPct val="100000"/>
              </a:lnSpc>
              <a:spcBef>
                <a:spcPts val="0"/>
              </a:spcBef>
            </a:pPr>
            <a:r>
              <a:rPr lang="en-US" sz="2000" b="1" dirty="0" smtClean="0">
                <a:solidFill>
                  <a:srgbClr val="FFFF00"/>
                </a:solidFill>
              </a:rPr>
              <a:t>Implementing partner </a:t>
            </a:r>
          </a:p>
          <a:p>
            <a:pPr indent="-342900" algn="l">
              <a:lnSpc>
                <a:spcPct val="100000"/>
              </a:lnSpc>
              <a:spcBef>
                <a:spcPts val="0"/>
              </a:spcBef>
            </a:pPr>
            <a:r>
              <a:rPr lang="en-US" sz="2000" b="1" dirty="0" smtClean="0">
                <a:solidFill>
                  <a:srgbClr val="FFFF00"/>
                </a:solidFill>
              </a:rPr>
              <a:t>self-monitoring</a:t>
            </a:r>
          </a:p>
          <a:p>
            <a:pPr indent="-342900" algn="l">
              <a:lnSpc>
                <a:spcPct val="100000"/>
              </a:lnSpc>
              <a:spcBef>
                <a:spcPts val="1200"/>
              </a:spcBef>
            </a:pPr>
            <a:r>
              <a:rPr lang="en-US" sz="2000" dirty="0" smtClean="0">
                <a:solidFill>
                  <a:schemeClr val="bg1"/>
                </a:solidFill>
              </a:rPr>
              <a:t> </a:t>
            </a:r>
          </a:p>
        </p:txBody>
      </p:sp>
      <p:sp>
        <p:nvSpPr>
          <p:cNvPr id="9" name="Subtitle 2"/>
          <p:cNvSpPr txBox="1">
            <a:spLocks/>
          </p:cNvSpPr>
          <p:nvPr/>
        </p:nvSpPr>
        <p:spPr>
          <a:xfrm>
            <a:off x="7670466" y="4678966"/>
            <a:ext cx="4067542" cy="966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42900" algn="l">
              <a:lnSpc>
                <a:spcPct val="100000"/>
              </a:lnSpc>
              <a:spcBef>
                <a:spcPts val="1200"/>
              </a:spcBef>
            </a:pPr>
            <a:r>
              <a:rPr lang="en-US" sz="2000" b="1" dirty="0" smtClean="0">
                <a:solidFill>
                  <a:srgbClr val="FFFF00"/>
                </a:solidFill>
              </a:rPr>
              <a:t>Third party monitoring partner </a:t>
            </a:r>
          </a:p>
        </p:txBody>
      </p:sp>
      <p:sp>
        <p:nvSpPr>
          <p:cNvPr id="13" name="Rectangle 12"/>
          <p:cNvSpPr/>
          <p:nvPr/>
        </p:nvSpPr>
        <p:spPr>
          <a:xfrm>
            <a:off x="7213643" y="5674608"/>
            <a:ext cx="2712735" cy="746349"/>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txBox="1">
            <a:spLocks/>
          </p:cNvSpPr>
          <p:nvPr/>
        </p:nvSpPr>
        <p:spPr>
          <a:xfrm>
            <a:off x="7734950" y="5822887"/>
            <a:ext cx="4067542" cy="966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42900" algn="l">
              <a:lnSpc>
                <a:spcPct val="100000"/>
              </a:lnSpc>
              <a:spcBef>
                <a:spcPts val="1200"/>
              </a:spcBef>
            </a:pPr>
            <a:r>
              <a:rPr lang="en-US" sz="2000" b="1" dirty="0" smtClean="0">
                <a:solidFill>
                  <a:srgbClr val="FFFF00"/>
                </a:solidFill>
              </a:rPr>
              <a:t>Peer to peer</a:t>
            </a:r>
            <a:endParaRPr lang="en-US" sz="2000" dirty="0">
              <a:solidFill>
                <a:srgbClr val="FFFF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11" y="1664984"/>
            <a:ext cx="6187986" cy="4640990"/>
          </a:xfrm>
          <a:prstGeom prst="rect">
            <a:avLst/>
          </a:prstGeom>
        </p:spPr>
      </p:pic>
    </p:spTree>
    <p:extLst>
      <p:ext uri="{BB962C8B-B14F-4D97-AF65-F5344CB8AC3E}">
        <p14:creationId xmlns:p14="http://schemas.microsoft.com/office/powerpoint/2010/main" val="7606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ectangle 15"/>
          <p:cNvSpPr/>
          <p:nvPr/>
        </p:nvSpPr>
        <p:spPr>
          <a:xfrm>
            <a:off x="0" y="0"/>
            <a:ext cx="12192000" cy="128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680" r="14455"/>
          <a:stretch/>
        </p:blipFill>
        <p:spPr>
          <a:xfrm>
            <a:off x="4818184" y="0"/>
            <a:ext cx="7394325" cy="6858000"/>
          </a:xfrm>
          <a:prstGeom prst="rect">
            <a:avLst/>
          </a:prstGeom>
        </p:spPr>
      </p:pic>
      <p:sp>
        <p:nvSpPr>
          <p:cNvPr id="4" name="Oval 3"/>
          <p:cNvSpPr/>
          <p:nvPr/>
        </p:nvSpPr>
        <p:spPr>
          <a:xfrm>
            <a:off x="10152201" y="5783219"/>
            <a:ext cx="2915771" cy="2662517"/>
          </a:xfrm>
          <a:prstGeom prst="ellipse">
            <a:avLst/>
          </a:prstGeom>
          <a:solidFill>
            <a:srgbClr val="B85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C logo_White.psd"/>
          <p:cNvPicPr>
            <a:picLocks noChangeAspect="1"/>
          </p:cNvPicPr>
          <p:nvPr/>
        </p:nvPicPr>
        <p:blipFill>
          <a:blip r:embed="rId4"/>
          <a:stretch>
            <a:fillRect/>
          </a:stretch>
        </p:blipFill>
        <p:spPr>
          <a:xfrm>
            <a:off x="10621323" y="6311900"/>
            <a:ext cx="1464953" cy="351219"/>
          </a:xfrm>
          <a:prstGeom prst="rect">
            <a:avLst/>
          </a:prstGeom>
        </p:spPr>
      </p:pic>
      <p:sp>
        <p:nvSpPr>
          <p:cNvPr id="6" name="Title 1"/>
          <p:cNvSpPr>
            <a:spLocks noGrp="1"/>
          </p:cNvSpPr>
          <p:nvPr>
            <p:ph type="ctrTitle"/>
          </p:nvPr>
        </p:nvSpPr>
        <p:spPr>
          <a:xfrm>
            <a:off x="233292" y="-150665"/>
            <a:ext cx="5718048" cy="1034744"/>
          </a:xfrm>
        </p:spPr>
        <p:txBody>
          <a:bodyPr>
            <a:normAutofit/>
          </a:bodyPr>
          <a:lstStyle/>
          <a:p>
            <a:pPr algn="l"/>
            <a:r>
              <a:rPr lang="en-US" sz="2400" b="1" dirty="0" smtClean="0">
                <a:solidFill>
                  <a:schemeClr val="accent1">
                    <a:lumMod val="75000"/>
                  </a:schemeClr>
                </a:solidFill>
              </a:rPr>
              <a:t>Constraints</a:t>
            </a:r>
            <a:r>
              <a:rPr lang="en-US" sz="3200" b="1" dirty="0" smtClean="0">
                <a:solidFill>
                  <a:schemeClr val="accent1">
                    <a:lumMod val="75000"/>
                  </a:schemeClr>
                </a:solidFill>
              </a:rPr>
              <a:t> </a:t>
            </a:r>
            <a:r>
              <a:rPr lang="en-US" sz="2400" dirty="0" smtClean="0">
                <a:solidFill>
                  <a:schemeClr val="accent1">
                    <a:lumMod val="75000"/>
                  </a:schemeClr>
                </a:solidFill>
              </a:rPr>
              <a:t>and</a:t>
            </a:r>
            <a:r>
              <a:rPr lang="en-US" sz="3200" b="1" dirty="0" smtClean="0">
                <a:solidFill>
                  <a:schemeClr val="accent1">
                    <a:lumMod val="75000"/>
                  </a:schemeClr>
                </a:solidFill>
              </a:rPr>
              <a:t> </a:t>
            </a:r>
            <a:r>
              <a:rPr lang="en-US" sz="2400" b="1" dirty="0" smtClean="0">
                <a:solidFill>
                  <a:schemeClr val="accent1">
                    <a:lumMod val="75000"/>
                  </a:schemeClr>
                </a:solidFill>
              </a:rPr>
              <a:t>challenges</a:t>
            </a:r>
            <a:endParaRPr lang="en-US" sz="2400" dirty="0">
              <a:solidFill>
                <a:schemeClr val="accent1">
                  <a:lumMod val="75000"/>
                </a:schemeClr>
              </a:solidFill>
            </a:endParaRPr>
          </a:p>
        </p:txBody>
      </p:sp>
      <p:sp>
        <p:nvSpPr>
          <p:cNvPr id="7" name="Subtitle 2"/>
          <p:cNvSpPr>
            <a:spLocks noGrp="1"/>
          </p:cNvSpPr>
          <p:nvPr>
            <p:ph type="subTitle" idx="1"/>
          </p:nvPr>
        </p:nvSpPr>
        <p:spPr>
          <a:xfrm>
            <a:off x="209544" y="1556238"/>
            <a:ext cx="4336080" cy="5662569"/>
          </a:xfrm>
        </p:spPr>
        <p:txBody>
          <a:bodyPr>
            <a:noAutofit/>
          </a:bodyPr>
          <a:lstStyle/>
          <a:p>
            <a:pPr lvl="1" indent="-342900" algn="l">
              <a:lnSpc>
                <a:spcPct val="100000"/>
              </a:lnSpc>
              <a:spcBef>
                <a:spcPts val="1200"/>
              </a:spcBef>
              <a:buFont typeface="Arial" panose="020B0604020202020204" pitchFamily="34" charset="0"/>
              <a:buChar char="•"/>
            </a:pPr>
            <a:r>
              <a:rPr lang="en-US" dirty="0" smtClean="0">
                <a:solidFill>
                  <a:schemeClr val="bg1"/>
                </a:solidFill>
              </a:rPr>
              <a:t>Security restrictions and concerns</a:t>
            </a:r>
          </a:p>
          <a:p>
            <a:pPr lvl="1" indent="-342900" algn="l">
              <a:lnSpc>
                <a:spcPct val="100000"/>
              </a:lnSpc>
              <a:spcBef>
                <a:spcPts val="1200"/>
              </a:spcBef>
              <a:buFont typeface="Arial" panose="020B0604020202020204" pitchFamily="34" charset="0"/>
              <a:buChar char="•"/>
            </a:pPr>
            <a:r>
              <a:rPr lang="en-US" dirty="0">
                <a:solidFill>
                  <a:schemeClr val="bg1"/>
                </a:solidFill>
              </a:rPr>
              <a:t>Governmental </a:t>
            </a:r>
            <a:r>
              <a:rPr lang="en-US" dirty="0" smtClean="0">
                <a:solidFill>
                  <a:schemeClr val="bg1"/>
                </a:solidFill>
              </a:rPr>
              <a:t>approvals</a:t>
            </a:r>
            <a:endParaRPr lang="en-US" dirty="0">
              <a:solidFill>
                <a:schemeClr val="bg1"/>
              </a:solidFill>
            </a:endParaRPr>
          </a:p>
          <a:p>
            <a:pPr lvl="1" indent="-342900" algn="l">
              <a:lnSpc>
                <a:spcPct val="100000"/>
              </a:lnSpc>
              <a:spcBef>
                <a:spcPts val="1200"/>
              </a:spcBef>
              <a:buFont typeface="Arial" panose="020B0604020202020204" pitchFamily="34" charset="0"/>
              <a:buChar char="•"/>
            </a:pPr>
            <a:r>
              <a:rPr lang="en-US" dirty="0" smtClean="0">
                <a:solidFill>
                  <a:schemeClr val="bg1"/>
                </a:solidFill>
              </a:rPr>
              <a:t>Approvals to attend distributions</a:t>
            </a:r>
          </a:p>
          <a:p>
            <a:pPr lvl="1" indent="-342900" algn="l">
              <a:lnSpc>
                <a:spcPct val="100000"/>
              </a:lnSpc>
              <a:spcBef>
                <a:spcPts val="1200"/>
              </a:spcBef>
              <a:buFont typeface="Arial" panose="020B0604020202020204" pitchFamily="34" charset="0"/>
              <a:buChar char="•"/>
            </a:pPr>
            <a:r>
              <a:rPr lang="en-US" dirty="0" smtClean="0">
                <a:solidFill>
                  <a:schemeClr val="bg1"/>
                </a:solidFill>
              </a:rPr>
              <a:t>Local partners’ capacity</a:t>
            </a:r>
          </a:p>
          <a:p>
            <a:pPr lvl="1" indent="-342900" algn="l">
              <a:lnSpc>
                <a:spcPct val="100000"/>
              </a:lnSpc>
              <a:spcBef>
                <a:spcPts val="1200"/>
              </a:spcBef>
              <a:buFont typeface="Arial" panose="020B0604020202020204" pitchFamily="34" charset="0"/>
              <a:buChar char="•"/>
            </a:pPr>
            <a:r>
              <a:rPr lang="en-US" dirty="0" smtClean="0">
                <a:solidFill>
                  <a:schemeClr val="bg1"/>
                </a:solidFill>
              </a:rPr>
              <a:t>Geographically spread of IDP</a:t>
            </a:r>
          </a:p>
          <a:p>
            <a:pPr lvl="1" indent="-342900" algn="l">
              <a:lnSpc>
                <a:spcPct val="100000"/>
              </a:lnSpc>
              <a:spcBef>
                <a:spcPts val="1200"/>
              </a:spcBef>
              <a:buFont typeface="Arial" panose="020B0604020202020204" pitchFamily="34" charset="0"/>
              <a:buChar char="•"/>
            </a:pPr>
            <a:r>
              <a:rPr lang="en-US" dirty="0" smtClean="0">
                <a:solidFill>
                  <a:schemeClr val="bg1"/>
                </a:solidFill>
              </a:rPr>
              <a:t>Limited resources to allocate one monitor for each distribution</a:t>
            </a:r>
          </a:p>
          <a:p>
            <a:pPr lvl="1" indent="-342900" algn="l">
              <a:lnSpc>
                <a:spcPct val="100000"/>
              </a:lnSpc>
              <a:spcBef>
                <a:spcPts val="1200"/>
              </a:spcBef>
              <a:buFont typeface="Arial" panose="020B0604020202020204" pitchFamily="34" charset="0"/>
              <a:buChar char="•"/>
            </a:pPr>
            <a:r>
              <a:rPr lang="en-US" dirty="0" smtClean="0">
                <a:solidFill>
                  <a:schemeClr val="bg1"/>
                </a:solidFill>
              </a:rPr>
              <a:t>Delays in delivery and poor planning</a:t>
            </a:r>
          </a:p>
          <a:p>
            <a:pPr lvl="1" indent="-342900" algn="l">
              <a:lnSpc>
                <a:spcPct val="100000"/>
              </a:lnSpc>
              <a:spcBef>
                <a:spcPts val="1200"/>
              </a:spcBef>
              <a:buFont typeface="Arial" panose="020B0604020202020204" pitchFamily="34" charset="0"/>
              <a:buChar char="•"/>
            </a:pPr>
            <a:r>
              <a:rPr lang="en-US" dirty="0" smtClean="0">
                <a:solidFill>
                  <a:schemeClr val="bg1"/>
                </a:solidFill>
              </a:rPr>
              <a:t>Timeliness and quality of distribution reports</a:t>
            </a:r>
          </a:p>
          <a:p>
            <a:pPr lvl="1" indent="-342900" algn="l">
              <a:lnSpc>
                <a:spcPct val="100000"/>
              </a:lnSpc>
              <a:spcBef>
                <a:spcPts val="1200"/>
              </a:spcBef>
              <a:buFont typeface="Arial" panose="020B0604020202020204" pitchFamily="34" charset="0"/>
              <a:buChar char="•"/>
            </a:pPr>
            <a:r>
              <a:rPr lang="en-US" dirty="0" smtClean="0">
                <a:solidFill>
                  <a:schemeClr val="bg1"/>
                </a:solidFill>
              </a:rPr>
              <a:t>Lack of feedback mechanisms</a:t>
            </a:r>
            <a:endParaRPr lang="en-US" dirty="0">
              <a:solidFill>
                <a:schemeClr val="bg1"/>
              </a:solidFill>
            </a:endParaRPr>
          </a:p>
          <a:p>
            <a:pPr indent="-342900" algn="l">
              <a:lnSpc>
                <a:spcPct val="100000"/>
              </a:lnSpc>
              <a:spcBef>
                <a:spcPts val="1200"/>
              </a:spcBef>
            </a:pPr>
            <a:r>
              <a:rPr lang="en-US" sz="2000" dirty="0">
                <a:solidFill>
                  <a:schemeClr val="bg1"/>
                </a:solidFill>
              </a:rPr>
              <a:t> </a:t>
            </a:r>
          </a:p>
        </p:txBody>
      </p:sp>
    </p:spTree>
    <p:extLst>
      <p:ext uri="{BB962C8B-B14F-4D97-AF65-F5344CB8AC3E}">
        <p14:creationId xmlns:p14="http://schemas.microsoft.com/office/powerpoint/2010/main" val="4253511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2746</Words>
  <Application>Microsoft Office PowerPoint</Application>
  <PresentationFormat>Widescreen</PresentationFormat>
  <Paragraphs>207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Monitoring NFI distributions  in hard to reach areas within SYRIA</vt:lpstr>
      <vt:lpstr>PowerPoint Presentation</vt:lpstr>
      <vt:lpstr>Needs of people living in  besieged areas within Syria</vt:lpstr>
      <vt:lpstr>Needs of people living in  hard-to-reach areas within Syria</vt:lpstr>
      <vt:lpstr>Access issues</vt:lpstr>
      <vt:lpstr>Accessing  besieged and hard to reach areas </vt:lpstr>
      <vt:lpstr>Non-food items in Syria </vt:lpstr>
      <vt:lpstr>Monitoring modalities of distributions by  implementing partner in hard-to-reach areas</vt:lpstr>
      <vt:lpstr>Constraints and challenges</vt:lpstr>
      <vt:lpstr>Feedback mechanisms</vt:lpstr>
      <vt:lpstr>  Alternatives to Exit beneficiary interview  (during distribution)</vt:lpstr>
      <vt:lpstr>  Alternatives to Post-distribution monitoring survey (after distribution)</vt:lpstr>
      <vt:lpstr>Recommendations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distritribution of NFI  in hard to reach areas, SYRIA</dc:title>
  <dc:creator>Jorge Roman</dc:creator>
  <cp:lastModifiedBy>Jorge Roman</cp:lastModifiedBy>
  <cp:revision>105</cp:revision>
  <dcterms:created xsi:type="dcterms:W3CDTF">2016-12-04T16:57:36Z</dcterms:created>
  <dcterms:modified xsi:type="dcterms:W3CDTF">2016-12-07T10:45:25Z</dcterms:modified>
</cp:coreProperties>
</file>