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62"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4/28/2021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4/28/2021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0CBE-12B2-4E83-A0A3-880CEAD8B2FD}"/>
              </a:ext>
            </a:extLst>
          </p:cNvPr>
          <p:cNvSpPr>
            <a:spLocks noGrp="1"/>
          </p:cNvSpPr>
          <p:nvPr>
            <p:ph type="ctrTitle"/>
          </p:nvPr>
        </p:nvSpPr>
        <p:spPr/>
        <p:txBody>
          <a:bodyPr>
            <a:normAutofit fontScale="90000"/>
          </a:bodyPr>
          <a:lstStyle/>
          <a:p>
            <a:r>
              <a:rPr lang="en-US" dirty="0"/>
              <a:t>MPC Outcomes </a:t>
            </a:r>
            <a:br>
              <a:rPr lang="en-US" dirty="0"/>
            </a:br>
            <a:br>
              <a:rPr lang="en-US" dirty="0"/>
            </a:br>
            <a:r>
              <a:rPr lang="en-US" dirty="0"/>
              <a:t>Shelter CoP Presentation</a:t>
            </a:r>
          </a:p>
        </p:txBody>
      </p:sp>
      <p:sp>
        <p:nvSpPr>
          <p:cNvPr id="3" name="Subtitle 2">
            <a:extLst>
              <a:ext uri="{FF2B5EF4-FFF2-40B4-BE49-F238E27FC236}">
                <a16:creationId xmlns:a16="http://schemas.microsoft.com/office/drawing/2014/main" id="{9792DC02-B70F-4E0D-A6E4-A891C54D3DC4}"/>
              </a:ext>
            </a:extLst>
          </p:cNvPr>
          <p:cNvSpPr>
            <a:spLocks noGrp="1"/>
          </p:cNvSpPr>
          <p:nvPr>
            <p:ph type="subTitle" idx="1"/>
          </p:nvPr>
        </p:nvSpPr>
        <p:spPr/>
        <p:txBody>
          <a:bodyPr/>
          <a:lstStyle/>
          <a:p>
            <a:r>
              <a:rPr lang="en-US" dirty="0"/>
              <a:t>April 2021</a:t>
            </a:r>
          </a:p>
        </p:txBody>
      </p:sp>
    </p:spTree>
    <p:extLst>
      <p:ext uri="{BB962C8B-B14F-4D97-AF65-F5344CB8AC3E}">
        <p14:creationId xmlns:p14="http://schemas.microsoft.com/office/powerpoint/2010/main" val="68903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27554-F826-44D6-BBCF-372E9282826D}"/>
              </a:ext>
            </a:extLst>
          </p:cNvPr>
          <p:cNvSpPr>
            <a:spLocks noGrp="1"/>
          </p:cNvSpPr>
          <p:nvPr>
            <p:ph type="title"/>
          </p:nvPr>
        </p:nvSpPr>
        <p:spPr/>
        <p:txBody>
          <a:bodyPr/>
          <a:lstStyle/>
          <a:p>
            <a:r>
              <a:rPr lang="en-US" dirty="0"/>
              <a:t>PROCESS &amp; TIMELINE</a:t>
            </a:r>
          </a:p>
        </p:txBody>
      </p:sp>
      <p:sp>
        <p:nvSpPr>
          <p:cNvPr id="3" name="Content Placeholder 2">
            <a:extLst>
              <a:ext uri="{FF2B5EF4-FFF2-40B4-BE49-F238E27FC236}">
                <a16:creationId xmlns:a16="http://schemas.microsoft.com/office/drawing/2014/main" id="{9F48B62E-C6CB-4430-AE1A-207E0BCBCB71}"/>
              </a:ext>
            </a:extLst>
          </p:cNvPr>
          <p:cNvSpPr>
            <a:spLocks noGrp="1"/>
          </p:cNvSpPr>
          <p:nvPr>
            <p:ph idx="1"/>
          </p:nvPr>
        </p:nvSpPr>
        <p:spPr/>
        <p:txBody>
          <a:bodyPr/>
          <a:lstStyle/>
          <a:p>
            <a:r>
              <a:rPr lang="en-US" dirty="0"/>
              <a:t>Data collection to inform the revision of the indicators has been completed, with close to 60 KIIs and over 30 survey respondents</a:t>
            </a:r>
          </a:p>
          <a:p>
            <a:r>
              <a:rPr lang="en-US" dirty="0"/>
              <a:t>A report of the findings is being drafted, with plans to have a version that can be circulated more widely</a:t>
            </a:r>
          </a:p>
          <a:p>
            <a:r>
              <a:rPr lang="en-US" dirty="0"/>
              <a:t>The reference group that is steering the process will be meeting on May 10</a:t>
            </a:r>
            <a:r>
              <a:rPr lang="en-US" baseline="30000" dirty="0"/>
              <a:t>th</a:t>
            </a:r>
            <a:r>
              <a:rPr lang="en-US" dirty="0"/>
              <a:t> to discuss findings and plan for next steps for revisions. The reference group will provide final decisions on content.</a:t>
            </a:r>
          </a:p>
          <a:p>
            <a:r>
              <a:rPr lang="en-US" dirty="0"/>
              <a:t>As this falls under the current Grand Bargain, the aim is to complete the revisions and drafting of new indicators and guidance by June 2021 (GB Cash Workstream likely to have a concluding meeting in June – TBC). </a:t>
            </a:r>
          </a:p>
          <a:p>
            <a:r>
              <a:rPr lang="en-US" dirty="0"/>
              <a:t>As such we’re aiming ideally to have inputs from sectors by end of May. This might be an iterative process including review and feedback from the reference group and co-leads</a:t>
            </a:r>
          </a:p>
        </p:txBody>
      </p:sp>
    </p:spTree>
    <p:extLst>
      <p:ext uri="{BB962C8B-B14F-4D97-AF65-F5344CB8AC3E}">
        <p14:creationId xmlns:p14="http://schemas.microsoft.com/office/powerpoint/2010/main" val="389664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Current</a:t>
            </a:r>
            <a:r>
              <a:rPr lang="es-ES" dirty="0"/>
              <a:t> </a:t>
            </a:r>
            <a:r>
              <a:rPr lang="es-ES" dirty="0" err="1"/>
              <a:t>indicators</a:t>
            </a:r>
            <a:r>
              <a:rPr lang="es-ES" dirty="0"/>
              <a:t> in MPC </a:t>
            </a:r>
            <a:r>
              <a:rPr lang="es-ES" dirty="0" err="1"/>
              <a:t>outcome</a:t>
            </a:r>
            <a:r>
              <a:rPr lang="es-ES" dirty="0"/>
              <a:t> </a:t>
            </a:r>
            <a:r>
              <a:rPr lang="es-ES" dirty="0" err="1"/>
              <a:t>indicators</a:t>
            </a:r>
            <a:r>
              <a:rPr lang="es-ES" dirty="0"/>
              <a:t> –</a:t>
            </a:r>
            <a:r>
              <a:rPr lang="es-ES" dirty="0" err="1"/>
              <a:t>draft</a:t>
            </a:r>
            <a:r>
              <a:rPr lang="es-ES" dirty="0"/>
              <a:t> </a:t>
            </a:r>
            <a:r>
              <a:rPr lang="es-ES" dirty="0" err="1"/>
              <a:t>for</a:t>
            </a:r>
            <a:r>
              <a:rPr lang="es-ES" dirty="0"/>
              <a:t> </a:t>
            </a:r>
            <a:r>
              <a:rPr lang="es-ES" dirty="0" err="1"/>
              <a:t>testing</a:t>
            </a:r>
            <a:endParaRPr lang="es-ES" dirty="0"/>
          </a:p>
        </p:txBody>
      </p:sp>
      <p:sp>
        <p:nvSpPr>
          <p:cNvPr id="3" name="Marcador de contenido 2"/>
          <p:cNvSpPr>
            <a:spLocks noGrp="1"/>
          </p:cNvSpPr>
          <p:nvPr>
            <p:ph idx="1"/>
          </p:nvPr>
        </p:nvSpPr>
        <p:spPr/>
        <p:txBody>
          <a:bodyPr/>
          <a:lstStyle/>
          <a:p>
            <a:r>
              <a:rPr lang="en-US" b="1" dirty="0"/>
              <a:t>SHELTER % SETTLEMENTS /HOUSEHOLD NFI’S</a:t>
            </a:r>
          </a:p>
          <a:p>
            <a:r>
              <a:rPr lang="en-US" dirty="0"/>
              <a:t>• % of households whose shelter solutions meet agreed technical and performance standards</a:t>
            </a:r>
          </a:p>
          <a:p>
            <a:r>
              <a:rPr lang="en-US" dirty="0"/>
              <a:t>• % of target population living in safe and dignified shelters </a:t>
            </a:r>
          </a:p>
          <a:p>
            <a:r>
              <a:rPr lang="en-US" dirty="0"/>
              <a:t>• % of households reporting adequate access to household non-food items*</a:t>
            </a:r>
            <a:endParaRPr lang="es-ES" dirty="0"/>
          </a:p>
        </p:txBody>
      </p:sp>
    </p:spTree>
    <p:extLst>
      <p:ext uri="{BB962C8B-B14F-4D97-AF65-F5344CB8AC3E}">
        <p14:creationId xmlns:p14="http://schemas.microsoft.com/office/powerpoint/2010/main" val="2901438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AB6E5-2D74-4B0B-AB97-1DA105AAF0CB}"/>
              </a:ext>
            </a:extLst>
          </p:cNvPr>
          <p:cNvSpPr>
            <a:spLocks noGrp="1"/>
          </p:cNvSpPr>
          <p:nvPr>
            <p:ph type="title"/>
          </p:nvPr>
        </p:nvSpPr>
        <p:spPr>
          <a:xfrm>
            <a:off x="281199" y="1128408"/>
            <a:ext cx="2947482" cy="4601183"/>
          </a:xfrm>
        </p:spPr>
        <p:txBody>
          <a:bodyPr/>
          <a:lstStyle/>
          <a:p>
            <a:r>
              <a:rPr lang="en-US" dirty="0"/>
              <a:t>Feedback on Shelter Indicators from KIIs</a:t>
            </a:r>
          </a:p>
        </p:txBody>
      </p:sp>
      <p:sp>
        <p:nvSpPr>
          <p:cNvPr id="3" name="Content Placeholder 2">
            <a:extLst>
              <a:ext uri="{FF2B5EF4-FFF2-40B4-BE49-F238E27FC236}">
                <a16:creationId xmlns:a16="http://schemas.microsoft.com/office/drawing/2014/main" id="{DCEB5DA8-BA70-44AF-A050-DE584F9A258F}"/>
              </a:ext>
            </a:extLst>
          </p:cNvPr>
          <p:cNvSpPr>
            <a:spLocks noGrp="1"/>
          </p:cNvSpPr>
          <p:nvPr>
            <p:ph idx="1"/>
          </p:nvPr>
        </p:nvSpPr>
        <p:spPr/>
        <p:txBody>
          <a:bodyPr>
            <a:normAutofit fontScale="92500" lnSpcReduction="20000"/>
          </a:bodyPr>
          <a:lstStyle/>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“MPC alone will not get you these outcomes. Shouldn't be measuring whether people have access to NFIs, but rather monitoring whether people can cook, eat, sleep - domestic functions that shelter enables. That is the condition that we should be trying to measure rather than the technicalities of whether walls are of a certain standard.”</a:t>
            </a:r>
            <a:r>
              <a:rPr lang="en-US" sz="1800" dirty="0">
                <a:effectLst/>
                <a:latin typeface="Calibri" panose="020F0502020204030204" pitchFamily="34" charset="0"/>
                <a:ea typeface="Times New Roman" panose="02020603050405020304" pitchFamily="18" charset="0"/>
              </a:rPr>
              <a:t> </a:t>
            </a:r>
          </a:p>
          <a:p>
            <a:pPr marL="0" marR="0" indent="0">
              <a:spcBef>
                <a:spcPts val="0"/>
              </a:spcBef>
              <a:spcAft>
                <a:spcPts val="0"/>
              </a:spcAft>
              <a:buNone/>
            </a:pP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“Used this and found that there was no change in quality of housing and thought this was good – as people shouldn't move based on a few months of MPC.  We need to be realistic about the changes that MPC can bring about. But avoiding eviction would be a good indicator.  There were changes in meeting rental payments (indicator is not included but should be).” </a:t>
            </a: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“Indicator comes from SPHERE but is not really relevant. Doubt anyone is actually using it.”</a:t>
            </a:r>
            <a:r>
              <a:rPr lang="en-US" sz="1800" dirty="0">
                <a:effectLst/>
                <a:latin typeface="Calibri" panose="020F0502020204030204" pitchFamily="34" charset="0"/>
                <a:ea typeface="Times New Roman" panose="02020603050405020304" pitchFamily="18" charset="0"/>
              </a:rPr>
              <a:t> </a:t>
            </a: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“Should have % of cash expenditure on rent.  Not so established in the shelter sector, they don't understand why it would be useful to understand expenditure on rent.”</a:t>
            </a:r>
            <a:r>
              <a:rPr lang="en-US" sz="1800" dirty="0">
                <a:effectLst/>
                <a:latin typeface="Calibri" panose="020F0502020204030204" pitchFamily="34" charset="0"/>
                <a:ea typeface="Times New Roman" panose="02020603050405020304" pitchFamily="18" charset="0"/>
              </a:rPr>
              <a:t> </a:t>
            </a: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“More specific to refugee camps? Not the case here, where people find somewhere to rent and cover their own utility bills. Huge refugee population that are not able to do this and are evicted.”</a:t>
            </a:r>
            <a:r>
              <a:rPr lang="en-US" sz="1800" dirty="0">
                <a:effectLst/>
                <a:latin typeface="Calibri" panose="020F0502020204030204" pitchFamily="34" charset="0"/>
                <a:ea typeface="Times New Roman" panose="02020603050405020304" pitchFamily="18" charset="0"/>
              </a:rPr>
              <a:t> </a:t>
            </a:r>
          </a:p>
          <a:p>
            <a:pPr marL="0" marR="0" indent="0">
              <a:spcBef>
                <a:spcPts val="0"/>
              </a:spcBef>
              <a:spcAft>
                <a:spcPts val="0"/>
              </a:spcAft>
              <a:buNone/>
            </a:pPr>
            <a:endParaRPr lang="en-US" sz="1800" dirty="0">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800" i="1" dirty="0">
                <a:effectLst/>
                <a:latin typeface="Calibri" panose="020F0502020204030204" pitchFamily="34" charset="0"/>
                <a:ea typeface="Times New Roman" panose="02020603050405020304" pitchFamily="18" charset="0"/>
              </a:rPr>
              <a:t>“These indicators come from a 'camp' perspective, not an accommodation perspective. For example, for the Venezuela response, we had to adapt the indicators.”</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89280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12B6F-F503-4104-B3AA-E265B1F3250F}"/>
              </a:ext>
            </a:extLst>
          </p:cNvPr>
          <p:cNvSpPr>
            <a:spLocks noGrp="1"/>
          </p:cNvSpPr>
          <p:nvPr>
            <p:ph type="title"/>
          </p:nvPr>
        </p:nvSpPr>
        <p:spPr/>
        <p:txBody>
          <a:bodyPr/>
          <a:lstStyle/>
          <a:p>
            <a:r>
              <a:rPr lang="en-US" dirty="0"/>
              <a:t>OPTIONS (based on propositions from different sectors so far)</a:t>
            </a:r>
          </a:p>
        </p:txBody>
      </p:sp>
      <p:sp>
        <p:nvSpPr>
          <p:cNvPr id="3" name="Content Placeholder 2">
            <a:extLst>
              <a:ext uri="{FF2B5EF4-FFF2-40B4-BE49-F238E27FC236}">
                <a16:creationId xmlns:a16="http://schemas.microsoft.com/office/drawing/2014/main" id="{EC8BBF2D-6809-443E-BB78-EBD09BF829C0}"/>
              </a:ext>
            </a:extLst>
          </p:cNvPr>
          <p:cNvSpPr>
            <a:spLocks noGrp="1"/>
          </p:cNvSpPr>
          <p:nvPr>
            <p:ph idx="1"/>
          </p:nvPr>
        </p:nvSpPr>
        <p:spPr/>
        <p:txBody>
          <a:bodyPr>
            <a:normAutofit fontScale="85000" lnSpcReduction="10000"/>
          </a:bodyPr>
          <a:lstStyle/>
          <a:p>
            <a:pPr marL="0" marR="0" indent="0">
              <a:lnSpc>
                <a:spcPct val="107000"/>
              </a:lnSpc>
              <a:spcBef>
                <a:spcPts val="0"/>
              </a:spcBef>
              <a:spcAft>
                <a:spcPts val="800"/>
              </a:spcAft>
              <a:buNone/>
            </a:pPr>
            <a:r>
              <a:rPr lang="en-GB" sz="2000" b="1" cap="all" dirty="0">
                <a:effectLst/>
                <a:latin typeface="Calibri" panose="020F0502020204030204" pitchFamily="34" charset="0"/>
                <a:ea typeface="Calibri" panose="020F0502020204030204" pitchFamily="34" charset="0"/>
                <a:cs typeface="Times New Roman" panose="02020603050405020304" pitchFamily="18" charset="0"/>
              </a:rPr>
              <a:t>1) Minimum number of indicators</a:t>
            </a:r>
            <a:r>
              <a:rPr lang="en-GB" sz="2000" b="1" dirty="0">
                <a:effectLst/>
                <a:latin typeface="Calibri" panose="020F0502020204030204" pitchFamily="34" charset="0"/>
                <a:ea typeface="Calibri" panose="020F0502020204030204" pitchFamily="34" charset="0"/>
                <a:cs typeface="Times New Roman" panose="02020603050405020304" pitchFamily="18" charset="0"/>
              </a:rPr>
              <a:t> (2 or 3 maximum) that might apply in most contexts, WITHOUT SIGNIFICANT CONDITIONS ON USE. </a:t>
            </a:r>
          </a:p>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Times New Roman" panose="02020603050405020304" pitchFamily="18" charset="0"/>
              </a:rPr>
              <a:t>This is like the original draft version – although obviously the indicators themselves can be changed.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Times New Roman" panose="02020603050405020304" pitchFamily="18" charset="0"/>
              </a:rPr>
              <a:t>This approach could be used if the cluster and other stakeholders can identify and agree upon appropriate indicators which have a relatively universal application. This means the indicators in the document are recommended for MPC interventions where the given sector is part of the identified and targeted needs (e.g., included in the MEB). Indicators might be required or optional, so implementers can select based on the programme, context, etc.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Times New Roman" panose="02020603050405020304" pitchFamily="18" charset="0"/>
              </a:rPr>
              <a:t>This does not preclude other relevant sectoral indicators being used for a given programme and context, or for agencies to choose not to use the recommended indicators if they determine they are not relevant or applicable for the intervention.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Courier New" panose="02070309020205020404" pitchFamily="49" charset="0"/>
              <a:buChar char="o"/>
            </a:pPr>
            <a:r>
              <a:rPr lang="en-GB" sz="2000" dirty="0">
                <a:effectLst/>
                <a:latin typeface="Calibri" panose="020F0502020204030204" pitchFamily="34" charset="0"/>
                <a:ea typeface="Calibri" panose="020F0502020204030204" pitchFamily="34" charset="0"/>
                <a:cs typeface="Times New Roman" panose="02020603050405020304" pitchFamily="18" charset="0"/>
              </a:rPr>
              <a:t>Ideally it should be possible for non-specialists to collect and analyse these indicators, albeit that with requisite guidance and tools, as necessary.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7942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485F6-A3E3-4DB9-9F11-FDA87C99A6A5}"/>
              </a:ext>
            </a:extLst>
          </p:cNvPr>
          <p:cNvSpPr>
            <a:spLocks noGrp="1"/>
          </p:cNvSpPr>
          <p:nvPr>
            <p:ph type="title"/>
          </p:nvPr>
        </p:nvSpPr>
        <p:spPr/>
        <p:txBody>
          <a:bodyPr/>
          <a:lstStyle/>
          <a:p>
            <a:r>
              <a:rPr lang="en-US" dirty="0"/>
              <a:t>OPTIONS (based on propositions from different sectors so far)</a:t>
            </a:r>
          </a:p>
        </p:txBody>
      </p:sp>
      <p:sp>
        <p:nvSpPr>
          <p:cNvPr id="3" name="Content Placeholder 2">
            <a:extLst>
              <a:ext uri="{FF2B5EF4-FFF2-40B4-BE49-F238E27FC236}">
                <a16:creationId xmlns:a16="http://schemas.microsoft.com/office/drawing/2014/main" id="{80C32F38-6918-499D-8E9D-45002F347E08}"/>
              </a:ext>
            </a:extLst>
          </p:cNvPr>
          <p:cNvSpPr>
            <a:spLocks noGrp="1"/>
          </p:cNvSpPr>
          <p:nvPr>
            <p:ph idx="1"/>
          </p:nvPr>
        </p:nvSpPr>
        <p:spPr/>
        <p:txBody>
          <a:bodyPr>
            <a:normAutofit/>
          </a:bodyPr>
          <a:lstStyle/>
          <a:p>
            <a:pPr marL="0" marR="0" indent="0">
              <a:lnSpc>
                <a:spcPct val="107000"/>
              </a:lnSpc>
              <a:spcBef>
                <a:spcPts val="0"/>
              </a:spcBef>
              <a:spcAft>
                <a:spcPts val="800"/>
              </a:spcAft>
              <a:buNone/>
            </a:pPr>
            <a:endParaRPr lang="en-GB" sz="1800" b="1" cap="all"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GB" sz="1800" b="1" cap="all" dirty="0">
                <a:effectLst/>
                <a:latin typeface="Calibri" panose="020F0502020204030204" pitchFamily="34" charset="0"/>
                <a:ea typeface="Calibri" panose="020F0502020204030204" pitchFamily="34" charset="0"/>
                <a:cs typeface="Times New Roman" panose="02020603050405020304" pitchFamily="18" charset="0"/>
              </a:rPr>
              <a:t>2) Minimum number of indicators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(2 or 3 maximum) WITH SIGNIFICANT CONDITIONS ON USE.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Times New Roman" panose="02020603050405020304" pitchFamily="18" charset="0"/>
              </a:rPr>
              <a:t>In this case the sector includes recommended indicators, but with conditions on when these should be considered for use. </a:t>
            </a:r>
          </a:p>
          <a:p>
            <a:pPr marL="342900" marR="0" lvl="0" indent="-342900">
              <a:lnSpc>
                <a:spcPct val="107000"/>
              </a:lnSpc>
              <a:spcBef>
                <a:spcPts val="0"/>
              </a:spcBef>
              <a:spcAft>
                <a:spcPts val="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Times New Roman" panose="02020603050405020304" pitchFamily="18" charset="0"/>
              </a:rPr>
              <a:t>This does not preclude other relevant sectoral indicators being used for a given programme and context, or for agencies to choose not to use the recommended indicators if they determine they are not relevant or applicable for the intervention.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Times New Roman" panose="02020603050405020304" pitchFamily="18" charset="0"/>
              </a:rPr>
              <a:t>Ideally it should be possible for non-specialists to collect and analyse these indicators, albeit that with requisite guidance and tools, as necessary. If this is not the case – i.e., that technical sector specialists would need to be involved – then this would have to be included as a condition.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5599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32B13-4D59-4472-9707-A223CBD9CEDC}"/>
              </a:ext>
            </a:extLst>
          </p:cNvPr>
          <p:cNvSpPr>
            <a:spLocks noGrp="1"/>
          </p:cNvSpPr>
          <p:nvPr>
            <p:ph type="title"/>
          </p:nvPr>
        </p:nvSpPr>
        <p:spPr/>
        <p:txBody>
          <a:bodyPr/>
          <a:lstStyle/>
          <a:p>
            <a:r>
              <a:rPr lang="en-US" dirty="0"/>
              <a:t>OPTIONS (based on propositions from different sectors so far)</a:t>
            </a:r>
          </a:p>
        </p:txBody>
      </p:sp>
      <p:sp>
        <p:nvSpPr>
          <p:cNvPr id="3" name="Content Placeholder 2">
            <a:extLst>
              <a:ext uri="{FF2B5EF4-FFF2-40B4-BE49-F238E27FC236}">
                <a16:creationId xmlns:a16="http://schemas.microsoft.com/office/drawing/2014/main" id="{0B5EA4B3-5C8B-4165-8014-4239F2B1E8ED}"/>
              </a:ext>
            </a:extLst>
          </p:cNvPr>
          <p:cNvSpPr>
            <a:spLocks noGrp="1"/>
          </p:cNvSpPr>
          <p:nvPr>
            <p:ph idx="1"/>
          </p:nvPr>
        </p:nvSpPr>
        <p:spPr/>
        <p:txBody>
          <a:bodyPr>
            <a:normAutofit/>
          </a:bodyPr>
          <a:lstStyle/>
          <a:p>
            <a:pPr marL="0" marR="0" indent="0">
              <a:lnSpc>
                <a:spcPct val="107000"/>
              </a:lnSpc>
              <a:spcBef>
                <a:spcPts val="0"/>
              </a:spcBef>
              <a:spcAft>
                <a:spcPts val="800"/>
              </a:spcAft>
              <a:buNone/>
            </a:pPr>
            <a:r>
              <a:rPr lang="en-GB" sz="1800" b="1" dirty="0">
                <a:effectLst/>
                <a:latin typeface="Calibri" panose="020F0502020204030204" pitchFamily="34" charset="0"/>
                <a:ea typeface="Calibri" panose="020F0502020204030204" pitchFamily="34" charset="0"/>
                <a:cs typeface="Times New Roman" panose="02020603050405020304" pitchFamily="18" charset="0"/>
              </a:rPr>
              <a:t>3) NO RECOMMENDED INDICATORS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Times New Roman" panose="02020603050405020304" pitchFamily="18" charset="0"/>
              </a:rPr>
              <a:t>This would apply where it is not possible to identify and agree upon a minimum number of core indicators that can be recommended, either with or without conditions.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Times New Roman" panose="02020603050405020304" pitchFamily="18" charset="0"/>
              </a:rPr>
              <a:t>Sectors may choose to include some notes of explanation here, or guidance on how to approach monitoring MPC outcomes in lieu of specific recommended indicators.. Note there that we would want to avoid including long lists of potential indicators, although it might be option to link to other resources.</a:t>
            </a:r>
          </a:p>
          <a:p>
            <a:pPr marL="0" marR="0" lvl="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Courier New" panose="02070309020205020404" pitchFamily="49" charset="0"/>
              <a:buChar char="o"/>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There is also the possibility to link sectoral analysis to the responses to the qualitative questions and expenditure data (if either or both are collected). This can enable better understanding of the use of MPC in relation to a given sector, and associated gaps and needs. This approach can of course also apply where minimum recommended sectoral indicators have been included as well.</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97559385"/>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Frame</Template>
  <TotalTime>118</TotalTime>
  <Words>986</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Corbel</vt:lpstr>
      <vt:lpstr>Courier New</vt:lpstr>
      <vt:lpstr>Times New Roman</vt:lpstr>
      <vt:lpstr>Wingdings 2</vt:lpstr>
      <vt:lpstr>Frame</vt:lpstr>
      <vt:lpstr>MPC Outcomes   Shelter CoP Presentation</vt:lpstr>
      <vt:lpstr>PROCESS &amp; TIMELINE</vt:lpstr>
      <vt:lpstr>Current indicators in MPC outcome indicators –draft for testing</vt:lpstr>
      <vt:lpstr>Feedback on Shelter Indicators from KIIs</vt:lpstr>
      <vt:lpstr>OPTIONS (based on propositions from different sectors so far)</vt:lpstr>
      <vt:lpstr>OPTIONS (based on propositions from different sectors so far)</vt:lpstr>
      <vt:lpstr>OPTIONS (based on propositions from different sectors so far)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MPC Outcomes   Shelter CoP Presentation</dc:title>
  <dc:creator>Ruth McCormack</dc:creator>
  <cp:lastModifiedBy>Weatherall, Jennifer</cp:lastModifiedBy>
  <cp:revision>6</cp:revision>
  <dcterms:created xsi:type="dcterms:W3CDTF">2021-04-27T18:55:18Z</dcterms:created>
  <dcterms:modified xsi:type="dcterms:W3CDTF">2021-04-28T08:13:22Z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