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76" r:id="rId5"/>
    <p:sldId id="262" r:id="rId6"/>
    <p:sldId id="266" r:id="rId7"/>
    <p:sldId id="268" r:id="rId8"/>
    <p:sldId id="263" r:id="rId9"/>
    <p:sldId id="272" r:id="rId10"/>
    <p:sldId id="273" r:id="rId11"/>
    <p:sldId id="274" r:id="rId12"/>
    <p:sldId id="267" r:id="rId13"/>
    <p:sldId id="277" r:id="rId14"/>
    <p:sldId id="278" r:id="rId15"/>
    <p:sldId id="269" r:id="rId16"/>
    <p:sldId id="264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387C-696B-405D-BD3F-43951C871E57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B18B2-6A95-4287-94AC-F1DB6F5EA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6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0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71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8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28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8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4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0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9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421B-E296-4127-B36E-11747C6EE981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4439-96CA-4D10-9509-8101DBB8F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7689"/>
            <a:ext cx="9268178" cy="1998132"/>
          </a:xfrm>
        </p:spPr>
        <p:txBody>
          <a:bodyPr>
            <a:noAutofit/>
          </a:bodyPr>
          <a:lstStyle/>
          <a:p>
            <a:r>
              <a:rPr lang="en-US" altLang="en-US" sz="4400" b="1" dirty="0" smtClean="0"/>
              <a:t>Cash Programmes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Lessons in Darfur</a:t>
            </a:r>
            <a:br>
              <a:rPr lang="en-US" altLang="en-US" sz="4400" b="1" dirty="0" smtClean="0"/>
            </a:br>
            <a:r>
              <a:rPr lang="en-US" altLang="en-US" sz="4400" b="1" dirty="0" smtClean="0"/>
              <a:t>Sudan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Implemented by Cluster partners </a:t>
            </a:r>
          </a:p>
          <a:p>
            <a:r>
              <a:rPr lang="en-US" sz="4000" dirty="0" smtClean="0"/>
              <a:t>DRC and TGH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590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644" y="417689"/>
            <a:ext cx="8985956" cy="622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519288"/>
            <a:ext cx="9493956" cy="61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311"/>
            <a:ext cx="10515600" cy="5644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Preparation before the Fair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44" y="824090"/>
            <a:ext cx="10687756" cy="5588000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Selection of location based on feasibility of traders willing to bring their good to that location</a:t>
            </a:r>
            <a:endParaRPr lang="en-GB" sz="3300" dirty="0"/>
          </a:p>
          <a:p>
            <a:r>
              <a:rPr lang="en-GB" sz="3300" dirty="0"/>
              <a:t>Seeking </a:t>
            </a:r>
            <a:r>
              <a:rPr lang="en-GB" sz="3300" b="1" dirty="0"/>
              <a:t>community leadership </a:t>
            </a:r>
            <a:r>
              <a:rPr lang="en-GB" sz="3300" dirty="0"/>
              <a:t>and </a:t>
            </a:r>
            <a:r>
              <a:rPr lang="en-GB" sz="3300" dirty="0" smtClean="0"/>
              <a:t>ensure  </a:t>
            </a:r>
            <a:r>
              <a:rPr lang="en-GB" sz="3300" b="1" dirty="0" smtClean="0"/>
              <a:t>“Do no Harm” </a:t>
            </a:r>
            <a:r>
              <a:rPr lang="en-GB" sz="3300" dirty="0"/>
              <a:t>TGH created </a:t>
            </a:r>
            <a:r>
              <a:rPr lang="en-GB" sz="3300" dirty="0" smtClean="0"/>
              <a:t>a Fair committee composed </a:t>
            </a:r>
            <a:r>
              <a:rPr lang="en-GB" sz="3300" dirty="0"/>
              <a:t>of </a:t>
            </a:r>
            <a:r>
              <a:rPr lang="en-GB" sz="3300" dirty="0" smtClean="0"/>
              <a:t>Sheiks. Their </a:t>
            </a:r>
            <a:r>
              <a:rPr lang="en-GB" sz="3300" dirty="0"/>
              <a:t>roles</a:t>
            </a:r>
            <a:r>
              <a:rPr lang="en-GB" sz="3300" dirty="0" smtClean="0"/>
              <a:t>:</a:t>
            </a:r>
          </a:p>
          <a:p>
            <a:pPr marL="0" indent="0">
              <a:buNone/>
            </a:pPr>
            <a:endParaRPr lang="en-GB" sz="3100" dirty="0"/>
          </a:p>
          <a:p>
            <a:pPr lvl="1"/>
            <a:r>
              <a:rPr lang="en-GB" sz="3100" dirty="0"/>
              <a:t> Contributing to the whole process by preparing and supervising the event.</a:t>
            </a:r>
          </a:p>
          <a:p>
            <a:pPr lvl="1"/>
            <a:r>
              <a:rPr lang="en-GB" sz="3100" dirty="0"/>
              <a:t>Scheduling for each Sheikh when to come to the fair</a:t>
            </a:r>
          </a:p>
          <a:p>
            <a:pPr lvl="1"/>
            <a:r>
              <a:rPr lang="en-GB" sz="3100" dirty="0"/>
              <a:t>with their beneficiaries</a:t>
            </a:r>
          </a:p>
          <a:p>
            <a:endParaRPr lang="en-GB" dirty="0"/>
          </a:p>
          <a:p>
            <a:r>
              <a:rPr lang="en-GB" dirty="0" smtClean="0"/>
              <a:t>Assessments and Verifications to identify vulnerable </a:t>
            </a:r>
            <a:r>
              <a:rPr lang="en-GB" dirty="0"/>
              <a:t>HH </a:t>
            </a:r>
            <a:r>
              <a:rPr lang="en-GB" dirty="0" smtClean="0"/>
              <a:t>that would benefit </a:t>
            </a:r>
            <a:endParaRPr lang="en-GB" dirty="0"/>
          </a:p>
          <a:p>
            <a:r>
              <a:rPr lang="en-GB" dirty="0" smtClean="0"/>
              <a:t>Estimation </a:t>
            </a:r>
            <a:r>
              <a:rPr lang="en-GB" dirty="0"/>
              <a:t>of the quantity of items needed</a:t>
            </a:r>
          </a:p>
          <a:p>
            <a:r>
              <a:rPr lang="en-GB" dirty="0"/>
              <a:t> Selection of suppliers: 3 criteria: Quality of items</a:t>
            </a:r>
            <a:r>
              <a:rPr lang="en-GB" dirty="0" smtClean="0"/>
              <a:t>, Prices</a:t>
            </a:r>
            <a:r>
              <a:rPr lang="en-GB" dirty="0"/>
              <a:t>, Availability</a:t>
            </a:r>
          </a:p>
          <a:p>
            <a:r>
              <a:rPr lang="en-GB" dirty="0"/>
              <a:t> Distribution of plastic vouchers of different values</a:t>
            </a:r>
          </a:p>
          <a:p>
            <a:r>
              <a:rPr lang="en-GB" dirty="0"/>
              <a:t> Information about items prices</a:t>
            </a:r>
          </a:p>
          <a:p>
            <a:r>
              <a:rPr lang="en-GB" dirty="0" smtClean="0"/>
              <a:t>Coordination </a:t>
            </a:r>
            <a:r>
              <a:rPr lang="en-GB" dirty="0"/>
              <a:t>with HAC and National </a:t>
            </a:r>
            <a:r>
              <a:rPr lang="en-GB" dirty="0" smtClean="0"/>
              <a:t>Security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99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7" y="1083733"/>
            <a:ext cx="10811933" cy="509323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Off loading the </a:t>
            </a:r>
            <a:r>
              <a:rPr lang="en-GB" dirty="0"/>
              <a:t>truck and counting of items for each suppliers and signature </a:t>
            </a:r>
            <a:r>
              <a:rPr lang="en-GB" dirty="0" smtClean="0"/>
              <a:t>of supplier</a:t>
            </a:r>
            <a:endParaRPr lang="en-GB" dirty="0"/>
          </a:p>
          <a:p>
            <a:r>
              <a:rPr lang="en-GB" dirty="0" smtClean="0"/>
              <a:t>Preparation </a:t>
            </a:r>
            <a:r>
              <a:rPr lang="en-GB" dirty="0"/>
              <a:t>of the area with (delimitation, banner displaying maximum item prices)</a:t>
            </a:r>
          </a:p>
          <a:p>
            <a:r>
              <a:rPr lang="en-GB" dirty="0"/>
              <a:t> </a:t>
            </a:r>
            <a:r>
              <a:rPr lang="en-GB" dirty="0" smtClean="0"/>
              <a:t>Setting up a complaints </a:t>
            </a:r>
            <a:r>
              <a:rPr lang="en-GB" dirty="0"/>
              <a:t>desk</a:t>
            </a:r>
          </a:p>
          <a:p>
            <a:r>
              <a:rPr lang="en-GB" dirty="0"/>
              <a:t> </a:t>
            </a:r>
            <a:r>
              <a:rPr lang="en-GB" dirty="0" smtClean="0"/>
              <a:t>Arrival of beneficiaries led by their sheikhs as per pre-defined schedule</a:t>
            </a:r>
            <a:r>
              <a:rPr lang="en-GB" dirty="0"/>
              <a:t> </a:t>
            </a:r>
            <a:r>
              <a:rPr lang="en-GB" dirty="0" smtClean="0"/>
              <a:t>communicated </a:t>
            </a:r>
            <a:r>
              <a:rPr lang="en-GB" dirty="0"/>
              <a:t>before the fair. </a:t>
            </a:r>
            <a:endParaRPr lang="en-GB" dirty="0" smtClean="0"/>
          </a:p>
          <a:p>
            <a:r>
              <a:rPr lang="en-GB" dirty="0" smtClean="0"/>
              <a:t>Vouchers checked by TGH staff</a:t>
            </a:r>
            <a:endParaRPr lang="en-GB" dirty="0"/>
          </a:p>
          <a:p>
            <a:r>
              <a:rPr lang="en-GB" dirty="0"/>
              <a:t> At the </a:t>
            </a:r>
            <a:r>
              <a:rPr lang="en-GB" dirty="0" smtClean="0"/>
              <a:t>end of the fair, the </a:t>
            </a:r>
            <a:r>
              <a:rPr lang="en-GB" dirty="0"/>
              <a:t>material purchased </a:t>
            </a:r>
            <a:r>
              <a:rPr lang="en-GB" dirty="0" smtClean="0"/>
              <a:t>and all </a:t>
            </a:r>
            <a:r>
              <a:rPr lang="en-GB" dirty="0"/>
              <a:t>remaining items counted by TGH and </a:t>
            </a:r>
            <a:r>
              <a:rPr lang="en-GB" dirty="0" smtClean="0"/>
              <a:t>suppliers</a:t>
            </a:r>
            <a:endParaRPr lang="en-GB" dirty="0"/>
          </a:p>
          <a:p>
            <a:r>
              <a:rPr lang="en-GB" dirty="0"/>
              <a:t> Recount of the vouchers by TGH teams and comparison with the sales records of </a:t>
            </a:r>
            <a:r>
              <a:rPr lang="en-GB" dirty="0" smtClean="0"/>
              <a:t>each supplier</a:t>
            </a:r>
            <a:endParaRPr lang="en-GB" dirty="0"/>
          </a:p>
          <a:p>
            <a:r>
              <a:rPr lang="en-GB" dirty="0"/>
              <a:t> Supplier immediately paid in Khartoum by bank transfer for security reasons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68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2089" y="519289"/>
            <a:ext cx="9234311" cy="6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– TGH Market fairs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for local </a:t>
            </a:r>
            <a:r>
              <a:rPr lang="en-GB" dirty="0" smtClean="0"/>
              <a:t>economy </a:t>
            </a:r>
          </a:p>
          <a:p>
            <a:r>
              <a:rPr lang="en-GB" dirty="0" smtClean="0"/>
              <a:t> </a:t>
            </a:r>
            <a:r>
              <a:rPr lang="en-GB" dirty="0"/>
              <a:t>Suppliers very </a:t>
            </a:r>
            <a:r>
              <a:rPr lang="en-GB" dirty="0" smtClean="0"/>
              <a:t>satisfied – willing to participate again</a:t>
            </a:r>
            <a:endParaRPr lang="en-GB" dirty="0"/>
          </a:p>
          <a:p>
            <a:r>
              <a:rPr lang="en-GB" dirty="0" smtClean="0"/>
              <a:t>Beneficiaries satisfied with the opportunity to select their own items</a:t>
            </a:r>
            <a:endParaRPr lang="en-GB" dirty="0"/>
          </a:p>
          <a:p>
            <a:r>
              <a:rPr lang="en-GB" dirty="0" smtClean="0"/>
              <a:t>No </a:t>
            </a:r>
            <a:r>
              <a:rPr lang="en-GB" dirty="0"/>
              <a:t>security problem </a:t>
            </a:r>
            <a:r>
              <a:rPr lang="en-GB" dirty="0" smtClean="0"/>
              <a:t>due to effective preparedness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82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219200"/>
            <a:ext cx="10608733" cy="49577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 prices are higher than in </a:t>
            </a:r>
            <a:r>
              <a:rPr lang="en-GB" dirty="0" smtClean="0"/>
              <a:t>Khartoum, HH </a:t>
            </a:r>
            <a:r>
              <a:rPr lang="en-GB" dirty="0"/>
              <a:t>have access to a smaller </a:t>
            </a:r>
            <a:r>
              <a:rPr lang="en-GB" dirty="0" smtClean="0"/>
              <a:t>quantity of </a:t>
            </a:r>
            <a:r>
              <a:rPr lang="en-GB" dirty="0"/>
              <a:t>items than through </a:t>
            </a:r>
            <a:r>
              <a:rPr lang="en-GB" dirty="0" smtClean="0"/>
              <a:t>direct distribution</a:t>
            </a:r>
            <a:endParaRPr lang="en-GB" dirty="0"/>
          </a:p>
          <a:p>
            <a:r>
              <a:rPr lang="en-GB" dirty="0" smtClean="0"/>
              <a:t>Logistic </a:t>
            </a:r>
            <a:r>
              <a:rPr lang="en-GB" dirty="0"/>
              <a:t>procedure and </a:t>
            </a:r>
            <a:r>
              <a:rPr lang="en-GB" dirty="0" smtClean="0"/>
              <a:t>organization are </a:t>
            </a:r>
            <a:r>
              <a:rPr lang="en-GB" dirty="0"/>
              <a:t>heavy</a:t>
            </a:r>
          </a:p>
          <a:p>
            <a:r>
              <a:rPr lang="en-GB" dirty="0" smtClean="0"/>
              <a:t>Fair </a:t>
            </a:r>
            <a:r>
              <a:rPr lang="en-GB" dirty="0"/>
              <a:t>success is directly linked </a:t>
            </a:r>
            <a:r>
              <a:rPr lang="en-GB" dirty="0" smtClean="0"/>
              <a:t>with trader </a:t>
            </a:r>
            <a:r>
              <a:rPr lang="en-GB" dirty="0"/>
              <a:t>availability</a:t>
            </a:r>
          </a:p>
          <a:p>
            <a:r>
              <a:rPr lang="en-GB" dirty="0" smtClean="0"/>
              <a:t>Suppliers do </a:t>
            </a:r>
            <a:r>
              <a:rPr lang="en-GB" dirty="0"/>
              <a:t>not always </a:t>
            </a:r>
            <a:r>
              <a:rPr lang="en-GB" dirty="0" smtClean="0"/>
              <a:t>respect contracts</a:t>
            </a:r>
          </a:p>
          <a:p>
            <a:r>
              <a:rPr lang="en-GB" dirty="0"/>
              <a:t>Temporary degradation of security context in </a:t>
            </a:r>
            <a:r>
              <a:rPr lang="en-GB" dirty="0" smtClean="0"/>
              <a:t>Um </a:t>
            </a:r>
            <a:r>
              <a:rPr lang="en-GB" dirty="0" err="1" smtClean="0"/>
              <a:t>Dukhun</a:t>
            </a:r>
            <a:endParaRPr lang="en-GB" dirty="0"/>
          </a:p>
          <a:p>
            <a:r>
              <a:rPr lang="en-GB" dirty="0" smtClean="0"/>
              <a:t>Missing </a:t>
            </a:r>
            <a:r>
              <a:rPr lang="en-GB" dirty="0"/>
              <a:t>items, mostly because of non-respect </a:t>
            </a:r>
            <a:r>
              <a:rPr lang="en-GB" dirty="0" smtClean="0"/>
              <a:t>of contract </a:t>
            </a:r>
            <a:r>
              <a:rPr lang="en-GB" dirty="0"/>
              <a:t>regarding items to be brought by </a:t>
            </a:r>
            <a:r>
              <a:rPr lang="en-GB" dirty="0" smtClean="0"/>
              <a:t>some suppliers</a:t>
            </a:r>
            <a:endParaRPr lang="en-GB" dirty="0"/>
          </a:p>
          <a:p>
            <a:r>
              <a:rPr lang="en-GB" dirty="0" smtClean="0"/>
              <a:t>Sending </a:t>
            </a:r>
            <a:r>
              <a:rPr lang="en-GB" dirty="0"/>
              <a:t>back the truck to Um </a:t>
            </a:r>
            <a:r>
              <a:rPr lang="en-GB" dirty="0" err="1"/>
              <a:t>Dukhun</a:t>
            </a:r>
            <a:r>
              <a:rPr lang="en-GB" dirty="0"/>
              <a:t> on time </a:t>
            </a:r>
            <a:r>
              <a:rPr lang="en-GB" dirty="0" smtClean="0"/>
              <a:t>and the </a:t>
            </a:r>
            <a:r>
              <a:rPr lang="en-GB" dirty="0"/>
              <a:t>loading of the truck every evening/morning for </a:t>
            </a:r>
            <a:r>
              <a:rPr lang="en-GB" dirty="0" smtClean="0"/>
              <a:t>the following </a:t>
            </a:r>
            <a:r>
              <a:rPr lang="en-GB" dirty="0"/>
              <a:t>day</a:t>
            </a:r>
          </a:p>
          <a:p>
            <a:r>
              <a:rPr lang="en-GB" dirty="0" smtClean="0"/>
              <a:t>Missing </a:t>
            </a:r>
            <a:r>
              <a:rPr lang="en-GB" dirty="0"/>
              <a:t>households because of </a:t>
            </a:r>
            <a:r>
              <a:rPr lang="en-GB" dirty="0" smtClean="0"/>
              <a:t>conflicts/ rainy season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82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would be better to mix </a:t>
            </a:r>
            <a:r>
              <a:rPr lang="en-GB" dirty="0"/>
              <a:t>direct distribution and </a:t>
            </a:r>
            <a:r>
              <a:rPr lang="en-GB" dirty="0" smtClean="0"/>
              <a:t>voucher based market fairs as trucking of some items to the location of the fair was difficult </a:t>
            </a:r>
            <a:endParaRPr lang="en-GB" dirty="0"/>
          </a:p>
          <a:p>
            <a:r>
              <a:rPr lang="en-GB" dirty="0" smtClean="0"/>
              <a:t>Training and sensitizing suppliers on IDP/returnee needs and take women’s specific needs into consideration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Why </a:t>
            </a:r>
            <a:r>
              <a:rPr lang="en-US" sz="5400" dirty="0" smtClean="0">
                <a:solidFill>
                  <a:srgbClr val="0070C0"/>
                </a:solidFill>
              </a:rPr>
              <a:t>Cash/Vouchers 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context:</a:t>
            </a:r>
            <a:endParaRPr lang="en-US" dirty="0" smtClean="0"/>
          </a:p>
          <a:p>
            <a:pPr lvl="1"/>
            <a:r>
              <a:rPr lang="en-US" dirty="0" smtClean="0"/>
              <a:t>Markets are functional – support local economy</a:t>
            </a:r>
          </a:p>
          <a:p>
            <a:pPr lvl="1"/>
            <a:r>
              <a:rPr lang="en-US" dirty="0" smtClean="0"/>
              <a:t>People use cash – and accept it</a:t>
            </a:r>
          </a:p>
          <a:p>
            <a:pPr lvl="1"/>
            <a:r>
              <a:rPr lang="en-GB" dirty="0" smtClean="0"/>
              <a:t>Injecting cash at local level contributes to boost local economy and local suppliers</a:t>
            </a:r>
          </a:p>
          <a:p>
            <a:pPr lvl="1"/>
            <a:r>
              <a:rPr lang="en-US" dirty="0" smtClean="0"/>
              <a:t>Saves cost of transporting in-kind food items – and time spent on procurement</a:t>
            </a:r>
          </a:p>
          <a:p>
            <a:pPr lvl="1"/>
            <a:r>
              <a:rPr lang="en-US" dirty="0" smtClean="0"/>
              <a:t>Restores some dignity  to beneficiaries and allows flexibility</a:t>
            </a:r>
            <a:endParaRPr lang="en-US" dirty="0" smtClean="0"/>
          </a:p>
          <a:p>
            <a:pPr lvl="1"/>
            <a:r>
              <a:rPr lang="en-GB" dirty="0" smtClean="0"/>
              <a:t>Has been shown to ease </a:t>
            </a:r>
            <a:r>
              <a:rPr lang="en-GB" dirty="0" smtClean="0"/>
              <a:t>the acceptance of newly arrived people among the communities</a:t>
            </a:r>
            <a:endParaRPr lang="en-US" dirty="0" smtClean="0"/>
          </a:p>
          <a:p>
            <a:endParaRPr lang="en-GB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227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DRC project in </a:t>
            </a:r>
            <a:r>
              <a:rPr lang="en-US" b="1" dirty="0" err="1" smtClean="0">
                <a:solidFill>
                  <a:srgbClr val="0070C0"/>
                </a:solidFill>
              </a:rPr>
              <a:t>Nertiti</a:t>
            </a:r>
            <a:r>
              <a:rPr lang="en-US" b="1" dirty="0" smtClean="0">
                <a:solidFill>
                  <a:srgbClr val="0070C0"/>
                </a:solidFill>
              </a:rPr>
              <a:t>, Jebel Mara, Darfur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44" y="1467556"/>
            <a:ext cx="11074400" cy="5147733"/>
          </a:xfrm>
        </p:spPr>
        <p:txBody>
          <a:bodyPr>
            <a:normAutofit/>
          </a:bodyPr>
          <a:lstStyle/>
          <a:p>
            <a:r>
              <a:rPr lang="en-US" dirty="0" smtClean="0"/>
              <a:t>Value </a:t>
            </a:r>
            <a:r>
              <a:rPr lang="en-US" dirty="0"/>
              <a:t>vouchers most appropriate for </a:t>
            </a:r>
            <a:r>
              <a:rPr lang="en-US" dirty="0" err="1"/>
              <a:t>Nertiti</a:t>
            </a:r>
            <a:r>
              <a:rPr lang="en-US" dirty="0"/>
              <a:t> context</a:t>
            </a:r>
          </a:p>
          <a:p>
            <a:r>
              <a:rPr lang="en-US" dirty="0"/>
              <a:t>Beneficiary identification – involved local Sheikhs, </a:t>
            </a:r>
            <a:r>
              <a:rPr lang="en-US" dirty="0" err="1"/>
              <a:t>Umdas</a:t>
            </a:r>
            <a:r>
              <a:rPr lang="en-US" dirty="0"/>
              <a:t>, and DRC staff</a:t>
            </a:r>
          </a:p>
          <a:p>
            <a:r>
              <a:rPr lang="en-US" dirty="0" smtClean="0"/>
              <a:t>Used </a:t>
            </a:r>
            <a:r>
              <a:rPr lang="en-US" dirty="0"/>
              <a:t>cash programming for food support – to fill hunger gap in the 3 months before harvest for IDP HHs and vulnerable host community HHs</a:t>
            </a:r>
          </a:p>
          <a:p>
            <a:r>
              <a:rPr lang="en-US" dirty="0" smtClean="0"/>
              <a:t>Value-based </a:t>
            </a:r>
            <a:r>
              <a:rPr lang="en-US" dirty="0"/>
              <a:t>vouchers – beneficiaries free to choose the </a:t>
            </a:r>
            <a:r>
              <a:rPr lang="en-US" dirty="0" smtClean="0"/>
              <a:t>items from the available list </a:t>
            </a:r>
          </a:p>
          <a:p>
            <a:r>
              <a:rPr lang="en-US" dirty="0" smtClean="0"/>
              <a:t>Value </a:t>
            </a:r>
            <a:r>
              <a:rPr lang="en-US" dirty="0"/>
              <a:t>of voucher was SDG310 per HH per month – based on the MEB in Darfur (per WFP 2016)</a:t>
            </a:r>
          </a:p>
          <a:p>
            <a:r>
              <a:rPr lang="en-US" dirty="0"/>
              <a:t>Covered 4000HHs in </a:t>
            </a:r>
            <a:r>
              <a:rPr lang="en-US" dirty="0" err="1"/>
              <a:t>Nertiti</a:t>
            </a:r>
            <a:r>
              <a:rPr lang="en-US" dirty="0"/>
              <a:t> </a:t>
            </a:r>
            <a:r>
              <a:rPr lang="en-US" dirty="0" smtClean="0"/>
              <a:t>in 3 </a:t>
            </a:r>
            <a:r>
              <a:rPr lang="en-US" dirty="0"/>
              <a:t>rounds of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Vendors</a:t>
            </a:r>
            <a:r>
              <a:rPr lang="en-US" dirty="0"/>
              <a:t>: Accepted bank transfers from Khartoum for payment – which reduced risk for DRC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42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140929 Ayo visit product\24 Sep\Photos\IMG_0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87" y="525582"/>
            <a:ext cx="918210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585" y="5820508"/>
            <a:ext cx="4269154" cy="82647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Successes</a:t>
            </a:r>
            <a:endParaRPr lang="en-GB" sz="5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5648" y="199173"/>
            <a:ext cx="4292600" cy="1793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9-May-17</a:t>
            </a:r>
            <a:endParaRPr lang="da-DK" altLang="en-US" dirty="0"/>
          </a:p>
          <a:p>
            <a:pPr>
              <a:defRPr/>
            </a:pPr>
            <a:endParaRPr lang="da-D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DRC Sudan Presentation to Cash Working Group</a:t>
            </a:r>
            <a:endParaRPr lang="da-DK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altLang="en-US" smtClean="0"/>
              <a:t>Page </a:t>
            </a:r>
            <a:fld id="{277F82BA-ED8A-4A2D-8F3E-51F5377F2AC6}" type="slidenum">
              <a:rPr lang="da-DK" altLang="en-US" smtClean="0"/>
              <a:pPr>
                <a:defRPr/>
              </a:pPr>
              <a:t>4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2099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036785"/>
          </a:xfrm>
        </p:spPr>
        <p:txBody>
          <a:bodyPr>
            <a:normAutofit/>
          </a:bodyPr>
          <a:lstStyle/>
          <a:p>
            <a:r>
              <a:rPr lang="en-US" dirty="0"/>
              <a:t>All 4000HHs were able to receive and cash their </a:t>
            </a:r>
            <a:r>
              <a:rPr lang="en-US" dirty="0" smtClean="0"/>
              <a:t>vouchers - allowed flexibility </a:t>
            </a:r>
            <a:r>
              <a:rPr lang="en-US" dirty="0"/>
              <a:t>in products </a:t>
            </a:r>
            <a:r>
              <a:rPr lang="en-US" dirty="0" smtClean="0"/>
              <a:t>so apart from food items they were also able to get soap </a:t>
            </a:r>
            <a:r>
              <a:rPr lang="en-US" dirty="0"/>
              <a:t>and </a:t>
            </a:r>
            <a:r>
              <a:rPr lang="en-US" dirty="0" smtClean="0"/>
              <a:t>some household items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of the HHs used their vouchers </a:t>
            </a:r>
            <a:endParaRPr lang="en-US" dirty="0" smtClean="0"/>
          </a:p>
          <a:p>
            <a:r>
              <a:rPr lang="en-US" dirty="0"/>
              <a:t>Voucher Design: included a list of some basic commodities and their prices to ensure information and prevent under supplier by vendors– this, in the very </a:t>
            </a:r>
            <a:r>
              <a:rPr lang="en-US" i="1" dirty="0"/>
              <a:t>first</a:t>
            </a:r>
            <a:r>
              <a:rPr lang="en-US" dirty="0"/>
              <a:t> round of distribution, influenced beneficiaries to only go for the listed commodities. </a:t>
            </a:r>
          </a:p>
          <a:p>
            <a:r>
              <a:rPr lang="en-US" dirty="0" smtClean="0"/>
              <a:t>PDM </a:t>
            </a:r>
            <a:r>
              <a:rPr lang="en-US" dirty="0"/>
              <a:t>showed the food items they received helped them get </a:t>
            </a:r>
            <a:r>
              <a:rPr lang="en-US" dirty="0" smtClean="0"/>
              <a:t>through the lean period to </a:t>
            </a:r>
            <a:r>
              <a:rPr lang="en-US" dirty="0"/>
              <a:t>the harvest period</a:t>
            </a:r>
          </a:p>
          <a:p>
            <a:r>
              <a:rPr lang="en-US" dirty="0" smtClean="0"/>
              <a:t>Engagement of local </a:t>
            </a:r>
            <a:r>
              <a:rPr lang="en-US" dirty="0"/>
              <a:t>traders </a:t>
            </a:r>
            <a:r>
              <a:rPr lang="en-US" dirty="0" smtClean="0"/>
              <a:t>boosted local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41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244"/>
            <a:ext cx="10515600" cy="58024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Establishing HH size: Not easy going by definition of people eating from the same pot</a:t>
            </a:r>
          </a:p>
          <a:p>
            <a:pPr lvl="1"/>
            <a:r>
              <a:rPr lang="en-US" sz="1800" dirty="0"/>
              <a:t>Makes it difficult to tailor the voucher to HH size – all HHs receive the same amount initially</a:t>
            </a:r>
          </a:p>
          <a:p>
            <a:r>
              <a:rPr lang="en-US" dirty="0"/>
              <a:t>Vendors: First year: Initial discussions and agreement signed with 6 vendors – only 2 came through</a:t>
            </a:r>
          </a:p>
          <a:p>
            <a:pPr lvl="1"/>
            <a:r>
              <a:rPr lang="en-US" sz="1800" dirty="0"/>
              <a:t>They did not trust the </a:t>
            </a:r>
            <a:r>
              <a:rPr lang="en-US" sz="1800" dirty="0" smtClean="0"/>
              <a:t>new system</a:t>
            </a:r>
          </a:p>
          <a:p>
            <a:pPr lvl="1"/>
            <a:r>
              <a:rPr lang="en-US" sz="1800" dirty="0" smtClean="0"/>
              <a:t>Beneficiaries  required to </a:t>
            </a:r>
            <a:r>
              <a:rPr lang="en-US" sz="1800" dirty="0"/>
              <a:t>cash the voucher within a maximum of 3 </a:t>
            </a:r>
            <a:r>
              <a:rPr lang="en-US" sz="1800" dirty="0" smtClean="0"/>
              <a:t>days – affected stock availability </a:t>
            </a:r>
            <a:r>
              <a:rPr lang="en-US" sz="1800" dirty="0"/>
              <a:t>– variety of commodities available to </a:t>
            </a:r>
            <a:r>
              <a:rPr lang="en-US" sz="1800" dirty="0" smtClean="0"/>
              <a:t>beneficiaries. Vendors need </a:t>
            </a:r>
            <a:r>
              <a:rPr lang="en-US" sz="1800" dirty="0"/>
              <a:t>to restock in-between </a:t>
            </a:r>
            <a:r>
              <a:rPr lang="en-US" sz="1800" dirty="0" smtClean="0"/>
              <a:t>distribution rounds </a:t>
            </a:r>
            <a:endParaRPr lang="en-US" sz="1800" dirty="0"/>
          </a:p>
          <a:p>
            <a:r>
              <a:rPr lang="en-US" dirty="0" smtClean="0"/>
              <a:t>Usual </a:t>
            </a:r>
            <a:r>
              <a:rPr lang="en-US" dirty="0"/>
              <a:t>practice: In one village the Sheikhs collected vouchers from beneficiaries to collect the goods, pool them together, and redistribute equally to all – said this is how they have always handled humanitarian aid in the village. </a:t>
            </a:r>
          </a:p>
          <a:p>
            <a:pPr lvl="1"/>
            <a:r>
              <a:rPr lang="en-US" dirty="0"/>
              <a:t>DRC received this information instantly, halted distribution, recovered the vouchers, talked to the </a:t>
            </a:r>
            <a:r>
              <a:rPr lang="en-US" dirty="0" err="1"/>
              <a:t>Umda</a:t>
            </a:r>
            <a:r>
              <a:rPr lang="en-US" dirty="0"/>
              <a:t>, and once situation clarified distribution continued – subsequent distribution rounds went as per plan. </a:t>
            </a:r>
            <a:r>
              <a:rPr lang="en-US" b="1" dirty="0"/>
              <a:t>Importance of robust monitoring.</a:t>
            </a:r>
          </a:p>
          <a:p>
            <a:r>
              <a:rPr lang="en-US" dirty="0"/>
              <a:t>Inflation: The devaluation of the SDG late 2016 saw beneficiaries getting less food for the voucher value than was anticipated</a:t>
            </a:r>
          </a:p>
          <a:p>
            <a:pPr lvl="1"/>
            <a:endParaRPr lang="en-US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47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5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1004712"/>
            <a:ext cx="10665178" cy="5497688"/>
          </a:xfrm>
        </p:spPr>
        <p:txBody>
          <a:bodyPr>
            <a:normAutofit/>
          </a:bodyPr>
          <a:lstStyle/>
          <a:p>
            <a:r>
              <a:rPr lang="en-US" dirty="0"/>
              <a:t>Vendors: After seeing the success of the first year, the vendors are now all enthusiastic to take part in the next programme </a:t>
            </a:r>
            <a:r>
              <a:rPr lang="en-US" dirty="0" smtClean="0"/>
              <a:t>cycle and other </a:t>
            </a:r>
            <a:r>
              <a:rPr lang="en-US" dirty="0"/>
              <a:t>vendors have shown considerable interest to come on board – </a:t>
            </a:r>
            <a:r>
              <a:rPr lang="en-US" dirty="0" smtClean="0"/>
              <a:t>will allow for more choice </a:t>
            </a:r>
            <a:r>
              <a:rPr lang="en-US" dirty="0"/>
              <a:t>and variety for beneficiaries.</a:t>
            </a:r>
          </a:p>
          <a:p>
            <a:r>
              <a:rPr lang="en-US" dirty="0"/>
              <a:t>Encashment period of </a:t>
            </a:r>
            <a:r>
              <a:rPr lang="en-US" dirty="0" smtClean="0"/>
              <a:t>vouchers: Can be increased with more vendors on board, ensuring more items are available: </a:t>
            </a:r>
            <a:r>
              <a:rPr lang="en-US" dirty="0"/>
              <a:t>vendors </a:t>
            </a:r>
            <a:r>
              <a:rPr lang="en-US" dirty="0" smtClean="0"/>
              <a:t>won’t </a:t>
            </a:r>
            <a:r>
              <a:rPr lang="en-US" dirty="0"/>
              <a:t>run out of stock or need to restock in the middle of a distribution round</a:t>
            </a:r>
          </a:p>
          <a:p>
            <a:r>
              <a:rPr lang="en-US" dirty="0" smtClean="0"/>
              <a:t>Improving </a:t>
            </a:r>
            <a:r>
              <a:rPr lang="en-US" dirty="0"/>
              <a:t>and revising forms/templates to be used by vendors to track and collate the vouchers</a:t>
            </a:r>
          </a:p>
          <a:p>
            <a:pPr lvl="1"/>
            <a:r>
              <a:rPr lang="en-US" dirty="0" smtClean="0"/>
              <a:t>Voucher </a:t>
            </a:r>
            <a:r>
              <a:rPr lang="en-US" dirty="0"/>
              <a:t>design has been changed to exclude these items and instead display a list of available commodity prices at each vendor’s store and their prices outside the store</a:t>
            </a:r>
          </a:p>
          <a:p>
            <a:r>
              <a:rPr lang="en-US" dirty="0"/>
              <a:t>Household size: looking at ways to adapt to household size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3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Market fairs in Darfur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9244"/>
            <a:ext cx="10515600" cy="576862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In 2017 TGH organized two fairs in </a:t>
            </a:r>
            <a:r>
              <a:rPr lang="en-GB" dirty="0" err="1">
                <a:solidFill>
                  <a:srgbClr val="000000"/>
                </a:solidFill>
                <a:latin typeface="Corbel" panose="020B0503020204020204" pitchFamily="34" charset="0"/>
              </a:rPr>
              <a:t>AjerObeid</a:t>
            </a: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and </a:t>
            </a:r>
            <a:r>
              <a:rPr lang="en-GB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Muradaf</a:t>
            </a:r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in Central Darfur (Um </a:t>
            </a:r>
            <a:r>
              <a:rPr lang="en-GB" dirty="0" err="1">
                <a:solidFill>
                  <a:srgbClr val="000000"/>
                </a:solidFill>
                <a:latin typeface="Corbel" panose="020B0503020204020204" pitchFamily="34" charset="0"/>
              </a:rPr>
              <a:t>Dukhun</a:t>
            </a: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 Locality) </a:t>
            </a:r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using Cash Vouchers</a:t>
            </a: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Benefits:</a:t>
            </a:r>
          </a:p>
          <a:p>
            <a:r>
              <a:rPr lang="en-GB" dirty="0" smtClean="0"/>
              <a:t>Allows beneficiaries to </a:t>
            </a:r>
            <a:r>
              <a:rPr lang="en-GB" dirty="0"/>
              <a:t>obtain goods of their choices directly </a:t>
            </a:r>
            <a:r>
              <a:rPr lang="en-GB" dirty="0" smtClean="0"/>
              <a:t>from the </a:t>
            </a:r>
            <a:r>
              <a:rPr lang="en-GB" dirty="0"/>
              <a:t>local markets</a:t>
            </a:r>
          </a:p>
          <a:p>
            <a:r>
              <a:rPr lang="en-GB" dirty="0"/>
              <a:t> </a:t>
            </a:r>
            <a:r>
              <a:rPr lang="en-GB" dirty="0"/>
              <a:t>To address their immediate basic needs</a:t>
            </a:r>
          </a:p>
          <a:p>
            <a:r>
              <a:rPr lang="en-GB" dirty="0" smtClean="0"/>
              <a:t>Not </a:t>
            </a:r>
            <a:r>
              <a:rPr lang="en-GB" dirty="0"/>
              <a:t>to receive items they already have </a:t>
            </a:r>
            <a:r>
              <a:rPr lang="en-GB" dirty="0" smtClean="0"/>
              <a:t>or don’t </a:t>
            </a:r>
            <a:r>
              <a:rPr lang="en-GB" dirty="0"/>
              <a:t>use</a:t>
            </a:r>
          </a:p>
          <a:p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Cash </a:t>
            </a: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Vouchers have a global specific value (715 SDG)</a:t>
            </a:r>
          </a:p>
          <a:p>
            <a:r>
              <a:rPr lang="en-GB" dirty="0" smtClean="0">
                <a:solidFill>
                  <a:srgbClr val="000000"/>
                </a:solidFill>
                <a:latin typeface="Corbel" panose="020B0503020204020204" pitchFamily="34" charset="0"/>
              </a:rPr>
              <a:t>Vouchers </a:t>
            </a:r>
            <a:r>
              <a:rPr lang="en-GB" dirty="0">
                <a:solidFill>
                  <a:srgbClr val="000000"/>
                </a:solidFill>
                <a:latin typeface="Corbel" panose="020B0503020204020204" pitchFamily="34" charset="0"/>
              </a:rPr>
              <a:t>were exchanged with pre-selected suppliers brought in the villages with their items in the organized fair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02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90" y="146757"/>
            <a:ext cx="8985954" cy="645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9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1120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Office Theme</vt:lpstr>
      <vt:lpstr>Cash Programmes Lessons in Darfur Sudan</vt:lpstr>
      <vt:lpstr>Why Cash/Vouchers </vt:lpstr>
      <vt:lpstr>DRC project in Nertiti, Jebel Mara, Darfur</vt:lpstr>
      <vt:lpstr>Successes</vt:lpstr>
      <vt:lpstr>PowerPoint Presentation</vt:lpstr>
      <vt:lpstr>Challenges</vt:lpstr>
      <vt:lpstr>Going forward</vt:lpstr>
      <vt:lpstr>Market fairs in Darfur</vt:lpstr>
      <vt:lpstr>PowerPoint Presentation</vt:lpstr>
      <vt:lpstr>PowerPoint Presentation</vt:lpstr>
      <vt:lpstr>PowerPoint Presentation</vt:lpstr>
      <vt:lpstr>Preparation before the Fair</vt:lpstr>
      <vt:lpstr>Process</vt:lpstr>
      <vt:lpstr>PowerPoint Presentation</vt:lpstr>
      <vt:lpstr>Success – TGH Market fairs</vt:lpstr>
      <vt:lpstr>Challenges</vt:lpstr>
      <vt:lpstr>Going forward</vt:lpstr>
    </vt:vector>
  </TitlesOfParts>
  <Company>UNHCR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Programmes Lessons in Darfur Sudan</dc:title>
  <dc:creator>Nevins Saeed</dc:creator>
  <cp:lastModifiedBy>Nevins Saeed</cp:lastModifiedBy>
  <cp:revision>31</cp:revision>
  <dcterms:created xsi:type="dcterms:W3CDTF">2017-10-02T07:17:32Z</dcterms:created>
  <dcterms:modified xsi:type="dcterms:W3CDTF">2017-10-02T11:03:16Z</dcterms:modified>
</cp:coreProperties>
</file>