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447" r:id="rId2"/>
    <p:sldId id="258" r:id="rId3"/>
    <p:sldId id="448" r:id="rId4"/>
    <p:sldId id="449" r:id="rId5"/>
    <p:sldId id="452" r:id="rId6"/>
    <p:sldId id="457" r:id="rId7"/>
    <p:sldId id="458" r:id="rId8"/>
    <p:sldId id="459" r:id="rId9"/>
    <p:sldId id="454" r:id="rId10"/>
    <p:sldId id="455" r:id="rId11"/>
    <p:sldId id="456" r:id="rId12"/>
    <p:sldId id="460" r:id="rId13"/>
    <p:sldId id="461" r:id="rId1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70" d="100"/>
          <a:sy n="70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DRC1608\Documents\DATA%20GERVAIS\Mes%20documents%202015\SUIVI%20INDICATEURS\150706%20-%20Suivi%20capital%20d'activit&#233;s%20Urgences%201er%20mai%202015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Sheet1!$N$3</c:f>
              <c:strCache>
                <c:ptCount val="1"/>
                <c:pt idx="0">
                  <c:v>1_3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Sheet1!$O$2:$Q$2</c:f>
              <c:strCache>
                <c:ptCount val="3"/>
                <c:pt idx="0">
                  <c:v>Score avant</c:v>
                </c:pt>
                <c:pt idx="1">
                  <c:v>Score après</c:v>
                </c:pt>
                <c:pt idx="2">
                  <c:v>variation</c:v>
                </c:pt>
              </c:strCache>
            </c:strRef>
          </c:cat>
          <c:val>
            <c:numRef>
              <c:f>Sheet1!$O$3:$Q$3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2.1</c:v>
                </c:pt>
                <c:pt idx="2">
                  <c:v>2.2999999999999998</c:v>
                </c:pt>
              </c:numCache>
            </c:numRef>
          </c:val>
        </c:ser>
        <c:ser>
          <c:idx val="1"/>
          <c:order val="1"/>
          <c:tx>
            <c:strRef>
              <c:f>Sheet1!$N$4</c:f>
              <c:strCache>
                <c:ptCount val="1"/>
                <c:pt idx="0">
                  <c:v>4_6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Sheet1!$O$2:$Q$2</c:f>
              <c:strCache>
                <c:ptCount val="3"/>
                <c:pt idx="0">
                  <c:v>Score avant</c:v>
                </c:pt>
                <c:pt idx="1">
                  <c:v>Score après</c:v>
                </c:pt>
                <c:pt idx="2">
                  <c:v>variation</c:v>
                </c:pt>
              </c:strCache>
            </c:strRef>
          </c:cat>
          <c:val>
            <c:numRef>
              <c:f>Sheet1!$O$4:$Q$4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2.7</c:v>
                </c:pt>
                <c:pt idx="2">
                  <c:v>1.9</c:v>
                </c:pt>
              </c:numCache>
            </c:numRef>
          </c:val>
        </c:ser>
        <c:ser>
          <c:idx val="2"/>
          <c:order val="2"/>
          <c:tx>
            <c:strRef>
              <c:f>Sheet1!$N$5</c:f>
              <c:strCache>
                <c:ptCount val="1"/>
                <c:pt idx="0">
                  <c:v>7_10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1"/>
              </a:solidFill>
            </a:ln>
            <a:effectLst>
              <a:glow rad="127000">
                <a:schemeClr val="accent1">
                  <a:lumMod val="25000"/>
                </a:schemeClr>
              </a:glo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1"/>
                </a:solidFill>
              </a:ln>
              <a:effectLst>
                <a:glow rad="127000">
                  <a:schemeClr val="accent1">
                    <a:lumMod val="25000"/>
                  </a:schemeClr>
                </a:glow>
                <a:outerShdw blurRad="50800" dist="50800" dir="5400000" algn="ctr" rotWithShape="0">
                  <a:schemeClr val="accent1">
                    <a:lumMod val="50000"/>
                  </a:schemeClr>
                </a:outerShdw>
              </a:effectLst>
            </c:spPr>
          </c:dPt>
          <c:dLbls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Sheet1!$O$2:$Q$2</c:f>
              <c:strCache>
                <c:ptCount val="3"/>
                <c:pt idx="0">
                  <c:v>Score avant</c:v>
                </c:pt>
                <c:pt idx="1">
                  <c:v>Score après</c:v>
                </c:pt>
                <c:pt idx="2">
                  <c:v>variation</c:v>
                </c:pt>
              </c:strCache>
            </c:strRef>
          </c:cat>
          <c:val>
            <c:numRef>
              <c:f>Sheet1!$O$5:$Q$5</c:f>
              <c:numCache>
                <c:formatCode>General</c:formatCode>
                <c:ptCount val="3"/>
                <c:pt idx="0">
                  <c:v>4.5</c:v>
                </c:pt>
                <c:pt idx="1">
                  <c:v>2.8</c:v>
                </c:pt>
                <c:pt idx="2">
                  <c:v>1.7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3560896"/>
        <c:axId val="328813392"/>
      </c:barChart>
      <c:catAx>
        <c:axId val="3335608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28813392"/>
        <c:crosses val="autoZero"/>
        <c:auto val="1"/>
        <c:lblAlgn val="ctr"/>
        <c:lblOffset val="100"/>
        <c:noMultiLvlLbl val="0"/>
      </c:catAx>
      <c:valAx>
        <c:axId val="3288133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33560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8588288170001326"/>
          <c:y val="0.88437617182937545"/>
          <c:w val="0.48008933350839805"/>
          <c:h val="0.100985566135744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>
      <a:outerShdw blurRad="50800" dist="50800" dir="5400000" algn="ctr" rotWithShape="0">
        <a:schemeClr val="bg2">
          <a:lumMod val="50000"/>
        </a:schemeClr>
      </a:outerShdw>
    </a:effectLst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0.04936</cdr:x>
      <cdr:y>0.88289</cdr:y>
    </cdr:from>
    <cdr:to>
      <cdr:x>0.28549</cdr:x>
      <cdr:y>0.95609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0088" y="4595936"/>
          <a:ext cx="20574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0.03004</cdr:x>
      <cdr:y>0.85978</cdr:y>
    </cdr:from>
    <cdr:to>
      <cdr:x>0.2924</cdr:x>
      <cdr:y>0.96224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64685" y="4672136"/>
          <a:ext cx="2312006" cy="5568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/>
            <a:t>Pre – Fair Scores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0.37295</cdr:x>
      <cdr:y>0.18026</cdr:y>
    </cdr:from>
    <cdr:to>
      <cdr:x>0.66155</cdr:x>
      <cdr:y>0.28273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249488" y="938336"/>
          <a:ext cx="25146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 smtClean="0"/>
            <a:t>Post-Intervention Monitoring 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0.70599</cdr:x>
      <cdr:y>0.24279</cdr:y>
    </cdr:from>
    <cdr:to>
      <cdr:x>0.96836</cdr:x>
      <cdr:y>0.34525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221288" y="1319336"/>
          <a:ext cx="2312005" cy="5568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 smtClean="0"/>
            <a:t>Change / Improvements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0.28228</cdr:x>
      <cdr:y>0.89753</cdr:y>
    </cdr:from>
    <cdr:to>
      <cdr:x>0.54465</cdr:x>
      <cdr:y>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487488" y="4877312"/>
          <a:ext cx="2312006" cy="5568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 smtClean="0"/>
            <a:t>Household size</a:t>
          </a:r>
          <a:endParaRPr lang="en-US" sz="1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DEC8E-AFC1-42F9-AE6B-A5A4AC6927FA}" type="datetimeFigureOut">
              <a:rPr lang="fr-FR" smtClean="0"/>
              <a:t>07/12/2016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A9F78-FA5A-4EF5-92F4-CED1AEC8FD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03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kumimoji="1" lang="fr-BE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kumimoji="1" lang="fr-BE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Click to edit Master subtitle style</a:t>
            </a:r>
          </a:p>
        </p:txBody>
      </p:sp>
      <p:sp>
        <p:nvSpPr>
          <p:cNvPr id="112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F5AB4D59-11FA-45DB-B08F-A930E336985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1092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4FA85-2B5F-4C04-95DF-EB21343938C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45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18847-5532-45C3-9998-04CC30D3625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253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87B3D-67BD-401E-91D4-6437BF68765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48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154E4-E7FF-41B9-8307-6818966556B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421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6C095-B8C4-4AD2-B59F-A840C6391F4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97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6F39A-4DE1-4F02-89D9-600991D56BA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930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D769B-3052-4F17-85E1-E6A66F74E18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670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E579B-7A2B-4A73-8426-8482282B007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8584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21C64-AF86-4BB5-A8DB-C8355C4C73A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058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F2E51-DB36-409E-A65B-EEAF8BD0F4B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908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1092E-CD80-4065-8A2F-5D5F595DCE1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5338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056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</p:grpSp>
        <p:grpSp>
          <p:nvGrpSpPr>
            <p:cNvPr id="2057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5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Click to edit Master title style</a:t>
            </a:r>
          </a:p>
        </p:txBody>
      </p:sp>
      <p:sp>
        <p:nvSpPr>
          <p:cNvPr id="205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58F1326-E81F-4836-A191-B3303396B4E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673600" y="2927350"/>
            <a:ext cx="4241800" cy="1822450"/>
          </a:xfrm>
        </p:spPr>
        <p:txBody>
          <a:bodyPr/>
          <a:lstStyle/>
          <a:p>
            <a:r>
              <a:rPr lang="en-US" b="1" i="1" dirty="0" smtClean="0"/>
              <a:t>Global Shelter Cluster – NFI Workshop</a:t>
            </a:r>
          </a:p>
          <a:p>
            <a:r>
              <a:rPr lang="en-US" sz="2400" dirty="0" smtClean="0"/>
              <a:t>Nairobi, 7-9 December 2016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400" u="sng" dirty="0" smtClean="0"/>
              <a:t>RRMP – Rapid Response to Movements of Population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59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8534400" cy="1090613"/>
          </a:xfrm>
        </p:spPr>
        <p:txBody>
          <a:bodyPr/>
          <a:lstStyle/>
          <a:p>
            <a:r>
              <a:rPr lang="fr-FR" altLang="fr-FR" sz="3200" dirty="0" smtClean="0">
                <a:solidFill>
                  <a:schemeClr val="tx1"/>
                </a:solidFill>
              </a:rPr>
              <a:t>Changes in Score-</a:t>
            </a:r>
            <a:r>
              <a:rPr lang="fr-FR" altLang="fr-FR" sz="3200" dirty="0" err="1" smtClean="0">
                <a:solidFill>
                  <a:schemeClr val="tx1"/>
                </a:solidFill>
              </a:rPr>
              <a:t>Card</a:t>
            </a:r>
            <a:r>
              <a:rPr lang="fr-FR" altLang="fr-FR" sz="3200" dirty="0" smtClean="0">
                <a:solidFill>
                  <a:schemeClr val="tx1"/>
                </a:solidFill>
              </a:rPr>
              <a:t> by </a:t>
            </a:r>
            <a:r>
              <a:rPr lang="fr-FR" altLang="fr-FR" sz="3200" dirty="0" err="1" smtClean="0">
                <a:solidFill>
                  <a:schemeClr val="tx1"/>
                </a:solidFill>
              </a:rPr>
              <a:t>family</a:t>
            </a:r>
            <a:r>
              <a:rPr lang="fr-FR" altLang="fr-FR" sz="3200" dirty="0" smtClean="0">
                <a:solidFill>
                  <a:schemeClr val="tx1"/>
                </a:solidFill>
              </a:rPr>
              <a:t> size </a:t>
            </a:r>
            <a:r>
              <a:rPr lang="fr-FR" altLang="fr-FR" sz="2400" dirty="0" smtClean="0">
                <a:solidFill>
                  <a:schemeClr val="tx1"/>
                </a:solidFill>
              </a:rPr>
              <a:t>(NRC/RRMP – 2015)</a:t>
            </a:r>
            <a:endParaRPr lang="fr-FR" altLang="fr-FR" sz="32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679087"/>
              </p:ext>
            </p:extLst>
          </p:nvPr>
        </p:nvGraphicFramePr>
        <p:xfrm>
          <a:off x="179512" y="1423864"/>
          <a:ext cx="8812088" cy="543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257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83820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REACH Evaluation </a:t>
            </a:r>
            <a:endParaRPr lang="fr-FR" sz="3000" i="1" dirty="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771934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Support from Global Shelter Cluster </a:t>
            </a:r>
          </a:p>
          <a:p>
            <a:pPr eaLnBrk="1" hangingPunct="1">
              <a:lnSpc>
                <a:spcPct val="80000"/>
              </a:lnSpc>
            </a:pPr>
            <a:endParaRPr lang="en-US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Evaluating the Tool / Data Collection / Use</a:t>
            </a:r>
          </a:p>
          <a:p>
            <a:pPr eaLnBrk="1" hangingPunct="1">
              <a:lnSpc>
                <a:spcPct val="80000"/>
              </a:lnSpc>
            </a:pPr>
            <a:endParaRPr lang="en-US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November 2016 – Lea Macias in DRC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Interviews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Observation of Teams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Focus Groups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Reliability Testing</a:t>
            </a:r>
          </a:p>
        </p:txBody>
      </p:sp>
    </p:spTree>
    <p:extLst>
      <p:ext uri="{BB962C8B-B14F-4D97-AF65-F5344CB8AC3E}">
        <p14:creationId xmlns:p14="http://schemas.microsoft.com/office/powerpoint/2010/main" val="173560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83820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REACH Evaluation - Conclusions </a:t>
            </a:r>
            <a:endParaRPr lang="fr-FR" sz="3000" i="1" dirty="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771934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ym typeface="Wingdings" pitchFamily="2" charset="2"/>
              </a:rPr>
              <a:t>Tool and approach is sound– right items / no need for different weighting </a:t>
            </a:r>
          </a:p>
          <a:p>
            <a:pPr eaLnBrk="1" hangingPunct="1">
              <a:lnSpc>
                <a:spcPct val="80000"/>
              </a:lnSpc>
            </a:pPr>
            <a:endParaRPr lang="en-US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ym typeface="Wingdings" pitchFamily="2" charset="2"/>
              </a:rPr>
              <a:t>Data collection – highly subjective, too much room for interpretation</a:t>
            </a:r>
          </a:p>
          <a:p>
            <a:pPr eaLnBrk="1" hangingPunct="1">
              <a:lnSpc>
                <a:spcPct val="80000"/>
              </a:lnSpc>
            </a:pPr>
            <a:endParaRPr lang="en-US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ym typeface="Wingdings" pitchFamily="2" charset="2"/>
              </a:rPr>
              <a:t>Issue of ownership vs. access (IDPs in host families)</a:t>
            </a:r>
          </a:p>
          <a:p>
            <a:pPr eaLnBrk="1" hangingPunct="1">
              <a:lnSpc>
                <a:spcPct val="80000"/>
              </a:lnSpc>
            </a:pPr>
            <a:endParaRPr lang="en-US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ym typeface="Wingdings" pitchFamily="2" charset="2"/>
              </a:rPr>
              <a:t>Directions in guidance note not followed / guidance note doesn’t address certain issues </a:t>
            </a:r>
          </a:p>
          <a:p>
            <a:pPr eaLnBrk="1" hangingPunct="1">
              <a:lnSpc>
                <a:spcPct val="80000"/>
              </a:lnSpc>
            </a:pPr>
            <a:endParaRPr lang="en-US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ym typeface="Wingdings" pitchFamily="2" charset="2"/>
              </a:rPr>
              <a:t>No Statistical correlation in results between the 2 teams</a:t>
            </a:r>
          </a:p>
          <a:p>
            <a:pPr eaLnBrk="1" hangingPunct="1">
              <a:lnSpc>
                <a:spcPct val="80000"/>
              </a:lnSpc>
            </a:pPr>
            <a:endParaRPr lang="en-US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ym typeface="Wingdings" pitchFamily="2" charset="2"/>
              </a:rPr>
              <a:t>How to better include contextual factors in analysis </a:t>
            </a:r>
          </a:p>
        </p:txBody>
      </p:sp>
    </p:spTree>
    <p:extLst>
      <p:ext uri="{BB962C8B-B14F-4D97-AF65-F5344CB8AC3E}">
        <p14:creationId xmlns:p14="http://schemas.microsoft.com/office/powerpoint/2010/main" val="75417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83820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REACH Evaluation </a:t>
            </a:r>
            <a:endParaRPr lang="fr-FR" sz="3000" i="1" dirty="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771934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en-US" sz="24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Next Steps . . .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Workshop with field teams – harmonize approaches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Clarify scoring - Ownership – Access – Nothing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dirty="0" err="1" smtClean="0">
                <a:sym typeface="Wingdings" pitchFamily="2" charset="2"/>
              </a:rPr>
              <a:t>Qualitiative</a:t>
            </a:r>
            <a:r>
              <a:rPr lang="en-US" i="1" dirty="0" smtClean="0">
                <a:sym typeface="Wingdings" pitchFamily="2" charset="2"/>
              </a:rPr>
              <a:t> analysis – How to incorporate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Other experiences?  - Somalia, CAR, … </a:t>
            </a:r>
          </a:p>
          <a:p>
            <a:pPr eaLnBrk="1" hangingPunct="1">
              <a:lnSpc>
                <a:spcPct val="80000"/>
              </a:lnSpc>
            </a:pPr>
            <a:endParaRPr lang="en-US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i="1" dirty="0" smtClean="0">
                <a:sym typeface="Wingdings" pitchFamily="2" charset="2"/>
              </a:rPr>
              <a:t>Training and Roll out</a:t>
            </a:r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latin typeface="Berlin Sans FB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2954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83820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Why developed?</a:t>
            </a:r>
            <a:endParaRPr lang="fr-FR" sz="3000" i="1" dirty="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2133600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i="1" dirty="0" smtClean="0">
                <a:sym typeface="Wingdings" pitchFamily="2" charset="2"/>
              </a:rPr>
              <a:t>Extensive often recurring needs and limited resources</a:t>
            </a:r>
          </a:p>
          <a:p>
            <a:pPr eaLnBrk="1" hangingPunct="1">
              <a:lnSpc>
                <a:spcPct val="80000"/>
              </a:lnSpc>
            </a:pPr>
            <a:endParaRPr lang="en-US" sz="24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 dirty="0" smtClean="0">
                <a:sym typeface="Wingdings" pitchFamily="2" charset="2"/>
              </a:rPr>
              <a:t>Difficulties in prioritizing affected areas for assistance </a:t>
            </a:r>
          </a:p>
          <a:p>
            <a:pPr eaLnBrk="1" hangingPunct="1">
              <a:lnSpc>
                <a:spcPct val="80000"/>
              </a:lnSpc>
            </a:pPr>
            <a:endParaRPr lang="en-US" sz="24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 dirty="0" smtClean="0">
                <a:sym typeface="Wingdings" pitchFamily="2" charset="2"/>
              </a:rPr>
              <a:t>Inadequacies of using social vulnerability or beneficiary profile (all IDPs, all returnees, etc.) as a proxy for NFI vulnerability</a:t>
            </a:r>
          </a:p>
          <a:p>
            <a:pPr eaLnBrk="1" hangingPunct="1">
              <a:lnSpc>
                <a:spcPct val="80000"/>
              </a:lnSpc>
            </a:pPr>
            <a:endParaRPr lang="en-US" sz="24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 dirty="0" smtClean="0">
                <a:sym typeface="Wingdings" pitchFamily="2" charset="2"/>
              </a:rPr>
              <a:t>Interest in better determining NFI need specifically</a:t>
            </a:r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latin typeface="Berlin Sans FB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426" y="423580"/>
            <a:ext cx="7924800" cy="1143000"/>
          </a:xfrm>
        </p:spPr>
        <p:txBody>
          <a:bodyPr/>
          <a:lstStyle/>
          <a:p>
            <a:r>
              <a:rPr lang="fr-FR" dirty="0" smtClean="0"/>
              <a:t>The NFI Score-</a:t>
            </a:r>
            <a:r>
              <a:rPr lang="fr-FR" dirty="0" err="1" smtClean="0"/>
              <a:t>Card</a:t>
            </a:r>
            <a:r>
              <a:rPr lang="fr-FR" dirty="0" smtClean="0"/>
              <a:t> in DRC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0105" y="1442379"/>
            <a:ext cx="8207375" cy="1250653"/>
          </a:xfrm>
        </p:spPr>
        <p:txBody>
          <a:bodyPr/>
          <a:lstStyle/>
          <a:p>
            <a:pPr marL="0" indent="0">
              <a:buNone/>
            </a:pPr>
            <a:r>
              <a:rPr lang="fr-FR" b="1" i="1" dirty="0" smtClean="0">
                <a:sym typeface="Wingdings" panose="05000000000000000000" pitchFamily="2" charset="2"/>
              </a:rPr>
              <a:t> </a:t>
            </a:r>
            <a:r>
              <a:rPr lang="fr-FR" b="1" i="1" dirty="0" err="1" smtClean="0"/>
              <a:t>Quantity</a:t>
            </a:r>
            <a:r>
              <a:rPr lang="fr-FR" b="1" i="1" dirty="0" smtClean="0"/>
              <a:t> and </a:t>
            </a:r>
            <a:r>
              <a:rPr lang="fr-FR" b="1" i="1" dirty="0" err="1" smtClean="0"/>
              <a:t>Quality</a:t>
            </a:r>
            <a:r>
              <a:rPr lang="fr-FR" b="1" i="1" dirty="0" smtClean="0"/>
              <a:t> of : </a:t>
            </a:r>
            <a:endParaRPr lang="fr-FR" b="1" i="1" dirty="0"/>
          </a:p>
        </p:txBody>
      </p:sp>
      <p:grpSp>
        <p:nvGrpSpPr>
          <p:cNvPr id="6" name="Group 5"/>
          <p:cNvGrpSpPr/>
          <p:nvPr/>
        </p:nvGrpSpPr>
        <p:grpSpPr>
          <a:xfrm>
            <a:off x="4407065" y="2384932"/>
            <a:ext cx="1513453" cy="1056739"/>
            <a:chOff x="4139951" y="1853565"/>
            <a:chExt cx="1513453" cy="1056739"/>
          </a:xfrm>
        </p:grpSpPr>
        <p:pic>
          <p:nvPicPr>
            <p:cNvPr id="4" name="il_fi" descr="http://www.valorplast.com/centre_de_telechargement/medias/erreurs_tri/bassine.jp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9951" y="1853565"/>
              <a:ext cx="1513453" cy="7901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4436621" y="2571750"/>
              <a:ext cx="11416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</a:rPr>
                <a:t>3. Bassine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96444" y="2524512"/>
            <a:ext cx="1608133" cy="1635821"/>
            <a:chOff x="6438326" y="2643758"/>
            <a:chExt cx="1608133" cy="1635821"/>
          </a:xfrm>
        </p:grpSpPr>
        <p:pic>
          <p:nvPicPr>
            <p:cNvPr id="7" name="Picture 6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660231" y="2643758"/>
              <a:ext cx="943109" cy="129614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6438326" y="3910247"/>
              <a:ext cx="16081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/>
                <a:t>1. </a:t>
              </a:r>
              <a:r>
                <a:rPr lang="fr-FR" b="1" dirty="0" err="1" smtClean="0"/>
                <a:t>Jerry-cans</a:t>
              </a:r>
              <a:endParaRPr lang="en-US" b="1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825232" y="2666247"/>
            <a:ext cx="1405991" cy="1305270"/>
            <a:chOff x="6938430" y="1708363"/>
            <a:chExt cx="1405991" cy="1305270"/>
          </a:xfrm>
        </p:grpSpPr>
        <p:pic>
          <p:nvPicPr>
            <p:cNvPr id="10" name="il_fi" descr="http://us.123rf.com/400wm/400/400/ronstik/ronstik1111/ronstik111100454/11359500-cooking-pot.jpg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938430" y="1708363"/>
              <a:ext cx="1307896" cy="10339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TextBox 10"/>
            <p:cNvSpPr txBox="1"/>
            <p:nvPr/>
          </p:nvSpPr>
          <p:spPr>
            <a:xfrm>
              <a:off x="7008799" y="2675079"/>
              <a:ext cx="13356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</a:rPr>
                <a:t>2. Casserole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941572" y="3810526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4. Outils aratoires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42026" y="4311202"/>
            <a:ext cx="2698175" cy="2241858"/>
            <a:chOff x="1662106" y="3051182"/>
            <a:chExt cx="2822481" cy="2465331"/>
          </a:xfrm>
        </p:grpSpPr>
        <p:pic>
          <p:nvPicPr>
            <p:cNvPr id="19" name="Picture 18"/>
            <p:cNvPicPr/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030740" y="3051182"/>
              <a:ext cx="2383266" cy="1449961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1662106" y="4501144"/>
              <a:ext cx="2822481" cy="10153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/>
                <a:t>5. </a:t>
              </a:r>
              <a:r>
                <a:rPr lang="fr-FR" b="1" dirty="0" smtClean="0"/>
                <a:t> </a:t>
              </a:r>
              <a:r>
                <a:rPr lang="fr-FR" b="1" dirty="0" err="1" smtClean="0"/>
                <a:t>Bed</a:t>
              </a:r>
              <a:r>
                <a:rPr lang="fr-FR" b="1" dirty="0" smtClean="0"/>
                <a:t> / </a:t>
              </a:r>
              <a:r>
                <a:rPr lang="fr-FR" b="1" dirty="0" err="1" smtClean="0"/>
                <a:t>mattress</a:t>
              </a:r>
              <a:r>
                <a:rPr lang="fr-FR" b="1" dirty="0" smtClean="0"/>
                <a:t> / mat</a:t>
              </a:r>
            </a:p>
            <a:p>
              <a:r>
                <a:rPr lang="fr-FR" b="1" dirty="0" smtClean="0"/>
                <a:t>6.  </a:t>
              </a:r>
              <a:r>
                <a:rPr lang="fr-FR" b="1" dirty="0" err="1" smtClean="0"/>
                <a:t>Blanket</a:t>
              </a:r>
              <a:r>
                <a:rPr lang="fr-FR" b="1" dirty="0" smtClean="0"/>
                <a:t> / </a:t>
              </a:r>
              <a:r>
                <a:rPr lang="fr-FR" b="1" dirty="0" err="1" smtClean="0"/>
                <a:t>sheets</a:t>
              </a:r>
              <a:endParaRPr lang="fr-FR" b="1" dirty="0" smtClean="0"/>
            </a:p>
            <a:p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691300" y="4281957"/>
            <a:ext cx="2586989" cy="1638981"/>
            <a:chOff x="2355269" y="3594102"/>
            <a:chExt cx="2321195" cy="1470805"/>
          </a:xfrm>
        </p:grpSpPr>
        <p:pic>
          <p:nvPicPr>
            <p:cNvPr id="22" name="Picture 21" descr="http://img.alibaba.com/wsphoto/v0/466245458/Argentina-Home-Kids-Youth-Jersey-Child-Soccer-Jerseys-Shorts-Football-Shirts-Kits.jp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6401" y="3594102"/>
              <a:ext cx="981889" cy="107993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" name="TextBox 22"/>
            <p:cNvSpPr txBox="1"/>
            <p:nvPr/>
          </p:nvSpPr>
          <p:spPr>
            <a:xfrm>
              <a:off x="2355269" y="4733472"/>
              <a:ext cx="2321195" cy="3314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8.  </a:t>
              </a:r>
              <a:r>
                <a:rPr lang="fr-FR" b="1" dirty="0" err="1" smtClean="0"/>
                <a:t>Children’s</a:t>
              </a:r>
              <a:r>
                <a:rPr lang="fr-FR" b="1" dirty="0" smtClean="0"/>
                <a:t> </a:t>
              </a:r>
              <a:r>
                <a:rPr lang="fr-FR" b="1" dirty="0" err="1" smtClean="0"/>
                <a:t>clothing</a:t>
              </a:r>
              <a:endParaRPr lang="en-US" b="1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037131" y="4436027"/>
            <a:ext cx="2416111" cy="1907163"/>
            <a:chOff x="4276747" y="3507855"/>
            <a:chExt cx="2416111" cy="1907163"/>
          </a:xfrm>
        </p:grpSpPr>
        <p:pic>
          <p:nvPicPr>
            <p:cNvPr id="25" name="il_fi" descr="http://1.bp.blogspot.com/-WfpIZONGjM8/T94Cm0njtdI/AAAAAAAAERY/ZxO5mATgBe4/s1600/DressPagne1.jpg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0072" y="3507855"/>
              <a:ext cx="802968" cy="131931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" name="TextBox 25"/>
            <p:cNvSpPr txBox="1"/>
            <p:nvPr/>
          </p:nvSpPr>
          <p:spPr>
            <a:xfrm>
              <a:off x="4276747" y="5045686"/>
              <a:ext cx="24161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7. </a:t>
              </a:r>
              <a:r>
                <a:rPr lang="fr-FR" b="1" dirty="0" err="1" smtClean="0"/>
                <a:t>Women’s</a:t>
              </a:r>
              <a:r>
                <a:rPr lang="fr-FR" b="1" dirty="0" smtClean="0"/>
                <a:t> </a:t>
              </a:r>
              <a:r>
                <a:rPr lang="fr-FR" b="1" dirty="0" err="1" smtClean="0"/>
                <a:t>clothing</a:t>
              </a:r>
              <a:endParaRPr lang="en-US" b="1" dirty="0"/>
            </a:p>
          </p:txBody>
        </p:sp>
      </p:grpSp>
      <p:cxnSp>
        <p:nvCxnSpPr>
          <p:cNvPr id="29" name="Straight Connector 28"/>
          <p:cNvCxnSpPr/>
          <p:nvPr/>
        </p:nvCxnSpPr>
        <p:spPr>
          <a:xfrm>
            <a:off x="251520" y="4149080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411760" y="2708920"/>
            <a:ext cx="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572000" y="2708920"/>
            <a:ext cx="0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732241" y="2708920"/>
            <a:ext cx="1179" cy="3168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9" descr="http://www.chillingtontoolsonline.co.uk/images/products/large/Trenching-Hoe.jpg"/>
          <p:cNvPicPr/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20" t="4702" r="15228"/>
          <a:stretch/>
        </p:blipFill>
        <p:spPr bwMode="auto">
          <a:xfrm>
            <a:off x="7086038" y="2341243"/>
            <a:ext cx="1600200" cy="142493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2645790" y="3764360"/>
            <a:ext cx="19159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2. Cooking pots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4653908" y="3461272"/>
            <a:ext cx="20954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3. Basin, </a:t>
            </a:r>
            <a:r>
              <a:rPr lang="fr-FR" b="1" dirty="0" err="1" smtClean="0"/>
              <a:t>Bucket</a:t>
            </a:r>
            <a:r>
              <a:rPr lang="fr-FR" b="1" dirty="0" smtClean="0"/>
              <a:t>, </a:t>
            </a:r>
          </a:p>
          <a:p>
            <a:r>
              <a:rPr lang="fr-FR" b="1" dirty="0" err="1" smtClean="0"/>
              <a:t>other</a:t>
            </a:r>
            <a:r>
              <a:rPr lang="fr-FR" b="1" dirty="0" smtClean="0"/>
              <a:t> containers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9746" y="3735395"/>
            <a:ext cx="12319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4. Tools</a:t>
            </a:r>
            <a:endParaRPr lang="fr-FR" b="1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07586" y="2645361"/>
            <a:ext cx="908546" cy="908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67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83820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What it is and how it has evolved</a:t>
            </a:r>
            <a:endParaRPr lang="fr-FR" sz="3000" i="1" dirty="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771934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i="1" dirty="0" smtClean="0">
                <a:sym typeface="Wingdings" pitchFamily="2" charset="2"/>
              </a:rPr>
              <a:t>Guidance Notes 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i="1" dirty="0" smtClean="0">
                <a:sym typeface="Wingdings" pitchFamily="2" charset="2"/>
              </a:rPr>
              <a:t>sample size and methodology for  35 / 70 / 100 households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i="1" dirty="0" smtClean="0">
                <a:sym typeface="Wingdings" pitchFamily="2" charset="2"/>
              </a:rPr>
              <a:t>how to score different items</a:t>
            </a:r>
          </a:p>
          <a:p>
            <a:pPr eaLnBrk="1" hangingPunct="1">
              <a:lnSpc>
                <a:spcPct val="80000"/>
              </a:lnSpc>
            </a:pPr>
            <a:endParaRPr lang="en-US" sz="24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 dirty="0" smtClean="0">
                <a:sym typeface="Wingdings" pitchFamily="2" charset="2"/>
              </a:rPr>
              <a:t>Gives a score per household and across selected area on NFI vulnerability 0 - 5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i="1" dirty="0" smtClean="0">
                <a:sym typeface="Wingdings" pitchFamily="2" charset="2"/>
              </a:rPr>
              <a:t>3 – 3.9 : 	moderate acute vulnerability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i="1" dirty="0" smtClean="0">
                <a:sym typeface="Wingdings" pitchFamily="2" charset="2"/>
              </a:rPr>
              <a:t>4 – 5 : 	severe acute vulnerability</a:t>
            </a:r>
          </a:p>
          <a:p>
            <a:pPr lvl="1" eaLnBrk="1" hangingPunct="1">
              <a:lnSpc>
                <a:spcPct val="80000"/>
              </a:lnSpc>
            </a:pPr>
            <a:endParaRPr lang="en-US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 dirty="0" smtClean="0">
                <a:sym typeface="Wingdings" pitchFamily="2" charset="2"/>
              </a:rPr>
              <a:t>Changes over time – removing mosquito nets, adding in basins / buckets</a:t>
            </a:r>
          </a:p>
          <a:p>
            <a:pPr eaLnBrk="1" hangingPunct="1">
              <a:lnSpc>
                <a:spcPct val="80000"/>
              </a:lnSpc>
            </a:pPr>
            <a:endParaRPr lang="en-US" sz="24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 dirty="0" smtClean="0">
                <a:sym typeface="Wingdings" pitchFamily="2" charset="2"/>
              </a:rPr>
              <a:t>Training of NFI actors</a:t>
            </a:r>
          </a:p>
          <a:p>
            <a:pPr eaLnBrk="1" hangingPunct="1">
              <a:lnSpc>
                <a:spcPct val="80000"/>
              </a:lnSpc>
            </a:pPr>
            <a:endParaRPr lang="en-US" sz="24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latin typeface="Berlin Sans FB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6383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924800" cy="1143000"/>
          </a:xfrm>
        </p:spPr>
        <p:txBody>
          <a:bodyPr/>
          <a:lstStyle/>
          <a:p>
            <a:r>
              <a:rPr lang="en-US" dirty="0" smtClean="0"/>
              <a:t>2016 – Humanitarian Needs Overview (HNO)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1219200"/>
            <a:ext cx="5284024" cy="5480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64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83820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What it tells you</a:t>
            </a:r>
            <a:endParaRPr lang="fr-FR" sz="3000" i="1" dirty="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771934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latin typeface="Berlin Sans FB" pitchFamily="34" charset="0"/>
              <a:sym typeface="Wingdings" pitchFamily="2" charset="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949" y="1771934"/>
            <a:ext cx="7691651" cy="4914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62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3820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What it tells you</a:t>
            </a:r>
            <a:endParaRPr lang="fr-FR" sz="3000" i="1" dirty="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771934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latin typeface="Berlin Sans FB" pitchFamily="34" charset="0"/>
              <a:sym typeface="Wingdings" pitchFamily="2" charset="2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106259"/>
              </p:ext>
            </p:extLst>
          </p:nvPr>
        </p:nvGraphicFramePr>
        <p:xfrm>
          <a:off x="800101" y="1771934"/>
          <a:ext cx="8305798" cy="4812928"/>
        </p:xfrm>
        <a:graphic>
          <a:graphicData uri="http://schemas.openxmlformats.org/drawingml/2006/table">
            <a:tbl>
              <a:tblPr/>
              <a:tblGrid>
                <a:gridCol w="2208988"/>
                <a:gridCol w="1060314"/>
                <a:gridCol w="1201690"/>
                <a:gridCol w="883596"/>
                <a:gridCol w="883596"/>
                <a:gridCol w="883596"/>
                <a:gridCol w="1184018"/>
              </a:tblGrid>
              <a:tr h="22679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Article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Score = 0</a:t>
                      </a:r>
                    </a:p>
                  </a:txBody>
                  <a:tcPr marL="9343" marR="9343" marT="93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Score = 1</a:t>
                      </a:r>
                    </a:p>
                  </a:txBody>
                  <a:tcPr marL="9343" marR="9343" marT="93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Score = 2</a:t>
                      </a:r>
                    </a:p>
                  </a:txBody>
                  <a:tcPr marL="9343" marR="9343" marT="93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Score 3</a:t>
                      </a:r>
                    </a:p>
                  </a:txBody>
                  <a:tcPr marL="9343" marR="9343" marT="93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Score = 4</a:t>
                      </a:r>
                    </a:p>
                  </a:txBody>
                  <a:tcPr marL="9343" marR="9343" marT="934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Score = 5 </a:t>
                      </a:r>
                    </a:p>
                  </a:txBody>
                  <a:tcPr marL="9343" marR="9343" marT="9343" marB="0" anchor="ctr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Score Total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Bidon</a:t>
                      </a:r>
                    </a:p>
                  </a:txBody>
                  <a:tcPr marL="84090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Casserole</a:t>
                      </a:r>
                    </a:p>
                  </a:txBody>
                  <a:tcPr marL="84090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Bassine</a:t>
                      </a:r>
                    </a:p>
                  </a:txBody>
                  <a:tcPr marL="84090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Outil aratoire</a:t>
                      </a:r>
                    </a:p>
                  </a:txBody>
                  <a:tcPr marL="84090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Couchage</a:t>
                      </a:r>
                    </a:p>
                  </a:txBody>
                  <a:tcPr marL="84090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et drap</a:t>
                      </a:r>
                    </a:p>
                  </a:txBody>
                  <a:tcPr marL="84090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Habit - complet enfant</a:t>
                      </a:r>
                    </a:p>
                  </a:txBody>
                  <a:tcPr marL="84090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Habit - complet femme</a:t>
                      </a:r>
                    </a:p>
                  </a:txBody>
                  <a:tcPr marL="84090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947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Table 3 - Score NFI par groupe de richesse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Groupe</a:t>
                      </a: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de population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Score  NFI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tier le plus pauvre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moyenne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tier le plus riche</a:t>
                      </a: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Coefficient de </a:t>
                      </a:r>
                      <a:r>
                        <a:rPr lang="en-US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Gini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.3</a:t>
                      </a: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43" marR="9343" marT="93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285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3820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What it tells you</a:t>
            </a:r>
            <a:endParaRPr lang="fr-FR" sz="3000" i="1" dirty="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771934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latin typeface="Berlin Sans FB" pitchFamily="34" charset="0"/>
              <a:sym typeface="Wingdings" pitchFamily="2" charset="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447800"/>
            <a:ext cx="8656319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62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/>
          <p:cNvSpPr>
            <a:spLocks noGrp="1" noChangeArrowheads="1"/>
          </p:cNvSpPr>
          <p:nvPr>
            <p:ph type="title"/>
          </p:nvPr>
        </p:nvSpPr>
        <p:spPr>
          <a:xfrm>
            <a:off x="838200" y="902755"/>
            <a:ext cx="8496300" cy="951932"/>
          </a:xfrm>
        </p:spPr>
        <p:txBody>
          <a:bodyPr/>
          <a:lstStyle/>
          <a:p>
            <a:pPr eaLnBrk="1" hangingPunct="1"/>
            <a:r>
              <a:rPr lang="en-US" dirty="0" smtClean="0"/>
              <a:t>Measuring Outcomes / Improvements </a:t>
            </a:r>
            <a:r>
              <a:rPr lang="en-US" sz="3200" dirty="0" smtClean="0"/>
              <a:t>– RRMP 2015</a:t>
            </a:r>
            <a:endParaRPr lang="fr-FR" sz="3000" i="1" dirty="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771934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</a:pPr>
            <a:endParaRPr lang="en-US" sz="24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endParaRPr lang="fr-FR" sz="2000" i="1" dirty="0" smtClean="0">
              <a:latin typeface="Berlin Sans FB" pitchFamily="34" charset="0"/>
              <a:sym typeface="Wingdings" pitchFamily="2" charset="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063953"/>
            <a:ext cx="7091766" cy="464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68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Office Theme">
    <a:majorFont>
      <a:latin typeface="Arial"/>
      <a:ea typeface="ＭＳ Ｐゴシック"/>
      <a:cs typeface=""/>
    </a:majorFont>
    <a:minorFont>
      <a:latin typeface="Arial"/>
      <a:ea typeface="ＭＳ Ｐゴシック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1723</TotalTime>
  <Words>516</Words>
  <Application>Microsoft Office PowerPoint</Application>
  <PresentationFormat>On-screen Show (4:3)</PresentationFormat>
  <Paragraphs>179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MS PGothic</vt:lpstr>
      <vt:lpstr>Arial</vt:lpstr>
      <vt:lpstr>Berlin Sans FB</vt:lpstr>
      <vt:lpstr>Calibri</vt:lpstr>
      <vt:lpstr>Times New Roman</vt:lpstr>
      <vt:lpstr>Wingdings</vt:lpstr>
      <vt:lpstr>Capsules</vt:lpstr>
      <vt:lpstr>RRMP – Rapid Response to Movements of Population</vt:lpstr>
      <vt:lpstr>Why developed?</vt:lpstr>
      <vt:lpstr>The NFI Score-Card in DRC </vt:lpstr>
      <vt:lpstr>What it is and how it has evolved</vt:lpstr>
      <vt:lpstr>2016 – Humanitarian Needs Overview (HNO)</vt:lpstr>
      <vt:lpstr>What it tells you</vt:lpstr>
      <vt:lpstr>What it tells you</vt:lpstr>
      <vt:lpstr>What it tells you</vt:lpstr>
      <vt:lpstr>Measuring Outcomes / Improvements – RRMP 2015</vt:lpstr>
      <vt:lpstr>Changes in Score-Card by family size (NRC/RRMP – 2015)</vt:lpstr>
      <vt:lpstr>REACH Evaluation </vt:lpstr>
      <vt:lpstr>REACH Evaluation - Conclusions </vt:lpstr>
      <vt:lpstr>REACH Evaluation </vt:lpstr>
    </vt:vector>
  </TitlesOfParts>
  <Company>UNICEF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PAF (Programme d’Appui aux Foires)</dc:title>
  <dc:creator>smichel</dc:creator>
  <cp:lastModifiedBy>Steven Michel</cp:lastModifiedBy>
  <cp:revision>169</cp:revision>
  <dcterms:created xsi:type="dcterms:W3CDTF">2009-07-09T05:25:43Z</dcterms:created>
  <dcterms:modified xsi:type="dcterms:W3CDTF">2016-12-07T05:29:57Z</dcterms:modified>
</cp:coreProperties>
</file>