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ppt/charts/chart4.xml" ContentType="application/vnd.openxmlformats-officedocument.drawingml.char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8"/>
  </p:notesMasterIdLst>
  <p:handoutMasterIdLst>
    <p:handoutMasterId r:id="rId9"/>
  </p:handoutMasterIdLst>
  <p:sldIdLst>
    <p:sldId id="256" r:id="rId2"/>
    <p:sldId id="258" r:id="rId3"/>
    <p:sldId id="257" r:id="rId4"/>
    <p:sldId id="261" r:id="rId5"/>
    <p:sldId id="259" r:id="rId6"/>
    <p:sldId id="260" r:id="rId7"/>
  </p:sldIdLst>
  <p:sldSz cx="9144000" cy="6858000" type="screen4x3"/>
  <p:notesSz cx="6867525" cy="99949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48">
          <p15:clr>
            <a:srgbClr val="A4A3A4"/>
          </p15:clr>
        </p15:guide>
        <p15:guide id="2" pos="2163">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5B630"/>
    <a:srgbClr val="7F1416"/>
    <a:srgbClr val="459FD5"/>
    <a:srgbClr val="04314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EA16021-934E-4975-8F4C-5B8D91951FB1}" v="43" dt="2020-05-28T10:36:04.39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559" autoAdjust="0"/>
    <p:restoredTop sz="91297" autoAdjust="0"/>
  </p:normalViewPr>
  <p:slideViewPr>
    <p:cSldViewPr>
      <p:cViewPr varScale="1">
        <p:scale>
          <a:sx n="61" d="100"/>
          <a:sy n="61" d="100"/>
        </p:scale>
        <p:origin x="984" y="52"/>
      </p:cViewPr>
      <p:guideLst>
        <p:guide orient="horz" pos="2160"/>
        <p:guide pos="2880"/>
      </p:guideLst>
    </p:cSldViewPr>
  </p:slideViewPr>
  <p:notesTextViewPr>
    <p:cViewPr>
      <p:scale>
        <a:sx n="75" d="100"/>
        <a:sy n="75" d="100"/>
      </p:scale>
      <p:origin x="0" y="0"/>
    </p:cViewPr>
  </p:notesTextViewPr>
  <p:sorterViewPr>
    <p:cViewPr>
      <p:scale>
        <a:sx n="100" d="100"/>
        <a:sy n="100" d="100"/>
      </p:scale>
      <p:origin x="0" y="0"/>
    </p:cViewPr>
  </p:sorterViewPr>
  <p:notesViewPr>
    <p:cSldViewPr>
      <p:cViewPr varScale="1">
        <p:scale>
          <a:sx n="85" d="100"/>
          <a:sy n="85" d="100"/>
        </p:scale>
        <p:origin x="-3834" y="-96"/>
      </p:cViewPr>
      <p:guideLst>
        <p:guide orient="horz" pos="3148"/>
        <p:guide pos="2163"/>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enee Wynveen" userId="aa63adf7-1bc0-42db-a45a-4059068a13f5" providerId="ADAL" clId="{BEA16021-934E-4975-8F4C-5B8D91951FB1}"/>
    <pc:docChg chg="undo custSel mod addSld modSld modMainMaster">
      <pc:chgData name="Renee Wynveen" userId="aa63adf7-1bc0-42db-a45a-4059068a13f5" providerId="ADAL" clId="{BEA16021-934E-4975-8F4C-5B8D91951FB1}" dt="2020-05-28T10:36:47.900" v="559" actId="26606"/>
      <pc:docMkLst>
        <pc:docMk/>
      </pc:docMkLst>
      <pc:sldChg chg="modSp">
        <pc:chgData name="Renee Wynveen" userId="aa63adf7-1bc0-42db-a45a-4059068a13f5" providerId="ADAL" clId="{BEA16021-934E-4975-8F4C-5B8D91951FB1}" dt="2020-05-28T09:46:16.951" v="113" actId="27636"/>
        <pc:sldMkLst>
          <pc:docMk/>
          <pc:sldMk cId="2171356582" sldId="256"/>
        </pc:sldMkLst>
        <pc:spChg chg="mod">
          <ac:chgData name="Renee Wynveen" userId="aa63adf7-1bc0-42db-a45a-4059068a13f5" providerId="ADAL" clId="{BEA16021-934E-4975-8F4C-5B8D91951FB1}" dt="2020-05-28T09:45:59.494" v="44" actId="20577"/>
          <ac:spMkLst>
            <pc:docMk/>
            <pc:sldMk cId="2171356582" sldId="256"/>
            <ac:spMk id="2" creationId="{00000000-0000-0000-0000-000000000000}"/>
          </ac:spMkLst>
        </pc:spChg>
        <pc:spChg chg="mod">
          <ac:chgData name="Renee Wynveen" userId="aa63adf7-1bc0-42db-a45a-4059068a13f5" providerId="ADAL" clId="{BEA16021-934E-4975-8F4C-5B8D91951FB1}" dt="2020-05-28T09:46:16.951" v="113" actId="27636"/>
          <ac:spMkLst>
            <pc:docMk/>
            <pc:sldMk cId="2171356582" sldId="256"/>
            <ac:spMk id="3" creationId="{00000000-0000-0000-0000-000000000000}"/>
          </ac:spMkLst>
        </pc:spChg>
      </pc:sldChg>
      <pc:sldChg chg="addSp delSp modSp mod">
        <pc:chgData name="Renee Wynveen" userId="aa63adf7-1bc0-42db-a45a-4059068a13f5" providerId="ADAL" clId="{BEA16021-934E-4975-8F4C-5B8D91951FB1}" dt="2020-05-28T10:17:35.523" v="234" actId="255"/>
        <pc:sldMkLst>
          <pc:docMk/>
          <pc:sldMk cId="2573296547" sldId="257"/>
        </pc:sldMkLst>
        <pc:spChg chg="del mod">
          <ac:chgData name="Renee Wynveen" userId="aa63adf7-1bc0-42db-a45a-4059068a13f5" providerId="ADAL" clId="{BEA16021-934E-4975-8F4C-5B8D91951FB1}" dt="2020-05-28T10:15:38.211" v="222" actId="478"/>
          <ac:spMkLst>
            <pc:docMk/>
            <pc:sldMk cId="2573296547" sldId="257"/>
            <ac:spMk id="4" creationId="{43138112-04F8-49FC-B859-C1676792AC5D}"/>
          </ac:spMkLst>
        </pc:spChg>
        <pc:spChg chg="del">
          <ac:chgData name="Renee Wynveen" userId="aa63adf7-1bc0-42db-a45a-4059068a13f5" providerId="ADAL" clId="{BEA16021-934E-4975-8F4C-5B8D91951FB1}" dt="2020-05-28T09:59:40.776" v="213" actId="478"/>
          <ac:spMkLst>
            <pc:docMk/>
            <pc:sldMk cId="2573296547" sldId="257"/>
            <ac:spMk id="5" creationId="{E66B2E45-E89C-4163-8DE0-1DBFB3B5F8F1}"/>
          </ac:spMkLst>
        </pc:spChg>
        <pc:spChg chg="del">
          <ac:chgData name="Renee Wynveen" userId="aa63adf7-1bc0-42db-a45a-4059068a13f5" providerId="ADAL" clId="{BEA16021-934E-4975-8F4C-5B8D91951FB1}" dt="2020-05-28T09:59:42.071" v="214" actId="478"/>
          <ac:spMkLst>
            <pc:docMk/>
            <pc:sldMk cId="2573296547" sldId="257"/>
            <ac:spMk id="6" creationId="{23B9BDBC-5BB4-4AAF-ADDE-E90CC06EB228}"/>
          </ac:spMkLst>
        </pc:spChg>
        <pc:spChg chg="del">
          <ac:chgData name="Renee Wynveen" userId="aa63adf7-1bc0-42db-a45a-4059068a13f5" providerId="ADAL" clId="{BEA16021-934E-4975-8F4C-5B8D91951FB1}" dt="2020-05-28T10:13:14.852" v="215" actId="478"/>
          <ac:spMkLst>
            <pc:docMk/>
            <pc:sldMk cId="2573296547" sldId="257"/>
            <ac:spMk id="7" creationId="{8F6CFA2B-B667-42E0-994C-3501643A1F37}"/>
          </ac:spMkLst>
        </pc:spChg>
        <pc:spChg chg="del">
          <ac:chgData name="Renee Wynveen" userId="aa63adf7-1bc0-42db-a45a-4059068a13f5" providerId="ADAL" clId="{BEA16021-934E-4975-8F4C-5B8D91951FB1}" dt="2020-05-28T10:13:16.473" v="216" actId="478"/>
          <ac:spMkLst>
            <pc:docMk/>
            <pc:sldMk cId="2573296547" sldId="257"/>
            <ac:spMk id="8" creationId="{2A5810AF-CBE8-484F-AE52-C9DC0CB3B121}"/>
          </ac:spMkLst>
        </pc:spChg>
        <pc:graphicFrameChg chg="add del mod">
          <ac:chgData name="Renee Wynveen" userId="aa63adf7-1bc0-42db-a45a-4059068a13f5" providerId="ADAL" clId="{BEA16021-934E-4975-8F4C-5B8D91951FB1}" dt="2020-05-28T10:15:58.731" v="225" actId="478"/>
          <ac:graphicFrameMkLst>
            <pc:docMk/>
            <pc:sldMk cId="2573296547" sldId="257"/>
            <ac:graphicFrameMk id="9" creationId="{672AF2F4-F6D9-409D-8284-48FFEFAC5533}"/>
          </ac:graphicFrameMkLst>
        </pc:graphicFrameChg>
        <pc:graphicFrameChg chg="add mod">
          <ac:chgData name="Renee Wynveen" userId="aa63adf7-1bc0-42db-a45a-4059068a13f5" providerId="ADAL" clId="{BEA16021-934E-4975-8F4C-5B8D91951FB1}" dt="2020-05-28T10:17:35.523" v="234" actId="255"/>
          <ac:graphicFrameMkLst>
            <pc:docMk/>
            <pc:sldMk cId="2573296547" sldId="257"/>
            <ac:graphicFrameMk id="10" creationId="{672AF2F4-F6D9-409D-8284-48FFEFAC5533}"/>
          </ac:graphicFrameMkLst>
        </pc:graphicFrameChg>
      </pc:sldChg>
      <pc:sldChg chg="addSp delSp modSp mod">
        <pc:chgData name="Renee Wynveen" userId="aa63adf7-1bc0-42db-a45a-4059068a13f5" providerId="ADAL" clId="{BEA16021-934E-4975-8F4C-5B8D91951FB1}" dt="2020-05-28T09:52:30.559" v="212" actId="1076"/>
        <pc:sldMkLst>
          <pc:docMk/>
          <pc:sldMk cId="3562760870" sldId="258"/>
        </pc:sldMkLst>
        <pc:spChg chg="mod">
          <ac:chgData name="Renee Wynveen" userId="aa63adf7-1bc0-42db-a45a-4059068a13f5" providerId="ADAL" clId="{BEA16021-934E-4975-8F4C-5B8D91951FB1}" dt="2020-05-28T09:48:07.639" v="165" actId="14100"/>
          <ac:spMkLst>
            <pc:docMk/>
            <pc:sldMk cId="3562760870" sldId="258"/>
            <ac:spMk id="2" creationId="{EE5748E9-A791-4A7D-8A8A-39E0C85DA740}"/>
          </ac:spMkLst>
        </pc:spChg>
        <pc:spChg chg="del">
          <ac:chgData name="Renee Wynveen" userId="aa63adf7-1bc0-42db-a45a-4059068a13f5" providerId="ADAL" clId="{BEA16021-934E-4975-8F4C-5B8D91951FB1}" dt="2020-05-28T09:46:32.691" v="149" actId="478"/>
          <ac:spMkLst>
            <pc:docMk/>
            <pc:sldMk cId="3562760870" sldId="258"/>
            <ac:spMk id="3" creationId="{02FE521D-43F5-41A1-B1E6-C5690B785CD5}"/>
          </ac:spMkLst>
        </pc:spChg>
        <pc:spChg chg="add mod">
          <ac:chgData name="Renee Wynveen" userId="aa63adf7-1bc0-42db-a45a-4059068a13f5" providerId="ADAL" clId="{BEA16021-934E-4975-8F4C-5B8D91951FB1}" dt="2020-05-28T09:52:30.559" v="212" actId="1076"/>
          <ac:spMkLst>
            <pc:docMk/>
            <pc:sldMk cId="3562760870" sldId="258"/>
            <ac:spMk id="7" creationId="{D4226171-F6AE-4358-9FE3-6CB63396AE66}"/>
          </ac:spMkLst>
        </pc:spChg>
        <pc:graphicFrameChg chg="add mod">
          <ac:chgData name="Renee Wynveen" userId="aa63adf7-1bc0-42db-a45a-4059068a13f5" providerId="ADAL" clId="{BEA16021-934E-4975-8F4C-5B8D91951FB1}" dt="2020-05-28T09:48:32.135" v="171" actId="14100"/>
          <ac:graphicFrameMkLst>
            <pc:docMk/>
            <pc:sldMk cId="3562760870" sldId="258"/>
            <ac:graphicFrameMk id="6" creationId="{00000000-0008-0000-0100-000002000000}"/>
          </ac:graphicFrameMkLst>
        </pc:graphicFrameChg>
        <pc:picChg chg="add mod">
          <ac:chgData name="Renee Wynveen" userId="aa63adf7-1bc0-42db-a45a-4059068a13f5" providerId="ADAL" clId="{BEA16021-934E-4975-8F4C-5B8D91951FB1}" dt="2020-05-28T09:49:04.055" v="179" actId="14100"/>
          <ac:picMkLst>
            <pc:docMk/>
            <pc:sldMk cId="3562760870" sldId="258"/>
            <ac:picMk id="5" creationId="{C16C8EB2-5812-44AF-AA4F-9167B953D51E}"/>
          </ac:picMkLst>
        </pc:picChg>
      </pc:sldChg>
      <pc:sldChg chg="addSp delSp modSp add mod modClrScheme chgLayout">
        <pc:chgData name="Renee Wynveen" userId="aa63adf7-1bc0-42db-a45a-4059068a13f5" providerId="ADAL" clId="{BEA16021-934E-4975-8F4C-5B8D91951FB1}" dt="2020-05-28T10:26:08.782" v="433" actId="2711"/>
        <pc:sldMkLst>
          <pc:docMk/>
          <pc:sldMk cId="8707286" sldId="259"/>
        </pc:sldMkLst>
        <pc:spChg chg="del">
          <ac:chgData name="Renee Wynveen" userId="aa63adf7-1bc0-42db-a45a-4059068a13f5" providerId="ADAL" clId="{BEA16021-934E-4975-8F4C-5B8D91951FB1}" dt="2020-05-28T10:19:39.400" v="240" actId="478"/>
          <ac:spMkLst>
            <pc:docMk/>
            <pc:sldMk cId="8707286" sldId="259"/>
            <ac:spMk id="2" creationId="{AF47573B-B016-4931-A0F5-CE9E34DBB229}"/>
          </ac:spMkLst>
        </pc:spChg>
        <pc:spChg chg="del">
          <ac:chgData name="Renee Wynveen" userId="aa63adf7-1bc0-42db-a45a-4059068a13f5" providerId="ADAL" clId="{BEA16021-934E-4975-8F4C-5B8D91951FB1}" dt="2020-05-28T10:19:35.611" v="239" actId="478"/>
          <ac:spMkLst>
            <pc:docMk/>
            <pc:sldMk cId="8707286" sldId="259"/>
            <ac:spMk id="3" creationId="{A439EAED-C02C-4386-A079-24E8038E8113}"/>
          </ac:spMkLst>
        </pc:spChg>
        <pc:spChg chg="del">
          <ac:chgData name="Renee Wynveen" userId="aa63adf7-1bc0-42db-a45a-4059068a13f5" providerId="ADAL" clId="{BEA16021-934E-4975-8F4C-5B8D91951FB1}" dt="2020-05-28T10:19:33.301" v="238" actId="478"/>
          <ac:spMkLst>
            <pc:docMk/>
            <pc:sldMk cId="8707286" sldId="259"/>
            <ac:spMk id="4" creationId="{E418385A-E114-4244-8471-AB9AFE65D96D}"/>
          </ac:spMkLst>
        </pc:spChg>
        <pc:spChg chg="del">
          <ac:chgData name="Renee Wynveen" userId="aa63adf7-1bc0-42db-a45a-4059068a13f5" providerId="ADAL" clId="{BEA16021-934E-4975-8F4C-5B8D91951FB1}" dt="2020-05-28T10:19:29.622" v="236" actId="478"/>
          <ac:spMkLst>
            <pc:docMk/>
            <pc:sldMk cId="8707286" sldId="259"/>
            <ac:spMk id="5" creationId="{39A0B345-2525-4979-A399-078D92ACEEA0}"/>
          </ac:spMkLst>
        </pc:spChg>
        <pc:spChg chg="del">
          <ac:chgData name="Renee Wynveen" userId="aa63adf7-1bc0-42db-a45a-4059068a13f5" providerId="ADAL" clId="{BEA16021-934E-4975-8F4C-5B8D91951FB1}" dt="2020-05-28T10:19:30.928" v="237" actId="478"/>
          <ac:spMkLst>
            <pc:docMk/>
            <pc:sldMk cId="8707286" sldId="259"/>
            <ac:spMk id="6" creationId="{9370DE26-D397-407D-AFC3-4ECD01410B92}"/>
          </ac:spMkLst>
        </pc:spChg>
        <pc:spChg chg="add mod">
          <ac:chgData name="Renee Wynveen" userId="aa63adf7-1bc0-42db-a45a-4059068a13f5" providerId="ADAL" clId="{BEA16021-934E-4975-8F4C-5B8D91951FB1}" dt="2020-05-28T10:26:08.782" v="433" actId="2711"/>
          <ac:spMkLst>
            <pc:docMk/>
            <pc:sldMk cId="8707286" sldId="259"/>
            <ac:spMk id="7" creationId="{E2F710C7-DD78-4802-BB75-D99F75240685}"/>
          </ac:spMkLst>
        </pc:spChg>
        <pc:graphicFrameChg chg="add mod">
          <ac:chgData name="Renee Wynveen" userId="aa63adf7-1bc0-42db-a45a-4059068a13f5" providerId="ADAL" clId="{BEA16021-934E-4975-8F4C-5B8D91951FB1}" dt="2020-05-28T10:25:21.970" v="426" actId="1076"/>
          <ac:graphicFrameMkLst>
            <pc:docMk/>
            <pc:sldMk cId="8707286" sldId="259"/>
            <ac:graphicFrameMk id="8" creationId="{42C9B5C3-8F58-4A16-A4C1-413982A9707C}"/>
          </ac:graphicFrameMkLst>
        </pc:graphicFrameChg>
      </pc:sldChg>
      <pc:sldChg chg="addSp delSp modSp add mod modClrScheme chgLayout">
        <pc:chgData name="Renee Wynveen" userId="aa63adf7-1bc0-42db-a45a-4059068a13f5" providerId="ADAL" clId="{BEA16021-934E-4975-8F4C-5B8D91951FB1}" dt="2020-05-28T10:32:35.943" v="521" actId="20577"/>
        <pc:sldMkLst>
          <pc:docMk/>
          <pc:sldMk cId="3495144014" sldId="260"/>
        </pc:sldMkLst>
        <pc:spChg chg="del">
          <ac:chgData name="Renee Wynveen" userId="aa63adf7-1bc0-42db-a45a-4059068a13f5" providerId="ADAL" clId="{BEA16021-934E-4975-8F4C-5B8D91951FB1}" dt="2020-05-28T10:27:04.209" v="436" actId="478"/>
          <ac:spMkLst>
            <pc:docMk/>
            <pc:sldMk cId="3495144014" sldId="260"/>
            <ac:spMk id="2" creationId="{1F912382-9C16-4EFE-B92E-7EBBBA2D4C59}"/>
          </ac:spMkLst>
        </pc:spChg>
        <pc:spChg chg="del">
          <ac:chgData name="Renee Wynveen" userId="aa63adf7-1bc0-42db-a45a-4059068a13f5" providerId="ADAL" clId="{BEA16021-934E-4975-8F4C-5B8D91951FB1}" dt="2020-05-28T10:27:02.100" v="435" actId="478"/>
          <ac:spMkLst>
            <pc:docMk/>
            <pc:sldMk cId="3495144014" sldId="260"/>
            <ac:spMk id="3" creationId="{A3D32AA3-2E40-4EF4-9508-85ECE3C36EC0}"/>
          </ac:spMkLst>
        </pc:spChg>
        <pc:spChg chg="add mod">
          <ac:chgData name="Renee Wynveen" userId="aa63adf7-1bc0-42db-a45a-4059068a13f5" providerId="ADAL" clId="{BEA16021-934E-4975-8F4C-5B8D91951FB1}" dt="2020-05-28T10:32:23.730" v="492" actId="26606"/>
          <ac:spMkLst>
            <pc:docMk/>
            <pc:sldMk cId="3495144014" sldId="260"/>
            <ac:spMk id="5" creationId="{A4448A06-DCBE-4BCD-AB11-164275C9E990}"/>
          </ac:spMkLst>
        </pc:spChg>
        <pc:spChg chg="add mod">
          <ac:chgData name="Renee Wynveen" userId="aa63adf7-1bc0-42db-a45a-4059068a13f5" providerId="ADAL" clId="{BEA16021-934E-4975-8F4C-5B8D91951FB1}" dt="2020-05-28T10:32:35.943" v="521" actId="20577"/>
          <ac:spMkLst>
            <pc:docMk/>
            <pc:sldMk cId="3495144014" sldId="260"/>
            <ac:spMk id="10" creationId="{59D11F85-ACA6-4797-A63E-AB97D84F4FF4}"/>
          </ac:spMkLst>
        </pc:spChg>
        <pc:graphicFrameChg chg="add mod ord">
          <ac:chgData name="Renee Wynveen" userId="aa63adf7-1bc0-42db-a45a-4059068a13f5" providerId="ADAL" clId="{BEA16021-934E-4975-8F4C-5B8D91951FB1}" dt="2020-05-28T10:32:23.730" v="492" actId="26606"/>
          <ac:graphicFrameMkLst>
            <pc:docMk/>
            <pc:sldMk cId="3495144014" sldId="260"/>
            <ac:graphicFrameMk id="4" creationId="{00000000-0008-0000-0500-000002000000}"/>
          </ac:graphicFrameMkLst>
        </pc:graphicFrameChg>
      </pc:sldChg>
      <pc:sldChg chg="addSp delSp modSp add mod modClrScheme chgLayout">
        <pc:chgData name="Renee Wynveen" userId="aa63adf7-1bc0-42db-a45a-4059068a13f5" providerId="ADAL" clId="{BEA16021-934E-4975-8F4C-5B8D91951FB1}" dt="2020-05-28T10:36:47.900" v="559" actId="26606"/>
        <pc:sldMkLst>
          <pc:docMk/>
          <pc:sldMk cId="296738791" sldId="261"/>
        </pc:sldMkLst>
        <pc:spChg chg="mod">
          <ac:chgData name="Renee Wynveen" userId="aa63adf7-1bc0-42db-a45a-4059068a13f5" providerId="ADAL" clId="{BEA16021-934E-4975-8F4C-5B8D91951FB1}" dt="2020-05-28T10:36:47.900" v="559" actId="26606"/>
          <ac:spMkLst>
            <pc:docMk/>
            <pc:sldMk cId="296738791" sldId="261"/>
            <ac:spMk id="2" creationId="{F68FC2D8-D9FA-4080-995D-9DABBA2481DC}"/>
          </ac:spMkLst>
        </pc:spChg>
        <pc:spChg chg="del">
          <ac:chgData name="Renee Wynveen" userId="aa63adf7-1bc0-42db-a45a-4059068a13f5" providerId="ADAL" clId="{BEA16021-934E-4975-8F4C-5B8D91951FB1}" dt="2020-05-28T10:35:54.810" v="550" actId="478"/>
          <ac:spMkLst>
            <pc:docMk/>
            <pc:sldMk cId="296738791" sldId="261"/>
            <ac:spMk id="3" creationId="{F60B8141-2048-4C43-B463-163D58255F86}"/>
          </ac:spMkLst>
        </pc:spChg>
        <pc:spChg chg="add del mod">
          <ac:chgData name="Renee Wynveen" userId="aa63adf7-1bc0-42db-a45a-4059068a13f5" providerId="ADAL" clId="{BEA16021-934E-4975-8F4C-5B8D91951FB1}" dt="2020-05-28T10:36:47.900" v="559" actId="26606"/>
          <ac:spMkLst>
            <pc:docMk/>
            <pc:sldMk cId="296738791" sldId="261"/>
            <ac:spMk id="4" creationId="{35602A4F-14DA-49D5-9F5D-35F750BF7B87}"/>
          </ac:spMkLst>
        </pc:spChg>
        <pc:spChg chg="del">
          <ac:chgData name="Renee Wynveen" userId="aa63adf7-1bc0-42db-a45a-4059068a13f5" providerId="ADAL" clId="{BEA16021-934E-4975-8F4C-5B8D91951FB1}" dt="2020-05-28T10:35:52.643" v="548" actId="478"/>
          <ac:spMkLst>
            <pc:docMk/>
            <pc:sldMk cId="296738791" sldId="261"/>
            <ac:spMk id="5" creationId="{3AF68C66-78F2-44B8-9042-58CFF58FA82A}"/>
          </ac:spMkLst>
        </pc:spChg>
        <pc:spChg chg="del">
          <ac:chgData name="Renee Wynveen" userId="aa63adf7-1bc0-42db-a45a-4059068a13f5" providerId="ADAL" clId="{BEA16021-934E-4975-8F4C-5B8D91951FB1}" dt="2020-05-28T10:35:53.678" v="549" actId="478"/>
          <ac:spMkLst>
            <pc:docMk/>
            <pc:sldMk cId="296738791" sldId="261"/>
            <ac:spMk id="6" creationId="{D4463721-1428-440B-87C2-E62E16D7E87F}"/>
          </ac:spMkLst>
        </pc:spChg>
        <pc:graphicFrameChg chg="add del mod">
          <ac:chgData name="Renee Wynveen" userId="aa63adf7-1bc0-42db-a45a-4059068a13f5" providerId="ADAL" clId="{BEA16021-934E-4975-8F4C-5B8D91951FB1}" dt="2020-05-28T10:36:01.751" v="553"/>
          <ac:graphicFrameMkLst>
            <pc:docMk/>
            <pc:sldMk cId="296738791" sldId="261"/>
            <ac:graphicFrameMk id="7" creationId="{4636579F-D7D1-4ACF-BEAB-0564640CF9F1}"/>
          </ac:graphicFrameMkLst>
        </pc:graphicFrameChg>
        <pc:graphicFrameChg chg="add del mod">
          <ac:chgData name="Renee Wynveen" userId="aa63adf7-1bc0-42db-a45a-4059068a13f5" providerId="ADAL" clId="{BEA16021-934E-4975-8F4C-5B8D91951FB1}" dt="2020-05-28T10:36:47.866" v="558" actId="26606"/>
          <ac:graphicFrameMkLst>
            <pc:docMk/>
            <pc:sldMk cId="296738791" sldId="261"/>
            <ac:graphicFrameMk id="8" creationId="{B3BC8257-607A-4F78-8041-59ADD1F3F678}"/>
          </ac:graphicFrameMkLst>
        </pc:graphicFrameChg>
        <pc:graphicFrameChg chg="add mod">
          <ac:chgData name="Renee Wynveen" userId="aa63adf7-1bc0-42db-a45a-4059068a13f5" providerId="ADAL" clId="{BEA16021-934E-4975-8F4C-5B8D91951FB1}" dt="2020-05-28T10:36:47.900" v="559" actId="26606"/>
          <ac:graphicFrameMkLst>
            <pc:docMk/>
            <pc:sldMk cId="296738791" sldId="261"/>
            <ac:graphicFrameMk id="10" creationId="{5FF91ECC-D95B-42D8-903F-5C1BC6F5764C}"/>
          </ac:graphicFrameMkLst>
        </pc:graphicFrameChg>
      </pc:sldChg>
      <pc:sldMasterChg chg="modSp">
        <pc:chgData name="Renee Wynveen" userId="aa63adf7-1bc0-42db-a45a-4059068a13f5" providerId="ADAL" clId="{BEA16021-934E-4975-8F4C-5B8D91951FB1}" dt="2020-05-28T09:48:50.593" v="177" actId="20577"/>
        <pc:sldMasterMkLst>
          <pc:docMk/>
          <pc:sldMasterMk cId="1448104111" sldId="2147483708"/>
        </pc:sldMasterMkLst>
        <pc:spChg chg="mod">
          <ac:chgData name="Renee Wynveen" userId="aa63adf7-1bc0-42db-a45a-4059068a13f5" providerId="ADAL" clId="{BEA16021-934E-4975-8F4C-5B8D91951FB1}" dt="2020-05-28T09:48:50.593" v="177" actId="20577"/>
          <ac:spMkLst>
            <pc:docMk/>
            <pc:sldMasterMk cId="1448104111" sldId="2147483708"/>
            <ac:spMk id="8" creationId="{00000000-0000-0000-0000-000000000000}"/>
          </ac:spMkLst>
        </pc:spChg>
      </pc:sldMasterChg>
    </pc:docChg>
  </pc:docChgLst>
</pc:chgInfo>
</file>

<file path=ppt/charts/_rels/chart1.xml.rels><?xml version="1.0" encoding="UTF-8" standalone="yes"?>
<Relationships xmlns="http://schemas.openxmlformats.org/package/2006/relationships"><Relationship Id="rId1" Type="http://schemas.openxmlformats.org/officeDocument/2006/relationships/oleObject" Target="file:///C:\Users\WYNVEEN\AppData\Local\Temp\Temp1_Data_All_200528.zip\NFI%20WG%20Modules%20Prioritisation.xlsx" TargetMode="External"/></Relationships>
</file>

<file path=ppt/charts/_rels/chart2.xml.rels><?xml version="1.0" encoding="UTF-8" standalone="yes"?>
<Relationships xmlns="http://schemas.openxmlformats.org/package/2006/relationships"><Relationship Id="rId3" Type="http://schemas.openxmlformats.org/officeDocument/2006/relationships/oleObject" Target="file:///C:\Users\WYNVEEN\AppData\Local\Temp\Temp1_Data_All_200528.zip\NFI%20WG%20Modules%20Prioritisation.xlsx" TargetMode="External"/><Relationship Id="rId2" Type="http://schemas.microsoft.com/office/2011/relationships/chartColorStyle" Target="colors1.xml"/><Relationship Id="rId1" Type="http://schemas.microsoft.com/office/2011/relationships/chartStyle" Target="style1.xml"/></Relationships>
</file>

<file path=ppt/charts/_rels/chart3.xml.rels><?xml version="1.0" encoding="UTF-8" standalone="yes"?>
<Relationships xmlns="http://schemas.openxmlformats.org/package/2006/relationships"><Relationship Id="rId3" Type="http://schemas.openxmlformats.org/officeDocument/2006/relationships/oleObject" Target="file:///C:\Users\WYNVEEN\AppData\Local\Temp\Temp1_Data_All_200528.zip\NFI%20WG%20Modules%20Prioritisation.xlsx" TargetMode="External"/><Relationship Id="rId2" Type="http://schemas.microsoft.com/office/2011/relationships/chartColorStyle" Target="colors2.xml"/><Relationship Id="rId1" Type="http://schemas.microsoft.com/office/2011/relationships/chartStyle" Target="style2.xml"/></Relationships>
</file>

<file path=ppt/charts/_rels/chart4.xml.rels><?xml version="1.0" encoding="UTF-8" standalone="yes"?>
<Relationships xmlns="http://schemas.openxmlformats.org/package/2006/relationships"><Relationship Id="rId1" Type="http://schemas.openxmlformats.org/officeDocument/2006/relationships/oleObject" Target="file:///C:\Users\WYNVEEN\AppData\Local\Temp\Temp1_Data_All_200528.zip\NFI%20WG%20Modules%20Prioritisation.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r>
              <a:rPr lang="en-US"/>
              <a:t>What kind of organisation do you work for? </a:t>
            </a:r>
          </a:p>
        </c:rich>
      </c:tx>
      <c:layout>
        <c:manualLayout>
          <c:xMode val="edge"/>
          <c:yMode val="edge"/>
          <c:x val="0.13411055555555554"/>
          <c:y val="1.1759259259259259E-2"/>
        </c:manualLayout>
      </c:layout>
      <c:overlay val="0"/>
    </c:title>
    <c:autoTitleDeleted val="0"/>
    <c:plotArea>
      <c:layout/>
      <c:barChart>
        <c:barDir val="col"/>
        <c:grouping val="clustered"/>
        <c:varyColors val="0"/>
        <c:ser>
          <c:idx val="0"/>
          <c:order val="0"/>
          <c:tx>
            <c:strRef>
              <c:f>'Question 2'!$B$3</c:f>
              <c:strCache>
                <c:ptCount val="1"/>
                <c:pt idx="0">
                  <c:v>Responses</c:v>
                </c:pt>
              </c:strCache>
            </c:strRef>
          </c:tx>
          <c:spPr>
            <a:solidFill>
              <a:srgbClr val="7F1416"/>
            </a:solidFill>
            <a:ln>
              <a:prstDash val="solid"/>
            </a:ln>
          </c:spPr>
          <c:invertIfNegative val="0"/>
          <c:cat>
            <c:strRef>
              <c:f>'Question 2'!$A$4:$A$12</c:f>
              <c:strCache>
                <c:ptCount val="9"/>
                <c:pt idx="0">
                  <c:v>International NGO</c:v>
                </c:pt>
                <c:pt idx="1">
                  <c:v>National NGO</c:v>
                </c:pt>
                <c:pt idx="2">
                  <c:v>United Nations</c:v>
                </c:pt>
                <c:pt idx="3">
                  <c:v>Shelter Cluster</c:v>
                </c:pt>
                <c:pt idx="4">
                  <c:v>Academia</c:v>
                </c:pt>
                <c:pt idx="5">
                  <c:v>Private Sector</c:v>
                </c:pt>
                <c:pt idx="6">
                  <c:v>Government</c:v>
                </c:pt>
                <c:pt idx="7">
                  <c:v>Other</c:v>
                </c:pt>
                <c:pt idx="8">
                  <c:v>Other (please specify)</c:v>
                </c:pt>
              </c:strCache>
            </c:strRef>
          </c:cat>
          <c:val>
            <c:numRef>
              <c:f>'Question 2'!$B$4:$B$12</c:f>
              <c:numCache>
                <c:formatCode>0.00%</c:formatCode>
                <c:ptCount val="9"/>
                <c:pt idx="0">
                  <c:v>0.1333</c:v>
                </c:pt>
                <c:pt idx="1">
                  <c:v>6.6699999999999995E-2</c:v>
                </c:pt>
                <c:pt idx="2">
                  <c:v>0.33329999999999999</c:v>
                </c:pt>
                <c:pt idx="3">
                  <c:v>0.26669999999999999</c:v>
                </c:pt>
                <c:pt idx="4">
                  <c:v>6.6699999999999995E-2</c:v>
                </c:pt>
                <c:pt idx="5">
                  <c:v>0</c:v>
                </c:pt>
                <c:pt idx="6">
                  <c:v>0</c:v>
                </c:pt>
                <c:pt idx="7">
                  <c:v>0</c:v>
                </c:pt>
                <c:pt idx="8">
                  <c:v>0.1333</c:v>
                </c:pt>
              </c:numCache>
            </c:numRef>
          </c:val>
          <c:extLst>
            <c:ext xmlns:c16="http://schemas.microsoft.com/office/drawing/2014/chart" uri="{C3380CC4-5D6E-409C-BE32-E72D297353CC}">
              <c16:uniqueId val="{00000000-93F0-4E17-8CFB-A66636F60DC9}"/>
            </c:ext>
          </c:extLst>
        </c:ser>
        <c:dLbls>
          <c:showLegendKey val="0"/>
          <c:showVal val="0"/>
          <c:showCatName val="0"/>
          <c:showSerName val="0"/>
          <c:showPercent val="0"/>
          <c:showBubbleSize val="0"/>
        </c:dLbls>
        <c:gapWidth val="150"/>
        <c:axId val="10"/>
        <c:axId val="100"/>
      </c:barChart>
      <c:valAx>
        <c:axId val="100"/>
        <c:scaling>
          <c:orientation val="minMax"/>
        </c:scaling>
        <c:delete val="0"/>
        <c:axPos val="l"/>
        <c:majorGridlines/>
        <c:numFmt formatCode="0.00%" sourceLinked="1"/>
        <c:majorTickMark val="out"/>
        <c:minorTickMark val="none"/>
        <c:tickLblPos val="nextTo"/>
        <c:crossAx val="10"/>
        <c:crosses val="autoZero"/>
        <c:crossBetween val="between"/>
      </c:valAx>
      <c:catAx>
        <c:axId val="10"/>
        <c:scaling>
          <c:orientation val="minMax"/>
        </c:scaling>
        <c:delete val="0"/>
        <c:axPos val="b"/>
        <c:numFmt formatCode="General" sourceLinked="1"/>
        <c:majorTickMark val="out"/>
        <c:minorTickMark val="none"/>
        <c:tickLblPos val="nextTo"/>
        <c:crossAx val="100"/>
        <c:crosses val="autoZero"/>
        <c:auto val="0"/>
        <c:lblAlgn val="ctr"/>
        <c:lblOffset val="100"/>
        <c:noMultiLvlLbl val="0"/>
      </c:catAx>
    </c:plotArea>
    <c:legend>
      <c:legendPos val="r"/>
      <c:overlay val="0"/>
    </c:legend>
    <c:plotVisOnly val="0"/>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chemeClr val="tx1">
                    <a:lumMod val="65000"/>
                    <a:lumOff val="35000"/>
                  </a:schemeClr>
                </a:solidFill>
                <a:latin typeface="+mn-lt"/>
                <a:ea typeface="+mn-ea"/>
                <a:cs typeface="+mn-cs"/>
              </a:defRPr>
            </a:pPr>
            <a:r>
              <a:rPr lang="en-US" sz="1600" b="1"/>
              <a:t>Evaluation of Importance of Modules for the NFI Training</a:t>
            </a:r>
          </a:p>
        </c:rich>
      </c:tx>
      <c:overlay val="0"/>
      <c:spPr>
        <a:noFill/>
        <a:ln>
          <a:noFill/>
        </a:ln>
        <a:effectLst/>
      </c:spPr>
      <c:txPr>
        <a:bodyPr rot="0" spcFirstLastPara="1" vertOverflow="ellipsis" vert="horz" wrap="square" anchor="ctr" anchorCtr="1"/>
        <a:lstStyle/>
        <a:p>
          <a:pPr>
            <a:defRPr sz="16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radarChart>
        <c:radarStyle val="marker"/>
        <c:varyColors val="0"/>
        <c:ser>
          <c:idx val="0"/>
          <c:order val="0"/>
          <c:tx>
            <c:strRef>
              <c:f>'Question 3'!$B$27</c:f>
              <c:strCache>
                <c:ptCount val="1"/>
                <c:pt idx="0">
                  <c:v>Nice to have</c:v>
                </c:pt>
              </c:strCache>
            </c:strRef>
          </c:tx>
          <c:spPr>
            <a:ln w="28575" cap="rnd">
              <a:solidFill>
                <a:srgbClr val="FFB100"/>
              </a:solidFill>
              <a:round/>
            </a:ln>
            <a:effectLst/>
          </c:spPr>
          <c:marker>
            <c:symbol val="none"/>
          </c:marker>
          <c:cat>
            <c:strRef>
              <c:f>'Question 3'!$A$28:$A$46</c:f>
              <c:strCache>
                <c:ptCount val="19"/>
                <c:pt idx="0">
                  <c:v>Needs Assessment</c:v>
                </c:pt>
                <c:pt idx="1">
                  <c:v>Beneficiary Selection and targeting</c:v>
                </c:pt>
                <c:pt idx="2">
                  <c:v>NFI modalities (cash, in-kind, mixed modalities, etc.)</c:v>
                </c:pt>
                <c:pt idx="3">
                  <c:v>Contextualisation of kits</c:v>
                </c:pt>
                <c:pt idx="4">
                  <c:v>Procurement (Local vs. Intl and process)</c:v>
                </c:pt>
                <c:pt idx="5">
                  <c:v>Common Pipelines</c:v>
                </c:pt>
                <c:pt idx="6">
                  <c:v>Contingency Planning/Preparedness</c:v>
                </c:pt>
                <c:pt idx="7">
                  <c:v>Market assessments for NFIs</c:v>
                </c:pt>
                <c:pt idx="8">
                  <c:v>Specifications for local procurement</c:v>
                </c:pt>
                <c:pt idx="9">
                  <c:v>Quality Control for compliance with specifications</c:v>
                </c:pt>
                <c:pt idx="10">
                  <c:v>Distribution planning</c:v>
                </c:pt>
                <c:pt idx="11">
                  <c:v>Distribution implementation</c:v>
                </c:pt>
                <c:pt idx="12">
                  <c:v>Demonstration/Technical Assistance</c:v>
                </c:pt>
                <c:pt idx="13">
                  <c:v>Gender related vulnerabilities, GBV, inclusion</c:v>
                </c:pt>
                <c:pt idx="14">
                  <c:v>Environmental Considerations</c:v>
                </c:pt>
                <c:pt idx="15">
                  <c:v>Post Distribution Monitoring</c:v>
                </c:pt>
                <c:pt idx="16">
                  <c:v>Accountability</c:v>
                </c:pt>
                <c:pt idx="17">
                  <c:v>Longer Term Impact</c:v>
                </c:pt>
                <c:pt idx="18">
                  <c:v>Fuel and energy sources for cooking, heating and lighting</c:v>
                </c:pt>
              </c:strCache>
            </c:strRef>
          </c:cat>
          <c:val>
            <c:numRef>
              <c:f>'Question 3'!$B$28:$B$46</c:f>
              <c:numCache>
                <c:formatCode>General</c:formatCode>
                <c:ptCount val="19"/>
                <c:pt idx="0">
                  <c:v>0</c:v>
                </c:pt>
                <c:pt idx="1">
                  <c:v>2</c:v>
                </c:pt>
                <c:pt idx="2">
                  <c:v>1</c:v>
                </c:pt>
                <c:pt idx="3">
                  <c:v>2</c:v>
                </c:pt>
                <c:pt idx="4">
                  <c:v>8</c:v>
                </c:pt>
                <c:pt idx="5">
                  <c:v>5</c:v>
                </c:pt>
                <c:pt idx="6">
                  <c:v>2</c:v>
                </c:pt>
                <c:pt idx="7">
                  <c:v>1</c:v>
                </c:pt>
                <c:pt idx="8">
                  <c:v>6</c:v>
                </c:pt>
                <c:pt idx="9">
                  <c:v>3</c:v>
                </c:pt>
                <c:pt idx="10">
                  <c:v>2</c:v>
                </c:pt>
                <c:pt idx="11">
                  <c:v>3</c:v>
                </c:pt>
                <c:pt idx="12">
                  <c:v>5</c:v>
                </c:pt>
                <c:pt idx="13">
                  <c:v>2</c:v>
                </c:pt>
                <c:pt idx="14">
                  <c:v>5</c:v>
                </c:pt>
                <c:pt idx="15">
                  <c:v>1</c:v>
                </c:pt>
                <c:pt idx="16">
                  <c:v>0</c:v>
                </c:pt>
                <c:pt idx="17">
                  <c:v>2</c:v>
                </c:pt>
                <c:pt idx="18">
                  <c:v>4</c:v>
                </c:pt>
              </c:numCache>
            </c:numRef>
          </c:val>
          <c:extLst>
            <c:ext xmlns:c16="http://schemas.microsoft.com/office/drawing/2014/chart" uri="{C3380CC4-5D6E-409C-BE32-E72D297353CC}">
              <c16:uniqueId val="{00000000-6B09-4EF9-8195-822E8E346B71}"/>
            </c:ext>
          </c:extLst>
        </c:ser>
        <c:ser>
          <c:idx val="1"/>
          <c:order val="1"/>
          <c:tx>
            <c:strRef>
              <c:f>'Question 3'!$C$27</c:f>
              <c:strCache>
                <c:ptCount val="1"/>
                <c:pt idx="0">
                  <c:v>Quite important</c:v>
                </c:pt>
              </c:strCache>
            </c:strRef>
          </c:tx>
          <c:spPr>
            <a:ln w="28575" cap="rnd">
              <a:solidFill>
                <a:srgbClr val="04314C"/>
              </a:solidFill>
              <a:round/>
            </a:ln>
            <a:effectLst/>
          </c:spPr>
          <c:marker>
            <c:symbol val="none"/>
          </c:marker>
          <c:cat>
            <c:strRef>
              <c:f>'Question 3'!$A$28:$A$46</c:f>
              <c:strCache>
                <c:ptCount val="19"/>
                <c:pt idx="0">
                  <c:v>Needs Assessment</c:v>
                </c:pt>
                <c:pt idx="1">
                  <c:v>Beneficiary Selection and targeting</c:v>
                </c:pt>
                <c:pt idx="2">
                  <c:v>NFI modalities (cash, in-kind, mixed modalities, etc.)</c:v>
                </c:pt>
                <c:pt idx="3">
                  <c:v>Contextualisation of kits</c:v>
                </c:pt>
                <c:pt idx="4">
                  <c:v>Procurement (Local vs. Intl and process)</c:v>
                </c:pt>
                <c:pt idx="5">
                  <c:v>Common Pipelines</c:v>
                </c:pt>
                <c:pt idx="6">
                  <c:v>Contingency Planning/Preparedness</c:v>
                </c:pt>
                <c:pt idx="7">
                  <c:v>Market assessments for NFIs</c:v>
                </c:pt>
                <c:pt idx="8">
                  <c:v>Specifications for local procurement</c:v>
                </c:pt>
                <c:pt idx="9">
                  <c:v>Quality Control for compliance with specifications</c:v>
                </c:pt>
                <c:pt idx="10">
                  <c:v>Distribution planning</c:v>
                </c:pt>
                <c:pt idx="11">
                  <c:v>Distribution implementation</c:v>
                </c:pt>
                <c:pt idx="12">
                  <c:v>Demonstration/Technical Assistance</c:v>
                </c:pt>
                <c:pt idx="13">
                  <c:v>Gender related vulnerabilities, GBV, inclusion</c:v>
                </c:pt>
                <c:pt idx="14">
                  <c:v>Environmental Considerations</c:v>
                </c:pt>
                <c:pt idx="15">
                  <c:v>Post Distribution Monitoring</c:v>
                </c:pt>
                <c:pt idx="16">
                  <c:v>Accountability</c:v>
                </c:pt>
                <c:pt idx="17">
                  <c:v>Longer Term Impact</c:v>
                </c:pt>
                <c:pt idx="18">
                  <c:v>Fuel and energy sources for cooking, heating and lighting</c:v>
                </c:pt>
              </c:strCache>
            </c:strRef>
          </c:cat>
          <c:val>
            <c:numRef>
              <c:f>'Question 3'!$C$28:$C$46</c:f>
              <c:numCache>
                <c:formatCode>General</c:formatCode>
                <c:ptCount val="19"/>
                <c:pt idx="0">
                  <c:v>4</c:v>
                </c:pt>
                <c:pt idx="1">
                  <c:v>3</c:v>
                </c:pt>
                <c:pt idx="2">
                  <c:v>5</c:v>
                </c:pt>
                <c:pt idx="3">
                  <c:v>9</c:v>
                </c:pt>
                <c:pt idx="4">
                  <c:v>4</c:v>
                </c:pt>
                <c:pt idx="5">
                  <c:v>6</c:v>
                </c:pt>
                <c:pt idx="6">
                  <c:v>11</c:v>
                </c:pt>
                <c:pt idx="7">
                  <c:v>7</c:v>
                </c:pt>
                <c:pt idx="8">
                  <c:v>6</c:v>
                </c:pt>
                <c:pt idx="9">
                  <c:v>5</c:v>
                </c:pt>
                <c:pt idx="10">
                  <c:v>7</c:v>
                </c:pt>
                <c:pt idx="11">
                  <c:v>7</c:v>
                </c:pt>
                <c:pt idx="12">
                  <c:v>8</c:v>
                </c:pt>
                <c:pt idx="13">
                  <c:v>8</c:v>
                </c:pt>
                <c:pt idx="14">
                  <c:v>8</c:v>
                </c:pt>
                <c:pt idx="15">
                  <c:v>8</c:v>
                </c:pt>
                <c:pt idx="16">
                  <c:v>5</c:v>
                </c:pt>
                <c:pt idx="17">
                  <c:v>8</c:v>
                </c:pt>
                <c:pt idx="18">
                  <c:v>5</c:v>
                </c:pt>
              </c:numCache>
            </c:numRef>
          </c:val>
          <c:extLst>
            <c:ext xmlns:c16="http://schemas.microsoft.com/office/drawing/2014/chart" uri="{C3380CC4-5D6E-409C-BE32-E72D297353CC}">
              <c16:uniqueId val="{00000001-6B09-4EF9-8195-822E8E346B71}"/>
            </c:ext>
          </c:extLst>
        </c:ser>
        <c:ser>
          <c:idx val="2"/>
          <c:order val="2"/>
          <c:tx>
            <c:strRef>
              <c:f>'Question 3'!$D$27</c:f>
              <c:strCache>
                <c:ptCount val="1"/>
                <c:pt idx="0">
                  <c:v>Really Critical</c:v>
                </c:pt>
              </c:strCache>
            </c:strRef>
          </c:tx>
          <c:spPr>
            <a:ln w="28575" cap="rnd">
              <a:solidFill>
                <a:srgbClr val="7F1416"/>
              </a:solidFill>
              <a:round/>
            </a:ln>
            <a:effectLst/>
          </c:spPr>
          <c:marker>
            <c:symbol val="none"/>
          </c:marker>
          <c:cat>
            <c:strRef>
              <c:f>'Question 3'!$A$28:$A$46</c:f>
              <c:strCache>
                <c:ptCount val="19"/>
                <c:pt idx="0">
                  <c:v>Needs Assessment</c:v>
                </c:pt>
                <c:pt idx="1">
                  <c:v>Beneficiary Selection and targeting</c:v>
                </c:pt>
                <c:pt idx="2">
                  <c:v>NFI modalities (cash, in-kind, mixed modalities, etc.)</c:v>
                </c:pt>
                <c:pt idx="3">
                  <c:v>Contextualisation of kits</c:v>
                </c:pt>
                <c:pt idx="4">
                  <c:v>Procurement (Local vs. Intl and process)</c:v>
                </c:pt>
                <c:pt idx="5">
                  <c:v>Common Pipelines</c:v>
                </c:pt>
                <c:pt idx="6">
                  <c:v>Contingency Planning/Preparedness</c:v>
                </c:pt>
                <c:pt idx="7">
                  <c:v>Market assessments for NFIs</c:v>
                </c:pt>
                <c:pt idx="8">
                  <c:v>Specifications for local procurement</c:v>
                </c:pt>
                <c:pt idx="9">
                  <c:v>Quality Control for compliance with specifications</c:v>
                </c:pt>
                <c:pt idx="10">
                  <c:v>Distribution planning</c:v>
                </c:pt>
                <c:pt idx="11">
                  <c:v>Distribution implementation</c:v>
                </c:pt>
                <c:pt idx="12">
                  <c:v>Demonstration/Technical Assistance</c:v>
                </c:pt>
                <c:pt idx="13">
                  <c:v>Gender related vulnerabilities, GBV, inclusion</c:v>
                </c:pt>
                <c:pt idx="14">
                  <c:v>Environmental Considerations</c:v>
                </c:pt>
                <c:pt idx="15">
                  <c:v>Post Distribution Monitoring</c:v>
                </c:pt>
                <c:pt idx="16">
                  <c:v>Accountability</c:v>
                </c:pt>
                <c:pt idx="17">
                  <c:v>Longer Term Impact</c:v>
                </c:pt>
                <c:pt idx="18">
                  <c:v>Fuel and energy sources for cooking, heating and lighting</c:v>
                </c:pt>
              </c:strCache>
            </c:strRef>
          </c:cat>
          <c:val>
            <c:numRef>
              <c:f>'Question 3'!$D$28:$D$46</c:f>
              <c:numCache>
                <c:formatCode>General</c:formatCode>
                <c:ptCount val="19"/>
                <c:pt idx="0">
                  <c:v>8</c:v>
                </c:pt>
                <c:pt idx="1">
                  <c:v>9</c:v>
                </c:pt>
                <c:pt idx="2">
                  <c:v>8</c:v>
                </c:pt>
                <c:pt idx="3">
                  <c:v>2</c:v>
                </c:pt>
                <c:pt idx="4">
                  <c:v>2</c:v>
                </c:pt>
                <c:pt idx="5">
                  <c:v>2</c:v>
                </c:pt>
                <c:pt idx="6">
                  <c:v>1</c:v>
                </c:pt>
                <c:pt idx="7">
                  <c:v>5</c:v>
                </c:pt>
                <c:pt idx="8">
                  <c:v>2</c:v>
                </c:pt>
                <c:pt idx="9">
                  <c:v>5</c:v>
                </c:pt>
                <c:pt idx="10">
                  <c:v>5</c:v>
                </c:pt>
                <c:pt idx="11">
                  <c:v>3</c:v>
                </c:pt>
                <c:pt idx="12">
                  <c:v>0</c:v>
                </c:pt>
                <c:pt idx="13">
                  <c:v>3</c:v>
                </c:pt>
                <c:pt idx="14">
                  <c:v>1</c:v>
                </c:pt>
                <c:pt idx="15">
                  <c:v>4</c:v>
                </c:pt>
                <c:pt idx="16">
                  <c:v>9</c:v>
                </c:pt>
                <c:pt idx="17">
                  <c:v>3</c:v>
                </c:pt>
                <c:pt idx="18">
                  <c:v>5</c:v>
                </c:pt>
              </c:numCache>
            </c:numRef>
          </c:val>
          <c:extLst>
            <c:ext xmlns:c16="http://schemas.microsoft.com/office/drawing/2014/chart" uri="{C3380CC4-5D6E-409C-BE32-E72D297353CC}">
              <c16:uniqueId val="{00000002-6B09-4EF9-8195-822E8E346B71}"/>
            </c:ext>
          </c:extLst>
        </c:ser>
        <c:dLbls>
          <c:showLegendKey val="0"/>
          <c:showVal val="0"/>
          <c:showCatName val="0"/>
          <c:showSerName val="0"/>
          <c:showPercent val="0"/>
          <c:showBubbleSize val="0"/>
        </c:dLbls>
        <c:axId val="660083080"/>
        <c:axId val="660083408"/>
      </c:radarChart>
      <c:catAx>
        <c:axId val="6600830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660083408"/>
        <c:crosses val="autoZero"/>
        <c:auto val="1"/>
        <c:lblAlgn val="ctr"/>
        <c:lblOffset val="100"/>
        <c:noMultiLvlLbl val="0"/>
      </c:catAx>
      <c:valAx>
        <c:axId val="66008340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60083080"/>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radarChart>
        <c:radarStyle val="marker"/>
        <c:varyColors val="0"/>
        <c:ser>
          <c:idx val="0"/>
          <c:order val="0"/>
          <c:tx>
            <c:strRef>
              <c:f>'Question 4'!$B$25</c:f>
              <c:strCache>
                <c:ptCount val="1"/>
                <c:pt idx="0">
                  <c:v>Easy</c:v>
                </c:pt>
              </c:strCache>
            </c:strRef>
          </c:tx>
          <c:spPr>
            <a:ln w="28575" cap="rnd">
              <a:solidFill>
                <a:srgbClr val="65B630"/>
              </a:solidFill>
              <a:round/>
            </a:ln>
            <a:effectLst/>
          </c:spPr>
          <c:marker>
            <c:symbol val="none"/>
          </c:marker>
          <c:cat>
            <c:strRef>
              <c:f>'Question 4'!$A$26:$A$44</c:f>
              <c:strCache>
                <c:ptCount val="19"/>
                <c:pt idx="0">
                  <c:v>Needs Assessment</c:v>
                </c:pt>
                <c:pt idx="1">
                  <c:v>Beneficiary Selection and targeting</c:v>
                </c:pt>
                <c:pt idx="2">
                  <c:v>NFI modalities (cash, in-kind, mixed modalities, etc.)</c:v>
                </c:pt>
                <c:pt idx="3">
                  <c:v>Contextualisation of kits</c:v>
                </c:pt>
                <c:pt idx="4">
                  <c:v>Procurement (Local vs. Intl and process)</c:v>
                </c:pt>
                <c:pt idx="5">
                  <c:v>Common Pipelines</c:v>
                </c:pt>
                <c:pt idx="6">
                  <c:v>Contingency Planning/Preparedness</c:v>
                </c:pt>
                <c:pt idx="7">
                  <c:v>Market assessments for NFIs</c:v>
                </c:pt>
                <c:pt idx="8">
                  <c:v>Specifications for local procurement</c:v>
                </c:pt>
                <c:pt idx="9">
                  <c:v>Quality Control</c:v>
                </c:pt>
                <c:pt idx="10">
                  <c:v>Distribution planning</c:v>
                </c:pt>
                <c:pt idx="11">
                  <c:v>Distribution implementation</c:v>
                </c:pt>
                <c:pt idx="12">
                  <c:v>Demonstration/Technical Assistance</c:v>
                </c:pt>
                <c:pt idx="13">
                  <c:v>Gender related vulnerabilities, GBV, inclusion</c:v>
                </c:pt>
                <c:pt idx="14">
                  <c:v>Environmental Considerations</c:v>
                </c:pt>
                <c:pt idx="15">
                  <c:v>Post Distribution Monitoring</c:v>
                </c:pt>
                <c:pt idx="16">
                  <c:v>Accountability</c:v>
                </c:pt>
                <c:pt idx="17">
                  <c:v>Longer Term Impact</c:v>
                </c:pt>
                <c:pt idx="18">
                  <c:v>Fuel and energy sources for cooking, heating and lighting</c:v>
                </c:pt>
              </c:strCache>
            </c:strRef>
          </c:cat>
          <c:val>
            <c:numRef>
              <c:f>'Question 4'!$B$26:$B$44</c:f>
              <c:numCache>
                <c:formatCode>General</c:formatCode>
                <c:ptCount val="19"/>
                <c:pt idx="0">
                  <c:v>9</c:v>
                </c:pt>
                <c:pt idx="1">
                  <c:v>9</c:v>
                </c:pt>
                <c:pt idx="2">
                  <c:v>3</c:v>
                </c:pt>
                <c:pt idx="3">
                  <c:v>2</c:v>
                </c:pt>
                <c:pt idx="4">
                  <c:v>2</c:v>
                </c:pt>
                <c:pt idx="5">
                  <c:v>5</c:v>
                </c:pt>
                <c:pt idx="6">
                  <c:v>6</c:v>
                </c:pt>
                <c:pt idx="7">
                  <c:v>3</c:v>
                </c:pt>
                <c:pt idx="8">
                  <c:v>4</c:v>
                </c:pt>
                <c:pt idx="9">
                  <c:v>2</c:v>
                </c:pt>
                <c:pt idx="10">
                  <c:v>6</c:v>
                </c:pt>
                <c:pt idx="11">
                  <c:v>6</c:v>
                </c:pt>
                <c:pt idx="12">
                  <c:v>6</c:v>
                </c:pt>
                <c:pt idx="13">
                  <c:v>6</c:v>
                </c:pt>
                <c:pt idx="14">
                  <c:v>2</c:v>
                </c:pt>
                <c:pt idx="15">
                  <c:v>7</c:v>
                </c:pt>
                <c:pt idx="16">
                  <c:v>3</c:v>
                </c:pt>
                <c:pt idx="17">
                  <c:v>0</c:v>
                </c:pt>
                <c:pt idx="18">
                  <c:v>2</c:v>
                </c:pt>
              </c:numCache>
            </c:numRef>
          </c:val>
          <c:extLst>
            <c:ext xmlns:c16="http://schemas.microsoft.com/office/drawing/2014/chart" uri="{C3380CC4-5D6E-409C-BE32-E72D297353CC}">
              <c16:uniqueId val="{00000000-E83F-4358-8FFD-882C7BBAB79E}"/>
            </c:ext>
          </c:extLst>
        </c:ser>
        <c:ser>
          <c:idx val="1"/>
          <c:order val="1"/>
          <c:tx>
            <c:strRef>
              <c:f>'Question 4'!$C$25</c:f>
              <c:strCache>
                <c:ptCount val="1"/>
                <c:pt idx="0">
                  <c:v>Medium</c:v>
                </c:pt>
              </c:strCache>
            </c:strRef>
          </c:tx>
          <c:spPr>
            <a:ln w="28575" cap="rnd">
              <a:solidFill>
                <a:srgbClr val="FFB100"/>
              </a:solidFill>
              <a:round/>
            </a:ln>
            <a:effectLst/>
          </c:spPr>
          <c:marker>
            <c:symbol val="none"/>
          </c:marker>
          <c:cat>
            <c:strRef>
              <c:f>'Question 4'!$A$26:$A$44</c:f>
              <c:strCache>
                <c:ptCount val="19"/>
                <c:pt idx="0">
                  <c:v>Needs Assessment</c:v>
                </c:pt>
                <c:pt idx="1">
                  <c:v>Beneficiary Selection and targeting</c:v>
                </c:pt>
                <c:pt idx="2">
                  <c:v>NFI modalities (cash, in-kind, mixed modalities, etc.)</c:v>
                </c:pt>
                <c:pt idx="3">
                  <c:v>Contextualisation of kits</c:v>
                </c:pt>
                <c:pt idx="4">
                  <c:v>Procurement (Local vs. Intl and process)</c:v>
                </c:pt>
                <c:pt idx="5">
                  <c:v>Common Pipelines</c:v>
                </c:pt>
                <c:pt idx="6">
                  <c:v>Contingency Planning/Preparedness</c:v>
                </c:pt>
                <c:pt idx="7">
                  <c:v>Market assessments for NFIs</c:v>
                </c:pt>
                <c:pt idx="8">
                  <c:v>Specifications for local procurement</c:v>
                </c:pt>
                <c:pt idx="9">
                  <c:v>Quality Control</c:v>
                </c:pt>
                <c:pt idx="10">
                  <c:v>Distribution planning</c:v>
                </c:pt>
                <c:pt idx="11">
                  <c:v>Distribution implementation</c:v>
                </c:pt>
                <c:pt idx="12">
                  <c:v>Demonstration/Technical Assistance</c:v>
                </c:pt>
                <c:pt idx="13">
                  <c:v>Gender related vulnerabilities, GBV, inclusion</c:v>
                </c:pt>
                <c:pt idx="14">
                  <c:v>Environmental Considerations</c:v>
                </c:pt>
                <c:pt idx="15">
                  <c:v>Post Distribution Monitoring</c:v>
                </c:pt>
                <c:pt idx="16">
                  <c:v>Accountability</c:v>
                </c:pt>
                <c:pt idx="17">
                  <c:v>Longer Term Impact</c:v>
                </c:pt>
                <c:pt idx="18">
                  <c:v>Fuel and energy sources for cooking, heating and lighting</c:v>
                </c:pt>
              </c:strCache>
            </c:strRef>
          </c:cat>
          <c:val>
            <c:numRef>
              <c:f>'Question 4'!$C$26:$C$44</c:f>
              <c:numCache>
                <c:formatCode>General</c:formatCode>
                <c:ptCount val="19"/>
                <c:pt idx="0">
                  <c:v>5</c:v>
                </c:pt>
                <c:pt idx="1">
                  <c:v>4</c:v>
                </c:pt>
                <c:pt idx="2">
                  <c:v>8</c:v>
                </c:pt>
                <c:pt idx="3">
                  <c:v>8</c:v>
                </c:pt>
                <c:pt idx="4">
                  <c:v>9</c:v>
                </c:pt>
                <c:pt idx="5">
                  <c:v>5</c:v>
                </c:pt>
                <c:pt idx="6">
                  <c:v>7</c:v>
                </c:pt>
                <c:pt idx="7">
                  <c:v>11</c:v>
                </c:pt>
                <c:pt idx="8">
                  <c:v>4</c:v>
                </c:pt>
                <c:pt idx="9">
                  <c:v>7</c:v>
                </c:pt>
                <c:pt idx="10">
                  <c:v>9</c:v>
                </c:pt>
                <c:pt idx="11">
                  <c:v>8</c:v>
                </c:pt>
                <c:pt idx="12">
                  <c:v>6</c:v>
                </c:pt>
                <c:pt idx="13">
                  <c:v>8</c:v>
                </c:pt>
                <c:pt idx="14">
                  <c:v>10</c:v>
                </c:pt>
                <c:pt idx="15">
                  <c:v>5</c:v>
                </c:pt>
                <c:pt idx="16">
                  <c:v>10</c:v>
                </c:pt>
                <c:pt idx="17">
                  <c:v>4</c:v>
                </c:pt>
                <c:pt idx="18">
                  <c:v>8</c:v>
                </c:pt>
              </c:numCache>
            </c:numRef>
          </c:val>
          <c:extLst>
            <c:ext xmlns:c16="http://schemas.microsoft.com/office/drawing/2014/chart" uri="{C3380CC4-5D6E-409C-BE32-E72D297353CC}">
              <c16:uniqueId val="{00000001-E83F-4358-8FFD-882C7BBAB79E}"/>
            </c:ext>
          </c:extLst>
        </c:ser>
        <c:ser>
          <c:idx val="2"/>
          <c:order val="2"/>
          <c:tx>
            <c:strRef>
              <c:f>'Question 4'!$D$25</c:f>
              <c:strCache>
                <c:ptCount val="1"/>
                <c:pt idx="0">
                  <c:v>Hard</c:v>
                </c:pt>
              </c:strCache>
            </c:strRef>
          </c:tx>
          <c:spPr>
            <a:ln w="28575" cap="rnd">
              <a:solidFill>
                <a:srgbClr val="7F1416"/>
              </a:solidFill>
              <a:round/>
            </a:ln>
            <a:effectLst/>
          </c:spPr>
          <c:marker>
            <c:symbol val="none"/>
          </c:marker>
          <c:cat>
            <c:strRef>
              <c:f>'Question 4'!$A$26:$A$44</c:f>
              <c:strCache>
                <c:ptCount val="19"/>
                <c:pt idx="0">
                  <c:v>Needs Assessment</c:v>
                </c:pt>
                <c:pt idx="1">
                  <c:v>Beneficiary Selection and targeting</c:v>
                </c:pt>
                <c:pt idx="2">
                  <c:v>NFI modalities (cash, in-kind, mixed modalities, etc.)</c:v>
                </c:pt>
                <c:pt idx="3">
                  <c:v>Contextualisation of kits</c:v>
                </c:pt>
                <c:pt idx="4">
                  <c:v>Procurement (Local vs. Intl and process)</c:v>
                </c:pt>
                <c:pt idx="5">
                  <c:v>Common Pipelines</c:v>
                </c:pt>
                <c:pt idx="6">
                  <c:v>Contingency Planning/Preparedness</c:v>
                </c:pt>
                <c:pt idx="7">
                  <c:v>Market assessments for NFIs</c:v>
                </c:pt>
                <c:pt idx="8">
                  <c:v>Specifications for local procurement</c:v>
                </c:pt>
                <c:pt idx="9">
                  <c:v>Quality Control</c:v>
                </c:pt>
                <c:pt idx="10">
                  <c:v>Distribution planning</c:v>
                </c:pt>
                <c:pt idx="11">
                  <c:v>Distribution implementation</c:v>
                </c:pt>
                <c:pt idx="12">
                  <c:v>Demonstration/Technical Assistance</c:v>
                </c:pt>
                <c:pt idx="13">
                  <c:v>Gender related vulnerabilities, GBV, inclusion</c:v>
                </c:pt>
                <c:pt idx="14">
                  <c:v>Environmental Considerations</c:v>
                </c:pt>
                <c:pt idx="15">
                  <c:v>Post Distribution Monitoring</c:v>
                </c:pt>
                <c:pt idx="16">
                  <c:v>Accountability</c:v>
                </c:pt>
                <c:pt idx="17">
                  <c:v>Longer Term Impact</c:v>
                </c:pt>
                <c:pt idx="18">
                  <c:v>Fuel and energy sources for cooking, heating and lighting</c:v>
                </c:pt>
              </c:strCache>
            </c:strRef>
          </c:cat>
          <c:val>
            <c:numRef>
              <c:f>'Question 4'!$D$26:$D$44</c:f>
              <c:numCache>
                <c:formatCode>General</c:formatCode>
                <c:ptCount val="19"/>
                <c:pt idx="0">
                  <c:v>0</c:v>
                </c:pt>
                <c:pt idx="1">
                  <c:v>2</c:v>
                </c:pt>
                <c:pt idx="2">
                  <c:v>3</c:v>
                </c:pt>
                <c:pt idx="3">
                  <c:v>4</c:v>
                </c:pt>
                <c:pt idx="4">
                  <c:v>4</c:v>
                </c:pt>
                <c:pt idx="5">
                  <c:v>5</c:v>
                </c:pt>
                <c:pt idx="6">
                  <c:v>2</c:v>
                </c:pt>
                <c:pt idx="7">
                  <c:v>1</c:v>
                </c:pt>
                <c:pt idx="8">
                  <c:v>6</c:v>
                </c:pt>
                <c:pt idx="9">
                  <c:v>6</c:v>
                </c:pt>
                <c:pt idx="10">
                  <c:v>0</c:v>
                </c:pt>
                <c:pt idx="11">
                  <c:v>1</c:v>
                </c:pt>
                <c:pt idx="12">
                  <c:v>3</c:v>
                </c:pt>
                <c:pt idx="13">
                  <c:v>1</c:v>
                </c:pt>
                <c:pt idx="14">
                  <c:v>3</c:v>
                </c:pt>
                <c:pt idx="15">
                  <c:v>2</c:v>
                </c:pt>
                <c:pt idx="16">
                  <c:v>2</c:v>
                </c:pt>
                <c:pt idx="17">
                  <c:v>11</c:v>
                </c:pt>
                <c:pt idx="18">
                  <c:v>5</c:v>
                </c:pt>
              </c:numCache>
            </c:numRef>
          </c:val>
          <c:extLst>
            <c:ext xmlns:c16="http://schemas.microsoft.com/office/drawing/2014/chart" uri="{C3380CC4-5D6E-409C-BE32-E72D297353CC}">
              <c16:uniqueId val="{00000002-E83F-4358-8FFD-882C7BBAB79E}"/>
            </c:ext>
          </c:extLst>
        </c:ser>
        <c:dLbls>
          <c:showLegendKey val="0"/>
          <c:showVal val="0"/>
          <c:showCatName val="0"/>
          <c:showSerName val="0"/>
          <c:showPercent val="0"/>
          <c:showBubbleSize val="0"/>
        </c:dLbls>
        <c:axId val="609301776"/>
        <c:axId val="609302760"/>
      </c:radarChart>
      <c:catAx>
        <c:axId val="6093017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609302760"/>
        <c:crosses val="autoZero"/>
        <c:auto val="1"/>
        <c:lblAlgn val="ctr"/>
        <c:lblOffset val="100"/>
        <c:noMultiLvlLbl val="0"/>
      </c:catAx>
      <c:valAx>
        <c:axId val="60930276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09301776"/>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r>
              <a:rPr lang="en-US"/>
              <a:t>Do you think you or your organisation could contribute any resources and/or time to support the development of a module? (The answer is by no means binding).</a:t>
            </a:r>
          </a:p>
        </c:rich>
      </c:tx>
      <c:overlay val="0"/>
    </c:title>
    <c:autoTitleDeleted val="0"/>
    <c:plotArea>
      <c:layout/>
      <c:barChart>
        <c:barDir val="col"/>
        <c:grouping val="clustered"/>
        <c:varyColors val="0"/>
        <c:ser>
          <c:idx val="0"/>
          <c:order val="0"/>
          <c:tx>
            <c:strRef>
              <c:f>'Question 6'!$B$3</c:f>
              <c:strCache>
                <c:ptCount val="1"/>
                <c:pt idx="0">
                  <c:v>Responses</c:v>
                </c:pt>
              </c:strCache>
            </c:strRef>
          </c:tx>
          <c:spPr>
            <a:solidFill>
              <a:srgbClr val="7F1416"/>
            </a:solidFill>
            <a:ln>
              <a:prstDash val="solid"/>
            </a:ln>
          </c:spPr>
          <c:invertIfNegative val="0"/>
          <c:cat>
            <c:strRef>
              <c:f>'Question 6'!$A$4:$A$5</c:f>
              <c:strCache>
                <c:ptCount val="2"/>
                <c:pt idx="0">
                  <c:v>Yes</c:v>
                </c:pt>
                <c:pt idx="1">
                  <c:v>No</c:v>
                </c:pt>
              </c:strCache>
            </c:strRef>
          </c:cat>
          <c:val>
            <c:numRef>
              <c:f>'Question 6'!$B$4:$B$5</c:f>
              <c:numCache>
                <c:formatCode>0.00%</c:formatCode>
                <c:ptCount val="2"/>
                <c:pt idx="0">
                  <c:v>0.5333</c:v>
                </c:pt>
                <c:pt idx="1">
                  <c:v>0.4667</c:v>
                </c:pt>
              </c:numCache>
            </c:numRef>
          </c:val>
          <c:extLst>
            <c:ext xmlns:c16="http://schemas.microsoft.com/office/drawing/2014/chart" uri="{C3380CC4-5D6E-409C-BE32-E72D297353CC}">
              <c16:uniqueId val="{00000000-01CA-487C-9483-2225338F5392}"/>
            </c:ext>
          </c:extLst>
        </c:ser>
        <c:dLbls>
          <c:showLegendKey val="0"/>
          <c:showVal val="0"/>
          <c:showCatName val="0"/>
          <c:showSerName val="0"/>
          <c:showPercent val="0"/>
          <c:showBubbleSize val="0"/>
        </c:dLbls>
        <c:gapWidth val="150"/>
        <c:axId val="10"/>
        <c:axId val="100"/>
      </c:barChart>
      <c:valAx>
        <c:axId val="100"/>
        <c:scaling>
          <c:orientation val="minMax"/>
        </c:scaling>
        <c:delete val="0"/>
        <c:axPos val="l"/>
        <c:majorGridlines/>
        <c:numFmt formatCode="0.00%" sourceLinked="1"/>
        <c:majorTickMark val="out"/>
        <c:minorTickMark val="none"/>
        <c:tickLblPos val="nextTo"/>
        <c:crossAx val="10"/>
        <c:crosses val="autoZero"/>
        <c:crossBetween val="between"/>
      </c:valAx>
      <c:catAx>
        <c:axId val="10"/>
        <c:scaling>
          <c:orientation val="minMax"/>
        </c:scaling>
        <c:delete val="0"/>
        <c:axPos val="b"/>
        <c:numFmt formatCode="General" sourceLinked="1"/>
        <c:majorTickMark val="out"/>
        <c:minorTickMark val="none"/>
        <c:tickLblPos val="nextTo"/>
        <c:crossAx val="100"/>
        <c:crosses val="autoZero"/>
        <c:auto val="0"/>
        <c:lblAlgn val="ctr"/>
        <c:lblOffset val="100"/>
        <c:noMultiLvlLbl val="0"/>
      </c:catAx>
    </c:plotArea>
    <c:legend>
      <c:legendPos val="r"/>
      <c:overlay val="0"/>
    </c:legend>
    <c:plotVisOnly val="0"/>
    <c:dispBlanksAs val="gap"/>
    <c:showDLblsOverMax val="0"/>
  </c:chart>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1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1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_rels/data1.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rawing1.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753E2A0-4E8A-4556-B268-B7E1A94A826D}" type="doc">
      <dgm:prSet loTypeId="urn:microsoft.com/office/officeart/2018/5/layout/IconCircleLabelList" loCatId="icon" qsTypeId="urn:microsoft.com/office/officeart/2005/8/quickstyle/simple1" qsCatId="simple" csTypeId="urn:microsoft.com/office/officeart/2005/8/colors/accent3_2" csCatId="accent3" phldr="1"/>
      <dgm:spPr/>
      <dgm:t>
        <a:bodyPr/>
        <a:lstStyle/>
        <a:p>
          <a:endParaRPr lang="en-US"/>
        </a:p>
      </dgm:t>
    </dgm:pt>
    <dgm:pt modelId="{DAAB3013-3DEB-4F8C-9B79-5BF672861DAD}">
      <dgm:prSet/>
      <dgm:spPr/>
      <dgm:t>
        <a:bodyPr/>
        <a:lstStyle/>
        <a:p>
          <a:pPr>
            <a:defRPr cap="all"/>
          </a:pPr>
          <a:r>
            <a:rPr lang="en-US"/>
            <a:t>Winterization</a:t>
          </a:r>
        </a:p>
      </dgm:t>
    </dgm:pt>
    <dgm:pt modelId="{5425AFDC-96FD-401B-B6FF-892157E2FF29}" type="parTrans" cxnId="{D92E7D95-078B-410C-9776-804D9DF37C9B}">
      <dgm:prSet/>
      <dgm:spPr/>
      <dgm:t>
        <a:bodyPr/>
        <a:lstStyle/>
        <a:p>
          <a:endParaRPr lang="en-US"/>
        </a:p>
      </dgm:t>
    </dgm:pt>
    <dgm:pt modelId="{78F248B1-FC3B-4B9A-BF98-278C4FCEED13}" type="sibTrans" cxnId="{D92E7D95-078B-410C-9776-804D9DF37C9B}">
      <dgm:prSet/>
      <dgm:spPr/>
      <dgm:t>
        <a:bodyPr/>
        <a:lstStyle/>
        <a:p>
          <a:endParaRPr lang="en-US"/>
        </a:p>
      </dgm:t>
    </dgm:pt>
    <dgm:pt modelId="{3C77DDC8-C9E5-4987-A27B-5DC19B96393F}">
      <dgm:prSet/>
      <dgm:spPr/>
      <dgm:t>
        <a:bodyPr/>
        <a:lstStyle/>
        <a:p>
          <a:pPr>
            <a:defRPr cap="all"/>
          </a:pPr>
          <a:r>
            <a:rPr lang="en-US"/>
            <a:t>Safeguarding</a:t>
          </a:r>
        </a:p>
      </dgm:t>
    </dgm:pt>
    <dgm:pt modelId="{35002C84-C767-451A-BD9D-EC0A0E9FF338}" type="parTrans" cxnId="{11E9B75D-DA13-45E5-AC68-0D6163922C59}">
      <dgm:prSet/>
      <dgm:spPr/>
      <dgm:t>
        <a:bodyPr/>
        <a:lstStyle/>
        <a:p>
          <a:endParaRPr lang="en-US"/>
        </a:p>
      </dgm:t>
    </dgm:pt>
    <dgm:pt modelId="{C0192400-5F9B-421F-A228-A11E28226FA3}" type="sibTrans" cxnId="{11E9B75D-DA13-45E5-AC68-0D6163922C59}">
      <dgm:prSet/>
      <dgm:spPr/>
      <dgm:t>
        <a:bodyPr/>
        <a:lstStyle/>
        <a:p>
          <a:endParaRPr lang="en-US"/>
        </a:p>
      </dgm:t>
    </dgm:pt>
    <dgm:pt modelId="{F26F7F13-ECE9-4284-BD02-82AC5A971CCD}">
      <dgm:prSet/>
      <dgm:spPr/>
      <dgm:t>
        <a:bodyPr/>
        <a:lstStyle/>
        <a:p>
          <a:pPr>
            <a:defRPr cap="all"/>
          </a:pPr>
          <a:r>
            <a:rPr lang="en-US"/>
            <a:t>Really want to emphasize aid diversion, as well as contextualization of kits</a:t>
          </a:r>
        </a:p>
      </dgm:t>
    </dgm:pt>
    <dgm:pt modelId="{86D2FF32-FD4A-4508-B229-B69CF5B5E78E}" type="parTrans" cxnId="{AB04025B-5030-41A6-A25D-F9FC730A678A}">
      <dgm:prSet/>
      <dgm:spPr/>
      <dgm:t>
        <a:bodyPr/>
        <a:lstStyle/>
        <a:p>
          <a:endParaRPr lang="en-US"/>
        </a:p>
      </dgm:t>
    </dgm:pt>
    <dgm:pt modelId="{0D8FF655-D786-4C00-B720-5200BBF8DE0D}" type="sibTrans" cxnId="{AB04025B-5030-41A6-A25D-F9FC730A678A}">
      <dgm:prSet/>
      <dgm:spPr/>
      <dgm:t>
        <a:bodyPr/>
        <a:lstStyle/>
        <a:p>
          <a:endParaRPr lang="en-US"/>
        </a:p>
      </dgm:t>
    </dgm:pt>
    <dgm:pt modelId="{A3AD40B7-4825-4D23-83E3-5684553CAD20}">
      <dgm:prSet/>
      <dgm:spPr/>
      <dgm:t>
        <a:bodyPr/>
        <a:lstStyle/>
        <a:p>
          <a:pPr>
            <a:defRPr cap="all"/>
          </a:pPr>
          <a:r>
            <a:rPr lang="en-US"/>
            <a:t>NFI kit management explanation to the beneficiaries</a:t>
          </a:r>
        </a:p>
      </dgm:t>
    </dgm:pt>
    <dgm:pt modelId="{3C3CCF0A-EE29-413B-BC8A-69651355284F}" type="parTrans" cxnId="{31725451-383F-4EA9-A72C-0F56DE9C538A}">
      <dgm:prSet/>
      <dgm:spPr/>
      <dgm:t>
        <a:bodyPr/>
        <a:lstStyle/>
        <a:p>
          <a:endParaRPr lang="en-US"/>
        </a:p>
      </dgm:t>
    </dgm:pt>
    <dgm:pt modelId="{79B943F0-F1FC-4E70-BF5C-57C678B03178}" type="sibTrans" cxnId="{31725451-383F-4EA9-A72C-0F56DE9C538A}">
      <dgm:prSet/>
      <dgm:spPr/>
      <dgm:t>
        <a:bodyPr/>
        <a:lstStyle/>
        <a:p>
          <a:endParaRPr lang="en-US"/>
        </a:p>
      </dgm:t>
    </dgm:pt>
    <dgm:pt modelId="{1046EF6B-0470-4B25-973C-41531AD13308}" type="pres">
      <dgm:prSet presAssocID="{6753E2A0-4E8A-4556-B268-B7E1A94A826D}" presName="root" presStyleCnt="0">
        <dgm:presLayoutVars>
          <dgm:dir/>
          <dgm:resizeHandles val="exact"/>
        </dgm:presLayoutVars>
      </dgm:prSet>
      <dgm:spPr/>
    </dgm:pt>
    <dgm:pt modelId="{6806E884-5739-494B-9652-5B3646C1D1F4}" type="pres">
      <dgm:prSet presAssocID="{DAAB3013-3DEB-4F8C-9B79-5BF672861DAD}" presName="compNode" presStyleCnt="0"/>
      <dgm:spPr/>
    </dgm:pt>
    <dgm:pt modelId="{F170C2A8-15F6-4BB8-AFE2-BAFE7ACD2F45}" type="pres">
      <dgm:prSet presAssocID="{DAAB3013-3DEB-4F8C-9B79-5BF672861DAD}" presName="iconBgRect" presStyleLbl="bgShp" presStyleIdx="0" presStyleCnt="4"/>
      <dgm:spPr/>
    </dgm:pt>
    <dgm:pt modelId="{ACDC10BC-2257-4CCC-B78D-B343DF359233}" type="pres">
      <dgm:prSet presAssocID="{DAAB3013-3DEB-4F8C-9B79-5BF672861DAD}"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Wind Chime"/>
        </a:ext>
      </dgm:extLst>
    </dgm:pt>
    <dgm:pt modelId="{307E626C-A0E7-4B08-843D-D4980C1F87A2}" type="pres">
      <dgm:prSet presAssocID="{DAAB3013-3DEB-4F8C-9B79-5BF672861DAD}" presName="spaceRect" presStyleCnt="0"/>
      <dgm:spPr/>
    </dgm:pt>
    <dgm:pt modelId="{E1A115FC-8ED7-414C-AD60-CBBFB1399533}" type="pres">
      <dgm:prSet presAssocID="{DAAB3013-3DEB-4F8C-9B79-5BF672861DAD}" presName="textRect" presStyleLbl="revTx" presStyleIdx="0" presStyleCnt="4">
        <dgm:presLayoutVars>
          <dgm:chMax val="1"/>
          <dgm:chPref val="1"/>
        </dgm:presLayoutVars>
      </dgm:prSet>
      <dgm:spPr/>
    </dgm:pt>
    <dgm:pt modelId="{DDEEF907-5D43-4331-8CA2-79A0174B6D2D}" type="pres">
      <dgm:prSet presAssocID="{78F248B1-FC3B-4B9A-BF98-278C4FCEED13}" presName="sibTrans" presStyleCnt="0"/>
      <dgm:spPr/>
    </dgm:pt>
    <dgm:pt modelId="{3BF3FCBB-F262-4589-9787-0D37A3E15170}" type="pres">
      <dgm:prSet presAssocID="{3C77DDC8-C9E5-4987-A27B-5DC19B96393F}" presName="compNode" presStyleCnt="0"/>
      <dgm:spPr/>
    </dgm:pt>
    <dgm:pt modelId="{F4CB265E-9CF6-4B03-BFF2-6B7F525AFE49}" type="pres">
      <dgm:prSet presAssocID="{3C77DDC8-C9E5-4987-A27B-5DC19B96393F}" presName="iconBgRect" presStyleLbl="bgShp" presStyleIdx="1" presStyleCnt="4"/>
      <dgm:spPr/>
    </dgm:pt>
    <dgm:pt modelId="{0F9B66D7-6DAF-4C6E-849C-E175904888D3}" type="pres">
      <dgm:prSet presAssocID="{3C77DDC8-C9E5-4987-A27B-5DC19B96393F}"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Lock"/>
        </a:ext>
      </dgm:extLst>
    </dgm:pt>
    <dgm:pt modelId="{92C68A14-BF7C-4D1D-ACB7-ADB252244B34}" type="pres">
      <dgm:prSet presAssocID="{3C77DDC8-C9E5-4987-A27B-5DC19B96393F}" presName="spaceRect" presStyleCnt="0"/>
      <dgm:spPr/>
    </dgm:pt>
    <dgm:pt modelId="{F4BFE1DF-0528-42F0-B623-78910F89B5DA}" type="pres">
      <dgm:prSet presAssocID="{3C77DDC8-C9E5-4987-A27B-5DC19B96393F}" presName="textRect" presStyleLbl="revTx" presStyleIdx="1" presStyleCnt="4">
        <dgm:presLayoutVars>
          <dgm:chMax val="1"/>
          <dgm:chPref val="1"/>
        </dgm:presLayoutVars>
      </dgm:prSet>
      <dgm:spPr/>
    </dgm:pt>
    <dgm:pt modelId="{68B0A8D5-C19C-4297-BF28-5B902C5F2FB4}" type="pres">
      <dgm:prSet presAssocID="{C0192400-5F9B-421F-A228-A11E28226FA3}" presName="sibTrans" presStyleCnt="0"/>
      <dgm:spPr/>
    </dgm:pt>
    <dgm:pt modelId="{0225900F-CD20-4F07-811A-D54BCB62682D}" type="pres">
      <dgm:prSet presAssocID="{F26F7F13-ECE9-4284-BD02-82AC5A971CCD}" presName="compNode" presStyleCnt="0"/>
      <dgm:spPr/>
    </dgm:pt>
    <dgm:pt modelId="{F0E708CC-88CE-44F4-B1A9-A4F8DE716E22}" type="pres">
      <dgm:prSet presAssocID="{F26F7F13-ECE9-4284-BD02-82AC5A971CCD}" presName="iconBgRect" presStyleLbl="bgShp" presStyleIdx="2" presStyleCnt="4"/>
      <dgm:spPr/>
    </dgm:pt>
    <dgm:pt modelId="{5974D10B-9D9D-4C65-9DE2-5AF1445C6B61}" type="pres">
      <dgm:prSet presAssocID="{F26F7F13-ECE9-4284-BD02-82AC5A971CCD}"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Medical"/>
        </a:ext>
      </dgm:extLst>
    </dgm:pt>
    <dgm:pt modelId="{E7F33A7C-48EB-4380-BF14-8AB40112AE1D}" type="pres">
      <dgm:prSet presAssocID="{F26F7F13-ECE9-4284-BD02-82AC5A971CCD}" presName="spaceRect" presStyleCnt="0"/>
      <dgm:spPr/>
    </dgm:pt>
    <dgm:pt modelId="{6E4910E6-70D0-40FE-A124-EFD607C5F395}" type="pres">
      <dgm:prSet presAssocID="{F26F7F13-ECE9-4284-BD02-82AC5A971CCD}" presName="textRect" presStyleLbl="revTx" presStyleIdx="2" presStyleCnt="4">
        <dgm:presLayoutVars>
          <dgm:chMax val="1"/>
          <dgm:chPref val="1"/>
        </dgm:presLayoutVars>
      </dgm:prSet>
      <dgm:spPr/>
    </dgm:pt>
    <dgm:pt modelId="{B7804C17-231B-4F68-9028-5CD53E37EFF7}" type="pres">
      <dgm:prSet presAssocID="{0D8FF655-D786-4C00-B720-5200BBF8DE0D}" presName="sibTrans" presStyleCnt="0"/>
      <dgm:spPr/>
    </dgm:pt>
    <dgm:pt modelId="{5BE0466C-55E8-4D53-9E55-9B270E05EF6D}" type="pres">
      <dgm:prSet presAssocID="{A3AD40B7-4825-4D23-83E3-5684553CAD20}" presName="compNode" presStyleCnt="0"/>
      <dgm:spPr/>
    </dgm:pt>
    <dgm:pt modelId="{DCF786E5-C666-49F0-8AFD-405D4B764524}" type="pres">
      <dgm:prSet presAssocID="{A3AD40B7-4825-4D23-83E3-5684553CAD20}" presName="iconBgRect" presStyleLbl="bgShp" presStyleIdx="3" presStyleCnt="4"/>
      <dgm:spPr/>
    </dgm:pt>
    <dgm:pt modelId="{AF72489E-4EF3-4D20-A756-60C9A8309C74}" type="pres">
      <dgm:prSet presAssocID="{A3AD40B7-4825-4D23-83E3-5684553CAD20}"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Network Diagram"/>
        </a:ext>
      </dgm:extLst>
    </dgm:pt>
    <dgm:pt modelId="{F14957BF-C779-4834-A2FB-1F654763F872}" type="pres">
      <dgm:prSet presAssocID="{A3AD40B7-4825-4D23-83E3-5684553CAD20}" presName="spaceRect" presStyleCnt="0"/>
      <dgm:spPr/>
    </dgm:pt>
    <dgm:pt modelId="{DBC1B0D2-42DC-4FB0-BA96-4D0A60A32D7F}" type="pres">
      <dgm:prSet presAssocID="{A3AD40B7-4825-4D23-83E3-5684553CAD20}" presName="textRect" presStyleLbl="revTx" presStyleIdx="3" presStyleCnt="4">
        <dgm:presLayoutVars>
          <dgm:chMax val="1"/>
          <dgm:chPref val="1"/>
        </dgm:presLayoutVars>
      </dgm:prSet>
      <dgm:spPr/>
    </dgm:pt>
  </dgm:ptLst>
  <dgm:cxnLst>
    <dgm:cxn modelId="{DD35F909-9A26-4CC3-B59B-F8C1606F1246}" type="presOf" srcId="{F26F7F13-ECE9-4284-BD02-82AC5A971CCD}" destId="{6E4910E6-70D0-40FE-A124-EFD607C5F395}" srcOrd="0" destOrd="0" presId="urn:microsoft.com/office/officeart/2018/5/layout/IconCircleLabelList"/>
    <dgm:cxn modelId="{AB04025B-5030-41A6-A25D-F9FC730A678A}" srcId="{6753E2A0-4E8A-4556-B268-B7E1A94A826D}" destId="{F26F7F13-ECE9-4284-BD02-82AC5A971CCD}" srcOrd="2" destOrd="0" parTransId="{86D2FF32-FD4A-4508-B229-B69CF5B5E78E}" sibTransId="{0D8FF655-D786-4C00-B720-5200BBF8DE0D}"/>
    <dgm:cxn modelId="{11E9B75D-DA13-45E5-AC68-0D6163922C59}" srcId="{6753E2A0-4E8A-4556-B268-B7E1A94A826D}" destId="{3C77DDC8-C9E5-4987-A27B-5DC19B96393F}" srcOrd="1" destOrd="0" parTransId="{35002C84-C767-451A-BD9D-EC0A0E9FF338}" sibTransId="{C0192400-5F9B-421F-A228-A11E28226FA3}"/>
    <dgm:cxn modelId="{72345641-EC45-415E-8B1F-69B6ADEC9292}" type="presOf" srcId="{3C77DDC8-C9E5-4987-A27B-5DC19B96393F}" destId="{F4BFE1DF-0528-42F0-B623-78910F89B5DA}" srcOrd="0" destOrd="0" presId="urn:microsoft.com/office/officeart/2018/5/layout/IconCircleLabelList"/>
    <dgm:cxn modelId="{FE179945-2979-4E2F-A2A4-AAADA80C595E}" type="presOf" srcId="{A3AD40B7-4825-4D23-83E3-5684553CAD20}" destId="{DBC1B0D2-42DC-4FB0-BA96-4D0A60A32D7F}" srcOrd="0" destOrd="0" presId="urn:microsoft.com/office/officeart/2018/5/layout/IconCircleLabelList"/>
    <dgm:cxn modelId="{2FC6C94F-3F85-4FEC-BA8E-CAA8E9A0EC18}" type="presOf" srcId="{6753E2A0-4E8A-4556-B268-B7E1A94A826D}" destId="{1046EF6B-0470-4B25-973C-41531AD13308}" srcOrd="0" destOrd="0" presId="urn:microsoft.com/office/officeart/2018/5/layout/IconCircleLabelList"/>
    <dgm:cxn modelId="{31725451-383F-4EA9-A72C-0F56DE9C538A}" srcId="{6753E2A0-4E8A-4556-B268-B7E1A94A826D}" destId="{A3AD40B7-4825-4D23-83E3-5684553CAD20}" srcOrd="3" destOrd="0" parTransId="{3C3CCF0A-EE29-413B-BC8A-69651355284F}" sibTransId="{79B943F0-F1FC-4E70-BF5C-57C678B03178}"/>
    <dgm:cxn modelId="{D92E7D95-078B-410C-9776-804D9DF37C9B}" srcId="{6753E2A0-4E8A-4556-B268-B7E1A94A826D}" destId="{DAAB3013-3DEB-4F8C-9B79-5BF672861DAD}" srcOrd="0" destOrd="0" parTransId="{5425AFDC-96FD-401B-B6FF-892157E2FF29}" sibTransId="{78F248B1-FC3B-4B9A-BF98-278C4FCEED13}"/>
    <dgm:cxn modelId="{5AB896A0-1BD7-449B-81BB-76646FC40F2D}" type="presOf" srcId="{DAAB3013-3DEB-4F8C-9B79-5BF672861DAD}" destId="{E1A115FC-8ED7-414C-AD60-CBBFB1399533}" srcOrd="0" destOrd="0" presId="urn:microsoft.com/office/officeart/2018/5/layout/IconCircleLabelList"/>
    <dgm:cxn modelId="{FEC6E151-97DF-4883-A586-74089D8134F1}" type="presParOf" srcId="{1046EF6B-0470-4B25-973C-41531AD13308}" destId="{6806E884-5739-494B-9652-5B3646C1D1F4}" srcOrd="0" destOrd="0" presId="urn:microsoft.com/office/officeart/2018/5/layout/IconCircleLabelList"/>
    <dgm:cxn modelId="{BA3FDC37-252A-4E2A-B052-773E1B3424A9}" type="presParOf" srcId="{6806E884-5739-494B-9652-5B3646C1D1F4}" destId="{F170C2A8-15F6-4BB8-AFE2-BAFE7ACD2F45}" srcOrd="0" destOrd="0" presId="urn:microsoft.com/office/officeart/2018/5/layout/IconCircleLabelList"/>
    <dgm:cxn modelId="{8F6E4861-FEEB-4E16-A291-20767BE2B3B7}" type="presParOf" srcId="{6806E884-5739-494B-9652-5B3646C1D1F4}" destId="{ACDC10BC-2257-4CCC-B78D-B343DF359233}" srcOrd="1" destOrd="0" presId="urn:microsoft.com/office/officeart/2018/5/layout/IconCircleLabelList"/>
    <dgm:cxn modelId="{D9339973-5FA9-4816-93A9-B761A15F6E83}" type="presParOf" srcId="{6806E884-5739-494B-9652-5B3646C1D1F4}" destId="{307E626C-A0E7-4B08-843D-D4980C1F87A2}" srcOrd="2" destOrd="0" presId="urn:microsoft.com/office/officeart/2018/5/layout/IconCircleLabelList"/>
    <dgm:cxn modelId="{2004250E-FEF1-43C1-A446-2706E8375DD2}" type="presParOf" srcId="{6806E884-5739-494B-9652-5B3646C1D1F4}" destId="{E1A115FC-8ED7-414C-AD60-CBBFB1399533}" srcOrd="3" destOrd="0" presId="urn:microsoft.com/office/officeart/2018/5/layout/IconCircleLabelList"/>
    <dgm:cxn modelId="{ECCB14BE-B8D8-465B-8EBA-5EF95CDDA505}" type="presParOf" srcId="{1046EF6B-0470-4B25-973C-41531AD13308}" destId="{DDEEF907-5D43-4331-8CA2-79A0174B6D2D}" srcOrd="1" destOrd="0" presId="urn:microsoft.com/office/officeart/2018/5/layout/IconCircleLabelList"/>
    <dgm:cxn modelId="{AA4022CD-03D2-49AA-9CA9-9C6A6EFD004C}" type="presParOf" srcId="{1046EF6B-0470-4B25-973C-41531AD13308}" destId="{3BF3FCBB-F262-4589-9787-0D37A3E15170}" srcOrd="2" destOrd="0" presId="urn:microsoft.com/office/officeart/2018/5/layout/IconCircleLabelList"/>
    <dgm:cxn modelId="{5802640F-1214-4412-B05E-2DCB4DDD7357}" type="presParOf" srcId="{3BF3FCBB-F262-4589-9787-0D37A3E15170}" destId="{F4CB265E-9CF6-4B03-BFF2-6B7F525AFE49}" srcOrd="0" destOrd="0" presId="urn:microsoft.com/office/officeart/2018/5/layout/IconCircleLabelList"/>
    <dgm:cxn modelId="{8C55FE7A-260A-4573-9075-7090DF29C4EA}" type="presParOf" srcId="{3BF3FCBB-F262-4589-9787-0D37A3E15170}" destId="{0F9B66D7-6DAF-4C6E-849C-E175904888D3}" srcOrd="1" destOrd="0" presId="urn:microsoft.com/office/officeart/2018/5/layout/IconCircleLabelList"/>
    <dgm:cxn modelId="{B281D7F6-1254-44B1-B3F8-1F9BE62C03CA}" type="presParOf" srcId="{3BF3FCBB-F262-4589-9787-0D37A3E15170}" destId="{92C68A14-BF7C-4D1D-ACB7-ADB252244B34}" srcOrd="2" destOrd="0" presId="urn:microsoft.com/office/officeart/2018/5/layout/IconCircleLabelList"/>
    <dgm:cxn modelId="{89EE2864-3950-4E7F-ADA5-CFEA2F9C2C26}" type="presParOf" srcId="{3BF3FCBB-F262-4589-9787-0D37A3E15170}" destId="{F4BFE1DF-0528-42F0-B623-78910F89B5DA}" srcOrd="3" destOrd="0" presId="urn:microsoft.com/office/officeart/2018/5/layout/IconCircleLabelList"/>
    <dgm:cxn modelId="{E5CB47DB-1648-4840-A5E7-136F1510940E}" type="presParOf" srcId="{1046EF6B-0470-4B25-973C-41531AD13308}" destId="{68B0A8D5-C19C-4297-BF28-5B902C5F2FB4}" srcOrd="3" destOrd="0" presId="urn:microsoft.com/office/officeart/2018/5/layout/IconCircleLabelList"/>
    <dgm:cxn modelId="{3D1DC649-DC2C-4075-8375-660CCF91EE16}" type="presParOf" srcId="{1046EF6B-0470-4B25-973C-41531AD13308}" destId="{0225900F-CD20-4F07-811A-D54BCB62682D}" srcOrd="4" destOrd="0" presId="urn:microsoft.com/office/officeart/2018/5/layout/IconCircleLabelList"/>
    <dgm:cxn modelId="{1C7AD06D-5CFB-4306-AFEA-E687790343B7}" type="presParOf" srcId="{0225900F-CD20-4F07-811A-D54BCB62682D}" destId="{F0E708CC-88CE-44F4-B1A9-A4F8DE716E22}" srcOrd="0" destOrd="0" presId="urn:microsoft.com/office/officeart/2018/5/layout/IconCircleLabelList"/>
    <dgm:cxn modelId="{8756B04E-57E3-4FDC-94B3-70CB3186AF21}" type="presParOf" srcId="{0225900F-CD20-4F07-811A-D54BCB62682D}" destId="{5974D10B-9D9D-4C65-9DE2-5AF1445C6B61}" srcOrd="1" destOrd="0" presId="urn:microsoft.com/office/officeart/2018/5/layout/IconCircleLabelList"/>
    <dgm:cxn modelId="{FA95C830-36C3-4652-A07B-4FCBDB60968A}" type="presParOf" srcId="{0225900F-CD20-4F07-811A-D54BCB62682D}" destId="{E7F33A7C-48EB-4380-BF14-8AB40112AE1D}" srcOrd="2" destOrd="0" presId="urn:microsoft.com/office/officeart/2018/5/layout/IconCircleLabelList"/>
    <dgm:cxn modelId="{52248ACD-CDD8-4677-8CC1-75FA983135D3}" type="presParOf" srcId="{0225900F-CD20-4F07-811A-D54BCB62682D}" destId="{6E4910E6-70D0-40FE-A124-EFD607C5F395}" srcOrd="3" destOrd="0" presId="urn:microsoft.com/office/officeart/2018/5/layout/IconCircleLabelList"/>
    <dgm:cxn modelId="{69D1F78C-C203-454E-8DE3-A8A22E5D54DA}" type="presParOf" srcId="{1046EF6B-0470-4B25-973C-41531AD13308}" destId="{B7804C17-231B-4F68-9028-5CD53E37EFF7}" srcOrd="5" destOrd="0" presId="urn:microsoft.com/office/officeart/2018/5/layout/IconCircleLabelList"/>
    <dgm:cxn modelId="{4ED70DB8-4CE0-4443-8690-DF3263212F7A}" type="presParOf" srcId="{1046EF6B-0470-4B25-973C-41531AD13308}" destId="{5BE0466C-55E8-4D53-9E55-9B270E05EF6D}" srcOrd="6" destOrd="0" presId="urn:microsoft.com/office/officeart/2018/5/layout/IconCircleLabelList"/>
    <dgm:cxn modelId="{D2653524-61DA-4E33-B523-29AEA02F2B9A}" type="presParOf" srcId="{5BE0466C-55E8-4D53-9E55-9B270E05EF6D}" destId="{DCF786E5-C666-49F0-8AFD-405D4B764524}" srcOrd="0" destOrd="0" presId="urn:microsoft.com/office/officeart/2018/5/layout/IconCircleLabelList"/>
    <dgm:cxn modelId="{64911AD5-15BD-4868-9654-8D96010E6D7A}" type="presParOf" srcId="{5BE0466C-55E8-4D53-9E55-9B270E05EF6D}" destId="{AF72489E-4EF3-4D20-A756-60C9A8309C74}" srcOrd="1" destOrd="0" presId="urn:microsoft.com/office/officeart/2018/5/layout/IconCircleLabelList"/>
    <dgm:cxn modelId="{C23FBB14-6590-4BF0-997D-03897FE71087}" type="presParOf" srcId="{5BE0466C-55E8-4D53-9E55-9B270E05EF6D}" destId="{F14957BF-C779-4834-A2FB-1F654763F872}" srcOrd="2" destOrd="0" presId="urn:microsoft.com/office/officeart/2018/5/layout/IconCircleLabelList"/>
    <dgm:cxn modelId="{6E2FD3A3-6030-4A45-8DE0-BB4F4B096ADE}" type="presParOf" srcId="{5BE0466C-55E8-4D53-9E55-9B270E05EF6D}" destId="{DBC1B0D2-42DC-4FB0-BA96-4D0A60A32D7F}"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70C2A8-15F6-4BB8-AFE2-BAFE7ACD2F45}">
      <dsp:nvSpPr>
        <dsp:cNvPr id="0" name=""/>
        <dsp:cNvSpPr/>
      </dsp:nvSpPr>
      <dsp:spPr>
        <a:xfrm>
          <a:off x="393299" y="1182981"/>
          <a:ext cx="1098000" cy="1098000"/>
        </a:xfrm>
        <a:prstGeom prst="ellipse">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CDC10BC-2257-4CCC-B78D-B343DF359233}">
      <dsp:nvSpPr>
        <dsp:cNvPr id="0" name=""/>
        <dsp:cNvSpPr/>
      </dsp:nvSpPr>
      <dsp:spPr>
        <a:xfrm>
          <a:off x="627299" y="1416981"/>
          <a:ext cx="630000" cy="6300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1A115FC-8ED7-414C-AD60-CBBFB1399533}">
      <dsp:nvSpPr>
        <dsp:cNvPr id="0" name=""/>
        <dsp:cNvSpPr/>
      </dsp:nvSpPr>
      <dsp:spPr>
        <a:xfrm>
          <a:off x="42299" y="2622981"/>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defRPr cap="all"/>
          </a:pPr>
          <a:r>
            <a:rPr lang="en-US" sz="1100" kern="1200"/>
            <a:t>Winterization</a:t>
          </a:r>
        </a:p>
      </dsp:txBody>
      <dsp:txXfrm>
        <a:off x="42299" y="2622981"/>
        <a:ext cx="1800000" cy="720000"/>
      </dsp:txXfrm>
    </dsp:sp>
    <dsp:sp modelId="{F4CB265E-9CF6-4B03-BFF2-6B7F525AFE49}">
      <dsp:nvSpPr>
        <dsp:cNvPr id="0" name=""/>
        <dsp:cNvSpPr/>
      </dsp:nvSpPr>
      <dsp:spPr>
        <a:xfrm>
          <a:off x="2508300" y="1182981"/>
          <a:ext cx="1098000" cy="1098000"/>
        </a:xfrm>
        <a:prstGeom prst="ellipse">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F9B66D7-6DAF-4C6E-849C-E175904888D3}">
      <dsp:nvSpPr>
        <dsp:cNvPr id="0" name=""/>
        <dsp:cNvSpPr/>
      </dsp:nvSpPr>
      <dsp:spPr>
        <a:xfrm>
          <a:off x="2742300" y="1416981"/>
          <a:ext cx="630000" cy="6300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4BFE1DF-0528-42F0-B623-78910F89B5DA}">
      <dsp:nvSpPr>
        <dsp:cNvPr id="0" name=""/>
        <dsp:cNvSpPr/>
      </dsp:nvSpPr>
      <dsp:spPr>
        <a:xfrm>
          <a:off x="2157300" y="2622981"/>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defRPr cap="all"/>
          </a:pPr>
          <a:r>
            <a:rPr lang="en-US" sz="1100" kern="1200"/>
            <a:t>Safeguarding</a:t>
          </a:r>
        </a:p>
      </dsp:txBody>
      <dsp:txXfrm>
        <a:off x="2157300" y="2622981"/>
        <a:ext cx="1800000" cy="720000"/>
      </dsp:txXfrm>
    </dsp:sp>
    <dsp:sp modelId="{F0E708CC-88CE-44F4-B1A9-A4F8DE716E22}">
      <dsp:nvSpPr>
        <dsp:cNvPr id="0" name=""/>
        <dsp:cNvSpPr/>
      </dsp:nvSpPr>
      <dsp:spPr>
        <a:xfrm>
          <a:off x="4623300" y="1182981"/>
          <a:ext cx="1098000" cy="1098000"/>
        </a:xfrm>
        <a:prstGeom prst="ellipse">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974D10B-9D9D-4C65-9DE2-5AF1445C6B61}">
      <dsp:nvSpPr>
        <dsp:cNvPr id="0" name=""/>
        <dsp:cNvSpPr/>
      </dsp:nvSpPr>
      <dsp:spPr>
        <a:xfrm>
          <a:off x="4857300" y="1416981"/>
          <a:ext cx="630000" cy="63000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E4910E6-70D0-40FE-A124-EFD607C5F395}">
      <dsp:nvSpPr>
        <dsp:cNvPr id="0" name=""/>
        <dsp:cNvSpPr/>
      </dsp:nvSpPr>
      <dsp:spPr>
        <a:xfrm>
          <a:off x="4272300" y="2622981"/>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defRPr cap="all"/>
          </a:pPr>
          <a:r>
            <a:rPr lang="en-US" sz="1100" kern="1200"/>
            <a:t>Really want to emphasize aid diversion, as well as contextualization of kits</a:t>
          </a:r>
        </a:p>
      </dsp:txBody>
      <dsp:txXfrm>
        <a:off x="4272300" y="2622981"/>
        <a:ext cx="1800000" cy="720000"/>
      </dsp:txXfrm>
    </dsp:sp>
    <dsp:sp modelId="{DCF786E5-C666-49F0-8AFD-405D4B764524}">
      <dsp:nvSpPr>
        <dsp:cNvPr id="0" name=""/>
        <dsp:cNvSpPr/>
      </dsp:nvSpPr>
      <dsp:spPr>
        <a:xfrm>
          <a:off x="6738300" y="1182981"/>
          <a:ext cx="1098000" cy="1098000"/>
        </a:xfrm>
        <a:prstGeom prst="ellipse">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F72489E-4EF3-4D20-A756-60C9A8309C74}">
      <dsp:nvSpPr>
        <dsp:cNvPr id="0" name=""/>
        <dsp:cNvSpPr/>
      </dsp:nvSpPr>
      <dsp:spPr>
        <a:xfrm>
          <a:off x="6972300" y="1416981"/>
          <a:ext cx="630000" cy="63000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BC1B0D2-42DC-4FB0-BA96-4D0A60A32D7F}">
      <dsp:nvSpPr>
        <dsp:cNvPr id="0" name=""/>
        <dsp:cNvSpPr/>
      </dsp:nvSpPr>
      <dsp:spPr>
        <a:xfrm>
          <a:off x="6387300" y="2622981"/>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defRPr cap="all"/>
          </a:pPr>
          <a:r>
            <a:rPr lang="en-US" sz="1100" kern="1200"/>
            <a:t>NFI kit management explanation to the beneficiaries</a:t>
          </a:r>
        </a:p>
      </dsp:txBody>
      <dsp:txXfrm>
        <a:off x="6387300" y="2622981"/>
        <a:ext cx="1800000" cy="720000"/>
      </dsp:txXfrm>
    </dsp:sp>
  </dsp:spTree>
</dsp:drawing>
</file>

<file path=ppt/diagrams/layout1.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5928" cy="499745"/>
          </a:xfrm>
          <a:prstGeom prst="rect">
            <a:avLst/>
          </a:prstGeom>
        </p:spPr>
        <p:txBody>
          <a:bodyPr vert="horz" lIns="96350" tIns="48175" rIns="96350" bIns="48175" rtlCol="0"/>
          <a:lstStyle>
            <a:lvl1pPr algn="l">
              <a:defRPr sz="1300"/>
            </a:lvl1pPr>
          </a:lstStyle>
          <a:p>
            <a:endParaRPr lang="en-GB"/>
          </a:p>
        </p:txBody>
      </p:sp>
      <p:sp>
        <p:nvSpPr>
          <p:cNvPr id="3" name="Date Placeholder 2"/>
          <p:cNvSpPr>
            <a:spLocks noGrp="1"/>
          </p:cNvSpPr>
          <p:nvPr>
            <p:ph type="dt" sz="quarter" idx="1"/>
          </p:nvPr>
        </p:nvSpPr>
        <p:spPr>
          <a:xfrm>
            <a:off x="3890008" y="0"/>
            <a:ext cx="2975928" cy="499745"/>
          </a:xfrm>
          <a:prstGeom prst="rect">
            <a:avLst/>
          </a:prstGeom>
        </p:spPr>
        <p:txBody>
          <a:bodyPr vert="horz" lIns="96350" tIns="48175" rIns="96350" bIns="48175" rtlCol="0"/>
          <a:lstStyle>
            <a:lvl1pPr algn="r">
              <a:defRPr sz="1300"/>
            </a:lvl1pPr>
          </a:lstStyle>
          <a:p>
            <a:fld id="{12381A15-447F-4DD4-BE92-B6C845C6DFBC}" type="datetimeFigureOut">
              <a:rPr lang="en-GB" smtClean="0"/>
              <a:t>28/05/2020</a:t>
            </a:fld>
            <a:endParaRPr lang="en-GB"/>
          </a:p>
        </p:txBody>
      </p:sp>
      <p:sp>
        <p:nvSpPr>
          <p:cNvPr id="4" name="Footer Placeholder 3"/>
          <p:cNvSpPr>
            <a:spLocks noGrp="1"/>
          </p:cNvSpPr>
          <p:nvPr>
            <p:ph type="ftr" sz="quarter" idx="2"/>
          </p:nvPr>
        </p:nvSpPr>
        <p:spPr>
          <a:xfrm>
            <a:off x="0" y="9493420"/>
            <a:ext cx="2975928" cy="499745"/>
          </a:xfrm>
          <a:prstGeom prst="rect">
            <a:avLst/>
          </a:prstGeom>
        </p:spPr>
        <p:txBody>
          <a:bodyPr vert="horz" lIns="96350" tIns="48175" rIns="96350" bIns="48175" rtlCol="0" anchor="b"/>
          <a:lstStyle>
            <a:lvl1pPr algn="l">
              <a:defRPr sz="1300"/>
            </a:lvl1pPr>
          </a:lstStyle>
          <a:p>
            <a:endParaRPr lang="en-GB"/>
          </a:p>
        </p:txBody>
      </p:sp>
      <p:sp>
        <p:nvSpPr>
          <p:cNvPr id="5" name="Slide Number Placeholder 4"/>
          <p:cNvSpPr>
            <a:spLocks noGrp="1"/>
          </p:cNvSpPr>
          <p:nvPr>
            <p:ph type="sldNum" sz="quarter" idx="3"/>
          </p:nvPr>
        </p:nvSpPr>
        <p:spPr>
          <a:xfrm>
            <a:off x="3890008" y="9493420"/>
            <a:ext cx="2975928" cy="499745"/>
          </a:xfrm>
          <a:prstGeom prst="rect">
            <a:avLst/>
          </a:prstGeom>
        </p:spPr>
        <p:txBody>
          <a:bodyPr vert="horz" lIns="96350" tIns="48175" rIns="96350" bIns="48175" rtlCol="0" anchor="b"/>
          <a:lstStyle>
            <a:lvl1pPr algn="r">
              <a:defRPr sz="1300"/>
            </a:lvl1pPr>
          </a:lstStyle>
          <a:p>
            <a:fld id="{6774B565-FA1E-4D79-963C-08C1D370763F}" type="slidenum">
              <a:rPr lang="en-GB" smtClean="0"/>
              <a:t>‹#›</a:t>
            </a:fld>
            <a:endParaRPr lang="en-GB"/>
          </a:p>
        </p:txBody>
      </p:sp>
    </p:spTree>
    <p:extLst>
      <p:ext uri="{BB962C8B-B14F-4D97-AF65-F5344CB8AC3E}">
        <p14:creationId xmlns:p14="http://schemas.microsoft.com/office/powerpoint/2010/main" val="29960238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5928" cy="499745"/>
          </a:xfrm>
          <a:prstGeom prst="rect">
            <a:avLst/>
          </a:prstGeom>
        </p:spPr>
        <p:txBody>
          <a:bodyPr vert="horz" lIns="96350" tIns="48175" rIns="96350" bIns="48175" rtlCol="0"/>
          <a:lstStyle>
            <a:lvl1pPr algn="l">
              <a:defRPr sz="1300"/>
            </a:lvl1pPr>
          </a:lstStyle>
          <a:p>
            <a:endParaRPr lang="en-GB"/>
          </a:p>
        </p:txBody>
      </p:sp>
      <p:sp>
        <p:nvSpPr>
          <p:cNvPr id="3" name="Date Placeholder 2"/>
          <p:cNvSpPr>
            <a:spLocks noGrp="1"/>
          </p:cNvSpPr>
          <p:nvPr>
            <p:ph type="dt" idx="1"/>
          </p:nvPr>
        </p:nvSpPr>
        <p:spPr>
          <a:xfrm>
            <a:off x="3890008" y="0"/>
            <a:ext cx="2975928" cy="499745"/>
          </a:xfrm>
          <a:prstGeom prst="rect">
            <a:avLst/>
          </a:prstGeom>
        </p:spPr>
        <p:txBody>
          <a:bodyPr vert="horz" lIns="96350" tIns="48175" rIns="96350" bIns="48175" rtlCol="0"/>
          <a:lstStyle>
            <a:lvl1pPr algn="r">
              <a:defRPr sz="1300"/>
            </a:lvl1pPr>
          </a:lstStyle>
          <a:p>
            <a:fld id="{7642051B-1B52-401F-AE1C-323DF4C20EDD}" type="datetimeFigureOut">
              <a:rPr lang="en-GB" smtClean="0"/>
              <a:t>28/05/2020</a:t>
            </a:fld>
            <a:endParaRPr lang="en-GB"/>
          </a:p>
        </p:txBody>
      </p:sp>
      <p:sp>
        <p:nvSpPr>
          <p:cNvPr id="4" name="Slide Image Placeholder 3"/>
          <p:cNvSpPr>
            <a:spLocks noGrp="1" noRot="1" noChangeAspect="1"/>
          </p:cNvSpPr>
          <p:nvPr>
            <p:ph type="sldImg" idx="2"/>
          </p:nvPr>
        </p:nvSpPr>
        <p:spPr>
          <a:xfrm>
            <a:off x="935038" y="749300"/>
            <a:ext cx="4997450" cy="3748088"/>
          </a:xfrm>
          <a:prstGeom prst="rect">
            <a:avLst/>
          </a:prstGeom>
          <a:noFill/>
          <a:ln w="12700">
            <a:solidFill>
              <a:prstClr val="black"/>
            </a:solidFill>
          </a:ln>
        </p:spPr>
        <p:txBody>
          <a:bodyPr vert="horz" lIns="96350" tIns="48175" rIns="96350" bIns="48175" rtlCol="0" anchor="ctr"/>
          <a:lstStyle/>
          <a:p>
            <a:endParaRPr lang="en-GB"/>
          </a:p>
        </p:txBody>
      </p:sp>
      <p:sp>
        <p:nvSpPr>
          <p:cNvPr id="5" name="Notes Placeholder 4"/>
          <p:cNvSpPr>
            <a:spLocks noGrp="1"/>
          </p:cNvSpPr>
          <p:nvPr>
            <p:ph type="body" sz="quarter" idx="3"/>
          </p:nvPr>
        </p:nvSpPr>
        <p:spPr>
          <a:xfrm>
            <a:off x="686753" y="4747578"/>
            <a:ext cx="5494020" cy="4497705"/>
          </a:xfrm>
          <a:prstGeom prst="rect">
            <a:avLst/>
          </a:prstGeom>
        </p:spPr>
        <p:txBody>
          <a:bodyPr vert="horz" lIns="96350" tIns="48175" rIns="96350" bIns="4817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93420"/>
            <a:ext cx="2975928" cy="499745"/>
          </a:xfrm>
          <a:prstGeom prst="rect">
            <a:avLst/>
          </a:prstGeom>
        </p:spPr>
        <p:txBody>
          <a:bodyPr vert="horz" lIns="96350" tIns="48175" rIns="96350" bIns="48175" rtlCol="0" anchor="b"/>
          <a:lstStyle>
            <a:lvl1pPr algn="l">
              <a:defRPr sz="1300"/>
            </a:lvl1pPr>
          </a:lstStyle>
          <a:p>
            <a:endParaRPr lang="en-GB"/>
          </a:p>
        </p:txBody>
      </p:sp>
      <p:sp>
        <p:nvSpPr>
          <p:cNvPr id="7" name="Slide Number Placeholder 6"/>
          <p:cNvSpPr>
            <a:spLocks noGrp="1"/>
          </p:cNvSpPr>
          <p:nvPr>
            <p:ph type="sldNum" sz="quarter" idx="5"/>
          </p:nvPr>
        </p:nvSpPr>
        <p:spPr>
          <a:xfrm>
            <a:off x="3890008" y="9493420"/>
            <a:ext cx="2975928" cy="499745"/>
          </a:xfrm>
          <a:prstGeom prst="rect">
            <a:avLst/>
          </a:prstGeom>
        </p:spPr>
        <p:txBody>
          <a:bodyPr vert="horz" lIns="96350" tIns="48175" rIns="96350" bIns="48175" rtlCol="0" anchor="b"/>
          <a:lstStyle>
            <a:lvl1pPr algn="r">
              <a:defRPr sz="1300"/>
            </a:lvl1pPr>
          </a:lstStyle>
          <a:p>
            <a:fld id="{712D3970-3CF0-432F-B2B8-46278E180B3C}" type="slidenum">
              <a:rPr lang="en-GB" smtClean="0"/>
              <a:t>‹#›</a:t>
            </a:fld>
            <a:endParaRPr lang="en-GB"/>
          </a:p>
        </p:txBody>
      </p:sp>
    </p:spTree>
    <p:extLst>
      <p:ext uri="{BB962C8B-B14F-4D97-AF65-F5344CB8AC3E}">
        <p14:creationId xmlns:p14="http://schemas.microsoft.com/office/powerpoint/2010/main" val="4013388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1560" y="1844824"/>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670176"/>
            <a:ext cx="6400800" cy="1270992"/>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Tree>
    <p:extLst>
      <p:ext uri="{BB962C8B-B14F-4D97-AF65-F5344CB8AC3E}">
        <p14:creationId xmlns:p14="http://schemas.microsoft.com/office/powerpoint/2010/main" val="26839413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1022535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5589348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1860641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12882605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8291637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6532148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1165871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49442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0011700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1520243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grpSp>
        <p:nvGrpSpPr>
          <p:cNvPr id="31" name="Group 30"/>
          <p:cNvGrpSpPr/>
          <p:nvPr/>
        </p:nvGrpSpPr>
        <p:grpSpPr>
          <a:xfrm>
            <a:off x="3527884" y="6298867"/>
            <a:ext cx="2088232" cy="400110"/>
            <a:chOff x="3671392" y="6341258"/>
            <a:chExt cx="1908720" cy="400110"/>
          </a:xfrm>
        </p:grpSpPr>
        <p:pic>
          <p:nvPicPr>
            <p:cNvPr id="2049" name="Picture 3" descr="Logo-small"/>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671392" y="6381328"/>
              <a:ext cx="360040" cy="315480"/>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3"/>
            <p:cNvSpPr>
              <a:spLocks noChangeArrowheads="1"/>
            </p:cNvSpPr>
            <p:nvPr/>
          </p:nvSpPr>
          <p:spPr bwMode="auto">
            <a:xfrm>
              <a:off x="3995936" y="6341258"/>
              <a:ext cx="1584176"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800" b="1" i="0" u="none" strike="noStrike" cap="none" normalizeH="0" baseline="0" dirty="0">
                  <a:ln>
                    <a:noFill/>
                  </a:ln>
                  <a:solidFill>
                    <a:srgbClr val="7F1416"/>
                  </a:solidFill>
                  <a:effectLst/>
                  <a:latin typeface="Verdana" pitchFamily="34" charset="0"/>
                  <a:ea typeface="Times New Roman" pitchFamily="18" charset="0"/>
                  <a:cs typeface="Times New Roman" pitchFamily="18" charset="0"/>
                </a:rPr>
                <a:t>Global Shelter Cluster</a:t>
              </a:r>
              <a:endParaRPr kumimoji="0" lang="en-GB" sz="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600" b="0" i="0" u="none" strike="noStrike" cap="none" normalizeH="0" baseline="0" dirty="0">
                  <a:ln>
                    <a:noFill/>
                  </a:ln>
                  <a:solidFill>
                    <a:srgbClr val="7F1416"/>
                  </a:solidFill>
                  <a:effectLst/>
                  <a:latin typeface="Verdana" pitchFamily="34" charset="0"/>
                  <a:ea typeface="Times New Roman" pitchFamily="18" charset="0"/>
                  <a:cs typeface="Times New Roman" pitchFamily="18" charset="0"/>
                </a:rPr>
                <a:t>ShelterCluster.org</a:t>
              </a:r>
              <a:endParaRPr kumimoji="0" lang="en-GB" sz="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600" b="0" i="0" u="none" strike="noStrike" cap="none" normalizeH="0" baseline="0" dirty="0">
                  <a:ln>
                    <a:noFill/>
                  </a:ln>
                  <a:solidFill>
                    <a:srgbClr val="595959"/>
                  </a:solidFill>
                  <a:effectLst/>
                  <a:latin typeface="Verdana" pitchFamily="34" charset="0"/>
                  <a:ea typeface="Times New Roman" pitchFamily="18" charset="0"/>
                  <a:cs typeface="Times New Roman" pitchFamily="18" charset="0"/>
                </a:rPr>
                <a:t>Coordinating Humanitarian Shelter</a:t>
              </a:r>
              <a:endParaRPr kumimoji="0" lang="en-GB" sz="1800" b="0" i="0" u="none" strike="noStrike" cap="none" normalizeH="0" baseline="0" dirty="0">
                <a:ln>
                  <a:noFill/>
                </a:ln>
                <a:solidFill>
                  <a:schemeClr val="tx1"/>
                </a:solidFill>
                <a:effectLst/>
                <a:latin typeface="Arial" pitchFamily="34" charset="0"/>
                <a:cs typeface="Arial" pitchFamily="34" charset="0"/>
              </a:endParaRPr>
            </a:p>
          </p:txBody>
        </p:sp>
      </p:grpSp>
      <p:sp>
        <p:nvSpPr>
          <p:cNvPr id="11" name="Rectangle 10"/>
          <p:cNvSpPr/>
          <p:nvPr/>
        </p:nvSpPr>
        <p:spPr>
          <a:xfrm>
            <a:off x="0" y="0"/>
            <a:ext cx="9144000" cy="116632"/>
          </a:xfrm>
          <a:prstGeom prst="rect">
            <a:avLst/>
          </a:prstGeom>
          <a:solidFill>
            <a:srgbClr val="7F1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6" name="Rectangle 15"/>
          <p:cNvSpPr/>
          <p:nvPr/>
        </p:nvSpPr>
        <p:spPr>
          <a:xfrm>
            <a:off x="0" y="0"/>
            <a:ext cx="9144000" cy="116632"/>
          </a:xfrm>
          <a:prstGeom prst="rect">
            <a:avLst/>
          </a:prstGeom>
          <a:solidFill>
            <a:srgbClr val="7F1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Rectangle 19"/>
          <p:cNvSpPr/>
          <p:nvPr/>
        </p:nvSpPr>
        <p:spPr>
          <a:xfrm>
            <a:off x="0" y="6741368"/>
            <a:ext cx="1836000" cy="116632"/>
          </a:xfrm>
          <a:prstGeom prst="rect">
            <a:avLst/>
          </a:prstGeom>
          <a:solidFill>
            <a:srgbClr val="0431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7" name="Rectangle 26"/>
          <p:cNvSpPr/>
          <p:nvPr/>
        </p:nvSpPr>
        <p:spPr>
          <a:xfrm>
            <a:off x="1836000" y="6741368"/>
            <a:ext cx="1836000" cy="116632"/>
          </a:xfrm>
          <a:prstGeom prst="rect">
            <a:avLst/>
          </a:prstGeom>
          <a:solidFill>
            <a:srgbClr val="459F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8" name="Rectangle 27"/>
          <p:cNvSpPr/>
          <p:nvPr/>
        </p:nvSpPr>
        <p:spPr>
          <a:xfrm>
            <a:off x="3672000" y="6741368"/>
            <a:ext cx="1836000" cy="116632"/>
          </a:xfrm>
          <a:prstGeom prst="rect">
            <a:avLst/>
          </a:prstGeom>
          <a:solidFill>
            <a:srgbClr val="7F1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9" name="Rectangle 28"/>
          <p:cNvSpPr/>
          <p:nvPr/>
        </p:nvSpPr>
        <p:spPr>
          <a:xfrm>
            <a:off x="5508000" y="6741368"/>
            <a:ext cx="1836000" cy="116632"/>
          </a:xfrm>
          <a:prstGeom prst="rect">
            <a:avLst/>
          </a:prstGeom>
          <a:solidFill>
            <a:srgbClr val="459F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30" name="Rectangle 29"/>
          <p:cNvSpPr/>
          <p:nvPr/>
        </p:nvSpPr>
        <p:spPr>
          <a:xfrm>
            <a:off x="7326256" y="6741368"/>
            <a:ext cx="1836000" cy="116632"/>
          </a:xfrm>
          <a:prstGeom prst="rect">
            <a:avLst/>
          </a:prstGeom>
          <a:solidFill>
            <a:srgbClr val="0431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Tree>
    <p:extLst>
      <p:ext uri="{BB962C8B-B14F-4D97-AF65-F5344CB8AC3E}">
        <p14:creationId xmlns:p14="http://schemas.microsoft.com/office/powerpoint/2010/main" val="1448104111"/>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p:txStyles>
    <p:titleStyle>
      <a:lvl1pPr algn="ctr" defTabSz="914400" rtl="0" eaLnBrk="1" latinLnBrk="0" hangingPunct="1">
        <a:spcBef>
          <a:spcPct val="0"/>
        </a:spcBef>
        <a:buNone/>
        <a:defRPr sz="3600" b="1" kern="1200">
          <a:solidFill>
            <a:srgbClr val="04314C"/>
          </a:solidFill>
          <a:latin typeface="Verdana" pitchFamily="34" charset="0"/>
          <a:ea typeface="Verdana" pitchFamily="34" charset="0"/>
          <a:cs typeface="Verdana" pitchFamily="34" charset="0"/>
        </a:defRPr>
      </a:lvl1pPr>
    </p:titleStyle>
    <p:bodyStyle>
      <a:lvl1pPr marL="342900" indent="-342900" algn="l" defTabSz="914400" rtl="0" eaLnBrk="1" latinLnBrk="0" hangingPunct="1">
        <a:spcBef>
          <a:spcPct val="20000"/>
        </a:spcBef>
        <a:buClr>
          <a:srgbClr val="7F1416"/>
        </a:buClr>
        <a:buFont typeface="Wingdings"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Clr>
          <a:srgbClr val="7F1416"/>
        </a:buClr>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rgbClr val="7F1416"/>
        </a:buClr>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Clr>
          <a:srgbClr val="7F1416"/>
        </a:buClr>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Clr>
          <a:srgbClr val="7F1416"/>
        </a:buClr>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Global Shelter Cluster</a:t>
            </a:r>
            <a:br>
              <a:rPr lang="en-US" dirty="0"/>
            </a:br>
            <a:r>
              <a:rPr lang="en-US" dirty="0"/>
              <a:t>NFI WG</a:t>
            </a:r>
            <a:endParaRPr lang="en-GB" dirty="0"/>
          </a:p>
        </p:txBody>
      </p:sp>
      <p:sp>
        <p:nvSpPr>
          <p:cNvPr id="3" name="Subtitle 2"/>
          <p:cNvSpPr>
            <a:spLocks noGrp="1"/>
          </p:cNvSpPr>
          <p:nvPr>
            <p:ph type="subTitle" idx="1"/>
          </p:nvPr>
        </p:nvSpPr>
        <p:spPr/>
        <p:txBody>
          <a:bodyPr>
            <a:normAutofit fontScale="92500"/>
          </a:bodyPr>
          <a:lstStyle/>
          <a:p>
            <a:r>
              <a:rPr lang="en-US" b="1" dirty="0"/>
              <a:t>NFI WG Survey</a:t>
            </a:r>
          </a:p>
          <a:p>
            <a:r>
              <a:rPr lang="en-US" b="1" dirty="0"/>
              <a:t>NFI Capacity Training Prep and Needs</a:t>
            </a:r>
          </a:p>
        </p:txBody>
      </p:sp>
    </p:spTree>
    <p:extLst>
      <p:ext uri="{BB962C8B-B14F-4D97-AF65-F5344CB8AC3E}">
        <p14:creationId xmlns:p14="http://schemas.microsoft.com/office/powerpoint/2010/main" val="21713565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5748E9-A791-4A7D-8A8A-39E0C85DA740}"/>
              </a:ext>
            </a:extLst>
          </p:cNvPr>
          <p:cNvSpPr>
            <a:spLocks noGrp="1"/>
          </p:cNvSpPr>
          <p:nvPr>
            <p:ph type="title"/>
          </p:nvPr>
        </p:nvSpPr>
        <p:spPr>
          <a:xfrm>
            <a:off x="457200" y="274638"/>
            <a:ext cx="8229600" cy="778098"/>
          </a:xfrm>
        </p:spPr>
        <p:txBody>
          <a:bodyPr>
            <a:normAutofit fontScale="90000"/>
          </a:bodyPr>
          <a:lstStyle/>
          <a:p>
            <a:r>
              <a:rPr lang="en-US" dirty="0"/>
              <a:t>15 respondents from 12 countries</a:t>
            </a:r>
            <a:endParaRPr lang="en-CH" dirty="0"/>
          </a:p>
        </p:txBody>
      </p:sp>
      <p:pic>
        <p:nvPicPr>
          <p:cNvPr id="5" name="Picture 4" descr="A close up of a map&#10;&#10;Description automatically generated">
            <a:extLst>
              <a:ext uri="{FF2B5EF4-FFF2-40B4-BE49-F238E27FC236}">
                <a16:creationId xmlns:a16="http://schemas.microsoft.com/office/drawing/2014/main" id="{C16C8EB2-5812-44AF-AA4F-9167B953D5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95736" y="908720"/>
            <a:ext cx="4149504" cy="2933843"/>
          </a:xfrm>
          <a:prstGeom prst="rect">
            <a:avLst/>
          </a:prstGeom>
        </p:spPr>
      </p:pic>
      <p:graphicFrame>
        <p:nvGraphicFramePr>
          <p:cNvPr id="6" name="Chart 5">
            <a:extLst>
              <a:ext uri="{FF2B5EF4-FFF2-40B4-BE49-F238E27FC236}">
                <a16:creationId xmlns:a16="http://schemas.microsoft.com/office/drawing/2014/main" id="{00000000-0008-0000-0100-000002000000}"/>
              </a:ext>
            </a:extLst>
          </p:cNvPr>
          <p:cNvGraphicFramePr>
            <a:graphicFrameLocks/>
          </p:cNvGraphicFramePr>
          <p:nvPr>
            <p:extLst>
              <p:ext uri="{D42A27DB-BD31-4B8C-83A1-F6EECF244321}">
                <p14:modId xmlns:p14="http://schemas.microsoft.com/office/powerpoint/2010/main" val="3021292036"/>
              </p:ext>
            </p:extLst>
          </p:nvPr>
        </p:nvGraphicFramePr>
        <p:xfrm>
          <a:off x="323528" y="3933056"/>
          <a:ext cx="8363272" cy="2304256"/>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a:extLst>
              <a:ext uri="{FF2B5EF4-FFF2-40B4-BE49-F238E27FC236}">
                <a16:creationId xmlns:a16="http://schemas.microsoft.com/office/drawing/2014/main" id="{D4226171-F6AE-4358-9FE3-6CB63396AE66}"/>
              </a:ext>
            </a:extLst>
          </p:cNvPr>
          <p:cNvSpPr txBox="1"/>
          <p:nvPr/>
        </p:nvSpPr>
        <p:spPr>
          <a:xfrm>
            <a:off x="6345240" y="6237312"/>
            <a:ext cx="2691256" cy="369332"/>
          </a:xfrm>
          <a:prstGeom prst="rect">
            <a:avLst/>
          </a:prstGeom>
          <a:noFill/>
        </p:spPr>
        <p:txBody>
          <a:bodyPr wrap="square" rtlCol="0">
            <a:spAutoFit/>
          </a:bodyPr>
          <a:lstStyle/>
          <a:p>
            <a:r>
              <a:rPr lang="en-US" dirty="0"/>
              <a:t>NB: other = 2 consultants</a:t>
            </a:r>
          </a:p>
        </p:txBody>
      </p:sp>
    </p:spTree>
    <p:extLst>
      <p:ext uri="{BB962C8B-B14F-4D97-AF65-F5344CB8AC3E}">
        <p14:creationId xmlns:p14="http://schemas.microsoft.com/office/powerpoint/2010/main" val="35627608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hart 9">
            <a:extLst>
              <a:ext uri="{FF2B5EF4-FFF2-40B4-BE49-F238E27FC236}">
                <a16:creationId xmlns:a16="http://schemas.microsoft.com/office/drawing/2014/main" id="{672AF2F4-F6D9-409D-8284-48FFEFAC5533}"/>
              </a:ext>
            </a:extLst>
          </p:cNvPr>
          <p:cNvGraphicFramePr>
            <a:graphicFrameLocks/>
          </p:cNvGraphicFramePr>
          <p:nvPr>
            <p:extLst>
              <p:ext uri="{D42A27DB-BD31-4B8C-83A1-F6EECF244321}">
                <p14:modId xmlns:p14="http://schemas.microsoft.com/office/powerpoint/2010/main" val="2522381959"/>
              </p:ext>
            </p:extLst>
          </p:nvPr>
        </p:nvGraphicFramePr>
        <p:xfrm>
          <a:off x="107504" y="260648"/>
          <a:ext cx="8856984" cy="612068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732965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8FC2D8-D9FA-4080-995D-9DABBA2481DC}"/>
              </a:ext>
            </a:extLst>
          </p:cNvPr>
          <p:cNvSpPr>
            <a:spLocks noGrp="1"/>
          </p:cNvSpPr>
          <p:nvPr>
            <p:ph type="title"/>
          </p:nvPr>
        </p:nvSpPr>
        <p:spPr>
          <a:xfrm>
            <a:off x="457200" y="274638"/>
            <a:ext cx="8229600" cy="1143000"/>
          </a:xfrm>
        </p:spPr>
        <p:txBody>
          <a:bodyPr anchor="ctr">
            <a:normAutofit/>
          </a:bodyPr>
          <a:lstStyle/>
          <a:p>
            <a:r>
              <a:rPr lang="en-US" dirty="0"/>
              <a:t>Other ideas for trainings</a:t>
            </a:r>
          </a:p>
        </p:txBody>
      </p:sp>
      <p:graphicFrame>
        <p:nvGraphicFramePr>
          <p:cNvPr id="10" name="Content Placeholder 3">
            <a:extLst>
              <a:ext uri="{FF2B5EF4-FFF2-40B4-BE49-F238E27FC236}">
                <a16:creationId xmlns:a16="http://schemas.microsoft.com/office/drawing/2014/main" id="{5FF91ECC-D95B-42D8-903F-5C1BC6F5764C}"/>
              </a:ext>
            </a:extLst>
          </p:cNvPr>
          <p:cNvGraphicFramePr>
            <a:graphicFrameLocks noGrp="1"/>
          </p:cNvGraphicFramePr>
          <p:nvPr>
            <p:ph idx="1"/>
            <p:extLst>
              <p:ext uri="{D42A27DB-BD31-4B8C-83A1-F6EECF244321}">
                <p14:modId xmlns:p14="http://schemas.microsoft.com/office/powerpoint/2010/main" val="1331010478"/>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67387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E2F710C7-DD78-4802-BB75-D99F75240685}"/>
              </a:ext>
            </a:extLst>
          </p:cNvPr>
          <p:cNvSpPr txBox="1"/>
          <p:nvPr/>
        </p:nvSpPr>
        <p:spPr>
          <a:xfrm>
            <a:off x="251520" y="274638"/>
            <a:ext cx="8640960" cy="1570186"/>
          </a:xfrm>
          <a:prstGeom prst="rect">
            <a:avLst/>
          </a:prstGeom>
        </p:spPr>
        <p:txBody>
          <a:bodyPr vert="horz" lIns="91440" tIns="45720" rIns="91440" bIns="45720" rtlCol="0" anchor="ctr">
            <a:noAutofit/>
          </a:bodyPr>
          <a:lstStyle/>
          <a:p>
            <a:pPr>
              <a:lnSpc>
                <a:spcPct val="90000"/>
              </a:lnSpc>
              <a:spcBef>
                <a:spcPct val="0"/>
              </a:spcBef>
              <a:spcAft>
                <a:spcPts val="600"/>
              </a:spcAft>
            </a:pPr>
            <a:r>
              <a:rPr lang="en-US" sz="1000" b="1" dirty="0">
                <a:solidFill>
                  <a:srgbClr val="04314C"/>
                </a:solidFill>
                <a:latin typeface="Verdana" panose="020B0604030504040204" pitchFamily="34" charset="0"/>
                <a:ea typeface="Verdana" panose="020B0604030504040204" pitchFamily="34" charset="0"/>
                <a:cs typeface="Verdana" panose="020B0604030504040204" pitchFamily="34" charset="0"/>
              </a:rPr>
              <a:t>What will be required to compile the curriculum? </a:t>
            </a:r>
          </a:p>
          <a:p>
            <a:pPr marL="342900" indent="-342900">
              <a:lnSpc>
                <a:spcPct val="90000"/>
              </a:lnSpc>
              <a:spcBef>
                <a:spcPct val="0"/>
              </a:spcBef>
              <a:spcAft>
                <a:spcPts val="600"/>
              </a:spcAft>
            </a:pPr>
            <a:r>
              <a:rPr lang="en-US" sz="1000" b="1" dirty="0">
                <a:solidFill>
                  <a:srgbClr val="04314C"/>
                </a:solidFill>
                <a:latin typeface="Verdana" pitchFamily="34" charset="0"/>
                <a:ea typeface="Verdana" pitchFamily="34" charset="0"/>
                <a:cs typeface="Verdana" pitchFamily="34" charset="0"/>
              </a:rPr>
              <a:t>Easy = </a:t>
            </a:r>
            <a:r>
              <a:rPr lang="en-US" sz="1000" dirty="0">
                <a:solidFill>
                  <a:srgbClr val="04314C"/>
                </a:solidFill>
                <a:latin typeface="Verdana" panose="020B0604030504040204" pitchFamily="34" charset="0"/>
                <a:ea typeface="Verdana" panose="020B0604030504040204" pitchFamily="34" charset="0"/>
                <a:cs typeface="Verdana" panose="020B0604030504040204" pitchFamily="34" charset="0"/>
              </a:rPr>
              <a:t>Various resources already exist (handbooks, guidelines, agency internal trainings etc.) but need to be consolidated and reworked into an global online training module; an </a:t>
            </a:r>
            <a:r>
              <a:rPr lang="en-US" sz="1000" dirty="0" err="1">
                <a:solidFill>
                  <a:srgbClr val="04314C"/>
                </a:solidFill>
                <a:latin typeface="Verdana" panose="020B0604030504040204" pitchFamily="34" charset="0"/>
                <a:ea typeface="Verdana" panose="020B0604030504040204" pitchFamily="34" charset="0"/>
                <a:cs typeface="Verdana" panose="020B0604030504040204" pitchFamily="34" charset="0"/>
              </a:rPr>
              <a:t>organisation</a:t>
            </a:r>
            <a:r>
              <a:rPr lang="en-US" sz="1000" dirty="0">
                <a:solidFill>
                  <a:srgbClr val="04314C"/>
                </a:solidFill>
                <a:latin typeface="Verdana" panose="020B0604030504040204" pitchFamily="34" charset="0"/>
                <a:ea typeface="Verdana" panose="020B0604030504040204" pitchFamily="34" charset="0"/>
                <a:cs typeface="Verdana" panose="020B0604030504040204" pitchFamily="34" charset="0"/>
              </a:rPr>
              <a:t> could champion the module in consultation with the NFI WG members, </a:t>
            </a:r>
          </a:p>
          <a:p>
            <a:pPr marL="342900" indent="-342900">
              <a:lnSpc>
                <a:spcPct val="90000"/>
              </a:lnSpc>
              <a:spcBef>
                <a:spcPct val="0"/>
              </a:spcBef>
              <a:spcAft>
                <a:spcPts val="600"/>
              </a:spcAft>
            </a:pPr>
            <a:r>
              <a:rPr lang="en-US" sz="1000" b="1" dirty="0">
                <a:solidFill>
                  <a:srgbClr val="04314C"/>
                </a:solidFill>
                <a:latin typeface="Verdana" panose="020B0604030504040204" pitchFamily="34" charset="0"/>
                <a:ea typeface="Verdana" panose="020B0604030504040204" pitchFamily="34" charset="0"/>
                <a:cs typeface="Verdana" panose="020B0604030504040204" pitchFamily="34" charset="0"/>
              </a:rPr>
              <a:t>Medium = </a:t>
            </a:r>
            <a:r>
              <a:rPr lang="en-US" sz="1000" dirty="0">
                <a:solidFill>
                  <a:srgbClr val="04314C"/>
                </a:solidFill>
                <a:latin typeface="Verdana" panose="020B0604030504040204" pitchFamily="34" charset="0"/>
                <a:ea typeface="Verdana" panose="020B0604030504040204" pitchFamily="34" charset="0"/>
                <a:cs typeface="Verdana" panose="020B0604030504040204" pitchFamily="34" charset="0"/>
              </a:rPr>
              <a:t>Some resources already exist, but need to be adapted for NFI, and some complementary content needs to be developed in consultation and agreement with the Shelter Cluster, NFI WG members and possibly other stakeholders outside of the cluster </a:t>
            </a:r>
          </a:p>
          <a:p>
            <a:pPr marL="342900" indent="-342900">
              <a:lnSpc>
                <a:spcPct val="90000"/>
              </a:lnSpc>
              <a:spcBef>
                <a:spcPct val="0"/>
              </a:spcBef>
              <a:spcAft>
                <a:spcPts val="600"/>
              </a:spcAft>
            </a:pPr>
            <a:r>
              <a:rPr lang="en-US" sz="1000" b="1" dirty="0">
                <a:solidFill>
                  <a:srgbClr val="04314C"/>
                </a:solidFill>
                <a:latin typeface="Verdana" panose="020B0604030504040204" pitchFamily="34" charset="0"/>
                <a:ea typeface="Verdana" panose="020B0604030504040204" pitchFamily="34" charset="0"/>
                <a:cs typeface="Verdana" panose="020B0604030504040204" pitchFamily="34" charset="0"/>
              </a:rPr>
              <a:t>Hard/difficult = </a:t>
            </a:r>
            <a:r>
              <a:rPr lang="en-US" sz="1000" dirty="0">
                <a:solidFill>
                  <a:srgbClr val="04314C"/>
                </a:solidFill>
                <a:latin typeface="Verdana" panose="020B0604030504040204" pitchFamily="34" charset="0"/>
                <a:ea typeface="Verdana" panose="020B0604030504040204" pitchFamily="34" charset="0"/>
                <a:cs typeface="Verdana" panose="020B0604030504040204" pitchFamily="34" charset="0"/>
              </a:rPr>
              <a:t>No resources currently exists on this specific topic (or we aren’t yet aware of it) so content needs to be newly developed (most likely through hiring of a consultant) in consultation with the Shelter Cluster and NFI WG members possibly other stakeholders outside of the cluster</a:t>
            </a:r>
          </a:p>
        </p:txBody>
      </p:sp>
      <p:graphicFrame>
        <p:nvGraphicFramePr>
          <p:cNvPr id="8" name="Chart 7">
            <a:extLst>
              <a:ext uri="{FF2B5EF4-FFF2-40B4-BE49-F238E27FC236}">
                <a16:creationId xmlns:a16="http://schemas.microsoft.com/office/drawing/2014/main" id="{42C9B5C3-8F58-4A16-A4C1-413982A9707C}"/>
              </a:ext>
            </a:extLst>
          </p:cNvPr>
          <p:cNvGraphicFramePr>
            <a:graphicFrameLocks/>
          </p:cNvGraphicFramePr>
          <p:nvPr>
            <p:extLst>
              <p:ext uri="{D42A27DB-BD31-4B8C-83A1-F6EECF244321}">
                <p14:modId xmlns:p14="http://schemas.microsoft.com/office/powerpoint/2010/main" val="3841405675"/>
              </p:ext>
            </p:extLst>
          </p:nvPr>
        </p:nvGraphicFramePr>
        <p:xfrm>
          <a:off x="457200" y="1844824"/>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87072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59D11F85-ACA6-4797-A63E-AB97D84F4FF4}"/>
              </a:ext>
            </a:extLst>
          </p:cNvPr>
          <p:cNvSpPr>
            <a:spLocks noGrp="1"/>
          </p:cNvSpPr>
          <p:nvPr>
            <p:ph type="title"/>
          </p:nvPr>
        </p:nvSpPr>
        <p:spPr>
          <a:xfrm>
            <a:off x="457200" y="274638"/>
            <a:ext cx="8229600" cy="1143000"/>
          </a:xfrm>
        </p:spPr>
        <p:txBody>
          <a:bodyPr/>
          <a:lstStyle/>
          <a:p>
            <a:r>
              <a:rPr lang="en-US" dirty="0" err="1"/>
              <a:t>Organisations’</a:t>
            </a:r>
            <a:r>
              <a:rPr lang="en-US" dirty="0"/>
              <a:t> Contributions</a:t>
            </a:r>
          </a:p>
        </p:txBody>
      </p:sp>
      <p:sp>
        <p:nvSpPr>
          <p:cNvPr id="5" name="TextBox 4">
            <a:extLst>
              <a:ext uri="{FF2B5EF4-FFF2-40B4-BE49-F238E27FC236}">
                <a16:creationId xmlns:a16="http://schemas.microsoft.com/office/drawing/2014/main" id="{A4448A06-DCBE-4BCD-AB11-164275C9E990}"/>
              </a:ext>
            </a:extLst>
          </p:cNvPr>
          <p:cNvSpPr txBox="1"/>
          <p:nvPr/>
        </p:nvSpPr>
        <p:spPr>
          <a:xfrm>
            <a:off x="4648200" y="1600200"/>
            <a:ext cx="4038600" cy="4525963"/>
          </a:xfrm>
          <a:prstGeom prst="rect">
            <a:avLst/>
          </a:prstGeom>
        </p:spPr>
        <p:txBody>
          <a:bodyPr vert="horz" lIns="91440" tIns="45720" rIns="91440" bIns="45720" rtlCol="0">
            <a:normAutofit/>
          </a:bodyPr>
          <a:lstStyle/>
          <a:p>
            <a:pPr>
              <a:lnSpc>
                <a:spcPct val="90000"/>
              </a:lnSpc>
              <a:spcBef>
                <a:spcPct val="20000"/>
              </a:spcBef>
              <a:buClr>
                <a:srgbClr val="7F1416"/>
              </a:buClr>
            </a:pPr>
            <a:r>
              <a:rPr lang="en-US" b="1" dirty="0"/>
              <a:t>What can you organization contribute? </a:t>
            </a:r>
            <a:endParaRPr lang="en-US" b="1"/>
          </a:p>
          <a:p>
            <a:pPr marL="285750" indent="-285750">
              <a:lnSpc>
                <a:spcPct val="90000"/>
              </a:lnSpc>
              <a:spcBef>
                <a:spcPct val="20000"/>
              </a:spcBef>
              <a:buClr>
                <a:srgbClr val="7F1416"/>
              </a:buClr>
              <a:buFont typeface="Arial" panose="020B0604020202020204" pitchFamily="34" charset="0"/>
              <a:buChar char="•"/>
            </a:pPr>
            <a:r>
              <a:rPr lang="en-US" dirty="0"/>
              <a:t>NFI modalities, fuel</a:t>
            </a:r>
            <a:endParaRPr lang="en-US"/>
          </a:p>
          <a:p>
            <a:pPr marL="285750" indent="-285750">
              <a:lnSpc>
                <a:spcPct val="90000"/>
              </a:lnSpc>
              <a:spcBef>
                <a:spcPct val="20000"/>
              </a:spcBef>
              <a:buClr>
                <a:srgbClr val="7F1416"/>
              </a:buClr>
              <a:buFont typeface="Arial" panose="020B0604020202020204" pitchFamily="34" charset="0"/>
              <a:buChar char="•"/>
            </a:pPr>
            <a:r>
              <a:rPr lang="en-US" dirty="0"/>
              <a:t>Materials and case studies</a:t>
            </a:r>
            <a:endParaRPr lang="en-US"/>
          </a:p>
          <a:p>
            <a:pPr marL="285750" indent="-285750">
              <a:lnSpc>
                <a:spcPct val="90000"/>
              </a:lnSpc>
              <a:spcBef>
                <a:spcPct val="20000"/>
              </a:spcBef>
              <a:buClr>
                <a:srgbClr val="7F1416"/>
              </a:buClr>
              <a:buFont typeface="Arial" panose="020B0604020202020204" pitchFamily="34" charset="0"/>
              <a:buChar char="•"/>
            </a:pPr>
            <a:r>
              <a:rPr lang="en-US" dirty="0"/>
              <a:t>Experiences with common pipelines</a:t>
            </a:r>
            <a:endParaRPr lang="en-US"/>
          </a:p>
          <a:p>
            <a:pPr marL="285750" indent="-285750">
              <a:lnSpc>
                <a:spcPct val="90000"/>
              </a:lnSpc>
              <a:spcBef>
                <a:spcPct val="20000"/>
              </a:spcBef>
              <a:buClr>
                <a:srgbClr val="7F1416"/>
              </a:buClr>
              <a:buFont typeface="Arial" panose="020B0604020202020204" pitchFamily="34" charset="0"/>
              <a:buChar char="•"/>
            </a:pPr>
            <a:r>
              <a:rPr lang="en-US" dirty="0"/>
              <a:t>Course planning  and implementation, also online.  Research and reporting</a:t>
            </a:r>
            <a:endParaRPr lang="en-US"/>
          </a:p>
          <a:p>
            <a:pPr>
              <a:lnSpc>
                <a:spcPct val="90000"/>
              </a:lnSpc>
              <a:spcBef>
                <a:spcPct val="20000"/>
              </a:spcBef>
              <a:buClr>
                <a:srgbClr val="7F1416"/>
              </a:buClr>
            </a:pPr>
            <a:r>
              <a:rPr lang="en-US" dirty="0"/>
              <a:t>editing/review</a:t>
            </a:r>
            <a:endParaRPr lang="en-US"/>
          </a:p>
          <a:p>
            <a:pPr marL="285750" indent="-285750">
              <a:lnSpc>
                <a:spcPct val="90000"/>
              </a:lnSpc>
              <a:spcBef>
                <a:spcPct val="20000"/>
              </a:spcBef>
              <a:buClr>
                <a:srgbClr val="7F1416"/>
              </a:buClr>
              <a:buFont typeface="Arial" panose="020B0604020202020204" pitchFamily="34" charset="0"/>
              <a:buChar char="•"/>
            </a:pPr>
            <a:r>
              <a:rPr lang="en-US" dirty="0"/>
              <a:t>We have developed the need assessment tool, PDM toolkit, AAP toolkit for S/NFI distribution, Methodology for response guidance, etc.</a:t>
            </a:r>
            <a:endParaRPr lang="en-US"/>
          </a:p>
          <a:p>
            <a:pPr marL="285750" indent="-285750">
              <a:lnSpc>
                <a:spcPct val="90000"/>
              </a:lnSpc>
              <a:spcBef>
                <a:spcPct val="20000"/>
              </a:spcBef>
              <a:buClr>
                <a:srgbClr val="7F1416"/>
              </a:buClr>
              <a:buFont typeface="Arial" panose="020B0604020202020204" pitchFamily="34" charset="0"/>
              <a:buChar char="•"/>
            </a:pPr>
            <a:r>
              <a:rPr lang="en-US" dirty="0"/>
              <a:t>Can offer some time to write or edit narrative.</a:t>
            </a:r>
            <a:endParaRPr lang="en-US"/>
          </a:p>
        </p:txBody>
      </p:sp>
      <p:graphicFrame>
        <p:nvGraphicFramePr>
          <p:cNvPr id="4" name="Chart 3">
            <a:extLst>
              <a:ext uri="{FF2B5EF4-FFF2-40B4-BE49-F238E27FC236}">
                <a16:creationId xmlns:a16="http://schemas.microsoft.com/office/drawing/2014/main" id="{00000000-0008-0000-0500-000002000000}"/>
              </a:ext>
            </a:extLst>
          </p:cNvPr>
          <p:cNvGraphicFramePr>
            <a:graphicFrameLocks/>
          </p:cNvGraphicFramePr>
          <p:nvPr>
            <p:extLst>
              <p:ext uri="{D42A27DB-BD31-4B8C-83A1-F6EECF244321}">
                <p14:modId xmlns:p14="http://schemas.microsoft.com/office/powerpoint/2010/main" val="245784640"/>
              </p:ext>
            </p:extLst>
          </p:nvPr>
        </p:nvGraphicFramePr>
        <p:xfrm>
          <a:off x="457200" y="1600200"/>
          <a:ext cx="4038600" cy="45259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95144014"/>
      </p:ext>
    </p:extLst>
  </p:cSld>
  <p:clrMapOvr>
    <a:masterClrMapping/>
  </p:clrMapOvr>
</p:sld>
</file>

<file path=ppt/theme/theme1.xml><?xml version="1.0" encoding="utf-8"?>
<a:theme xmlns:a="http://schemas.openxmlformats.org/drawingml/2006/main" name="Shelter Cluster Powerpoint Template V 1 0 - MYN">
  <a:themeElements>
    <a:clrScheme name="Shelter Cluster 3 Soft">
      <a:dk1>
        <a:sysClr val="windowText" lastClr="000000"/>
      </a:dk1>
      <a:lt1>
        <a:sysClr val="window" lastClr="FFFFFF"/>
      </a:lt1>
      <a:dk2>
        <a:srgbClr val="04314C"/>
      </a:dk2>
      <a:lt2>
        <a:srgbClr val="F6F6F6"/>
      </a:lt2>
      <a:accent1>
        <a:srgbClr val="365A70"/>
      </a:accent1>
      <a:accent2>
        <a:srgbClr val="FFC133"/>
      </a:accent2>
      <a:accent3>
        <a:srgbClr val="994345"/>
      </a:accent3>
      <a:accent4>
        <a:srgbClr val="84C559"/>
      </a:accent4>
      <a:accent5>
        <a:srgbClr val="FD3333"/>
      </a:accent5>
      <a:accent6>
        <a:srgbClr val="459FD5"/>
      </a:accent6>
      <a:hlink>
        <a:srgbClr val="994345"/>
      </a:hlink>
      <a:folHlink>
        <a:srgbClr val="7030A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320</Words>
  <Application>Microsoft Office PowerPoint</Application>
  <PresentationFormat>On-screen Show (4:3)</PresentationFormat>
  <Paragraphs>26</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Verdana</vt:lpstr>
      <vt:lpstr>Wingdings</vt:lpstr>
      <vt:lpstr>Shelter Cluster Powerpoint Template V 1 0 - MYN</vt:lpstr>
      <vt:lpstr>Global Shelter Cluster NFI WG</vt:lpstr>
      <vt:lpstr>15 respondents from 12 countries</vt:lpstr>
      <vt:lpstr>PowerPoint Presentation</vt:lpstr>
      <vt:lpstr>Other ideas for trainings</vt:lpstr>
      <vt:lpstr>PowerPoint Presentation</vt:lpstr>
      <vt:lpstr>Organisations’ Contributions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Global Shelter Cluster NFI WG</dc:title>
  <dc:creator>Renee Wynveen</dc:creator>
  <cp:lastModifiedBy>Renee Wynveen</cp:lastModifiedBy>
  <cp:revision>1</cp:revision>
  <dcterms:created xsi:type="dcterms:W3CDTF">2020-05-28T10:36:47Z</dcterms:created>
  <dcterms:modified xsi:type="dcterms:W3CDTF">2020-05-28T10:36:50Z</dcterms:modified>
</cp:coreProperties>
</file>