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9" r:id="rId4"/>
  </p:sldMasterIdLst>
  <p:notesMasterIdLst>
    <p:notesMasterId r:id="rId13"/>
  </p:notesMasterIdLst>
  <p:sldIdLst>
    <p:sldId id="300" r:id="rId5"/>
    <p:sldId id="301" r:id="rId6"/>
    <p:sldId id="302" r:id="rId7"/>
    <p:sldId id="303" r:id="rId8"/>
    <p:sldId id="304" r:id="rId9"/>
    <p:sldId id="308" r:id="rId10"/>
    <p:sldId id="307" r:id="rId11"/>
    <p:sldId id="30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969696"/>
    <a:srgbClr val="FCB040"/>
    <a:srgbClr val="FBB04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8" autoAdjust="0"/>
    <p:restoredTop sz="95405" autoAdjust="0"/>
  </p:normalViewPr>
  <p:slideViewPr>
    <p:cSldViewPr snapToGrid="0">
      <p:cViewPr varScale="1">
        <p:scale>
          <a:sx n="105" d="100"/>
          <a:sy n="105" d="100"/>
        </p:scale>
        <p:origin x="858" y="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48B4F5-9A94-4C86-A1C1-B4A21318D5CC}" type="datetimeFigureOut">
              <a:rPr lang="en-GB" smtClean="0"/>
              <a:t>27/07/2020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EF0CE6-62CA-4BED-A5A1-A796E263D691}" type="slidenum">
              <a:rPr lang="en-GB" smtClean="0"/>
              <a:t>‹#›</a:t>
            </a:fld>
            <a:endParaRPr lang="en-GB"/>
          </a:p>
        </p:txBody>
      </p:sp>
    </p:spTree>
    <p:extLst>
      <p:ext uri="{BB962C8B-B14F-4D97-AF65-F5344CB8AC3E}">
        <p14:creationId xmlns:p14="http://schemas.microsoft.com/office/powerpoint/2010/main" val="4123999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39721"/>
            <a:ext cx="9857874" cy="2387600"/>
          </a:xfrm>
        </p:spPr>
        <p:txBody>
          <a:bodyPr anchor="b"/>
          <a:lstStyle>
            <a:lvl1pPr algn="ctr">
              <a:defRPr sz="6000" b="1">
                <a:solidFill>
                  <a:srgbClr val="4D4D4D"/>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119396"/>
            <a:ext cx="9857874" cy="1655762"/>
          </a:xfrm>
        </p:spPr>
        <p:txBody>
          <a:bodyPr/>
          <a:lstStyle>
            <a:lvl1pPr marL="0" indent="0" algn="ctr">
              <a:buNone/>
              <a:defRPr sz="2400" b="1">
                <a:solidFill>
                  <a:srgbClr val="4D4D4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9" name="Picture 8"/>
          <p:cNvPicPr>
            <a:picLocks noChangeAspect="1"/>
          </p:cNvPicPr>
          <p:nvPr userDrawn="1"/>
        </p:nvPicPr>
        <p:blipFill>
          <a:blip r:embed="rId2"/>
          <a:stretch>
            <a:fillRect/>
          </a:stretch>
        </p:blipFill>
        <p:spPr>
          <a:xfrm>
            <a:off x="9873067" y="6353066"/>
            <a:ext cx="1695792" cy="274320"/>
          </a:xfrm>
          <a:prstGeom prst="rect">
            <a:avLst/>
          </a:prstGeom>
        </p:spPr>
      </p:pic>
    </p:spTree>
    <p:extLst>
      <p:ext uri="{BB962C8B-B14F-4D97-AF65-F5344CB8AC3E}">
        <p14:creationId xmlns:p14="http://schemas.microsoft.com/office/powerpoint/2010/main" val="35273169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19500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5259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615440" y="5692140"/>
            <a:ext cx="9144000" cy="620871"/>
          </a:xfrm>
        </p:spPr>
        <p:txBody>
          <a:bodyPr/>
          <a:lstStyle>
            <a:lvl1pPr marL="0" indent="0" algn="ctr">
              <a:buNone/>
              <a:defRPr sz="2400" cap="all" baseline="0">
                <a:solidFill>
                  <a:srgbClr val="E3000B"/>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Rectangle 7"/>
          <p:cNvSpPr/>
          <p:nvPr userDrawn="1"/>
        </p:nvSpPr>
        <p:spPr>
          <a:xfrm>
            <a:off x="600000" y="0"/>
            <a:ext cx="11592000" cy="2397600"/>
          </a:xfrm>
          <a:prstGeom prst="rect">
            <a:avLst/>
          </a:prstGeom>
          <a:solidFill>
            <a:srgbClr val="E883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Date Placeholder 6"/>
          <p:cNvSpPr>
            <a:spLocks noGrp="1"/>
          </p:cNvSpPr>
          <p:nvPr>
            <p:ph type="dt" sz="half" idx="10"/>
          </p:nvPr>
        </p:nvSpPr>
        <p:spPr>
          <a:xfrm>
            <a:off x="838200" y="6356352"/>
            <a:ext cx="2743200" cy="365125"/>
          </a:xfrm>
          <a:prstGeom prst="rect">
            <a:avLst/>
          </a:prstGeom>
        </p:spPr>
        <p:txBody>
          <a:bodyPr/>
          <a:lstStyle/>
          <a:p>
            <a:fld id="{10D3D8DC-BCD2-40A3-AA72-2DB806431243}" type="datetimeFigureOut">
              <a:rPr lang="fr-CH" smtClean="0"/>
              <a:t>27.07.2020</a:t>
            </a:fld>
            <a:endParaRPr lang="fr-CH"/>
          </a:p>
        </p:txBody>
      </p:sp>
      <p:sp>
        <p:nvSpPr>
          <p:cNvPr id="9" name="Footer Placeholder 8"/>
          <p:cNvSpPr>
            <a:spLocks noGrp="1"/>
          </p:cNvSpPr>
          <p:nvPr>
            <p:ph type="ftr" sz="quarter" idx="11"/>
          </p:nvPr>
        </p:nvSpPr>
        <p:spPr>
          <a:xfrm>
            <a:off x="4038600" y="6356352"/>
            <a:ext cx="4114800" cy="365125"/>
          </a:xfrm>
          <a:prstGeom prst="rect">
            <a:avLst/>
          </a:prstGeom>
        </p:spPr>
        <p:txBody>
          <a:bodyPr/>
          <a:lstStyle/>
          <a:p>
            <a:endParaRPr lang="fr-CH"/>
          </a:p>
        </p:txBody>
      </p:sp>
      <p:sp>
        <p:nvSpPr>
          <p:cNvPr id="10" name="Slide Number Placeholder 9"/>
          <p:cNvSpPr>
            <a:spLocks noGrp="1"/>
          </p:cNvSpPr>
          <p:nvPr>
            <p:ph type="sldNum" sz="quarter" idx="12"/>
          </p:nvPr>
        </p:nvSpPr>
        <p:spPr>
          <a:xfrm>
            <a:off x="8610600" y="6356352"/>
            <a:ext cx="2743200" cy="365125"/>
          </a:xfrm>
          <a:prstGeom prst="rect">
            <a:avLst/>
          </a:prstGeom>
        </p:spPr>
        <p:txBody>
          <a:bodyPr/>
          <a:lstStyle/>
          <a:p>
            <a:fld id="{BF45AAF8-A1EC-40B0-B9A5-D19B53D2BF70}" type="slidenum">
              <a:rPr lang="fr-CH" smtClean="0"/>
              <a:t>‹#›</a:t>
            </a:fld>
            <a:endParaRPr lang="fr-CH"/>
          </a:p>
        </p:txBody>
      </p:sp>
      <p:sp>
        <p:nvSpPr>
          <p:cNvPr id="11" name="Title 10"/>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42727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776" y="0"/>
            <a:ext cx="12465698" cy="1240971"/>
          </a:xfrm>
          <a:noFill/>
          <a:ln>
            <a:noFill/>
          </a:ln>
        </p:spPr>
        <p:txBody>
          <a:bodyPr/>
          <a:lstStyle>
            <a:lvl1pPr algn="ctr">
              <a:defRPr b="1">
                <a:solidFill>
                  <a:srgbClr val="4D4D4D"/>
                </a:solidFill>
              </a:defRPr>
            </a:lvl1pPr>
          </a:lstStyle>
          <a:p>
            <a:r>
              <a:rPr lang="en-US" dirty="0"/>
              <a:t>Click to edit Master title style</a:t>
            </a:r>
            <a:endParaRPr lang="en-GB" dirty="0"/>
          </a:p>
        </p:txBody>
      </p:sp>
      <p:sp>
        <p:nvSpPr>
          <p:cNvPr id="3" name="Content Placeholder 2"/>
          <p:cNvSpPr>
            <a:spLocks noGrp="1"/>
          </p:cNvSpPr>
          <p:nvPr>
            <p:ph idx="1"/>
          </p:nvPr>
        </p:nvSpPr>
        <p:spPr>
          <a:xfrm>
            <a:off x="838199" y="1825625"/>
            <a:ext cx="10567737" cy="4351338"/>
          </a:xfrm>
        </p:spPr>
        <p:txBody>
          <a:bodyPr/>
          <a:lstStyle>
            <a:lvl1pPr>
              <a:defRPr>
                <a:solidFill>
                  <a:srgbClr val="969696"/>
                </a:solidFill>
              </a:defRPr>
            </a:lvl1pPr>
            <a:lvl2pPr>
              <a:defRPr>
                <a:solidFill>
                  <a:srgbClr val="969696"/>
                </a:solidFill>
              </a:defRPr>
            </a:lvl2pPr>
            <a:lvl3pPr>
              <a:defRPr>
                <a:solidFill>
                  <a:srgbClr val="969696"/>
                </a:solidFill>
              </a:defRPr>
            </a:lvl3pPr>
            <a:lvl4pPr>
              <a:defRPr>
                <a:solidFill>
                  <a:srgbClr val="969696"/>
                </a:solidFill>
              </a:defRPr>
            </a:lvl4pPr>
            <a:lvl5pPr>
              <a:defRPr>
                <a:solidFill>
                  <a:srgbClr val="969696"/>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1" name="Picture 10"/>
          <p:cNvPicPr>
            <a:picLocks noChangeAspect="1"/>
          </p:cNvPicPr>
          <p:nvPr userDrawn="1"/>
        </p:nvPicPr>
        <p:blipFill>
          <a:blip r:embed="rId2"/>
          <a:stretch>
            <a:fillRect/>
          </a:stretch>
        </p:blipFill>
        <p:spPr>
          <a:xfrm>
            <a:off x="9873067" y="6353066"/>
            <a:ext cx="1695792" cy="274320"/>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6967" y="56552"/>
            <a:ext cx="1482464" cy="1146916"/>
          </a:xfrm>
          <a:prstGeom prst="rect">
            <a:avLst/>
          </a:prstGeom>
        </p:spPr>
      </p:pic>
    </p:spTree>
    <p:extLst>
      <p:ext uri="{BB962C8B-B14F-4D97-AF65-F5344CB8AC3E}">
        <p14:creationId xmlns:p14="http://schemas.microsoft.com/office/powerpoint/2010/main" val="92075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5203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41629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03035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592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9842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64809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090054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4" name="Picture 3"/>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6967" y="56552"/>
            <a:ext cx="1482464" cy="1146916"/>
          </a:xfrm>
          <a:prstGeom prst="rect">
            <a:avLst/>
          </a:prstGeom>
        </p:spPr>
      </p:pic>
      <p:pic>
        <p:nvPicPr>
          <p:cNvPr id="7" name="Picture 6"/>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23095" y="8466"/>
            <a:ext cx="1361054" cy="1368410"/>
          </a:xfrm>
          <a:prstGeom prst="rect">
            <a:avLst/>
          </a:prstGeom>
        </p:spPr>
      </p:pic>
      <p:sp>
        <p:nvSpPr>
          <p:cNvPr id="8" name="TextBox 7"/>
          <p:cNvSpPr txBox="1"/>
          <p:nvPr userDrawn="1"/>
        </p:nvSpPr>
        <p:spPr>
          <a:xfrm>
            <a:off x="10830946" y="431618"/>
            <a:ext cx="1375889" cy="369332"/>
          </a:xfrm>
          <a:prstGeom prst="rect">
            <a:avLst/>
          </a:prstGeom>
          <a:noFill/>
        </p:spPr>
        <p:txBody>
          <a:bodyPr wrap="none" rtlCol="0">
            <a:spAutoFit/>
          </a:bodyPr>
          <a:lstStyle/>
          <a:p>
            <a:r>
              <a:rPr lang="en-US" dirty="0"/>
              <a:t>Burkina Faso</a:t>
            </a:r>
          </a:p>
        </p:txBody>
      </p:sp>
    </p:spTree>
    <p:extLst>
      <p:ext uri="{BB962C8B-B14F-4D97-AF65-F5344CB8AC3E}">
        <p14:creationId xmlns:p14="http://schemas.microsoft.com/office/powerpoint/2010/main" val="229638093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9A2A4140-5469-4DE0-BB0B-418CA1696021}"/>
              </a:ext>
            </a:extLst>
          </p:cNvPr>
          <p:cNvSpPr>
            <a:spLocks noGrp="1"/>
          </p:cNvSpPr>
          <p:nvPr>
            <p:ph type="title"/>
          </p:nvPr>
        </p:nvSpPr>
        <p:spPr>
          <a:xfrm>
            <a:off x="2628900" y="94785"/>
            <a:ext cx="7543800" cy="1498199"/>
          </a:xfrm>
        </p:spPr>
        <p:txBody>
          <a:bodyPr>
            <a:normAutofit fontScale="90000"/>
          </a:bodyPr>
          <a:lstStyle/>
          <a:p>
            <a:r>
              <a:rPr lang="fr-FR" dirty="0"/>
              <a:t> </a:t>
            </a:r>
            <a:br>
              <a:rPr lang="en-US" dirty="0"/>
            </a:br>
            <a:br>
              <a:rPr lang="en-US" dirty="0"/>
            </a:br>
            <a:br>
              <a:rPr lang="en-US" dirty="0"/>
            </a:br>
            <a:r>
              <a:rPr lang="en-US" sz="3300" dirty="0">
                <a:solidFill>
                  <a:schemeClr val="tx1"/>
                </a:solidFill>
                <a:effectLst>
                  <a:outerShdw blurRad="38100" dist="38100" dir="2700000" algn="tl">
                    <a:srgbClr val="000000">
                      <a:alpha val="43137"/>
                    </a:srgbClr>
                  </a:outerShdw>
                </a:effectLst>
              </a:rPr>
              <a:t>Explications de </a:t>
            </a:r>
            <a:r>
              <a:rPr lang="fr-FR" sz="3300" dirty="0">
                <a:solidFill>
                  <a:schemeClr val="tx1"/>
                </a:solidFill>
                <a:effectLst>
                  <a:outerShdw blurRad="38100" dist="38100" dir="2700000" algn="tl">
                    <a:srgbClr val="000000">
                      <a:alpha val="43137"/>
                    </a:srgbClr>
                  </a:outerShdw>
                </a:effectLst>
              </a:rPr>
              <a:t>la note d’orientation/</a:t>
            </a:r>
            <a:br>
              <a:rPr lang="en-US" sz="3300" dirty="0">
                <a:solidFill>
                  <a:schemeClr val="tx1"/>
                </a:solidFill>
                <a:effectLst>
                  <a:outerShdw blurRad="38100" dist="38100" dir="2700000" algn="tl">
                    <a:srgbClr val="000000">
                      <a:alpha val="43137"/>
                    </a:srgbClr>
                  </a:outerShdw>
                </a:effectLst>
              </a:rPr>
            </a:br>
            <a:r>
              <a:rPr lang="fr-FR" sz="3300" dirty="0">
                <a:solidFill>
                  <a:schemeClr val="tx1"/>
                </a:solidFill>
                <a:effectLst>
                  <a:outerShdw blurRad="38100" dist="38100" dir="2700000" algn="tl">
                    <a:srgbClr val="000000">
                      <a:alpha val="43137"/>
                    </a:srgbClr>
                  </a:outerShdw>
                </a:effectLst>
              </a:rPr>
              <a:t>Considérations à prendre en compte avant l’érection d’un site</a:t>
            </a:r>
            <a:br>
              <a:rPr lang="en-US" sz="3300" dirty="0">
                <a:effectLst>
                  <a:outerShdw blurRad="38100" dist="38100" dir="2700000" algn="tl">
                    <a:srgbClr val="000000">
                      <a:alpha val="43137"/>
                    </a:srgbClr>
                  </a:outerShdw>
                </a:effectLst>
              </a:rPr>
            </a:br>
            <a:r>
              <a:rPr lang="fr-FR" sz="3300" dirty="0">
                <a:effectLst>
                  <a:outerShdw blurRad="38100" dist="38100" dir="2700000" algn="tl">
                    <a:srgbClr val="000000">
                      <a:alpha val="43137"/>
                    </a:srgbClr>
                  </a:outerShdw>
                </a:effectLst>
              </a:rPr>
              <a:t> </a:t>
            </a:r>
            <a:br>
              <a:rPr lang="en-US" sz="3300" dirty="0">
                <a:effectLst>
                  <a:outerShdw blurRad="38100" dist="38100" dir="2700000" algn="tl">
                    <a:srgbClr val="000000">
                      <a:alpha val="43137"/>
                    </a:srgbClr>
                  </a:outerShdw>
                </a:effectLst>
              </a:rPr>
            </a:br>
            <a:br>
              <a:rPr lang="fr-FR" dirty="0">
                <a:solidFill>
                  <a:schemeClr val="tx1"/>
                </a:solidFill>
                <a:latin typeface="+mn-lt"/>
              </a:rPr>
            </a:br>
            <a:endParaRPr lang="fr-FR" sz="3600" dirty="0">
              <a:solidFill>
                <a:schemeClr val="tx1"/>
              </a:solidFill>
              <a:latin typeface="+mn-lt"/>
            </a:endParaRPr>
          </a:p>
        </p:txBody>
      </p:sp>
      <p:sp>
        <p:nvSpPr>
          <p:cNvPr id="5" name="Content Placeholder 5">
            <a:extLst>
              <a:ext uri="{FF2B5EF4-FFF2-40B4-BE49-F238E27FC236}">
                <a16:creationId xmlns:a16="http://schemas.microsoft.com/office/drawing/2014/main" id="{FA0317C9-C9C9-47DF-B992-6855DD7CE5A5}"/>
              </a:ext>
            </a:extLst>
          </p:cNvPr>
          <p:cNvSpPr>
            <a:spLocks noGrp="1"/>
          </p:cNvSpPr>
          <p:nvPr>
            <p:ph idx="1"/>
          </p:nvPr>
        </p:nvSpPr>
        <p:spPr>
          <a:xfrm>
            <a:off x="83127" y="1592984"/>
            <a:ext cx="12025746" cy="5096340"/>
          </a:xfrm>
        </p:spPr>
        <p:txBody>
          <a:bodyPr>
            <a:normAutofit/>
          </a:bodyPr>
          <a:lstStyle/>
          <a:p>
            <a:pPr>
              <a:lnSpc>
                <a:spcPct val="200000"/>
              </a:lnSpc>
              <a:buClr>
                <a:srgbClr val="0070C0"/>
              </a:buClr>
              <a:buFont typeface="Wingdings" panose="05000000000000000000" pitchFamily="2" charset="2"/>
              <a:buChar char="q"/>
            </a:pPr>
            <a:r>
              <a:rPr lang="fr-FR" sz="1800" dirty="0">
                <a:solidFill>
                  <a:schemeClr val="tx1"/>
                </a:solidFill>
              </a:rPr>
              <a:t>L’existence de la note d’orientation: Explications des procédures légales ou traditionnelles/coutumières en lien avec le foncier</a:t>
            </a:r>
          </a:p>
          <a:p>
            <a:pPr>
              <a:lnSpc>
                <a:spcPct val="200000"/>
              </a:lnSpc>
              <a:buClr>
                <a:srgbClr val="0070C0"/>
              </a:buClr>
              <a:buFont typeface="Wingdings" panose="05000000000000000000" pitchFamily="2" charset="2"/>
              <a:buChar char="q"/>
            </a:pPr>
            <a:r>
              <a:rPr lang="fr-FR" sz="1800" dirty="0">
                <a:solidFill>
                  <a:schemeClr val="tx1"/>
                </a:solidFill>
              </a:rPr>
              <a:t>Les droits aux LTB dans le contexte humanitaire et le cadre juridique national</a:t>
            </a:r>
          </a:p>
          <a:p>
            <a:pPr>
              <a:lnSpc>
                <a:spcPct val="200000"/>
              </a:lnSpc>
              <a:buClr>
                <a:srgbClr val="0070C0"/>
              </a:buClr>
              <a:buFont typeface="Wingdings" panose="05000000000000000000" pitchFamily="2" charset="2"/>
              <a:buChar char="q"/>
            </a:pPr>
            <a:r>
              <a:rPr lang="fr-FR" sz="1800" dirty="0">
                <a:solidFill>
                  <a:schemeClr val="tx1"/>
                </a:solidFill>
              </a:rPr>
              <a:t>Le contexte du foncier rural et urbain: Les problématiques majeures autour du foncier</a:t>
            </a:r>
          </a:p>
          <a:p>
            <a:pPr>
              <a:lnSpc>
                <a:spcPct val="200000"/>
              </a:lnSpc>
              <a:buClr>
                <a:srgbClr val="0070C0"/>
              </a:buClr>
              <a:buFont typeface="Wingdings" panose="05000000000000000000" pitchFamily="2" charset="2"/>
              <a:buChar char="q"/>
            </a:pPr>
            <a:r>
              <a:rPr lang="fr-FR" sz="1800" dirty="0">
                <a:solidFill>
                  <a:schemeClr val="tx1"/>
                </a:solidFill>
              </a:rPr>
              <a:t>Les catégories de terres </a:t>
            </a:r>
          </a:p>
          <a:p>
            <a:pPr>
              <a:lnSpc>
                <a:spcPct val="200000"/>
              </a:lnSpc>
              <a:buClr>
                <a:srgbClr val="0070C0"/>
              </a:buClr>
              <a:buFont typeface="Wingdings" panose="05000000000000000000" pitchFamily="2" charset="2"/>
              <a:buChar char="q"/>
            </a:pPr>
            <a:r>
              <a:rPr lang="fr-FR" sz="1800" dirty="0">
                <a:solidFill>
                  <a:schemeClr val="tx1"/>
                </a:solidFill>
              </a:rPr>
              <a:t> Les acteurs fonciers</a:t>
            </a:r>
          </a:p>
          <a:p>
            <a:pPr>
              <a:lnSpc>
                <a:spcPct val="200000"/>
              </a:lnSpc>
              <a:buClr>
                <a:srgbClr val="0070C0"/>
              </a:buClr>
              <a:buFont typeface="Wingdings" panose="05000000000000000000" pitchFamily="2" charset="2"/>
              <a:buChar char="q"/>
            </a:pPr>
            <a:r>
              <a:rPr lang="fr-FR" sz="1800" dirty="0">
                <a:solidFill>
                  <a:schemeClr val="tx1"/>
                </a:solidFill>
              </a:rPr>
              <a:t> L’accès à la terre</a:t>
            </a:r>
          </a:p>
          <a:p>
            <a:pPr>
              <a:lnSpc>
                <a:spcPct val="200000"/>
              </a:lnSpc>
              <a:buClr>
                <a:srgbClr val="0070C0"/>
              </a:buClr>
              <a:buFont typeface="Wingdings" panose="05000000000000000000" pitchFamily="2" charset="2"/>
              <a:buChar char="q"/>
            </a:pPr>
            <a:r>
              <a:rPr lang="fr-FR" sz="1800" dirty="0">
                <a:solidFill>
                  <a:schemeClr val="tx1"/>
                </a:solidFill>
              </a:rPr>
              <a:t>Les titres d’occupation des terres</a:t>
            </a:r>
          </a:p>
          <a:p>
            <a:pPr>
              <a:lnSpc>
                <a:spcPct val="150000"/>
              </a:lnSpc>
              <a:buFont typeface="Wingdings" panose="05000000000000000000" pitchFamily="2" charset="2"/>
              <a:buChar char="q"/>
            </a:pPr>
            <a:endParaRPr lang="fr-FR" b="1" dirty="0">
              <a:solidFill>
                <a:schemeClr val="tx1"/>
              </a:solidFill>
            </a:endParaRPr>
          </a:p>
          <a:p>
            <a:pPr marL="0" indent="0">
              <a:buNone/>
            </a:pPr>
            <a:endParaRPr lang="fr-FR" dirty="0">
              <a:solidFill>
                <a:schemeClr val="tx1"/>
              </a:solidFill>
            </a:endParaRPr>
          </a:p>
          <a:p>
            <a:endParaRPr lang="fr-FR" dirty="0">
              <a:solidFill>
                <a:schemeClr val="tx1"/>
              </a:solidFill>
            </a:endParaRPr>
          </a:p>
          <a:p>
            <a:endParaRPr lang="fr-FR" dirty="0"/>
          </a:p>
          <a:p>
            <a:endParaRPr lang="fr-FR" dirty="0"/>
          </a:p>
          <a:p>
            <a:pPr marL="0" indent="0">
              <a:buNone/>
            </a:pPr>
            <a:endParaRPr lang="fr-FR" dirty="0"/>
          </a:p>
        </p:txBody>
      </p:sp>
    </p:spTree>
    <p:extLst>
      <p:ext uri="{BB962C8B-B14F-4D97-AF65-F5344CB8AC3E}">
        <p14:creationId xmlns:p14="http://schemas.microsoft.com/office/powerpoint/2010/main" val="1177527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15E59-C02E-4D5B-9498-7DE667754BD6}"/>
              </a:ext>
            </a:extLst>
          </p:cNvPr>
          <p:cNvSpPr>
            <a:spLocks noGrp="1"/>
          </p:cNvSpPr>
          <p:nvPr>
            <p:ph type="title"/>
          </p:nvPr>
        </p:nvSpPr>
        <p:spPr>
          <a:xfrm>
            <a:off x="1556238" y="70338"/>
            <a:ext cx="9319847" cy="1248508"/>
          </a:xfrm>
        </p:spPr>
        <p:txBody>
          <a:bodyPr>
            <a:normAutofit fontScale="90000"/>
          </a:bodyPr>
          <a:lstStyle/>
          <a:p>
            <a:br>
              <a:rPr lang="fr-FR" dirty="0"/>
            </a:br>
            <a:br>
              <a:rPr lang="fr-FR" dirty="0"/>
            </a:br>
            <a:r>
              <a:rPr lang="fr-FR" sz="2800" dirty="0">
                <a:latin typeface="+mn-lt"/>
              </a:rPr>
              <a:t>L’accès à la terre, au logement ou tout à tout autre bien immobilier : les questions légales et ou coutumières pour éviter les risques de protection.</a:t>
            </a:r>
            <a:br>
              <a:rPr lang="en-US" sz="2800" dirty="0">
                <a:latin typeface="+mn-lt"/>
              </a:rPr>
            </a:br>
            <a:r>
              <a:rPr lang="fr-FR" dirty="0"/>
              <a:t> </a:t>
            </a:r>
            <a:br>
              <a:rPr lang="en-US" dirty="0"/>
            </a:br>
            <a:endParaRPr lang="fr-FR" dirty="0"/>
          </a:p>
        </p:txBody>
      </p:sp>
      <p:sp>
        <p:nvSpPr>
          <p:cNvPr id="3" name="Content Placeholder 2">
            <a:extLst>
              <a:ext uri="{FF2B5EF4-FFF2-40B4-BE49-F238E27FC236}">
                <a16:creationId xmlns:a16="http://schemas.microsoft.com/office/drawing/2014/main" id="{41D423C8-1B6A-46D4-87F1-0112C2242174}"/>
              </a:ext>
            </a:extLst>
          </p:cNvPr>
          <p:cNvSpPr>
            <a:spLocks noGrp="1"/>
          </p:cNvSpPr>
          <p:nvPr>
            <p:ph idx="1"/>
          </p:nvPr>
        </p:nvSpPr>
        <p:spPr>
          <a:xfrm>
            <a:off x="228601" y="1318846"/>
            <a:ext cx="11963400" cy="5213839"/>
          </a:xfrm>
        </p:spPr>
        <p:txBody>
          <a:bodyPr>
            <a:normAutofit fontScale="47500" lnSpcReduction="20000"/>
          </a:bodyPr>
          <a:lstStyle/>
          <a:p>
            <a:pPr>
              <a:buClr>
                <a:srgbClr val="0070C0"/>
              </a:buClr>
              <a:buFont typeface="Wingdings" panose="05000000000000000000" pitchFamily="2" charset="2"/>
              <a:buChar char="q"/>
            </a:pPr>
            <a:r>
              <a:rPr lang="fr-FR" sz="3600" b="1" u="sng" dirty="0">
                <a:solidFill>
                  <a:schemeClr val="tx1"/>
                </a:solidFill>
              </a:rPr>
              <a:t>L’accès à la terre, au logement ou tout à tout autre bien immobilier </a:t>
            </a:r>
            <a:r>
              <a:rPr lang="fr-FR" sz="3600" dirty="0">
                <a:solidFill>
                  <a:schemeClr val="tx1"/>
                </a:solidFill>
              </a:rPr>
              <a:t>:</a:t>
            </a:r>
            <a:endParaRPr lang="en-US" sz="3600" dirty="0">
              <a:solidFill>
                <a:schemeClr val="tx1"/>
              </a:solidFill>
            </a:endParaRPr>
          </a:p>
          <a:p>
            <a:pPr lvl="0">
              <a:buClr>
                <a:srgbClr val="0070C0"/>
              </a:buClr>
              <a:buFont typeface="Wingdings" panose="05000000000000000000" pitchFamily="2" charset="2"/>
              <a:buChar char="ü"/>
            </a:pPr>
            <a:r>
              <a:rPr lang="fr-FR" sz="3600" dirty="0">
                <a:solidFill>
                  <a:schemeClr val="tx1"/>
                </a:solidFill>
              </a:rPr>
              <a:t>Un droit fondamental au cœur des autres droits ;</a:t>
            </a:r>
          </a:p>
          <a:p>
            <a:pPr lvl="0">
              <a:buClr>
                <a:srgbClr val="0070C0"/>
              </a:buClr>
              <a:buFont typeface="Wingdings" panose="05000000000000000000" pitchFamily="2" charset="2"/>
              <a:buChar char="ü"/>
            </a:pPr>
            <a:r>
              <a:rPr lang="fr-FR" sz="3600" dirty="0">
                <a:solidFill>
                  <a:schemeClr val="tx1"/>
                </a:solidFill>
              </a:rPr>
              <a:t>Condition préalable pour la jouissance des autres droits ;</a:t>
            </a:r>
            <a:endParaRPr lang="en-US" sz="3600" dirty="0">
              <a:solidFill>
                <a:schemeClr val="tx1"/>
              </a:solidFill>
            </a:endParaRPr>
          </a:p>
          <a:p>
            <a:pPr>
              <a:buClr>
                <a:srgbClr val="0070C0"/>
              </a:buClr>
              <a:buFont typeface="Wingdings" panose="05000000000000000000" pitchFamily="2" charset="2"/>
              <a:buChar char="q"/>
            </a:pPr>
            <a:r>
              <a:rPr lang="fr-FR" sz="3600" b="1" u="sng" dirty="0">
                <a:solidFill>
                  <a:schemeClr val="tx1"/>
                </a:solidFill>
              </a:rPr>
              <a:t>Les raisons d’un accès sécurisé </a:t>
            </a:r>
            <a:r>
              <a:rPr lang="fr-FR" sz="3600" b="1" dirty="0">
                <a:solidFill>
                  <a:schemeClr val="tx1"/>
                </a:solidFill>
              </a:rPr>
              <a:t>:</a:t>
            </a:r>
          </a:p>
          <a:p>
            <a:pPr>
              <a:buClr>
                <a:srgbClr val="0070C0"/>
              </a:buClr>
              <a:buFont typeface="Wingdings" panose="05000000000000000000" pitchFamily="2" charset="2"/>
              <a:buChar char="ü"/>
            </a:pPr>
            <a:r>
              <a:rPr lang="fr-FR" sz="3600" dirty="0">
                <a:solidFill>
                  <a:schemeClr val="tx1"/>
                </a:solidFill>
              </a:rPr>
              <a:t>Les besoins de terre pour l’érection d’infrastructures, </a:t>
            </a:r>
          </a:p>
          <a:p>
            <a:pPr>
              <a:buClr>
                <a:srgbClr val="0070C0"/>
              </a:buClr>
              <a:buFont typeface="Wingdings" panose="05000000000000000000" pitchFamily="2" charset="2"/>
              <a:buChar char="ü"/>
            </a:pPr>
            <a:r>
              <a:rPr lang="fr-FR" sz="3600" dirty="0">
                <a:solidFill>
                  <a:schemeClr val="tx1"/>
                </a:solidFill>
              </a:rPr>
              <a:t>L’implantation de site, la pratique de l’élevage, </a:t>
            </a:r>
          </a:p>
          <a:p>
            <a:pPr>
              <a:buClr>
                <a:srgbClr val="0070C0"/>
              </a:buClr>
              <a:buFont typeface="Wingdings" panose="05000000000000000000" pitchFamily="2" charset="2"/>
              <a:buChar char="ü"/>
            </a:pPr>
            <a:r>
              <a:rPr lang="fr-FR" sz="3600" dirty="0">
                <a:solidFill>
                  <a:schemeClr val="tx1"/>
                </a:solidFill>
              </a:rPr>
              <a:t>L’accès à l’eau, aux aires de pâturages, l’agriculture, la programmation en sécurité alimentaire dépendent largement de l’accès à la terre et aux autres biens de manière sécurisée ;</a:t>
            </a:r>
          </a:p>
          <a:p>
            <a:pPr>
              <a:buClr>
                <a:srgbClr val="0070C0"/>
              </a:buClr>
              <a:buFont typeface="Wingdings" panose="05000000000000000000" pitchFamily="2" charset="2"/>
              <a:buChar char="ü"/>
            </a:pPr>
            <a:r>
              <a:rPr lang="fr-FR" sz="3600" dirty="0">
                <a:solidFill>
                  <a:schemeClr val="tx1"/>
                </a:solidFill>
              </a:rPr>
              <a:t>Des retards dans l'accès à la terre et à l'habitat mettent les personnes déplacées internes (</a:t>
            </a:r>
            <a:r>
              <a:rPr lang="fr-FR" sz="3600" dirty="0" err="1">
                <a:solidFill>
                  <a:schemeClr val="tx1"/>
                </a:solidFill>
              </a:rPr>
              <a:t>PDIs</a:t>
            </a:r>
            <a:r>
              <a:rPr lang="fr-FR" sz="3600" dirty="0">
                <a:solidFill>
                  <a:schemeClr val="tx1"/>
                </a:solidFill>
              </a:rPr>
              <a:t>) dans une situation critique pour leur santé et pour leur vie, remettent en cause leur dignité et les expose à de sérieux risques de protection, y compris les violences basées sur le genre (VBG) ;</a:t>
            </a:r>
            <a:endParaRPr lang="en-US" sz="3600" dirty="0">
              <a:solidFill>
                <a:schemeClr val="tx1"/>
              </a:solidFill>
            </a:endParaRPr>
          </a:p>
          <a:p>
            <a:pPr marL="0" indent="0">
              <a:buNone/>
            </a:pPr>
            <a:endParaRPr lang="en-US" sz="3600" dirty="0">
              <a:solidFill>
                <a:schemeClr val="tx1"/>
              </a:solidFill>
            </a:endParaRPr>
          </a:p>
          <a:p>
            <a:pPr>
              <a:buClr>
                <a:srgbClr val="0070C0"/>
              </a:buClr>
              <a:buFont typeface="Wingdings" panose="05000000000000000000" pitchFamily="2" charset="2"/>
              <a:buChar char="q"/>
            </a:pPr>
            <a:r>
              <a:rPr lang="fr-FR" sz="3600" u="sng" dirty="0">
                <a:solidFill>
                  <a:schemeClr val="tx1"/>
                </a:solidFill>
              </a:rPr>
              <a:t>Le but de la présente note</a:t>
            </a:r>
            <a:r>
              <a:rPr lang="fr-FR" sz="3600" dirty="0">
                <a:solidFill>
                  <a:schemeClr val="tx1"/>
                </a:solidFill>
              </a:rPr>
              <a:t>, est d‘aider les acteurs humanitaires à garantir les droits liés au LTB en période de crise afin d’éviter que la faible sécurisation engendre des risques de protection et abus de droits comme les expulsions forcées et les VBG, la relocalisation forcée ou occupation illégale des terres. </a:t>
            </a:r>
            <a:endParaRPr lang="en-US" sz="3600" dirty="0">
              <a:solidFill>
                <a:schemeClr val="tx1"/>
              </a:solidFill>
            </a:endParaRPr>
          </a:p>
          <a:p>
            <a:pPr marL="0" indent="0">
              <a:buNone/>
            </a:pPr>
            <a:endParaRPr lang="en-US" sz="3600" dirty="0">
              <a:solidFill>
                <a:schemeClr val="tx1"/>
              </a:solidFill>
            </a:endParaRPr>
          </a:p>
          <a:p>
            <a:pPr marL="0" indent="0">
              <a:buNone/>
            </a:pPr>
            <a:r>
              <a:rPr lang="fr-FR" sz="3600" dirty="0">
                <a:solidFill>
                  <a:schemeClr val="tx1"/>
                </a:solidFill>
              </a:rPr>
              <a:t>Pour ce faire, Il convient d’améliorer la compréhen</a:t>
            </a:r>
            <a:r>
              <a:rPr lang="fr-FR" sz="3600" b="1" dirty="0">
                <a:solidFill>
                  <a:schemeClr val="tx1"/>
                </a:solidFill>
              </a:rPr>
              <a:t>sion des questions relatives aux Droits aux LTB sur la base des instruments juridiques Nationaux et Internationaux.</a:t>
            </a:r>
            <a:endParaRPr lang="en-US" sz="3600" b="1" dirty="0">
              <a:solidFill>
                <a:schemeClr val="tx1"/>
              </a:solidFill>
            </a:endParaRPr>
          </a:p>
          <a:p>
            <a:endParaRPr lang="en-US" dirty="0"/>
          </a:p>
          <a:p>
            <a:endParaRPr lang="fr-FR" dirty="0"/>
          </a:p>
        </p:txBody>
      </p:sp>
    </p:spTree>
    <p:extLst>
      <p:ext uri="{BB962C8B-B14F-4D97-AF65-F5344CB8AC3E}">
        <p14:creationId xmlns:p14="http://schemas.microsoft.com/office/powerpoint/2010/main" val="3510227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343F-DF62-4EE8-AD44-8E8B4E035C8F}"/>
              </a:ext>
            </a:extLst>
          </p:cNvPr>
          <p:cNvSpPr>
            <a:spLocks noGrp="1"/>
          </p:cNvSpPr>
          <p:nvPr>
            <p:ph type="title"/>
          </p:nvPr>
        </p:nvSpPr>
        <p:spPr>
          <a:xfrm>
            <a:off x="1521069" y="96714"/>
            <a:ext cx="9346224" cy="1283677"/>
          </a:xfrm>
        </p:spPr>
        <p:txBody>
          <a:bodyPr>
            <a:normAutofit/>
          </a:bodyPr>
          <a:lstStyle/>
          <a:p>
            <a:r>
              <a:rPr lang="fr-FR" sz="3000" dirty="0">
                <a:solidFill>
                  <a:schemeClr val="tx1"/>
                </a:solidFill>
                <a:latin typeface="+mn-lt"/>
              </a:rPr>
              <a:t>Les droits aux LTB dans le contexte humanitaire et </a:t>
            </a:r>
            <a:br>
              <a:rPr lang="fr-FR" sz="3000" dirty="0">
                <a:solidFill>
                  <a:schemeClr val="tx1"/>
                </a:solidFill>
                <a:latin typeface="+mn-lt"/>
              </a:rPr>
            </a:br>
            <a:r>
              <a:rPr lang="fr-FR" sz="3000" dirty="0">
                <a:solidFill>
                  <a:schemeClr val="tx1"/>
                </a:solidFill>
                <a:latin typeface="+mn-lt"/>
              </a:rPr>
              <a:t>le cadre juridique national</a:t>
            </a:r>
            <a:endParaRPr lang="fr-FR" sz="3000" dirty="0">
              <a:latin typeface="+mn-lt"/>
            </a:endParaRPr>
          </a:p>
        </p:txBody>
      </p:sp>
      <p:sp>
        <p:nvSpPr>
          <p:cNvPr id="3" name="Content Placeholder 2">
            <a:extLst>
              <a:ext uri="{FF2B5EF4-FFF2-40B4-BE49-F238E27FC236}">
                <a16:creationId xmlns:a16="http://schemas.microsoft.com/office/drawing/2014/main" id="{503D3C93-7D9C-498E-A23A-7D29906BF4B5}"/>
              </a:ext>
            </a:extLst>
          </p:cNvPr>
          <p:cNvSpPr>
            <a:spLocks noGrp="1"/>
          </p:cNvSpPr>
          <p:nvPr>
            <p:ph idx="1"/>
          </p:nvPr>
        </p:nvSpPr>
        <p:spPr>
          <a:xfrm>
            <a:off x="87924" y="1380390"/>
            <a:ext cx="11931162" cy="5134709"/>
          </a:xfrm>
        </p:spPr>
        <p:txBody>
          <a:bodyPr>
            <a:normAutofit fontScale="25000" lnSpcReduction="20000"/>
          </a:bodyPr>
          <a:lstStyle/>
          <a:p>
            <a:pPr marL="0" indent="0">
              <a:buNone/>
            </a:pPr>
            <a:r>
              <a:rPr lang="fr-FR" sz="7700" b="1" dirty="0">
                <a:solidFill>
                  <a:schemeClr val="tx1"/>
                </a:solidFill>
              </a:rPr>
              <a:t>Pour éviter les effets pervers de l’acquisition non sécurisée des biens et de l’accès difficile à la terre par les </a:t>
            </a:r>
            <a:r>
              <a:rPr lang="fr-FR" sz="7700" b="1" dirty="0" err="1">
                <a:solidFill>
                  <a:schemeClr val="tx1"/>
                </a:solidFill>
              </a:rPr>
              <a:t>PDIs</a:t>
            </a:r>
            <a:r>
              <a:rPr lang="fr-FR" sz="7700" b="1" dirty="0">
                <a:solidFill>
                  <a:schemeClr val="tx1"/>
                </a:solidFill>
              </a:rPr>
              <a:t>, il sied d’avoir une bonne connaissance des aspects légaux et ou coutumiers qui régissent le domaine du foncier rural et urbain. </a:t>
            </a:r>
            <a:r>
              <a:rPr lang="fr-FR" sz="7700" dirty="0">
                <a:solidFill>
                  <a:schemeClr val="tx1"/>
                </a:solidFill>
              </a:rPr>
              <a:t>Les principaux textes sont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Droit International des Droits de l’Homme et Droit International Humanitaire : les PDI ont droit à une demeure sûre, libre de toute expulsion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Les Principes directeurs sur le déplacement interne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Convention de Kampala (art 9, 11)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Constitution du Burkina Faso (article 17)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loi n°034-2002/AN du 14 novembre 2002 portant loi d’orientation relative au pastoralisme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Le décret n°2007-610 du 04 octobre 2007 portant adoption de la politique nationale de sécurisation foncière en milieu rural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loi n°034-2009/AN du 16 juin 2009 portant régime foncier rural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loi 034-2012/AN du 02 juillet 2012 portant réorganisation agraire et foncière au Burkina Faso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décision A/DEC 5/10/98 relative à la réglementation de la transhumance entre les Etats membres de la CEDEAO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loi n°103-2015/CNT du 22 décembre 2015 portant bail locatif ;</a:t>
            </a:r>
            <a:endParaRPr lang="en-US" sz="7700" dirty="0">
              <a:solidFill>
                <a:schemeClr val="tx1"/>
              </a:solidFill>
            </a:endParaRPr>
          </a:p>
          <a:p>
            <a:pPr lvl="0">
              <a:buClr>
                <a:srgbClr val="0070C0"/>
              </a:buClr>
              <a:buFont typeface="Wingdings" panose="05000000000000000000" pitchFamily="2" charset="2"/>
              <a:buChar char="ü"/>
            </a:pPr>
            <a:r>
              <a:rPr lang="fr-FR" sz="7700" dirty="0">
                <a:solidFill>
                  <a:schemeClr val="tx1"/>
                </a:solidFill>
              </a:rPr>
              <a:t>La loi n°103-CNT/ 2015 portant bail d’habitation privée ou bail locatif au Burkina Faso adoptée le 22 décembre 2015 et promulguée par décret n°2015-1613/PRES-TRANS du 28 décembre 2015 ;</a:t>
            </a:r>
            <a:endParaRPr lang="en-US" sz="7700" dirty="0">
              <a:solidFill>
                <a:schemeClr val="tx1"/>
              </a:solidFill>
            </a:endParaRPr>
          </a:p>
          <a:p>
            <a:pPr marL="0" indent="0">
              <a:buNone/>
            </a:pPr>
            <a:endParaRPr lang="en-US" sz="4000" dirty="0">
              <a:solidFill>
                <a:schemeClr val="tx1"/>
              </a:solidFill>
            </a:endParaRPr>
          </a:p>
          <a:p>
            <a:endParaRPr lang="fr-FR" dirty="0"/>
          </a:p>
        </p:txBody>
      </p:sp>
    </p:spTree>
    <p:extLst>
      <p:ext uri="{BB962C8B-B14F-4D97-AF65-F5344CB8AC3E}">
        <p14:creationId xmlns:p14="http://schemas.microsoft.com/office/powerpoint/2010/main" val="297620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648F6-9CA9-4DD8-BC90-48D10B06AE75}"/>
              </a:ext>
            </a:extLst>
          </p:cNvPr>
          <p:cNvSpPr>
            <a:spLocks noGrp="1"/>
          </p:cNvSpPr>
          <p:nvPr>
            <p:ph type="title"/>
          </p:nvPr>
        </p:nvSpPr>
        <p:spPr>
          <a:xfrm>
            <a:off x="1521069" y="0"/>
            <a:ext cx="9346224" cy="1310054"/>
          </a:xfrm>
        </p:spPr>
        <p:txBody>
          <a:bodyPr>
            <a:normAutofit/>
          </a:bodyPr>
          <a:lstStyle/>
          <a:p>
            <a:r>
              <a:rPr lang="fr-FR" sz="3500" dirty="0">
                <a:solidFill>
                  <a:schemeClr val="tx1"/>
                </a:solidFill>
                <a:latin typeface="+mn-lt"/>
              </a:rPr>
              <a:t>Le contexte du foncier rural et urbain: Les problématiques majeures autour du foncier</a:t>
            </a:r>
            <a:endParaRPr lang="fr-FR" sz="3500" dirty="0">
              <a:latin typeface="+mn-lt"/>
            </a:endParaRPr>
          </a:p>
        </p:txBody>
      </p:sp>
      <p:sp>
        <p:nvSpPr>
          <p:cNvPr id="3" name="Content Placeholder 2">
            <a:extLst>
              <a:ext uri="{FF2B5EF4-FFF2-40B4-BE49-F238E27FC236}">
                <a16:creationId xmlns:a16="http://schemas.microsoft.com/office/drawing/2014/main" id="{CBE8A829-6DF3-4C53-AADB-6DC64D347DA1}"/>
              </a:ext>
            </a:extLst>
          </p:cNvPr>
          <p:cNvSpPr>
            <a:spLocks noGrp="1"/>
          </p:cNvSpPr>
          <p:nvPr>
            <p:ph idx="1"/>
          </p:nvPr>
        </p:nvSpPr>
        <p:spPr>
          <a:xfrm>
            <a:off x="0" y="1310053"/>
            <a:ext cx="12192000" cy="5468815"/>
          </a:xfrm>
        </p:spPr>
        <p:txBody>
          <a:bodyPr>
            <a:normAutofit fontScale="25000" lnSpcReduction="20000"/>
          </a:bodyPr>
          <a:lstStyle/>
          <a:p>
            <a:pPr lvl="0">
              <a:lnSpc>
                <a:spcPct val="170000"/>
              </a:lnSpc>
              <a:buClr>
                <a:srgbClr val="0070C0"/>
              </a:buClr>
              <a:buFont typeface="Wingdings" panose="05000000000000000000" pitchFamily="2" charset="2"/>
              <a:buChar char="q"/>
            </a:pPr>
            <a:r>
              <a:rPr lang="fr-FR" sz="6400" b="1" dirty="0">
                <a:solidFill>
                  <a:schemeClr val="tx1"/>
                </a:solidFill>
              </a:rPr>
              <a:t>La compétition accrue et conflictuelle entre acteurs pour le contrôle et l’exploitation des terres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La poursuite et même l’intensification dans certaines régions, des migrations agricoles et des transhumances pastorales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La multiplication et l’aggravation des conflits entre acteurs ruraux à l’occasion de la mise en valeur des terres et de l’exploitation des ressources naturelles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Le développement d’un processus de concentration des terres entre les mains d'entrepreneurs ruraux dénommés agro businessmen ou « nouveaux acteurs » ou encore entrepreneurs agricoles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La faible efficacité des mécanismes juridiques et institutionnels de gestion foncière et de gestion des conflits en milieu rural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La propriété privée est reconnue aujourd’hui dans l’Etat de droit et donc s’accommode mal avec la propriété exclusive de l’Etat sur la terre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Les relectures de la Réorganisation Agraire et Foncière n’ont pas apporté des solutions satisfaisantes quant au foncier en milieu rural ;</a:t>
            </a:r>
            <a:endParaRPr lang="en-US" sz="6400" b="1" dirty="0">
              <a:solidFill>
                <a:schemeClr val="tx1"/>
              </a:solidFill>
            </a:endParaRPr>
          </a:p>
          <a:p>
            <a:pPr lvl="0">
              <a:lnSpc>
                <a:spcPct val="170000"/>
              </a:lnSpc>
              <a:buClr>
                <a:srgbClr val="0070C0"/>
              </a:buClr>
              <a:buFont typeface="Wingdings" panose="05000000000000000000" pitchFamily="2" charset="2"/>
              <a:buChar char="q"/>
            </a:pPr>
            <a:r>
              <a:rPr lang="fr-FR" sz="6400" b="1" dirty="0">
                <a:solidFill>
                  <a:schemeClr val="tx1"/>
                </a:solidFill>
              </a:rPr>
              <a:t>La nécessité de reconnaître aux acteurs ruraux la légitimité de leur droit sur le foncier ;</a:t>
            </a:r>
            <a:endParaRPr lang="en-US" sz="6400" b="1" dirty="0">
              <a:solidFill>
                <a:schemeClr val="tx1"/>
              </a:solidFill>
            </a:endParaRPr>
          </a:p>
          <a:p>
            <a:pPr marL="0" indent="0">
              <a:lnSpc>
                <a:spcPct val="170000"/>
              </a:lnSpc>
              <a:buNone/>
            </a:pPr>
            <a:endParaRPr lang="en-US" sz="6400" b="1" dirty="0">
              <a:solidFill>
                <a:schemeClr val="tx1"/>
              </a:solidFill>
            </a:endParaRPr>
          </a:p>
          <a:p>
            <a:endParaRPr lang="fr-FR" dirty="0"/>
          </a:p>
        </p:txBody>
      </p:sp>
    </p:spTree>
    <p:extLst>
      <p:ext uri="{BB962C8B-B14F-4D97-AF65-F5344CB8AC3E}">
        <p14:creationId xmlns:p14="http://schemas.microsoft.com/office/powerpoint/2010/main" val="26247743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DBA8C-2F53-4BA8-894F-1627062AED27}"/>
              </a:ext>
            </a:extLst>
          </p:cNvPr>
          <p:cNvSpPr>
            <a:spLocks noGrp="1"/>
          </p:cNvSpPr>
          <p:nvPr>
            <p:ph type="title"/>
          </p:nvPr>
        </p:nvSpPr>
        <p:spPr>
          <a:xfrm>
            <a:off x="1547446" y="70338"/>
            <a:ext cx="9346223" cy="1170633"/>
          </a:xfrm>
        </p:spPr>
        <p:txBody>
          <a:bodyPr>
            <a:normAutofit fontScale="90000"/>
          </a:bodyPr>
          <a:lstStyle/>
          <a:p>
            <a:r>
              <a:rPr lang="fr-FR" dirty="0">
                <a:solidFill>
                  <a:schemeClr val="tx1"/>
                </a:solidFill>
              </a:rPr>
              <a:t>Les catégories de terres/Les acteurs fonciers</a:t>
            </a:r>
            <a:br>
              <a:rPr lang="fr-FR" dirty="0">
                <a:solidFill>
                  <a:schemeClr val="tx1"/>
                </a:solidFill>
              </a:rPr>
            </a:br>
            <a:endParaRPr lang="fr-FR" dirty="0"/>
          </a:p>
        </p:txBody>
      </p:sp>
      <p:sp>
        <p:nvSpPr>
          <p:cNvPr id="3" name="Content Placeholder 2">
            <a:extLst>
              <a:ext uri="{FF2B5EF4-FFF2-40B4-BE49-F238E27FC236}">
                <a16:creationId xmlns:a16="http://schemas.microsoft.com/office/drawing/2014/main" id="{17EEED39-AED6-4B7C-978D-3FDB78660DCC}"/>
              </a:ext>
            </a:extLst>
          </p:cNvPr>
          <p:cNvSpPr>
            <a:spLocks noGrp="1"/>
          </p:cNvSpPr>
          <p:nvPr>
            <p:ph idx="1"/>
          </p:nvPr>
        </p:nvSpPr>
        <p:spPr>
          <a:xfrm>
            <a:off x="1" y="1336431"/>
            <a:ext cx="5943599" cy="5266592"/>
          </a:xfrm>
        </p:spPr>
        <p:txBody>
          <a:bodyPr>
            <a:normAutofit fontScale="25000" lnSpcReduction="20000"/>
          </a:bodyPr>
          <a:lstStyle/>
          <a:p>
            <a:pPr marL="0" indent="0">
              <a:buNone/>
            </a:pPr>
            <a:r>
              <a:rPr lang="fr-FR" sz="8000" b="1" dirty="0">
                <a:solidFill>
                  <a:schemeClr val="tx1"/>
                </a:solidFill>
              </a:rPr>
              <a:t>Les catégories de terres</a:t>
            </a:r>
            <a:endParaRPr lang="fr-FR" sz="5600" b="1" dirty="0">
              <a:solidFill>
                <a:schemeClr val="tx1"/>
              </a:solidFill>
            </a:endParaRPr>
          </a:p>
          <a:p>
            <a:pPr>
              <a:buClr>
                <a:srgbClr val="0070C0"/>
              </a:buClr>
              <a:buFont typeface="Wingdings" panose="05000000000000000000" pitchFamily="2" charset="2"/>
              <a:buChar char="q"/>
            </a:pPr>
            <a:r>
              <a:rPr lang="fr-FR" sz="5600" b="1" dirty="0">
                <a:solidFill>
                  <a:schemeClr val="tx1"/>
                </a:solidFill>
              </a:rPr>
              <a:t>Domaine foncier rural de l’Etat</a:t>
            </a:r>
            <a:endParaRPr lang="en-US" sz="5600" dirty="0">
              <a:solidFill>
                <a:schemeClr val="tx1"/>
              </a:solidFill>
            </a:endParaRPr>
          </a:p>
          <a:p>
            <a:pPr>
              <a:buFont typeface="Wingdings" panose="05000000000000000000" pitchFamily="2" charset="2"/>
              <a:buChar char="ü"/>
            </a:pPr>
            <a:r>
              <a:rPr lang="fr-FR" sz="5600" dirty="0">
                <a:solidFill>
                  <a:schemeClr val="tx1"/>
                </a:solidFill>
              </a:rPr>
              <a:t>Les terres rurales aménagées par l’Etat sur fonds publics ;</a:t>
            </a:r>
            <a:endParaRPr lang="en-US" sz="5600" dirty="0">
              <a:solidFill>
                <a:schemeClr val="tx1"/>
              </a:solidFill>
            </a:endParaRPr>
          </a:p>
          <a:p>
            <a:pPr>
              <a:buFont typeface="Wingdings" panose="05000000000000000000" pitchFamily="2" charset="2"/>
              <a:buChar char="ü"/>
            </a:pPr>
            <a:r>
              <a:rPr lang="fr-FR" sz="5600" dirty="0">
                <a:solidFill>
                  <a:schemeClr val="tx1"/>
                </a:solidFill>
              </a:rPr>
              <a:t>Les terres réservées par les schémas d’aménagement du territoire à des fins d’aménagements ;</a:t>
            </a:r>
            <a:endParaRPr lang="en-US" sz="5600" dirty="0">
              <a:solidFill>
                <a:schemeClr val="tx1"/>
              </a:solidFill>
            </a:endParaRPr>
          </a:p>
          <a:p>
            <a:pPr>
              <a:buFont typeface="Wingdings" panose="05000000000000000000" pitchFamily="2" charset="2"/>
              <a:buChar char="ü"/>
            </a:pPr>
            <a:r>
              <a:rPr lang="fr-FR" sz="5600" dirty="0">
                <a:solidFill>
                  <a:schemeClr val="tx1"/>
                </a:solidFill>
              </a:rPr>
              <a:t>Les terres rurales acquises par l’Etat auprès des particuliers selon les procédés de droit commun ; </a:t>
            </a:r>
            <a:endParaRPr lang="en-US" sz="5600" dirty="0">
              <a:solidFill>
                <a:schemeClr val="tx1"/>
              </a:solidFill>
            </a:endParaRPr>
          </a:p>
          <a:p>
            <a:pPr>
              <a:buFont typeface="Wingdings" panose="05000000000000000000" pitchFamily="2" charset="2"/>
              <a:buChar char="ü"/>
            </a:pPr>
            <a:r>
              <a:rPr lang="fr-FR" sz="5600" dirty="0">
                <a:solidFill>
                  <a:schemeClr val="tx1"/>
                </a:solidFill>
              </a:rPr>
              <a:t>Les terres acquises par exercice du droit de préemption ou par application de la procédure d’expropriation pour cause d’utilité publique. </a:t>
            </a:r>
            <a:endParaRPr lang="en-US" sz="5600" dirty="0">
              <a:solidFill>
                <a:schemeClr val="tx1"/>
              </a:solidFill>
            </a:endParaRPr>
          </a:p>
          <a:p>
            <a:pPr marL="0" indent="0">
              <a:buNone/>
            </a:pPr>
            <a:endParaRPr lang="en-US" sz="5600" dirty="0">
              <a:solidFill>
                <a:schemeClr val="tx1"/>
              </a:solidFill>
            </a:endParaRPr>
          </a:p>
          <a:p>
            <a:pPr>
              <a:buClr>
                <a:srgbClr val="0070C0"/>
              </a:buClr>
              <a:buFont typeface="Wingdings" panose="05000000000000000000" pitchFamily="2" charset="2"/>
              <a:buChar char="q"/>
            </a:pPr>
            <a:r>
              <a:rPr lang="fr-FR" sz="5600" b="1" dirty="0">
                <a:solidFill>
                  <a:schemeClr val="tx1"/>
                </a:solidFill>
              </a:rPr>
              <a:t>Domaine foncier rural des collectivités territoriales</a:t>
            </a:r>
            <a:endParaRPr lang="en-US" sz="5600" dirty="0">
              <a:solidFill>
                <a:schemeClr val="tx1"/>
              </a:solidFill>
            </a:endParaRPr>
          </a:p>
          <a:p>
            <a:pPr lvl="0">
              <a:buFont typeface="Wingdings" panose="05000000000000000000" pitchFamily="2" charset="2"/>
              <a:buChar char="ü"/>
            </a:pPr>
            <a:r>
              <a:rPr lang="fr-FR" sz="5600" dirty="0">
                <a:solidFill>
                  <a:schemeClr val="tx1"/>
                </a:solidFill>
              </a:rPr>
              <a:t>Les terres rurales qui leur sont cédées par l’Etat ;</a:t>
            </a:r>
            <a:endParaRPr lang="en-US" sz="5600" dirty="0">
              <a:solidFill>
                <a:schemeClr val="tx1"/>
              </a:solidFill>
            </a:endParaRPr>
          </a:p>
          <a:p>
            <a:pPr lvl="0">
              <a:buFont typeface="Wingdings" panose="05000000000000000000" pitchFamily="2" charset="2"/>
              <a:buChar char="ü"/>
            </a:pPr>
            <a:r>
              <a:rPr lang="fr-FR" sz="5600" dirty="0">
                <a:solidFill>
                  <a:schemeClr val="tx1"/>
                </a:solidFill>
              </a:rPr>
              <a:t>Les terres rurales acquises par les collectivités territoriales selon les procédés de droit commun ;</a:t>
            </a:r>
            <a:endParaRPr lang="en-US" sz="5600" dirty="0">
              <a:solidFill>
                <a:schemeClr val="tx1"/>
              </a:solidFill>
            </a:endParaRPr>
          </a:p>
          <a:p>
            <a:pPr lvl="0">
              <a:buFont typeface="Wingdings" panose="05000000000000000000" pitchFamily="2" charset="2"/>
              <a:buChar char="ü"/>
            </a:pPr>
            <a:r>
              <a:rPr lang="fr-FR" sz="5600" dirty="0">
                <a:solidFill>
                  <a:schemeClr val="tx1"/>
                </a:solidFill>
              </a:rPr>
              <a:t>Les terres acquises par exercice du droit de préemption ou par application de la procédure d’expropriation pour cause d’utilité publique.</a:t>
            </a:r>
          </a:p>
          <a:p>
            <a:pPr marL="0" lvl="0" indent="0">
              <a:buNone/>
            </a:pPr>
            <a:endParaRPr lang="en-US" sz="5600" dirty="0">
              <a:solidFill>
                <a:schemeClr val="tx1"/>
              </a:solidFill>
            </a:endParaRPr>
          </a:p>
          <a:p>
            <a:pPr>
              <a:buClr>
                <a:srgbClr val="0070C0"/>
              </a:buClr>
              <a:buFont typeface="Wingdings" panose="05000000000000000000" pitchFamily="2" charset="2"/>
              <a:buChar char="q"/>
            </a:pPr>
            <a:r>
              <a:rPr lang="fr-FR" sz="5600" b="1" dirty="0">
                <a:solidFill>
                  <a:schemeClr val="tx1"/>
                </a:solidFill>
              </a:rPr>
              <a:t>Patrimoine foncier rural des particuliers</a:t>
            </a:r>
            <a:endParaRPr lang="en-US" sz="5600" dirty="0">
              <a:solidFill>
                <a:schemeClr val="tx1"/>
              </a:solidFill>
            </a:endParaRPr>
          </a:p>
          <a:p>
            <a:pPr>
              <a:buFont typeface="Wingdings" panose="05000000000000000000" pitchFamily="2" charset="2"/>
              <a:buChar char="ü"/>
            </a:pPr>
            <a:r>
              <a:rPr lang="fr-FR" sz="5600" dirty="0">
                <a:solidFill>
                  <a:schemeClr val="tx1"/>
                </a:solidFill>
              </a:rPr>
              <a:t>Le patrimoine foncier rural des particuliers peut être défini comme l’ensemble des possessions foncières des individus et personnes morales de droit privé.</a:t>
            </a:r>
            <a:endParaRPr lang="en-US" sz="5600" dirty="0">
              <a:solidFill>
                <a:schemeClr val="tx1"/>
              </a:solidFill>
            </a:endParaRPr>
          </a:p>
          <a:p>
            <a:pPr marL="0" indent="0">
              <a:buNone/>
            </a:pPr>
            <a:endParaRPr lang="en-US" sz="5600" dirty="0"/>
          </a:p>
          <a:p>
            <a:endParaRPr lang="fr-FR" dirty="0"/>
          </a:p>
        </p:txBody>
      </p:sp>
      <p:sp>
        <p:nvSpPr>
          <p:cNvPr id="4" name="Content Placeholder 2">
            <a:extLst>
              <a:ext uri="{FF2B5EF4-FFF2-40B4-BE49-F238E27FC236}">
                <a16:creationId xmlns:a16="http://schemas.microsoft.com/office/drawing/2014/main" id="{4C612071-6246-45BD-B64A-2A94B40B746F}"/>
              </a:ext>
            </a:extLst>
          </p:cNvPr>
          <p:cNvSpPr txBox="1">
            <a:spLocks/>
          </p:cNvSpPr>
          <p:nvPr/>
        </p:nvSpPr>
        <p:spPr>
          <a:xfrm>
            <a:off x="6317272" y="1354015"/>
            <a:ext cx="5874727" cy="5231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FR" sz="2000" b="1" dirty="0">
                <a:solidFill>
                  <a:schemeClr val="tx1"/>
                </a:solidFill>
              </a:rPr>
              <a:t>Les acteurs fonciers</a:t>
            </a:r>
            <a:endParaRPr lang="fr-FR" sz="1800" b="1" u="sng" dirty="0">
              <a:solidFill>
                <a:schemeClr val="tx1"/>
              </a:solidFill>
            </a:endParaRPr>
          </a:p>
          <a:p>
            <a:pPr>
              <a:buClr>
                <a:srgbClr val="002060"/>
              </a:buClr>
              <a:buFont typeface="Wingdings" panose="05000000000000000000" pitchFamily="2" charset="2"/>
              <a:buChar char="q"/>
            </a:pPr>
            <a:r>
              <a:rPr lang="fr-FR" sz="1500" b="1" u="sng" dirty="0">
                <a:solidFill>
                  <a:schemeClr val="tx1"/>
                </a:solidFill>
              </a:rPr>
              <a:t>Les acteurs fonciers ruraux</a:t>
            </a:r>
            <a:endParaRPr lang="en-US" sz="1500" dirty="0">
              <a:solidFill>
                <a:schemeClr val="tx1"/>
              </a:solidFill>
            </a:endParaRPr>
          </a:p>
          <a:p>
            <a:pPr marL="0" indent="0">
              <a:buFont typeface="Arial" panose="020B0604020202020204" pitchFamily="34" charset="0"/>
              <a:buNone/>
            </a:pPr>
            <a:r>
              <a:rPr lang="fr-FR" sz="1500" dirty="0">
                <a:solidFill>
                  <a:schemeClr val="tx1"/>
                </a:solidFill>
              </a:rPr>
              <a:t>Les acteurs intervenant dans le monde rural sont des personnes publiques et des particuliers. On peut distinguer les acteurs traditionnels des nouveaux acteurs </a:t>
            </a:r>
            <a:endParaRPr lang="en-US" sz="1500" dirty="0">
              <a:solidFill>
                <a:schemeClr val="tx1"/>
              </a:solidFill>
            </a:endParaRPr>
          </a:p>
          <a:p>
            <a:pPr>
              <a:buClr>
                <a:srgbClr val="0070C0"/>
              </a:buClr>
              <a:buFont typeface="Wingdings" panose="05000000000000000000" pitchFamily="2" charset="2"/>
              <a:buChar char="q"/>
            </a:pPr>
            <a:r>
              <a:rPr lang="fr-FR" sz="1500" b="1" u="sng" dirty="0">
                <a:solidFill>
                  <a:schemeClr val="tx1"/>
                </a:solidFill>
              </a:rPr>
              <a:t>Les acteurs traditionnels</a:t>
            </a:r>
            <a:endParaRPr lang="en-US" sz="1500" dirty="0">
              <a:solidFill>
                <a:schemeClr val="tx1"/>
              </a:solidFill>
            </a:endParaRPr>
          </a:p>
          <a:p>
            <a:pPr>
              <a:buFont typeface="Wingdings" panose="05000000000000000000" pitchFamily="2" charset="2"/>
              <a:buChar char="ü"/>
            </a:pPr>
            <a:r>
              <a:rPr lang="fr-FR" sz="1500" b="1" u="sng" dirty="0">
                <a:solidFill>
                  <a:schemeClr val="tx1"/>
                </a:solidFill>
              </a:rPr>
              <a:t>Les particuliers et leurs droits fonciers ruraux</a:t>
            </a:r>
            <a:endParaRPr lang="en-US" sz="1500" dirty="0">
              <a:solidFill>
                <a:schemeClr val="tx1"/>
              </a:solidFill>
            </a:endParaRPr>
          </a:p>
          <a:p>
            <a:r>
              <a:rPr lang="fr-FR" sz="1500" dirty="0">
                <a:solidFill>
                  <a:schemeClr val="tx1"/>
                </a:solidFill>
              </a:rPr>
              <a:t>Ce sont précisément des personnes physiques ou des personnes morales de droit privé auxquels la réforme foncière reconnaît des droits fonciers sur leurs exploitations au niveau local. </a:t>
            </a:r>
            <a:endParaRPr lang="en-US" sz="1500" dirty="0">
              <a:solidFill>
                <a:schemeClr val="tx1"/>
              </a:solidFill>
            </a:endParaRPr>
          </a:p>
          <a:p>
            <a:pPr>
              <a:buClr>
                <a:srgbClr val="0070C0"/>
              </a:buClr>
              <a:buFont typeface="Wingdings" panose="05000000000000000000" pitchFamily="2" charset="2"/>
              <a:buChar char="q"/>
            </a:pPr>
            <a:r>
              <a:rPr lang="fr-FR" sz="1500" b="1" u="sng" dirty="0">
                <a:solidFill>
                  <a:schemeClr val="tx1"/>
                </a:solidFill>
              </a:rPr>
              <a:t>Les nouveaux acteurs</a:t>
            </a:r>
            <a:endParaRPr lang="en-US" sz="1500" dirty="0">
              <a:solidFill>
                <a:schemeClr val="tx1"/>
              </a:solidFill>
            </a:endParaRPr>
          </a:p>
          <a:p>
            <a:pPr marL="0" indent="0">
              <a:buFont typeface="Arial" panose="020B0604020202020204" pitchFamily="34" charset="0"/>
              <a:buNone/>
            </a:pPr>
            <a:r>
              <a:rPr lang="fr-FR" sz="1500" dirty="0">
                <a:solidFill>
                  <a:schemeClr val="tx1"/>
                </a:solidFill>
              </a:rPr>
              <a:t>Les collectivités territoriales et une partie des agro businessmen sont les nouveaux acteurs du milieu rural, en raison de leur apparition récente en ce milieu. </a:t>
            </a:r>
            <a:endParaRPr lang="en-US" sz="1500" dirty="0">
              <a:solidFill>
                <a:schemeClr val="tx1"/>
              </a:solidFill>
            </a:endParaRPr>
          </a:p>
          <a:p>
            <a:pPr>
              <a:buFont typeface="Wingdings" panose="05000000000000000000" pitchFamily="2" charset="2"/>
              <a:buChar char="ü"/>
            </a:pPr>
            <a:r>
              <a:rPr lang="fr-FR" sz="1500" b="1" dirty="0">
                <a:solidFill>
                  <a:schemeClr val="tx1"/>
                </a:solidFill>
              </a:rPr>
              <a:t>Les collectivités territoriales et leurs droits fonciers domaniaux</a:t>
            </a:r>
            <a:endParaRPr lang="en-US" sz="1500" dirty="0">
              <a:solidFill>
                <a:schemeClr val="tx1"/>
              </a:solidFill>
            </a:endParaRPr>
          </a:p>
          <a:p>
            <a:pPr>
              <a:buFont typeface="Wingdings" panose="05000000000000000000" pitchFamily="2" charset="2"/>
              <a:buChar char="ü"/>
            </a:pPr>
            <a:r>
              <a:rPr lang="fr-FR" sz="1500" b="1" dirty="0">
                <a:solidFill>
                  <a:schemeClr val="tx1"/>
                </a:solidFill>
              </a:rPr>
              <a:t>Les opérateurs privés/agro businessmen et leurs droits fonciers en milieu rural</a:t>
            </a:r>
            <a:endParaRPr lang="en-US" sz="1500" dirty="0">
              <a:solidFill>
                <a:schemeClr val="tx1"/>
              </a:solidFill>
            </a:endParaRPr>
          </a:p>
          <a:p>
            <a:endParaRPr lang="fr-FR" dirty="0"/>
          </a:p>
        </p:txBody>
      </p:sp>
    </p:spTree>
    <p:extLst>
      <p:ext uri="{BB962C8B-B14F-4D97-AF65-F5344CB8AC3E}">
        <p14:creationId xmlns:p14="http://schemas.microsoft.com/office/powerpoint/2010/main" val="33340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C3F2D-3E73-4132-9697-EC6AB06B671C}"/>
              </a:ext>
            </a:extLst>
          </p:cNvPr>
          <p:cNvSpPr>
            <a:spLocks noGrp="1"/>
          </p:cNvSpPr>
          <p:nvPr>
            <p:ph type="title"/>
          </p:nvPr>
        </p:nvSpPr>
        <p:spPr/>
        <p:txBody>
          <a:bodyPr>
            <a:normAutofit fontScale="90000"/>
          </a:bodyPr>
          <a:lstStyle/>
          <a:p>
            <a:r>
              <a:rPr lang="fr-FR" dirty="0">
                <a:solidFill>
                  <a:schemeClr val="tx1"/>
                </a:solidFill>
              </a:rPr>
              <a:t>Les droits d’usage fonciers ruraux</a:t>
            </a:r>
            <a:br>
              <a:rPr lang="en-US" dirty="0">
                <a:solidFill>
                  <a:schemeClr val="tx1"/>
                </a:solidFill>
              </a:rPr>
            </a:br>
            <a:endParaRPr lang="fr-FR" dirty="0"/>
          </a:p>
        </p:txBody>
      </p:sp>
      <p:sp>
        <p:nvSpPr>
          <p:cNvPr id="3" name="Content Placeholder 2">
            <a:extLst>
              <a:ext uri="{FF2B5EF4-FFF2-40B4-BE49-F238E27FC236}">
                <a16:creationId xmlns:a16="http://schemas.microsoft.com/office/drawing/2014/main" id="{30439856-0470-4AA0-95D9-47B4E25C62A5}"/>
              </a:ext>
            </a:extLst>
          </p:cNvPr>
          <p:cNvSpPr>
            <a:spLocks noGrp="1"/>
          </p:cNvSpPr>
          <p:nvPr>
            <p:ph idx="1"/>
          </p:nvPr>
        </p:nvSpPr>
        <p:spPr>
          <a:xfrm>
            <a:off x="1" y="1240970"/>
            <a:ext cx="12184224" cy="5274129"/>
          </a:xfrm>
        </p:spPr>
        <p:txBody>
          <a:bodyPr/>
          <a:lstStyle/>
          <a:p>
            <a:pPr marL="0" indent="0">
              <a:buNone/>
            </a:pPr>
            <a:r>
              <a:rPr lang="fr-FR" dirty="0">
                <a:solidFill>
                  <a:schemeClr val="tx1"/>
                </a:solidFill>
              </a:rPr>
              <a:t>Droits d’exploitation des terres rurales, consentis à temps et à titre personnel par un possesseur foncier rural à une autre personne ou groupe de personnes. </a:t>
            </a:r>
          </a:p>
          <a:p>
            <a:pPr marL="0" indent="0">
              <a:buNone/>
            </a:pPr>
            <a:endParaRPr lang="fr-FR" dirty="0">
              <a:solidFill>
                <a:schemeClr val="tx1"/>
              </a:solidFill>
            </a:endParaRPr>
          </a:p>
          <a:p>
            <a:pPr marL="0" indent="0">
              <a:buNone/>
            </a:pPr>
            <a:r>
              <a:rPr lang="fr-FR" dirty="0">
                <a:solidFill>
                  <a:schemeClr val="tx1"/>
                </a:solidFill>
              </a:rPr>
              <a:t>Ce sont :</a:t>
            </a:r>
            <a:endParaRPr lang="en-US" dirty="0">
              <a:solidFill>
                <a:schemeClr val="tx1"/>
              </a:solidFill>
            </a:endParaRPr>
          </a:p>
          <a:p>
            <a:pPr lvl="0">
              <a:buClr>
                <a:srgbClr val="0070C0"/>
              </a:buClr>
              <a:buFont typeface="Wingdings" panose="05000000000000000000" pitchFamily="2" charset="2"/>
              <a:buChar char="q"/>
            </a:pPr>
            <a:r>
              <a:rPr lang="fr-FR" dirty="0">
                <a:solidFill>
                  <a:schemeClr val="tx1"/>
                </a:solidFill>
              </a:rPr>
              <a:t>Les prêts de terres rurales accordés pour une période déterminée ou non ;</a:t>
            </a:r>
          </a:p>
          <a:p>
            <a:pPr lvl="0">
              <a:buClr>
                <a:srgbClr val="0070C0"/>
              </a:buClr>
              <a:buFont typeface="Wingdings" panose="05000000000000000000" pitchFamily="2" charset="2"/>
              <a:buChar char="q"/>
            </a:pPr>
            <a:endParaRPr lang="en-US" dirty="0">
              <a:solidFill>
                <a:schemeClr val="tx1"/>
              </a:solidFill>
            </a:endParaRPr>
          </a:p>
          <a:p>
            <a:pPr lvl="0">
              <a:buClr>
                <a:srgbClr val="0070C0"/>
              </a:buClr>
              <a:buFont typeface="Wingdings" panose="05000000000000000000" pitchFamily="2" charset="2"/>
              <a:buChar char="q"/>
            </a:pPr>
            <a:r>
              <a:rPr lang="fr-FR" dirty="0">
                <a:solidFill>
                  <a:schemeClr val="tx1"/>
                </a:solidFill>
              </a:rPr>
              <a:t>Les locations simples de terres rurales ou baux à ferme de terres rurales ;</a:t>
            </a:r>
          </a:p>
          <a:p>
            <a:pPr marL="0" lvl="0" indent="0">
              <a:buClr>
                <a:srgbClr val="0070C0"/>
              </a:buClr>
              <a:buNone/>
            </a:pPr>
            <a:endParaRPr lang="en-US" dirty="0">
              <a:solidFill>
                <a:schemeClr val="tx1"/>
              </a:solidFill>
            </a:endParaRPr>
          </a:p>
          <a:p>
            <a:pPr lvl="0">
              <a:buClr>
                <a:srgbClr val="0070C0"/>
              </a:buClr>
              <a:buFont typeface="Wingdings" panose="05000000000000000000" pitchFamily="2" charset="2"/>
              <a:buChar char="q"/>
            </a:pPr>
            <a:r>
              <a:rPr lang="fr-FR" dirty="0">
                <a:solidFill>
                  <a:schemeClr val="tx1"/>
                </a:solidFill>
              </a:rPr>
              <a:t>Les autorisations temporaires de mise en valeur de terres rurales.</a:t>
            </a:r>
            <a:endParaRPr lang="en-US" dirty="0">
              <a:solidFill>
                <a:schemeClr val="tx1"/>
              </a:solidFill>
            </a:endParaRPr>
          </a:p>
          <a:p>
            <a:endParaRPr lang="fr-FR" dirty="0"/>
          </a:p>
        </p:txBody>
      </p:sp>
    </p:spTree>
    <p:extLst>
      <p:ext uri="{BB962C8B-B14F-4D97-AF65-F5344CB8AC3E}">
        <p14:creationId xmlns:p14="http://schemas.microsoft.com/office/powerpoint/2010/main" val="1038866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791D5-7D5D-42E2-BE7A-28F42B23B069}"/>
              </a:ext>
            </a:extLst>
          </p:cNvPr>
          <p:cNvSpPr>
            <a:spLocks noGrp="1"/>
          </p:cNvSpPr>
          <p:nvPr>
            <p:ph type="title"/>
          </p:nvPr>
        </p:nvSpPr>
        <p:spPr>
          <a:xfrm>
            <a:off x="1556238" y="79131"/>
            <a:ext cx="9346224" cy="1274884"/>
          </a:xfrm>
        </p:spPr>
        <p:txBody>
          <a:bodyPr>
            <a:normAutofit fontScale="90000"/>
          </a:bodyPr>
          <a:lstStyle/>
          <a:p>
            <a:br>
              <a:rPr lang="fr-FR" dirty="0">
                <a:solidFill>
                  <a:schemeClr val="tx1"/>
                </a:solidFill>
              </a:rPr>
            </a:br>
            <a:r>
              <a:rPr lang="fr-FR" dirty="0">
                <a:solidFill>
                  <a:schemeClr val="tx1"/>
                </a:solidFill>
              </a:rPr>
              <a:t>Les titres d’occupation des terres</a:t>
            </a:r>
            <a:br>
              <a:rPr lang="fr-FR" dirty="0">
                <a:solidFill>
                  <a:schemeClr val="tx1"/>
                </a:solidFill>
              </a:rPr>
            </a:br>
            <a:endParaRPr lang="fr-FR" dirty="0"/>
          </a:p>
        </p:txBody>
      </p:sp>
      <p:sp>
        <p:nvSpPr>
          <p:cNvPr id="3" name="Content Placeholder 2">
            <a:extLst>
              <a:ext uri="{FF2B5EF4-FFF2-40B4-BE49-F238E27FC236}">
                <a16:creationId xmlns:a16="http://schemas.microsoft.com/office/drawing/2014/main" id="{57F62878-FE41-4AA2-AFA1-8D303E138B40}"/>
              </a:ext>
            </a:extLst>
          </p:cNvPr>
          <p:cNvSpPr>
            <a:spLocks noGrp="1"/>
          </p:cNvSpPr>
          <p:nvPr>
            <p:ph idx="1"/>
          </p:nvPr>
        </p:nvSpPr>
        <p:spPr>
          <a:xfrm>
            <a:off x="1" y="1354015"/>
            <a:ext cx="5882053" cy="5424854"/>
          </a:xfrm>
        </p:spPr>
        <p:txBody>
          <a:bodyPr>
            <a:normAutofit/>
          </a:bodyPr>
          <a:lstStyle/>
          <a:p>
            <a:pPr marL="0" indent="0">
              <a:buNone/>
            </a:pPr>
            <a:r>
              <a:rPr lang="fr-FR" sz="2000" b="1" dirty="0">
                <a:solidFill>
                  <a:schemeClr val="tx1"/>
                </a:solidFill>
              </a:rPr>
              <a:t>Les titres d’occupation des terres </a:t>
            </a:r>
            <a:endParaRPr lang="en-US" sz="2000" dirty="0">
              <a:solidFill>
                <a:schemeClr val="tx1"/>
              </a:solidFill>
            </a:endParaRPr>
          </a:p>
          <a:p>
            <a:pPr marL="0" lvl="0" indent="0">
              <a:buNone/>
            </a:pPr>
            <a:r>
              <a:rPr lang="fr-FR" sz="1600" dirty="0">
                <a:solidFill>
                  <a:schemeClr val="tx1"/>
                </a:solidFill>
              </a:rPr>
              <a:t>Tout occupant d'une terre rurale doit être titulaire de l'un des titres prévus soit par la loi portant Réorganisation Agraire et Foncière de 2012, soit par la loi 034 portant régime foncier rural du 16 Juin 2009</a:t>
            </a:r>
          </a:p>
          <a:p>
            <a:pPr marL="0" lvl="0" indent="0">
              <a:buNone/>
            </a:pPr>
            <a:r>
              <a:rPr lang="fr-FR" sz="1600" dirty="0">
                <a:solidFill>
                  <a:schemeClr val="tx1"/>
                </a:solidFill>
              </a:rPr>
              <a:t> </a:t>
            </a:r>
            <a:endParaRPr lang="en-US" sz="1600" dirty="0">
              <a:solidFill>
                <a:schemeClr val="tx1"/>
              </a:solidFill>
            </a:endParaRPr>
          </a:p>
          <a:p>
            <a:pPr>
              <a:buClr>
                <a:srgbClr val="0070C0"/>
              </a:buClr>
              <a:buFont typeface="Wingdings" panose="05000000000000000000" pitchFamily="2" charset="2"/>
              <a:buChar char="q"/>
            </a:pPr>
            <a:r>
              <a:rPr lang="fr-FR" sz="1600" dirty="0">
                <a:solidFill>
                  <a:schemeClr val="tx1"/>
                </a:solidFill>
              </a:rPr>
              <a:t>Si un acteur humanitaire souhaite utiliser un terrain pour construire des abris pour les </a:t>
            </a:r>
            <a:r>
              <a:rPr lang="fr-FR" sz="1600" dirty="0" err="1">
                <a:solidFill>
                  <a:schemeClr val="tx1"/>
                </a:solidFill>
              </a:rPr>
              <a:t>PDIs</a:t>
            </a:r>
            <a:r>
              <a:rPr lang="fr-FR" sz="1600" dirty="0">
                <a:solidFill>
                  <a:schemeClr val="tx1"/>
                </a:solidFill>
              </a:rPr>
              <a:t>, il conviendrait que celui-ci fasse un plaidoyer auprès de l’autorité administrative nationale qui répond des PDI qui fera la demande, soit à l’Etat, soit à la commune selon qu’il s’agit d’une terre de l’Etat ou de la mairie.</a:t>
            </a:r>
            <a:r>
              <a:rPr lang="en-US" sz="1600" dirty="0">
                <a:solidFill>
                  <a:schemeClr val="tx1"/>
                </a:solidFill>
              </a:rPr>
              <a:t> </a:t>
            </a:r>
            <a:r>
              <a:rPr lang="fr-FR" sz="1600" dirty="0">
                <a:solidFill>
                  <a:schemeClr val="tx1"/>
                </a:solidFill>
              </a:rPr>
              <a:t>La nature du titre dépendra de ce qu’il s’agit d’une terre de l’Etat ou de la commune.</a:t>
            </a:r>
          </a:p>
          <a:p>
            <a:pPr marL="0" indent="0">
              <a:buNone/>
            </a:pPr>
            <a:r>
              <a:rPr lang="fr-FR" sz="1600" b="1" dirty="0">
                <a:solidFill>
                  <a:schemeClr val="tx1"/>
                </a:solidFill>
              </a:rPr>
              <a:t>Les titres permanents</a:t>
            </a:r>
            <a:endParaRPr lang="en-US" sz="1600" dirty="0">
              <a:solidFill>
                <a:schemeClr val="tx1"/>
              </a:solidFill>
            </a:endParaRPr>
          </a:p>
          <a:p>
            <a:pPr lvl="0">
              <a:buClr>
                <a:srgbClr val="0070C0"/>
              </a:buClr>
              <a:buFont typeface="Wingdings" panose="05000000000000000000" pitchFamily="2" charset="2"/>
              <a:buChar char="ü"/>
            </a:pPr>
            <a:r>
              <a:rPr lang="fr-FR" sz="1600" b="1" dirty="0">
                <a:solidFill>
                  <a:schemeClr val="tx1"/>
                </a:solidFill>
              </a:rPr>
              <a:t>Permis d'exploiter</a:t>
            </a:r>
            <a:r>
              <a:rPr lang="fr-FR" sz="1600" dirty="0">
                <a:solidFill>
                  <a:schemeClr val="tx1"/>
                </a:solidFill>
              </a:rPr>
              <a:t> : Le permis d'exploiter est un titre de jouissance permanent. Le permis d’exploiter confère à son titulaire un droit de superficie qui est obligatoirement soumis à la formalité de la publicité foncière. </a:t>
            </a:r>
          </a:p>
          <a:p>
            <a:pPr lvl="0">
              <a:buClr>
                <a:srgbClr val="0070C0"/>
              </a:buClr>
              <a:buFont typeface="Wingdings" panose="05000000000000000000" pitchFamily="2" charset="2"/>
              <a:buChar char="ü"/>
            </a:pPr>
            <a:r>
              <a:rPr lang="fr-FR" sz="1600" b="1" dirty="0">
                <a:solidFill>
                  <a:schemeClr val="tx1"/>
                </a:solidFill>
              </a:rPr>
              <a:t>L'arrêté de mise à disposition</a:t>
            </a:r>
            <a:r>
              <a:rPr lang="fr-FR" sz="1600" dirty="0">
                <a:solidFill>
                  <a:schemeClr val="tx1"/>
                </a:solidFill>
              </a:rPr>
              <a:t> est un titre de jouissance permanent.</a:t>
            </a:r>
            <a:endParaRPr lang="en-US" sz="1600" dirty="0">
              <a:solidFill>
                <a:schemeClr val="tx1"/>
              </a:solidFill>
            </a:endParaRPr>
          </a:p>
          <a:p>
            <a:endParaRPr lang="fr-FR" dirty="0"/>
          </a:p>
        </p:txBody>
      </p:sp>
      <p:sp>
        <p:nvSpPr>
          <p:cNvPr id="4" name="Content Placeholder 2">
            <a:extLst>
              <a:ext uri="{FF2B5EF4-FFF2-40B4-BE49-F238E27FC236}">
                <a16:creationId xmlns:a16="http://schemas.microsoft.com/office/drawing/2014/main" id="{C2885972-569A-4AB6-B3D3-B9F2723AD037}"/>
              </a:ext>
            </a:extLst>
          </p:cNvPr>
          <p:cNvSpPr txBox="1">
            <a:spLocks/>
          </p:cNvSpPr>
          <p:nvPr/>
        </p:nvSpPr>
        <p:spPr>
          <a:xfrm>
            <a:off x="6207369" y="1354015"/>
            <a:ext cx="5984630" cy="561702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96969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96969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96969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96969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fr-FR" sz="1800" b="1" dirty="0">
                <a:solidFill>
                  <a:schemeClr val="tx1"/>
                </a:solidFill>
              </a:rPr>
              <a:t>Les titres d’occupation à temps</a:t>
            </a:r>
            <a:endParaRPr lang="en-US" sz="1800" dirty="0">
              <a:solidFill>
                <a:schemeClr val="tx1"/>
              </a:solidFill>
            </a:endParaRPr>
          </a:p>
          <a:p>
            <a:pPr>
              <a:buClr>
                <a:srgbClr val="0070C0"/>
              </a:buClr>
              <a:buFont typeface="Wingdings" panose="05000000000000000000" pitchFamily="2" charset="2"/>
              <a:buChar char="ü"/>
            </a:pPr>
            <a:r>
              <a:rPr lang="fr-FR" sz="1400" b="1" dirty="0">
                <a:solidFill>
                  <a:schemeClr val="tx1"/>
                </a:solidFill>
              </a:rPr>
              <a:t>Le permis d'occuper</a:t>
            </a:r>
            <a:r>
              <a:rPr lang="fr-FR" sz="1400" dirty="0">
                <a:solidFill>
                  <a:schemeClr val="tx1"/>
                </a:solidFill>
              </a:rPr>
              <a:t> est un titre de jouissance précaire et révocable.</a:t>
            </a:r>
            <a:endParaRPr lang="en-US" sz="1400" dirty="0">
              <a:solidFill>
                <a:schemeClr val="tx1"/>
              </a:solidFill>
            </a:endParaRPr>
          </a:p>
          <a:p>
            <a:pPr>
              <a:buClr>
                <a:srgbClr val="0070C0"/>
              </a:buClr>
              <a:buFont typeface="Wingdings" panose="05000000000000000000" pitchFamily="2" charset="2"/>
              <a:buChar char="ü"/>
            </a:pPr>
            <a:r>
              <a:rPr lang="fr-FR" sz="1400" b="1" dirty="0">
                <a:solidFill>
                  <a:schemeClr val="tx1"/>
                </a:solidFill>
              </a:rPr>
              <a:t>Le bail emphytéotique</a:t>
            </a:r>
            <a:r>
              <a:rPr lang="fr-FR" sz="1400" dirty="0">
                <a:solidFill>
                  <a:schemeClr val="tx1"/>
                </a:solidFill>
              </a:rPr>
              <a:t> est un contrat de longue durée de dix-huit ans au minimum et </a:t>
            </a:r>
            <a:r>
              <a:rPr lang="fr-FR" sz="1400" b="1" dirty="0">
                <a:solidFill>
                  <a:schemeClr val="tx1"/>
                </a:solidFill>
              </a:rPr>
              <a:t> </a:t>
            </a:r>
            <a:endParaRPr lang="en-US" sz="1400" dirty="0">
              <a:solidFill>
                <a:schemeClr val="tx1"/>
              </a:solidFill>
            </a:endParaRPr>
          </a:p>
          <a:p>
            <a:pPr marL="0" indent="0">
              <a:buFont typeface="Arial" panose="020B0604020202020204" pitchFamily="34" charset="0"/>
              <a:buNone/>
            </a:pPr>
            <a:r>
              <a:rPr lang="fr-FR" sz="1400" b="1" dirty="0">
                <a:solidFill>
                  <a:schemeClr val="tx1"/>
                </a:solidFill>
              </a:rPr>
              <a:t>Le titre de propriété</a:t>
            </a:r>
            <a:endParaRPr lang="en-US" sz="1400" dirty="0">
              <a:solidFill>
                <a:schemeClr val="tx1"/>
              </a:solidFill>
            </a:endParaRPr>
          </a:p>
          <a:p>
            <a:pPr>
              <a:buClr>
                <a:srgbClr val="0070C0"/>
              </a:buClr>
              <a:buFont typeface="Wingdings" panose="05000000000000000000" pitchFamily="2" charset="2"/>
              <a:buChar char="ü"/>
            </a:pPr>
            <a:r>
              <a:rPr lang="fr-FR" sz="1400" dirty="0">
                <a:solidFill>
                  <a:schemeClr val="tx1"/>
                </a:solidFill>
              </a:rPr>
              <a:t>En milieu rural la pleine propriété des terres est constatée par </a:t>
            </a:r>
            <a:r>
              <a:rPr lang="fr-FR" sz="1400" b="1" dirty="0">
                <a:solidFill>
                  <a:schemeClr val="tx1"/>
                </a:solidFill>
              </a:rPr>
              <a:t>le titre foncier,</a:t>
            </a:r>
            <a:r>
              <a:rPr lang="fr-FR" sz="1400" dirty="0">
                <a:solidFill>
                  <a:schemeClr val="tx1"/>
                </a:solidFill>
              </a:rPr>
              <a:t> qu’il s’agisse de terres de l’Etat ou celles des collectivités territoriales. </a:t>
            </a:r>
            <a:endParaRPr lang="en-US" sz="1400" dirty="0">
              <a:solidFill>
                <a:schemeClr val="tx1"/>
              </a:solidFill>
            </a:endParaRPr>
          </a:p>
          <a:p>
            <a:pPr>
              <a:buClr>
                <a:srgbClr val="0070C0"/>
              </a:buClr>
              <a:buFont typeface="Wingdings" panose="05000000000000000000" pitchFamily="2" charset="2"/>
              <a:buChar char="ü"/>
            </a:pPr>
            <a:r>
              <a:rPr lang="fr-FR" sz="1400" b="1" dirty="0">
                <a:solidFill>
                  <a:schemeClr val="tx1"/>
                </a:solidFill>
              </a:rPr>
              <a:t>Un nouveau titre d’occupation des terres rurales : l’Attestation de Possession Foncière Rurale (APFR)</a:t>
            </a:r>
            <a:endParaRPr lang="en-US" sz="1400" dirty="0">
              <a:solidFill>
                <a:schemeClr val="tx1"/>
              </a:solidFill>
            </a:endParaRPr>
          </a:p>
          <a:p>
            <a:pPr marL="0" indent="0">
              <a:buFont typeface="Arial" panose="020B0604020202020204" pitchFamily="34" charset="0"/>
              <a:buNone/>
            </a:pPr>
            <a:r>
              <a:rPr lang="fr-FR" sz="1400" b="1" dirty="0">
                <a:solidFill>
                  <a:schemeClr val="tx1"/>
                </a:solidFill>
              </a:rPr>
              <a:t> </a:t>
            </a:r>
            <a:r>
              <a:rPr lang="fr-FR" sz="1400" dirty="0">
                <a:solidFill>
                  <a:schemeClr val="tx1"/>
                </a:solidFill>
              </a:rPr>
              <a:t> </a:t>
            </a:r>
            <a:endParaRPr lang="en-US" sz="1400" dirty="0">
              <a:solidFill>
                <a:schemeClr val="tx1"/>
              </a:solidFill>
            </a:endParaRPr>
          </a:p>
          <a:p>
            <a:pPr>
              <a:buClr>
                <a:srgbClr val="0070C0"/>
              </a:buClr>
              <a:buFont typeface="Wingdings" panose="05000000000000000000" pitchFamily="2" charset="2"/>
              <a:buChar char="q"/>
            </a:pPr>
            <a:r>
              <a:rPr lang="fr-FR" sz="1400" dirty="0">
                <a:solidFill>
                  <a:schemeClr val="tx1"/>
                </a:solidFill>
              </a:rPr>
              <a:t>Dans le cadre de la recherche d’abris pour les PDI, il est plus indiqué que la demande de terres soit faite par le CONASUR/le Ministère en charge de l’action humanitaire, à la Mairie La terre sera ensuite accordée au CONASUR qui la mettra à la disposition des acteurs humanitaires.</a:t>
            </a:r>
          </a:p>
          <a:p>
            <a:pPr marL="0" indent="0">
              <a:buClr>
                <a:srgbClr val="0070C0"/>
              </a:buClr>
              <a:buNone/>
            </a:pPr>
            <a:endParaRPr lang="fr-FR" sz="1400" dirty="0">
              <a:solidFill>
                <a:schemeClr val="tx1"/>
              </a:solidFill>
            </a:endParaRPr>
          </a:p>
          <a:p>
            <a:pPr>
              <a:buClr>
                <a:srgbClr val="0070C0"/>
              </a:buClr>
              <a:buFont typeface="Wingdings" panose="05000000000000000000" pitchFamily="2" charset="2"/>
              <a:buChar char="q"/>
            </a:pPr>
            <a:r>
              <a:rPr lang="fr-FR" sz="1400" dirty="0">
                <a:solidFill>
                  <a:schemeClr val="tx1"/>
                </a:solidFill>
              </a:rPr>
              <a:t>Enfin, le Maire doit respecter toute la procédure ; s’il y a lieu, la décision doit être prise après consultation du conseil et délibération du conseil municipal. Pour raison de sécurité juridique, l’acte qui accorde la terre doit être encadré dans un délai afin d’éviter qu’on ne vienne du jour au lendemain demander aux PDI de quitter les lieux.</a:t>
            </a:r>
            <a:endParaRPr lang="en-US" sz="1400" dirty="0">
              <a:solidFill>
                <a:schemeClr val="tx1"/>
              </a:solidFill>
            </a:endParaRPr>
          </a:p>
          <a:p>
            <a:endParaRPr lang="fr-FR" dirty="0"/>
          </a:p>
        </p:txBody>
      </p:sp>
    </p:spTree>
    <p:extLst>
      <p:ext uri="{BB962C8B-B14F-4D97-AF65-F5344CB8AC3E}">
        <p14:creationId xmlns:p14="http://schemas.microsoft.com/office/powerpoint/2010/main" val="89095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8F02AE-47B2-45AD-B735-B827BD030565}"/>
              </a:ext>
            </a:extLst>
          </p:cNvPr>
          <p:cNvSpPr>
            <a:spLocks noGrp="1"/>
          </p:cNvSpPr>
          <p:nvPr>
            <p:ph idx="1"/>
          </p:nvPr>
        </p:nvSpPr>
        <p:spPr/>
        <p:txBody>
          <a:bodyPr/>
          <a:lstStyle/>
          <a:p>
            <a:pPr algn="ctr"/>
            <a:endParaRPr lang="en-US" b="1" dirty="0">
              <a:solidFill>
                <a:srgbClr val="000000"/>
              </a:solidFill>
            </a:endParaRPr>
          </a:p>
          <a:p>
            <a:pPr algn="ctr"/>
            <a:endParaRPr lang="en-US" b="1" dirty="0">
              <a:solidFill>
                <a:srgbClr val="000000"/>
              </a:solidFill>
            </a:endParaRPr>
          </a:p>
          <a:p>
            <a:pPr marL="0" indent="0" algn="ctr">
              <a:buNone/>
            </a:pPr>
            <a:r>
              <a:rPr lang="en-US" sz="4000" b="1" dirty="0">
                <a:solidFill>
                  <a:srgbClr val="000000"/>
                </a:solidFill>
              </a:rPr>
              <a:t>Je </a:t>
            </a:r>
            <a:r>
              <a:rPr lang="en-US" sz="4000" b="1" dirty="0" err="1">
                <a:solidFill>
                  <a:srgbClr val="000000"/>
                </a:solidFill>
              </a:rPr>
              <a:t>vous</a:t>
            </a:r>
            <a:r>
              <a:rPr lang="en-US" sz="4000" b="1" dirty="0">
                <a:solidFill>
                  <a:srgbClr val="000000"/>
                </a:solidFill>
              </a:rPr>
              <a:t> </a:t>
            </a:r>
            <a:r>
              <a:rPr lang="en-US" sz="4000" b="1" dirty="0" err="1">
                <a:solidFill>
                  <a:srgbClr val="000000"/>
                </a:solidFill>
              </a:rPr>
              <a:t>remercie</a:t>
            </a:r>
            <a:endParaRPr lang="en-US" sz="4000" b="1" dirty="0">
              <a:solidFill>
                <a:srgbClr val="000000"/>
              </a:solidFill>
            </a:endParaRPr>
          </a:p>
          <a:p>
            <a:endParaRPr lang="fr-FR" dirty="0"/>
          </a:p>
        </p:txBody>
      </p:sp>
    </p:spTree>
    <p:extLst>
      <p:ext uri="{BB962C8B-B14F-4D97-AF65-F5344CB8AC3E}">
        <p14:creationId xmlns:p14="http://schemas.microsoft.com/office/powerpoint/2010/main" val="2935389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B7D25836F67646A98C66F1CDD61673" ma:contentTypeVersion="8" ma:contentTypeDescription="Create a new document." ma:contentTypeScope="" ma:versionID="965b98ed49b142837e01b3928204d0e8">
  <xsd:schema xmlns:xsd="http://www.w3.org/2001/XMLSchema" xmlns:xs="http://www.w3.org/2001/XMLSchema" xmlns:p="http://schemas.microsoft.com/office/2006/metadata/properties" xmlns:ns3="6df68d03-0d94-44b1-a9a2-765e7690f201" targetNamespace="http://schemas.microsoft.com/office/2006/metadata/properties" ma:root="true" ma:fieldsID="f7434de9b3ab08f2c8f7612e47d400c8" ns3:_="">
    <xsd:import namespace="6df68d03-0d94-44b1-a9a2-765e7690f20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f68d03-0d94-44b1-a9a2-765e7690f2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BAFF17-4B37-4A72-9655-FFED964FF7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f68d03-0d94-44b1-a9a2-765e7690f2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DDA3BE9-FDA9-474A-BA30-192B257DB7F7}">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6df68d03-0d94-44b1-a9a2-765e7690f201"/>
    <ds:schemaRef ds:uri="http://purl.org/dc/term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AA61A04-DF59-49D3-A545-F0CCE03909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5648</TotalTime>
  <Words>1521</Words>
  <Application>Microsoft Office PowerPoint</Application>
  <PresentationFormat>Widescreen</PresentationFormat>
  <Paragraphs>102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    Explications de la note d’orientation/ Considérations à prendre en compte avant l’érection d’un site    </vt:lpstr>
      <vt:lpstr>  L’accès à la terre, au logement ou tout à tout autre bien immobilier : les questions légales et ou coutumières pour éviter les risques de protection.   </vt:lpstr>
      <vt:lpstr>Les droits aux LTB dans le contexte humanitaire et  le cadre juridique national</vt:lpstr>
      <vt:lpstr>Le contexte du foncier rural et urbain: Les problématiques majeures autour du foncier</vt:lpstr>
      <vt:lpstr>Les catégories de terres/Les acteurs fonciers </vt:lpstr>
      <vt:lpstr>Les droits d’usage fonciers ruraux </vt:lpstr>
      <vt:lpstr> Les titres d’occupation des terres </vt:lpstr>
      <vt:lpstr>PowerPoint Presentation</vt:lpstr>
    </vt:vector>
  </TitlesOfParts>
  <Company>UNHCR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Realisation GTP Diffa 2018</dc:title>
  <dc:creator>unhcr</dc:creator>
  <cp:lastModifiedBy>Bassirou Nignan</cp:lastModifiedBy>
  <cp:revision>142</cp:revision>
  <dcterms:created xsi:type="dcterms:W3CDTF">2018-06-21T08:37:30Z</dcterms:created>
  <dcterms:modified xsi:type="dcterms:W3CDTF">2020-07-27T14:47:33Z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0x010100C6B7D25836F67646A98C66F1CDD61673</vt:lpwstr>
  </property>
</Properties>
</file>