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5724" r:id="rId9"/>
    <p:sldMasterId id="2147485714" r:id="rId10"/>
  </p:sldMasterIdLst>
  <p:notesMasterIdLst>
    <p:notesMasterId r:id="rId18"/>
  </p:notesMasterIdLst>
  <p:handoutMasterIdLst>
    <p:handoutMasterId r:id="rId19"/>
  </p:handoutMasterIdLst>
  <p:sldIdLst>
    <p:sldId id="506" r:id="rId11"/>
    <p:sldId id="1088" r:id="rId12"/>
    <p:sldId id="895" r:id="rId13"/>
    <p:sldId id="1087" r:id="rId14"/>
    <p:sldId id="1089" r:id="rId15"/>
    <p:sldId id="1086" r:id="rId16"/>
    <p:sldId id="722" r:id="rId17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8"/>
    <a:srgbClr val="7CB5EC"/>
    <a:srgbClr val="800000"/>
    <a:srgbClr val="7F1416"/>
    <a:srgbClr val="E8D0D0"/>
    <a:srgbClr val="F4E9E9"/>
    <a:srgbClr val="68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C2EB4-B6B4-46C6-BDC0-8DB9354D903B}" v="33" dt="2020-06-09T19:58:16.24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CEAF712-70A3-473C-85BA-572F84C12350}" type="presOf" srcId="{FACC9926-4231-4E01-A9AB-E5DFED19C8FD}" destId="{28444ACE-AB4C-4B84-A5F3-B60EE582385E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9D8A3D40-8EFB-4C89-BB1C-1A9C3A9299A9}" type="presOf" srcId="{25D6640D-C921-4827-9C68-28FABCB989C1}" destId="{C83C3C06-A202-4832-9AD7-6ED9D092A04C}" srcOrd="0" destOrd="0" presId="urn:microsoft.com/office/officeart/2011/layout/HexagonRadial"/>
    <dgm:cxn modelId="{DDD0B069-8C8C-4469-9157-0DB7FAC7E60F}" type="presOf" srcId="{7262C3E8-EB66-4EAB-8987-2136D95F56BF}" destId="{0DD1483D-ABBF-4C01-A05A-2422BE723BD5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05055A51-12D2-4CAA-B2DD-7938A7AB3B58}" type="presOf" srcId="{0A21F6C2-60C5-4F12-865C-902F24AB221A}" destId="{02B2154D-66E7-4FDE-87D6-54A84AD23FAA}" srcOrd="0" destOrd="0" presId="urn:microsoft.com/office/officeart/2011/layout/HexagonRadial"/>
    <dgm:cxn modelId="{082DED51-F4E1-469A-BB14-35DC273A2228}" type="presOf" srcId="{156E385A-87A1-4206-B4DD-06094F754068}" destId="{2544BCCF-E002-438A-A74F-A495E284AB9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D963D09B-2DD9-4C5C-83CB-BAD3AE3DFFAE}" type="presOf" srcId="{19770A51-E882-4041-8689-E12E416E18B0}" destId="{5B907FC8-9B3B-4696-91E4-08971BF9F525}" srcOrd="0" destOrd="0" presId="urn:microsoft.com/office/officeart/2011/layout/HexagonRadial"/>
    <dgm:cxn modelId="{A257FBB1-9394-4A33-80F1-2536015446CE}" type="presOf" srcId="{70E3F231-63EE-41EF-9A8D-1C355E45F643}" destId="{AB67786F-3905-46D7-A93E-AF5E97A1DB68}" srcOrd="0" destOrd="0" presId="urn:microsoft.com/office/officeart/2011/layout/HexagonRadial"/>
    <dgm:cxn modelId="{13FD6BBD-159C-4685-BE9D-49757A95364C}" type="presOf" srcId="{1623FBE0-81BA-469A-BC11-A39E0579D9A5}" destId="{B26889CB-5ABD-47CC-95BF-2DC4E5124E04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41025DD8-6092-410C-9C1F-9A6BFDF4702F}" type="presParOf" srcId="{2544BCCF-E002-438A-A74F-A495E284AB9E}" destId="{02B2154D-66E7-4FDE-87D6-54A84AD23FAA}" srcOrd="0" destOrd="0" presId="urn:microsoft.com/office/officeart/2011/layout/HexagonRadial"/>
    <dgm:cxn modelId="{341A7013-4831-495A-87F0-B051CDEFEE9D}" type="presParOf" srcId="{2544BCCF-E002-438A-A74F-A495E284AB9E}" destId="{D53A5D26-E23B-41E4-9F51-28032B415ED6}" srcOrd="1" destOrd="0" presId="urn:microsoft.com/office/officeart/2011/layout/HexagonRadial"/>
    <dgm:cxn modelId="{FEF5C228-C153-4B1E-80C8-7B30939233C5}" type="presParOf" srcId="{D53A5D26-E23B-41E4-9F51-28032B415ED6}" destId="{CC74C9F0-6D76-4523-973E-C83ED7E14E54}" srcOrd="0" destOrd="0" presId="urn:microsoft.com/office/officeart/2011/layout/HexagonRadial"/>
    <dgm:cxn modelId="{648557EE-E8A9-4601-9663-C87B42BCF0FE}" type="presParOf" srcId="{2544BCCF-E002-438A-A74F-A495E284AB9E}" destId="{AB67786F-3905-46D7-A93E-AF5E97A1DB68}" srcOrd="2" destOrd="0" presId="urn:microsoft.com/office/officeart/2011/layout/HexagonRadial"/>
    <dgm:cxn modelId="{8EF5EEEB-FB66-49C1-871A-CC9E3F7C466B}" type="presParOf" srcId="{2544BCCF-E002-438A-A74F-A495E284AB9E}" destId="{D0749FBA-A039-460E-8EB7-07349660E9E7}" srcOrd="3" destOrd="0" presId="urn:microsoft.com/office/officeart/2011/layout/HexagonRadial"/>
    <dgm:cxn modelId="{82066DC2-E403-42AD-85B2-7BCC861F1B11}" type="presParOf" srcId="{D0749FBA-A039-460E-8EB7-07349660E9E7}" destId="{868AB947-ADE5-46AC-9026-8304CA11CDEB}" srcOrd="0" destOrd="0" presId="urn:microsoft.com/office/officeart/2011/layout/HexagonRadial"/>
    <dgm:cxn modelId="{A235CBC9-76C1-4A59-9721-D41E1721F23C}" type="presParOf" srcId="{2544BCCF-E002-438A-A74F-A495E284AB9E}" destId="{28444ACE-AB4C-4B84-A5F3-B60EE582385E}" srcOrd="4" destOrd="0" presId="urn:microsoft.com/office/officeart/2011/layout/HexagonRadial"/>
    <dgm:cxn modelId="{988D67EB-2751-4F85-826E-33B27FDD0258}" type="presParOf" srcId="{2544BCCF-E002-438A-A74F-A495E284AB9E}" destId="{51F81EA7-6C16-4064-A9A3-974D86577728}" srcOrd="5" destOrd="0" presId="urn:microsoft.com/office/officeart/2011/layout/HexagonRadial"/>
    <dgm:cxn modelId="{9F8E75D3-A3A2-499D-ABA0-AC4A455AB0AD}" type="presParOf" srcId="{51F81EA7-6C16-4064-A9A3-974D86577728}" destId="{B2A6F704-34B4-4E29-99E6-61B5FB753B5F}" srcOrd="0" destOrd="0" presId="urn:microsoft.com/office/officeart/2011/layout/HexagonRadial"/>
    <dgm:cxn modelId="{367AB980-02A4-4DC7-AB39-B1CCFAC0BED4}" type="presParOf" srcId="{2544BCCF-E002-438A-A74F-A495E284AB9E}" destId="{C83C3C06-A202-4832-9AD7-6ED9D092A04C}" srcOrd="6" destOrd="0" presId="urn:microsoft.com/office/officeart/2011/layout/HexagonRadial"/>
    <dgm:cxn modelId="{619CA2C4-AB40-4769-9FCA-5D36B7CEB3AF}" type="presParOf" srcId="{2544BCCF-E002-438A-A74F-A495E284AB9E}" destId="{DA8EAE14-7540-460E-B450-CA5240B81D56}" srcOrd="7" destOrd="0" presId="urn:microsoft.com/office/officeart/2011/layout/HexagonRadial"/>
    <dgm:cxn modelId="{B3F9D38C-13C6-4B62-902F-8C4DD1F98BF9}" type="presParOf" srcId="{DA8EAE14-7540-460E-B450-CA5240B81D56}" destId="{7CC1EDCE-2FE7-4E45-9414-DC40B3D97FA7}" srcOrd="0" destOrd="0" presId="urn:microsoft.com/office/officeart/2011/layout/HexagonRadial"/>
    <dgm:cxn modelId="{D549C7D0-A1FF-4641-A09F-7D5AE3EEAF99}" type="presParOf" srcId="{2544BCCF-E002-438A-A74F-A495E284AB9E}" destId="{5B907FC8-9B3B-4696-91E4-08971BF9F525}" srcOrd="8" destOrd="0" presId="urn:microsoft.com/office/officeart/2011/layout/HexagonRadial"/>
    <dgm:cxn modelId="{CF15BB22-0796-44DA-880D-D5EE695268D8}" type="presParOf" srcId="{2544BCCF-E002-438A-A74F-A495E284AB9E}" destId="{08C84FB7-C75A-4903-AAF1-3B387018DDD9}" srcOrd="9" destOrd="0" presId="urn:microsoft.com/office/officeart/2011/layout/HexagonRadial"/>
    <dgm:cxn modelId="{BB8FFDCE-23D3-40DC-B1FF-F72B191A4427}" type="presParOf" srcId="{08C84FB7-C75A-4903-AAF1-3B387018DDD9}" destId="{CA03A5CC-D4CC-4B60-A4F9-B0D5A47FC231}" srcOrd="0" destOrd="0" presId="urn:microsoft.com/office/officeart/2011/layout/HexagonRadial"/>
    <dgm:cxn modelId="{0ACA097F-C514-4770-BEA8-B97DB56E360D}" type="presParOf" srcId="{2544BCCF-E002-438A-A74F-A495E284AB9E}" destId="{0DD1483D-ABBF-4C01-A05A-2422BE723BD5}" srcOrd="10" destOrd="0" presId="urn:microsoft.com/office/officeart/2011/layout/HexagonRadial"/>
    <dgm:cxn modelId="{FE508A7C-34FC-432E-A1BC-8D9E426218BC}" type="presParOf" srcId="{2544BCCF-E002-438A-A74F-A495E284AB9E}" destId="{F276F10A-6569-4D5A-8787-D62E28445ECB}" srcOrd="11" destOrd="0" presId="urn:microsoft.com/office/officeart/2011/layout/HexagonRadial"/>
    <dgm:cxn modelId="{E297B10C-B88A-4970-B912-3276BED9EEED}" type="presParOf" srcId="{F276F10A-6569-4D5A-8787-D62E28445ECB}" destId="{5EB18341-C21D-4938-A464-D3060C0A5EB8}" srcOrd="0" destOrd="0" presId="urn:microsoft.com/office/officeart/2011/layout/HexagonRadial"/>
    <dgm:cxn modelId="{224A6F27-1C93-4B68-B75B-A1D71FB1E874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3" cy="48203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203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310AC2F-5D15-4A36-B7AB-A0D4199542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4"/>
            <a:ext cx="3170583" cy="48203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4"/>
            <a:ext cx="3170583" cy="48203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3E05AC9F-D0D5-435C-95FC-3ED0FF55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1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1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F19CA8-F019-42BC-A78D-DA098F85AC26}" type="datetimeFigureOut">
              <a:rPr lang="en-GB" altLang="en-US"/>
              <a:pPr>
                <a:defRPr/>
              </a:pPr>
              <a:t>19/08/2020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1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1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1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D86301-1D65-4C92-B209-41229FA8E1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478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7954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218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483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7747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885A72-4169-4512-AB20-F3E1B3457D0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1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57954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218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24483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07747" indent="-241632" defTabSz="4832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885A72-4169-4512-AB20-F3E1B3457D0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703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88A3-9771-4DE7-9B54-D3416A033843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47F4-789B-48FD-9463-CCF31D416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E819-572D-4B25-B8F7-7C713C9486A9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6893-2BCF-41F9-8D75-60AAC5FAF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94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C626-B182-4C42-9320-079DC8ABB7D9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1132-D1B9-4E45-81AD-728A4DE50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6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5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4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2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0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7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1350"/>
            <a:ext cx="9144000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7017"/>
            <a:ext cx="9144000" cy="42720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A1B0-7BD4-438B-935A-9844121C4498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3AC7-933F-47C0-82BF-B5BD3577C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65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2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29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9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Here goes the header</a:t>
            </a:r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your plain text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852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in the icon below to insert </a:t>
            </a:r>
            <a:r>
              <a:rPr lang="es-ES" err="1"/>
              <a:t>your</a:t>
            </a:r>
            <a:r>
              <a:rPr lang="es-ES"/>
              <a:t> </a:t>
            </a:r>
            <a:r>
              <a:rPr lang="es-ES" err="1"/>
              <a:t>picture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104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HERE YOU PASTE YOUR HEADER</a:t>
            </a:r>
            <a:endParaRPr lang="es-E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your plain text</a:t>
            </a:r>
            <a:endParaRPr lang="es-E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your plain text</a:t>
            </a:r>
            <a:endParaRPr lang="es-E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your plain text</a:t>
            </a:r>
            <a:endParaRPr lang="es-E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your plain text</a:t>
            </a:r>
            <a:endParaRPr lang="es-E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YOU PASTE YOUR HEADER</a:t>
            </a:r>
            <a:endParaRPr lang="es-E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YOU PASTE YOUR HEADER</a:t>
            </a:r>
            <a:endParaRPr lang="es-ES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YOU PASTE YOUR HEADER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226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36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44546A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994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THE TITLE OF YOUR BOX</a:t>
            </a:r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your text</a:t>
            </a:r>
            <a:endParaRPr lang="es-E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THE TITLE OF YOUR BOX</a:t>
            </a:r>
            <a:endParaRPr lang="es-ES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THE TITLE OF YOUR BOX</a:t>
            </a:r>
            <a:endParaRPr lang="es-ES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HERE GOES THE TITLE OF YOUR BOX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71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36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994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BOX</a:t>
            </a:r>
            <a:endParaRPr lang="es-ES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the header title</a:t>
            </a:r>
            <a:endParaRPr lang="es-E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82653" y="1873250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BOX</a:t>
            </a:r>
            <a:endParaRPr lang="es-ES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the header title</a:t>
            </a:r>
            <a:endParaRPr lang="es-ES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88326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BOX</a:t>
            </a:r>
            <a:endParaRPr lang="es-E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the header title</a:t>
            </a:r>
            <a:endParaRPr lang="es-ES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12382" y="1873250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BOX</a:t>
            </a:r>
            <a:endParaRPr lang="es-ES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the header 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5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36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994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TITLE</a:t>
            </a:r>
            <a:endParaRPr lang="es-ES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header</a:t>
            </a:r>
            <a:endParaRPr lang="es-ES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TITLE</a:t>
            </a:r>
            <a:endParaRPr lang="es-ES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header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774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OF THE GRAPHIC</a:t>
            </a:r>
            <a:endParaRPr lang="es-ES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subsection</a:t>
            </a:r>
            <a:endParaRPr lang="es-E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graphicFrame>
        <p:nvGraphicFramePr>
          <p:cNvPr id="3" name="Diagram 2"/>
          <p:cNvGraphicFramePr/>
          <p:nvPr userDrawn="1"/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98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9C49-6DF8-4F0A-B5F7-58A83C320733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05B6-B830-44C4-B08E-8B5AA0C03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619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OF THE CHART</a:t>
            </a:r>
            <a:endParaRPr lang="es-ES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subsection</a:t>
            </a:r>
            <a:endParaRPr lang="es-E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in the icon below to insert </a:t>
            </a:r>
            <a:r>
              <a:rPr lang="es-ES" err="1"/>
              <a:t>your</a:t>
            </a:r>
            <a:r>
              <a:rPr lang="es-ES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131161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HERE GOES YOUR TITLE</a:t>
            </a:r>
            <a:endParaRPr lang="es-E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OF YOUR SMARTART</a:t>
            </a:r>
            <a:endParaRPr lang="es-ES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Title of the subsection</a:t>
            </a:r>
            <a:endParaRPr lang="es-E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Enter here your plain text</a:t>
            </a:r>
            <a:endParaRPr lang="es-E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err="1"/>
              <a:t>Click</a:t>
            </a:r>
            <a:r>
              <a:rPr lang="es-ES"/>
              <a:t> in the icon below to insert </a:t>
            </a:r>
            <a:r>
              <a:rPr lang="es-ES" err="1"/>
              <a:t>you</a:t>
            </a:r>
            <a:r>
              <a:rPr lang="es-ES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08713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E75E-88F6-4001-93D6-1B31E622C3AE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CF18-1E61-406D-A90F-256DDF275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63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BE15-AC3D-40CD-AC2D-992538CBF164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CB5-9DD1-49DC-9E4D-4FC90D57F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69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81E7-0F3E-4F57-97C0-6E07D75880DA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1736-7071-4074-9BE1-8BE5BA7AA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AB12-5746-447C-BED8-AE4135CEA535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DE8C-D9E4-4C13-B314-6D9BEDD71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2392-9B4C-488E-9F2E-C057D70E376F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6F8A-E938-476A-8F11-1B2D57FEA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9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D264-0EEC-44F8-9F7B-B133255B9569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946-AE75-481A-9090-7B590F6ED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86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0663BC-3E9D-4AB4-9EF0-3086445E6AE7}" type="datetime1">
              <a:rPr lang="en-US" altLang="en-US"/>
              <a:pPr>
                <a:defRPr/>
              </a:pPr>
              <a:t>8/19/2020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59EEC8-2B33-48B0-96E9-CC0E6948C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52400"/>
            <a:ext cx="19780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70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625E-D4FD-4700-9ED5-EB10377FEF60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44B5-8DA7-4BD5-AF5F-5893C25DA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5" r:id="rId1"/>
    <p:sldLayoutId id="2147485726" r:id="rId2"/>
    <p:sldLayoutId id="2147485727" r:id="rId3"/>
    <p:sldLayoutId id="2147485728" r:id="rId4"/>
    <p:sldLayoutId id="2147485729" r:id="rId5"/>
    <p:sldLayoutId id="2147485730" r:id="rId6"/>
    <p:sldLayoutId id="2147485731" r:id="rId7"/>
    <p:sldLayoutId id="2147485732" r:id="rId8"/>
    <p:sldLayoutId id="2147485733" r:id="rId9"/>
    <p:sldLayoutId id="2147485734" r:id="rId10"/>
    <p:sldLayoutId id="2147485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-3" y="0"/>
            <a:ext cx="218785" cy="1273428"/>
          </a:xfrm>
          <a:prstGeom prst="rect">
            <a:avLst/>
          </a:prstGeom>
          <a:solidFill>
            <a:srgbClr val="994345"/>
          </a:solidFill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21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450"/>
            <a:ext cx="9220200" cy="6915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44450"/>
            <a:ext cx="9220200" cy="80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pic>
        <p:nvPicPr>
          <p:cNvPr id="410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24368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203700" y="3924300"/>
            <a:ext cx="736600" cy="14446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BCFAE-2C33-4F37-8FD6-F282767B47F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4" name="Subtitle 2"/>
          <p:cNvSpPr>
            <a:spLocks noGrp="1"/>
          </p:cNvSpPr>
          <p:nvPr>
            <p:ph type="subTitle" idx="1"/>
          </p:nvPr>
        </p:nvSpPr>
        <p:spPr>
          <a:xfrm>
            <a:off x="0" y="2795588"/>
            <a:ext cx="9220200" cy="1925637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altLang="en-US" sz="3100" b="1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SHELTER/NFI </a:t>
            </a:r>
          </a:p>
          <a:p>
            <a:pPr eaLnBrk="1" hangingPunct="1">
              <a:lnSpc>
                <a:spcPct val="50000"/>
              </a:lnSpc>
            </a:pPr>
            <a:endParaRPr lang="en-US" altLang="en-US" sz="3100" b="1" dirty="0">
              <a:solidFill>
                <a:srgbClr val="8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en-US" altLang="en-US" sz="3100" b="1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WINTERIZATION 2019-2020</a:t>
            </a:r>
          </a:p>
          <a:p>
            <a:pPr eaLnBrk="1" hangingPunct="1">
              <a:lnSpc>
                <a:spcPct val="50000"/>
              </a:lnSpc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August 2020 – Gaziantep</a:t>
            </a:r>
          </a:p>
          <a:p>
            <a:pPr eaLnBrk="1" hangingPunct="1">
              <a:lnSpc>
                <a:spcPct val="50000"/>
              </a:lnSpc>
            </a:pPr>
            <a:endParaRPr lang="en-US" altLang="en-US" sz="2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9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3AC7-933F-47C0-82BF-B5BD3577C04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4" y="1296785"/>
            <a:ext cx="8126876" cy="54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6588"/>
            <a:ext cx="9144000" cy="509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D147F-E669-4F11-A2D7-99D21A8B8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8BCFC5-842E-47F7-B7F1-D7AE698C571A}"/>
              </a:ext>
            </a:extLst>
          </p:cNvPr>
          <p:cNvSpPr txBox="1">
            <a:spLocks/>
          </p:cNvSpPr>
          <p:nvPr/>
        </p:nvSpPr>
        <p:spPr bwMode="auto">
          <a:xfrm>
            <a:off x="224900" y="1237922"/>
            <a:ext cx="8990121" cy="5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Responding to NWS through borders requires remote coordination.</a:t>
            </a:r>
          </a:p>
          <a:p>
            <a:pPr lvl="0"/>
            <a:r>
              <a:rPr lang="en-US" sz="2200" dirty="0"/>
              <a:t>Winterization in NWS in IDP settlements and communities.</a:t>
            </a:r>
          </a:p>
          <a:p>
            <a:pPr lvl="0"/>
            <a:r>
              <a:rPr lang="en-US" sz="2200" dirty="0"/>
              <a:t>Gap is not completely covered due to large numbers of displaced people and deteriorated situation of the sites/ camps.</a:t>
            </a:r>
          </a:p>
          <a:p>
            <a:pPr lvl="0"/>
            <a:r>
              <a:rPr lang="en-US" sz="2200" dirty="0"/>
              <a:t>There are more than 1.47M IDPs/ 280 families living in 1,057 sites/ camps.</a:t>
            </a:r>
          </a:p>
          <a:p>
            <a:pPr lvl="0"/>
            <a:r>
              <a:rPr lang="en-US" sz="2200" dirty="0"/>
              <a:t>Many of these sites are flooded during winter and so IDPs sufferings are  increased.</a:t>
            </a:r>
          </a:p>
          <a:p>
            <a:pPr lvl="0"/>
            <a:r>
              <a:rPr lang="en-US" sz="2200" dirty="0"/>
              <a:t>According to SNFI cluster guidance fuel is still lifesaving activity, it is recommended to distribute 4 liters of heating fuel a day during December, January and February. But </a:t>
            </a:r>
            <a:r>
              <a:rPr lang="en-GB" sz="2200" dirty="0"/>
              <a:t>the intervention sometimes minimum cover 40 coldest days in NWS in order to target more people.</a:t>
            </a:r>
          </a:p>
          <a:p>
            <a:pPr lvl="0"/>
            <a:r>
              <a:rPr lang="en-US" sz="2200" dirty="0"/>
              <a:t>In collaboration with the CWG $120 is the recommended cash and voucher amount for winter support.</a:t>
            </a:r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797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6588"/>
            <a:ext cx="9144000" cy="509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Practices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D147F-E669-4F11-A2D7-99D21A8B8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8BCFC5-842E-47F7-B7F1-D7AE698C571A}"/>
              </a:ext>
            </a:extLst>
          </p:cNvPr>
          <p:cNvSpPr txBox="1">
            <a:spLocks/>
          </p:cNvSpPr>
          <p:nvPr/>
        </p:nvSpPr>
        <p:spPr bwMode="auto">
          <a:xfrm>
            <a:off x="224900" y="1237922"/>
            <a:ext cx="8990121" cy="5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Early programming of Winterization enables timely aid delivery.</a:t>
            </a:r>
          </a:p>
          <a:p>
            <a:pPr lvl="0"/>
            <a:r>
              <a:rPr lang="en-US" sz="2200" dirty="0"/>
              <a:t>Proper contingency planning (plan B) to adapt with the filed changes of borders and crossing points closure.</a:t>
            </a:r>
          </a:p>
          <a:p>
            <a:pPr lvl="0"/>
            <a:r>
              <a:rPr lang="en-US" sz="2200" dirty="0"/>
              <a:t>Appropriate fuel type distribution that fits with the stove type.</a:t>
            </a:r>
            <a:endParaRPr lang="ar-SY" sz="2200" dirty="0"/>
          </a:p>
          <a:p>
            <a:pPr lvl="0"/>
            <a:r>
              <a:rPr lang="en-US" sz="2200" dirty="0"/>
              <a:t>Delivering fuel on three patches to avoid storing in bad conditions or fire hazard risks.</a:t>
            </a:r>
          </a:p>
          <a:p>
            <a:pPr lvl="0"/>
            <a:r>
              <a:rPr lang="en-US" sz="2200" dirty="0"/>
              <a:t>Raising awareness and delivering fire hazards brochures and the appropriate use of the heater and fuel.</a:t>
            </a:r>
          </a:p>
          <a:p>
            <a:pPr lvl="0"/>
            <a:r>
              <a:rPr lang="en-US" sz="2200" dirty="0"/>
              <a:t>Different modalities were followed, voucher, cash and in kind. </a:t>
            </a:r>
          </a:p>
          <a:p>
            <a:r>
              <a:rPr lang="en-US" sz="2200" dirty="0"/>
              <a:t>Beneficiaries reported that they aren’t preferring alternate of cash as assistance. </a:t>
            </a:r>
          </a:p>
          <a:p>
            <a:pPr lvl="0"/>
            <a:r>
              <a:rPr lang="en-US" sz="2200" dirty="0"/>
              <a:t> In some cases and through obtaining lower price, targeted could be exceeded,</a:t>
            </a:r>
          </a:p>
          <a:p>
            <a:pPr lvl="0"/>
            <a:r>
              <a:rPr lang="en-US" sz="2200" dirty="0"/>
              <a:t>Door to door distribution could better support the targeted HHs.</a:t>
            </a:r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75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03AC7-933F-47C0-82BF-B5BD3577C04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" y="1300410"/>
            <a:ext cx="8121445" cy="54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6588"/>
            <a:ext cx="9144000" cy="509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D147F-E669-4F11-A2D7-99D21A8B8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8BCFC5-842E-47F7-B7F1-D7AE698C571A}"/>
              </a:ext>
            </a:extLst>
          </p:cNvPr>
          <p:cNvSpPr txBox="1">
            <a:spLocks/>
          </p:cNvSpPr>
          <p:nvPr/>
        </p:nvSpPr>
        <p:spPr bwMode="auto">
          <a:xfrm>
            <a:off x="224900" y="1237922"/>
            <a:ext cx="8990121" cy="5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Access to fuel,</a:t>
            </a:r>
          </a:p>
          <a:p>
            <a:pPr lvl="0"/>
            <a:r>
              <a:rPr lang="en-US" sz="2200" dirty="0"/>
              <a:t>Fuel prices fluctuation and increase,</a:t>
            </a:r>
          </a:p>
          <a:p>
            <a:pPr lvl="0"/>
            <a:r>
              <a:rPr lang="en-US" sz="2200" dirty="0"/>
              <a:t>Fuel storage and transportation,</a:t>
            </a:r>
          </a:p>
          <a:p>
            <a:pPr lvl="0"/>
            <a:r>
              <a:rPr lang="en-US" sz="2200" dirty="0"/>
              <a:t>Fuel bad quality supplied as this is locally fined and produced,</a:t>
            </a:r>
          </a:p>
          <a:p>
            <a:pPr lvl="0"/>
            <a:r>
              <a:rPr lang="en-US" sz="2200" dirty="0"/>
              <a:t>Delays in supplying resulted delayed service delivery,</a:t>
            </a:r>
          </a:p>
          <a:p>
            <a:pPr lvl="0"/>
            <a:r>
              <a:rPr lang="en-US" sz="2200" dirty="0"/>
              <a:t>Bad coping mechanisms by the IDPs themselves,</a:t>
            </a:r>
          </a:p>
          <a:p>
            <a:r>
              <a:rPr lang="en-US" sz="2200" dirty="0"/>
              <a:t>CASH concerns due to SP exchange rate volatility. </a:t>
            </a:r>
          </a:p>
          <a:p>
            <a:pPr>
              <a:lnSpc>
                <a:spcPct val="107000"/>
              </a:lnSpc>
            </a:pPr>
            <a:r>
              <a:rPr lang="en-US" sz="2200" dirty="0"/>
              <a:t>In Voucher, more human resources are needed for the redemption monitoring and beneficiaries complaining about markets overcrowding.</a:t>
            </a:r>
          </a:p>
          <a:p>
            <a:pPr lvl="0">
              <a:lnSpc>
                <a:spcPct val="107000"/>
              </a:lnSpc>
            </a:pPr>
            <a:r>
              <a:rPr lang="en-US" sz="2200" dirty="0"/>
              <a:t>Some BNFs tried to sell the vouchers (120 USD) with a value of 100 USD to have cash.</a:t>
            </a:r>
          </a:p>
          <a:p>
            <a:pPr lvl="0">
              <a:lnSpc>
                <a:spcPct val="107000"/>
              </a:lnSpc>
            </a:pPr>
            <a:r>
              <a:rPr lang="en-US" sz="2200" dirty="0"/>
              <a:t>Distribute fuel in timely manner while delaying stoves delivery.</a:t>
            </a:r>
          </a:p>
          <a:p>
            <a:pPr lvl="0">
              <a:lnSpc>
                <a:spcPct val="107000"/>
              </a:lnSpc>
            </a:pPr>
            <a:r>
              <a:rPr lang="en-US" sz="2200" dirty="0"/>
              <a:t>Bad weather conditions affect/ delay delivering next batches of fuel.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2200" dirty="0"/>
          </a:p>
          <a:p>
            <a:pPr lvl="0">
              <a:lnSpc>
                <a:spcPct val="107000"/>
              </a:lnSpc>
            </a:pPr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368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450"/>
            <a:ext cx="9220200" cy="6915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44450"/>
            <a:ext cx="9220200" cy="80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</a:p>
        </p:txBody>
      </p:sp>
      <p:pic>
        <p:nvPicPr>
          <p:cNvPr id="410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24368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BCFAE-2C33-4F37-8FD6-F282767B47F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4" name="Subtitle 2"/>
          <p:cNvSpPr>
            <a:spLocks noGrp="1"/>
          </p:cNvSpPr>
          <p:nvPr>
            <p:ph type="subTitle" idx="1"/>
          </p:nvPr>
        </p:nvSpPr>
        <p:spPr>
          <a:xfrm>
            <a:off x="-38100" y="3453221"/>
            <a:ext cx="9220200" cy="1273175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tr-TR" altLang="en-US" sz="3100" b="1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lang="en-US" altLang="en-US" sz="3100" b="1">
              <a:solidFill>
                <a:srgbClr val="8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US" altLang="en-US" sz="3100" b="1">
              <a:solidFill>
                <a:srgbClr val="8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endParaRPr lang="en-US" altLang="en-US" sz="28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9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8B374F0A90A4D9D797724EE4F7D56" ma:contentTypeVersion="12" ma:contentTypeDescription="Create a new document." ma:contentTypeScope="" ma:versionID="085a096e79281ca7dc3c11cf3cfe670c">
  <xsd:schema xmlns:xsd="http://www.w3.org/2001/XMLSchema" xmlns:xs="http://www.w3.org/2001/XMLSchema" xmlns:p="http://schemas.microsoft.com/office/2006/metadata/properties" xmlns:ns2="a2c66758-a1b2-47f3-a5e2-2e2f319b5b74" xmlns:ns3="10f679e0-2a61-4cdf-a221-3def948a297f" targetNamespace="http://schemas.microsoft.com/office/2006/metadata/properties" ma:root="true" ma:fieldsID="565d2269c6687d61fe8493be5cfc72a2" ns2:_="" ns3:_="">
    <xsd:import namespace="a2c66758-a1b2-47f3-a5e2-2e2f319b5b74"/>
    <xsd:import namespace="10f679e0-2a61-4cdf-a221-3def948a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66758-a1b2-47f3-a5e2-2e2f319b5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79e0-2a61-4cdf-a221-3def948a29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22012-9CCC-4594-A1E0-C8B7C4E545F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B9D213B-C5D0-4B02-9471-7D12C1E8FE0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2730B0E-B05E-4C9E-9385-6546683E77E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A7B5CF7-3DE4-4F04-BE48-CDE66745A794}">
  <ds:schemaRefs>
    <ds:schemaRef ds:uri="http://purl.org/dc/elements/1.1/"/>
    <ds:schemaRef ds:uri="http://schemas.microsoft.com/office/2006/metadata/properties"/>
    <ds:schemaRef ds:uri="http://purl.org/dc/terms/"/>
    <ds:schemaRef ds:uri="10f679e0-2a61-4cdf-a221-3def948a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2c66758-a1b2-47f3-a5e2-2e2f319b5b74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DC1167B-7874-48F7-AF60-ABA27D6541B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3C921F41-7697-477A-BDC5-BF5810C496A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A8E0B35-253A-4C0B-89DE-E35EA3DDB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66758-a1b2-47f3-a5e2-2e2f319b5b74"/>
    <ds:schemaRef ds:uri="10f679e0-2a61-4cdf-a221-3def948a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8362</TotalTime>
  <Words>405</Words>
  <Application>Microsoft Office PowerPoint</Application>
  <PresentationFormat>On-screen Show (4:3)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Verdana</vt:lpstr>
      <vt:lpstr>Office Theme</vt:lpstr>
      <vt:lpstr>Custom Design</vt:lpstr>
      <vt:lpstr>Op1 Top banner</vt:lpstr>
      <vt:lpstr>PowerPoint Presentation</vt:lpstr>
      <vt:lpstr>PowerPoint Presentation</vt:lpstr>
      <vt:lpstr>Overview</vt:lpstr>
      <vt:lpstr>Best Practices</vt:lpstr>
      <vt:lpstr>PowerPoint Presentation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Bekir YILDIZ</dc:creator>
  <cp:lastModifiedBy>Renee Wynveen</cp:lastModifiedBy>
  <cp:revision>131</cp:revision>
  <cp:lastPrinted>2020-05-12T09:56:16Z</cp:lastPrinted>
  <dcterms:created xsi:type="dcterms:W3CDTF">2017-03-15T12:19:50Z</dcterms:created>
  <dcterms:modified xsi:type="dcterms:W3CDTF">2020-08-19T09:46:35Z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0x010100D3E8B374F0A90A4D9D797724EE4F7D56</vt:lpwstr>
  </property>
</Properties>
</file>