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31"/>
  </p:notesMasterIdLst>
  <p:handoutMasterIdLst>
    <p:handoutMasterId r:id="rId32"/>
  </p:handoutMasterIdLst>
  <p:sldIdLst>
    <p:sldId id="257" r:id="rId5"/>
    <p:sldId id="295" r:id="rId6"/>
    <p:sldId id="294" r:id="rId7"/>
    <p:sldId id="363" r:id="rId8"/>
    <p:sldId id="378" r:id="rId9"/>
    <p:sldId id="367" r:id="rId10"/>
    <p:sldId id="368" r:id="rId11"/>
    <p:sldId id="369" r:id="rId12"/>
    <p:sldId id="380" r:id="rId13"/>
    <p:sldId id="370" r:id="rId14"/>
    <p:sldId id="382" r:id="rId15"/>
    <p:sldId id="381" r:id="rId16"/>
    <p:sldId id="389" r:id="rId17"/>
    <p:sldId id="387" r:id="rId18"/>
    <p:sldId id="388" r:id="rId19"/>
    <p:sldId id="396" r:id="rId20"/>
    <p:sldId id="391" r:id="rId21"/>
    <p:sldId id="392" r:id="rId22"/>
    <p:sldId id="394" r:id="rId23"/>
    <p:sldId id="393" r:id="rId24"/>
    <p:sldId id="395" r:id="rId25"/>
    <p:sldId id="397" r:id="rId26"/>
    <p:sldId id="399" r:id="rId27"/>
    <p:sldId id="400" r:id="rId28"/>
    <p:sldId id="398" r:id="rId29"/>
    <p:sldId id="325" r:id="rId30"/>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a Barbezat" initials="II" lastIdx="0" clrIdx="0">
    <p:extLst>
      <p:ext uri="{19B8F6BF-5375-455C-9EA6-DF929625EA0E}">
        <p15:presenceInfo xmlns:p15="http://schemas.microsoft.com/office/powerpoint/2012/main" userId="Lea Barbeza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5A70"/>
    <a:srgbClr val="7F1416"/>
    <a:srgbClr val="F8F8F8"/>
    <a:srgbClr val="E8EAEB"/>
    <a:srgbClr val="D6EEFD"/>
    <a:srgbClr val="99D5FA"/>
    <a:srgbClr val="33ACF4"/>
    <a:srgbClr val="A2C0D2"/>
    <a:srgbClr val="FDFDFD"/>
    <a:srgbClr val="F2F1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82850" autoAdjust="0"/>
  </p:normalViewPr>
  <p:slideViewPr>
    <p:cSldViewPr>
      <p:cViewPr varScale="1">
        <p:scale>
          <a:sx n="83" d="100"/>
          <a:sy n="83" d="100"/>
        </p:scale>
        <p:origin x="1296"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varScale="1">
        <p:scale>
          <a:sx n="49" d="100"/>
          <a:sy n="49" d="100"/>
        </p:scale>
        <p:origin x="2910" y="6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Number of respondents</c:v>
                </c:pt>
              </c:strCache>
            </c:strRef>
          </c:tx>
          <c:spPr>
            <a:solidFill>
              <a:srgbClr val="7F1416"/>
            </a:solidFill>
            <a:ln>
              <a:noFill/>
            </a:ln>
            <a:effectLst/>
          </c:spPr>
          <c:invertIfNegative val="0"/>
          <c:dPt>
            <c:idx val="9"/>
            <c:invertIfNegative val="0"/>
            <c:bubble3D val="0"/>
            <c:spPr>
              <a:solidFill>
                <a:schemeClr val="bg1">
                  <a:lumMod val="50000"/>
                </a:schemeClr>
              </a:solidFill>
              <a:ln>
                <a:noFill/>
              </a:ln>
              <a:effectLst/>
            </c:spPr>
            <c:extLst xmlns:c16r2="http://schemas.microsoft.com/office/drawing/2015/06/chart">
              <c:ext xmlns:c16="http://schemas.microsoft.com/office/drawing/2014/chart" uri="{C3380CC4-5D6E-409C-BE32-E72D297353CC}">
                <c16:uniqueId val="{00000005-0C4E-41D7-ABA3-37F538708586}"/>
              </c:ext>
            </c:extLst>
          </c:dPt>
          <c:dPt>
            <c:idx val="12"/>
            <c:invertIfNegative val="0"/>
            <c:bubble3D val="0"/>
            <c:spPr>
              <a:solidFill>
                <a:schemeClr val="bg1">
                  <a:lumMod val="50000"/>
                </a:schemeClr>
              </a:solidFill>
              <a:ln>
                <a:noFill/>
              </a:ln>
              <a:effectLst/>
            </c:spPr>
            <c:extLst xmlns:c16r2="http://schemas.microsoft.com/office/drawing/2015/06/chart">
              <c:ext xmlns:c16="http://schemas.microsoft.com/office/drawing/2014/chart" uri="{C3380CC4-5D6E-409C-BE32-E72D297353CC}">
                <c16:uniqueId val="{00000006-0C4E-41D7-ABA3-37F538708586}"/>
              </c:ext>
            </c:extLst>
          </c:dPt>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Regional FP (Asia-Pacific) - mission and/or remote support</c:v>
                </c:pt>
                <c:pt idx="1">
                  <c:v>GSC HelpDesk</c:v>
                </c:pt>
                <c:pt idx="2">
                  <c:v>Roving Information Management Officer - mission support</c:v>
                </c:pt>
                <c:pt idx="3">
                  <c:v>Global advocacy, resource mobilisation and strategic direction</c:v>
                </c:pt>
                <c:pt idx="4">
                  <c:v>Communities of Practice (CoPs)</c:v>
                </c:pt>
                <c:pt idx="5">
                  <c:v>Housing, Land and Property (HLP) support</c:v>
                </c:pt>
                <c:pt idx="6">
                  <c:v>GFP for Information Management - mission and/or remote support</c:v>
                </c:pt>
                <c:pt idx="7">
                  <c:v>Cash Champions: Cash and market assessment support</c:v>
                </c:pt>
                <c:pt idx="8">
                  <c:v>Technical Coordinator - mission and/or remote support</c:v>
                </c:pt>
                <c:pt idx="9">
                  <c:v>None, and NOT aware of the GSC services available</c:v>
                </c:pt>
                <c:pt idx="10">
                  <c:v>Annual GSC coordination workshop and meeting</c:v>
                </c:pt>
                <c:pt idx="11">
                  <c:v>Shelter Projects publication and website</c:v>
                </c:pt>
                <c:pt idx="12">
                  <c:v>None, but aware of the GSC services available</c:v>
                </c:pt>
                <c:pt idx="13">
                  <c:v>GFP for Coordination - mission and/or remote support</c:v>
                </c:pt>
                <c:pt idx="14">
                  <c:v>REACH Assessment and evaluation support</c:v>
                </c:pt>
                <c:pt idx="15">
                  <c:v>GSC website (www.sheltercluster.org)</c:v>
                </c:pt>
                <c:pt idx="16">
                  <c:v>Humanitarian Shelter Coordination course</c:v>
                </c:pt>
              </c:strCache>
            </c:strRef>
          </c:cat>
          <c:val>
            <c:numRef>
              <c:f>Sheet1!$B$2:$B$18</c:f>
              <c:numCache>
                <c:formatCode>General</c:formatCode>
                <c:ptCount val="17"/>
                <c:pt idx="0">
                  <c:v>4</c:v>
                </c:pt>
                <c:pt idx="1">
                  <c:v>5</c:v>
                </c:pt>
                <c:pt idx="2">
                  <c:v>11</c:v>
                </c:pt>
                <c:pt idx="3">
                  <c:v>14</c:v>
                </c:pt>
                <c:pt idx="4">
                  <c:v>18</c:v>
                </c:pt>
                <c:pt idx="5">
                  <c:v>19</c:v>
                </c:pt>
                <c:pt idx="6">
                  <c:v>20</c:v>
                </c:pt>
                <c:pt idx="7">
                  <c:v>21</c:v>
                </c:pt>
                <c:pt idx="8">
                  <c:v>22</c:v>
                </c:pt>
                <c:pt idx="9">
                  <c:v>22</c:v>
                </c:pt>
                <c:pt idx="10">
                  <c:v>25</c:v>
                </c:pt>
                <c:pt idx="11">
                  <c:v>27</c:v>
                </c:pt>
                <c:pt idx="12">
                  <c:v>27</c:v>
                </c:pt>
                <c:pt idx="13">
                  <c:v>30</c:v>
                </c:pt>
                <c:pt idx="14">
                  <c:v>30</c:v>
                </c:pt>
                <c:pt idx="15">
                  <c:v>36</c:v>
                </c:pt>
                <c:pt idx="16">
                  <c:v>37</c:v>
                </c:pt>
              </c:numCache>
            </c:numRef>
          </c:val>
          <c:extLst xmlns:c16r2="http://schemas.microsoft.com/office/drawing/2015/06/chart">
            <c:ext xmlns:c16="http://schemas.microsoft.com/office/drawing/2014/chart" uri="{C3380CC4-5D6E-409C-BE32-E72D297353CC}">
              <c16:uniqueId val="{00000000-0C4E-41D7-ABA3-37F538708586}"/>
            </c:ext>
          </c:extLst>
        </c:ser>
        <c:dLbls>
          <c:showLegendKey val="0"/>
          <c:showVal val="0"/>
          <c:showCatName val="0"/>
          <c:showSerName val="0"/>
          <c:showPercent val="0"/>
          <c:showBubbleSize val="0"/>
        </c:dLbls>
        <c:gapWidth val="105"/>
        <c:axId val="403206360"/>
        <c:axId val="437967616"/>
      </c:barChart>
      <c:catAx>
        <c:axId val="403206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37967616"/>
        <c:crosses val="autoZero"/>
        <c:auto val="1"/>
        <c:lblAlgn val="ctr"/>
        <c:lblOffset val="100"/>
        <c:noMultiLvlLbl val="0"/>
      </c:catAx>
      <c:valAx>
        <c:axId val="437967616"/>
        <c:scaling>
          <c:orientation val="minMax"/>
        </c:scaling>
        <c:delete val="1"/>
        <c:axPos val="b"/>
        <c:numFmt formatCode="General" sourceLinked="1"/>
        <c:majorTickMark val="none"/>
        <c:minorTickMark val="none"/>
        <c:tickLblPos val="nextTo"/>
        <c:crossAx val="40320636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dirty="0"/>
              <a:t>Reported satisfaction (of all respondents answering the question):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Column1</c:v>
                </c:pt>
              </c:strCache>
            </c:strRef>
          </c:tx>
          <c:dPt>
            <c:idx val="0"/>
            <c:bubble3D val="0"/>
            <c:spPr>
              <a:solidFill>
                <a:srgbClr val="7F1416"/>
              </a:solidFill>
              <a:ln w="19050">
                <a:solidFill>
                  <a:schemeClr val="lt1"/>
                </a:solidFill>
              </a:ln>
              <a:effectLst/>
            </c:spPr>
            <c:extLst xmlns:c16r2="http://schemas.microsoft.com/office/drawing/2015/06/chart">
              <c:ext xmlns:c16="http://schemas.microsoft.com/office/drawing/2014/chart" uri="{C3380CC4-5D6E-409C-BE32-E72D297353CC}">
                <c16:uniqueId val="{00000001-31A2-4C0F-8D8E-52229ECF93A7}"/>
              </c:ext>
            </c:extLst>
          </c:dPt>
          <c:dPt>
            <c:idx val="1"/>
            <c:bubble3D val="0"/>
            <c:spPr>
              <a:solidFill>
                <a:srgbClr val="365A70"/>
              </a:solidFill>
              <a:ln w="19050">
                <a:solidFill>
                  <a:schemeClr val="lt1"/>
                </a:solidFill>
              </a:ln>
              <a:effectLst/>
            </c:spPr>
            <c:extLst xmlns:c16r2="http://schemas.microsoft.com/office/drawing/2015/06/chart">
              <c:ext xmlns:c16="http://schemas.microsoft.com/office/drawing/2014/chart" uri="{C3380CC4-5D6E-409C-BE32-E72D297353CC}">
                <c16:uniqueId val="{00000002-31A2-4C0F-8D8E-52229ECF93A7}"/>
              </c:ext>
            </c:extLst>
          </c:dPt>
          <c:dPt>
            <c:idx val="2"/>
            <c:bubble3D val="0"/>
            <c:spPr>
              <a:solidFill>
                <a:srgbClr val="E8EAEB"/>
              </a:solidFill>
              <a:ln w="19050">
                <a:solidFill>
                  <a:schemeClr val="lt1"/>
                </a:solidFill>
              </a:ln>
              <a:effectLst/>
            </c:spPr>
            <c:extLst xmlns:c16r2="http://schemas.microsoft.com/office/drawing/2015/06/chart">
              <c:ext xmlns:c16="http://schemas.microsoft.com/office/drawing/2014/chart" uri="{C3380CC4-5D6E-409C-BE32-E72D297353CC}">
                <c16:uniqueId val="{00000003-31A2-4C0F-8D8E-52229ECF93A7}"/>
              </c:ext>
            </c:extLst>
          </c:dPt>
          <c:dPt>
            <c:idx val="3"/>
            <c:bubble3D val="0"/>
            <c:spPr>
              <a:solidFill>
                <a:srgbClr val="F8F8F8"/>
              </a:solidFill>
              <a:ln w="19050">
                <a:solidFill>
                  <a:schemeClr val="lt1"/>
                </a:solidFill>
              </a:ln>
              <a:effectLst/>
            </c:spPr>
            <c:extLst xmlns:c16r2="http://schemas.microsoft.com/office/drawing/2015/06/chart">
              <c:ext xmlns:c16="http://schemas.microsoft.com/office/drawing/2014/chart" uri="{C3380CC4-5D6E-409C-BE32-E72D297353CC}">
                <c16:uniqueId val="{00000004-31A2-4C0F-8D8E-52229ECF93A7}"/>
              </c:ext>
            </c:extLst>
          </c:dPt>
          <c:dLbls>
            <c:dLbl>
              <c:idx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dLbl>
            <c:dLbl>
              <c:idx val="1"/>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Sheet1!$A$2:$A$5</c:f>
              <c:strCache>
                <c:ptCount val="4"/>
                <c:pt idx="0">
                  <c:v>Satisfied</c:v>
                </c:pt>
                <c:pt idx="1">
                  <c:v>Very satisfied</c:v>
                </c:pt>
                <c:pt idx="2">
                  <c:v>Unsatisfied</c:v>
                </c:pt>
                <c:pt idx="3">
                  <c:v>Very unsatisfied</c:v>
                </c:pt>
              </c:strCache>
            </c:strRef>
          </c:cat>
          <c:val>
            <c:numRef>
              <c:f>Sheet1!$B$2:$B$5</c:f>
              <c:numCache>
                <c:formatCode>General</c:formatCode>
                <c:ptCount val="4"/>
                <c:pt idx="0">
                  <c:v>64</c:v>
                </c:pt>
                <c:pt idx="1">
                  <c:v>19</c:v>
                </c:pt>
                <c:pt idx="2">
                  <c:v>11</c:v>
                </c:pt>
                <c:pt idx="3">
                  <c:v>2</c:v>
                </c:pt>
              </c:numCache>
            </c:numRef>
          </c:val>
          <c:extLst xmlns:c16r2="http://schemas.microsoft.com/office/drawing/2015/06/chart">
            <c:ext xmlns:c16="http://schemas.microsoft.com/office/drawing/2014/chart" uri="{C3380CC4-5D6E-409C-BE32-E72D297353CC}">
              <c16:uniqueId val="{00000000-31A2-4C0F-8D8E-52229ECF93A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Number of respondents</c:v>
                </c:pt>
              </c:strCache>
            </c:strRef>
          </c:tx>
          <c:spPr>
            <a:solidFill>
              <a:srgbClr val="7F1416"/>
            </a:solidFill>
            <a:ln>
              <a:noFill/>
            </a:ln>
            <a:effectLst/>
          </c:spPr>
          <c:invertIfNegative val="0"/>
          <c:dPt>
            <c:idx val="9"/>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1-6D7B-4E37-AC03-51A474ED7B02}"/>
              </c:ext>
            </c:extLst>
          </c:dPt>
          <c:dPt>
            <c:idx val="12"/>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3-6D7B-4E37-AC03-51A474ED7B02}"/>
              </c:ext>
            </c:extLst>
          </c:dPt>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I use other tools</c:v>
                </c:pt>
                <c:pt idx="1">
                  <c:v>None of these tools</c:v>
                </c:pt>
                <c:pt idx="2">
                  <c:v>Advocacy and Communication tools</c:v>
                </c:pt>
                <c:pt idx="3">
                  <c:v>HLP Coordination Toolkit</c:v>
                </c:pt>
                <c:pt idx="4">
                  <c:v>SGBV tools (GBV Constant Companion, Site Planning and GBV)</c:v>
                </c:pt>
                <c:pt idx="5">
                  <c:v>Cash programming (GSC Position Paper)</c:v>
                </c:pt>
                <c:pt idx="6">
                  <c:v>Assessment tools (GSC Assessment Guidelines)</c:v>
                </c:pt>
                <c:pt idx="7">
                  <c:v>Protection mainstreaming tools</c:v>
                </c:pt>
                <c:pt idx="8">
                  <c:v>Shelter cluster evaluation tools</c:v>
                </c:pt>
                <c:pt idx="9">
                  <c:v>The Coordination Toolkit</c:v>
                </c:pt>
                <c:pt idx="10">
                  <c:v>Cluster Coordination Performance Monitoring</c:v>
                </c:pt>
                <c:pt idx="11">
                  <c:v>IM reporting templates, Factsheets</c:v>
                </c:pt>
                <c:pt idx="12">
                  <c:v>Selecting NFIs for Shelter</c:v>
                </c:pt>
                <c:pt idx="13">
                  <c:v>Shelter and NFI Indicators Guide</c:v>
                </c:pt>
              </c:strCache>
            </c:strRef>
          </c:cat>
          <c:val>
            <c:numRef>
              <c:f>Sheet1!$B$2:$B$15</c:f>
              <c:numCache>
                <c:formatCode>General</c:formatCode>
                <c:ptCount val="14"/>
                <c:pt idx="0">
                  <c:v>1</c:v>
                </c:pt>
                <c:pt idx="1">
                  <c:v>5</c:v>
                </c:pt>
                <c:pt idx="2">
                  <c:v>8</c:v>
                </c:pt>
                <c:pt idx="3">
                  <c:v>9</c:v>
                </c:pt>
                <c:pt idx="4">
                  <c:v>12</c:v>
                </c:pt>
                <c:pt idx="5">
                  <c:v>13</c:v>
                </c:pt>
                <c:pt idx="6">
                  <c:v>16</c:v>
                </c:pt>
                <c:pt idx="7">
                  <c:v>17</c:v>
                </c:pt>
                <c:pt idx="8">
                  <c:v>18</c:v>
                </c:pt>
                <c:pt idx="9">
                  <c:v>23</c:v>
                </c:pt>
                <c:pt idx="10">
                  <c:v>24</c:v>
                </c:pt>
                <c:pt idx="11">
                  <c:v>24</c:v>
                </c:pt>
                <c:pt idx="12">
                  <c:v>25</c:v>
                </c:pt>
                <c:pt idx="13">
                  <c:v>28</c:v>
                </c:pt>
              </c:numCache>
            </c:numRef>
          </c:val>
          <c:extLst xmlns:c16r2="http://schemas.microsoft.com/office/drawing/2015/06/chart">
            <c:ext xmlns:c16="http://schemas.microsoft.com/office/drawing/2014/chart" uri="{C3380CC4-5D6E-409C-BE32-E72D297353CC}">
              <c16:uniqueId val="{00000004-6D7B-4E37-AC03-51A474ED7B02}"/>
            </c:ext>
          </c:extLst>
        </c:ser>
        <c:dLbls>
          <c:showLegendKey val="0"/>
          <c:showVal val="0"/>
          <c:showCatName val="0"/>
          <c:showSerName val="0"/>
          <c:showPercent val="0"/>
          <c:showBubbleSize val="0"/>
        </c:dLbls>
        <c:gapWidth val="105"/>
        <c:axId val="436459288"/>
        <c:axId val="436459680"/>
      </c:barChart>
      <c:catAx>
        <c:axId val="4364592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36459680"/>
        <c:crosses val="autoZero"/>
        <c:auto val="1"/>
        <c:lblAlgn val="ctr"/>
        <c:lblOffset val="100"/>
        <c:noMultiLvlLbl val="0"/>
      </c:catAx>
      <c:valAx>
        <c:axId val="436459680"/>
        <c:scaling>
          <c:orientation val="minMax"/>
        </c:scaling>
        <c:delete val="1"/>
        <c:axPos val="b"/>
        <c:numFmt formatCode="General" sourceLinked="1"/>
        <c:majorTickMark val="none"/>
        <c:minorTickMark val="none"/>
        <c:tickLblPos val="nextTo"/>
        <c:crossAx val="43645928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Number of respondents</c:v>
                </c:pt>
              </c:strCache>
            </c:strRef>
          </c:tx>
          <c:spPr>
            <a:solidFill>
              <a:srgbClr val="7F1416"/>
            </a:solidFill>
            <a:ln>
              <a:noFill/>
            </a:ln>
            <a:effectLst/>
          </c:spPr>
          <c:invertIfNegative val="0"/>
          <c:dPt>
            <c:idx val="9"/>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1-6D7B-4E37-AC03-51A474ED7B02}"/>
              </c:ext>
            </c:extLst>
          </c:dPt>
          <c:dPt>
            <c:idx val="12"/>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3-6D7B-4E37-AC03-51A474ED7B02}"/>
              </c:ext>
            </c:extLst>
          </c:dPt>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Sheet1!$A$2:$A$18</c:f>
              <c:strCache>
                <c:ptCount val="17"/>
                <c:pt idx="0">
                  <c:v>Inadequate sub-national cluster coordination</c:v>
                </c:pt>
                <c:pt idx="1">
                  <c:v>Poor quality technical solutions</c:v>
                </c:pt>
                <c:pt idx="2">
                  <c:v>High turnover of staff in coordination teams</c:v>
                </c:pt>
                <c:pt idx="3">
                  <c:v>Inadequate data collection from operational agencies</c:v>
                </c:pt>
                <c:pt idx="4">
                  <c:v>Inadequate handover processes and limited exit strategies</c:v>
                </c:pt>
                <c:pt idx="5">
                  <c:v>Poor use of cash and local market systems</c:v>
                </c:pt>
                <c:pt idx="6">
                  <c:v>Low engagement with non-traditional actors</c:v>
                </c:pt>
                <c:pt idx="7">
                  <c:v>Insufficient funding for shelter coordination</c:v>
                </c:pt>
                <c:pt idx="8">
                  <c:v>Limited engagement with Housing, Land and Property issues</c:v>
                </c:pt>
                <c:pt idx="9">
                  <c:v>High turnover of staff in operational agencies</c:v>
                </c:pt>
                <c:pt idx="10">
                  <c:v>Poor quality inter-cluster coordination and planning</c:v>
                </c:pt>
                <c:pt idx="11">
                  <c:v>Limited national-level preparedness activities and contingency planning</c:v>
                </c:pt>
                <c:pt idx="12">
                  <c:v>Insufficient capacity of local partners</c:v>
                </c:pt>
                <c:pt idx="13">
                  <c:v>Poor understanding of field realities and needs</c:v>
                </c:pt>
                <c:pt idx="14">
                  <c:v>Poor humanitarian understanding of urban responses</c:v>
                </c:pt>
                <c:pt idx="15">
                  <c:v>Security and poor humanitarian access to affected populations</c:v>
                </c:pt>
                <c:pt idx="16">
                  <c:v>Insufficient funding for shelter programming</c:v>
                </c:pt>
              </c:strCache>
            </c:strRef>
          </c:cat>
          <c:val>
            <c:numRef>
              <c:f>Sheet1!$B$2:$B$18</c:f>
              <c:numCache>
                <c:formatCode>General</c:formatCode>
                <c:ptCount val="17"/>
                <c:pt idx="0">
                  <c:v>8</c:v>
                </c:pt>
                <c:pt idx="1">
                  <c:v>12</c:v>
                </c:pt>
                <c:pt idx="2">
                  <c:v>15</c:v>
                </c:pt>
                <c:pt idx="3">
                  <c:v>17</c:v>
                </c:pt>
                <c:pt idx="4">
                  <c:v>21</c:v>
                </c:pt>
                <c:pt idx="5">
                  <c:v>23</c:v>
                </c:pt>
                <c:pt idx="6">
                  <c:v>24</c:v>
                </c:pt>
                <c:pt idx="7">
                  <c:v>26</c:v>
                </c:pt>
                <c:pt idx="8">
                  <c:v>26</c:v>
                </c:pt>
                <c:pt idx="9">
                  <c:v>27</c:v>
                </c:pt>
                <c:pt idx="10">
                  <c:v>27</c:v>
                </c:pt>
                <c:pt idx="11">
                  <c:v>29</c:v>
                </c:pt>
                <c:pt idx="12">
                  <c:v>30</c:v>
                </c:pt>
                <c:pt idx="13">
                  <c:v>35</c:v>
                </c:pt>
                <c:pt idx="14">
                  <c:v>35</c:v>
                </c:pt>
                <c:pt idx="15">
                  <c:v>37</c:v>
                </c:pt>
                <c:pt idx="16">
                  <c:v>75</c:v>
                </c:pt>
              </c:numCache>
            </c:numRef>
          </c:val>
          <c:extLst xmlns:c16r2="http://schemas.microsoft.com/office/drawing/2015/06/chart">
            <c:ext xmlns:c16="http://schemas.microsoft.com/office/drawing/2014/chart" uri="{C3380CC4-5D6E-409C-BE32-E72D297353CC}">
              <c16:uniqueId val="{00000004-6D7B-4E37-AC03-51A474ED7B02}"/>
            </c:ext>
          </c:extLst>
        </c:ser>
        <c:dLbls>
          <c:showLegendKey val="0"/>
          <c:showVal val="0"/>
          <c:showCatName val="0"/>
          <c:showSerName val="0"/>
          <c:showPercent val="0"/>
          <c:showBubbleSize val="0"/>
        </c:dLbls>
        <c:gapWidth val="105"/>
        <c:axId val="436460072"/>
        <c:axId val="436460464"/>
      </c:barChart>
      <c:catAx>
        <c:axId val="43646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36460464"/>
        <c:crosses val="autoZero"/>
        <c:auto val="1"/>
        <c:lblAlgn val="ctr"/>
        <c:lblOffset val="100"/>
        <c:noMultiLvlLbl val="0"/>
      </c:catAx>
      <c:valAx>
        <c:axId val="436460464"/>
        <c:scaling>
          <c:orientation val="minMax"/>
        </c:scaling>
        <c:delete val="1"/>
        <c:axPos val="b"/>
        <c:numFmt formatCode="General" sourceLinked="1"/>
        <c:majorTickMark val="none"/>
        <c:minorTickMark val="none"/>
        <c:tickLblPos val="nextTo"/>
        <c:crossAx val="43646007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Number of respondents</c:v>
                </c:pt>
              </c:strCache>
            </c:strRef>
          </c:tx>
          <c:spPr>
            <a:solidFill>
              <a:srgbClr val="7F1416"/>
            </a:solidFill>
            <a:ln>
              <a:noFill/>
            </a:ln>
            <a:effectLst/>
          </c:spPr>
          <c:invertIfNegative val="0"/>
          <c:dPt>
            <c:idx val="9"/>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1-6D7B-4E37-AC03-51A474ED7B02}"/>
              </c:ext>
            </c:extLst>
          </c:dPt>
          <c:dPt>
            <c:idx val="12"/>
            <c:invertIfNegative val="0"/>
            <c:bubble3D val="0"/>
            <c:spPr>
              <a:solidFill>
                <a:srgbClr val="7F1416"/>
              </a:solidFill>
              <a:ln>
                <a:noFill/>
              </a:ln>
              <a:effectLst/>
            </c:spPr>
            <c:extLst xmlns:c16r2="http://schemas.microsoft.com/office/drawing/2015/06/chart">
              <c:ext xmlns:c16="http://schemas.microsoft.com/office/drawing/2014/chart" uri="{C3380CC4-5D6E-409C-BE32-E72D297353CC}">
                <c16:uniqueId val="{00000003-6D7B-4E37-AC03-51A474ED7B02}"/>
              </c:ext>
            </c:extLst>
          </c:dPt>
          <c:dLbls>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Improved guidance on handover processes and exit strategy planning</c:v>
                </c:pt>
                <c:pt idx="1">
                  <c:v>Improved cluster guidance on cash-based interventions as a modality</c:v>
                </c:pt>
                <c:pt idx="2">
                  <c:v>Improved technical support from global and regional sources</c:v>
                </c:pt>
                <c:pt idx="3">
                  <c:v>Expanded, more flexible rosters</c:v>
                </c:pt>
                <c:pt idx="4">
                  <c:v>More cash and shelter expertise available</c:v>
                </c:pt>
                <c:pt idx="5">
                  <c:v>Improved cluster-led field-based situation monitoring</c:v>
                </c:pt>
                <c:pt idx="6">
                  <c:v>Guidance and support on inter-cluster coordination and engagement</c:v>
                </c:pt>
                <c:pt idx="7">
                  <c:v>Develop and deliver more technical trainings</c:v>
                </c:pt>
                <c:pt idx="8">
                  <c:v>Improved guidance on Housing, Land and Property issues at country level</c:v>
                </c:pt>
                <c:pt idx="9">
                  <c:v>Improved, more predictable funding for shelter coordination</c:v>
                </c:pt>
                <c:pt idx="10">
                  <c:v>Develop and deliver more regional or country-specific cluster trainings</c:v>
                </c:pt>
                <c:pt idx="11">
                  <c:v>Increased coordination capacity at the sub-national level</c:v>
                </c:pt>
                <c:pt idx="12">
                  <c:v>Improve cluster engagement with non-traditional actors</c:v>
                </c:pt>
                <c:pt idx="13">
                  <c:v>Harmonized data collection by cluster partners</c:v>
                </c:pt>
                <c:pt idx="14">
                  <c:v>Improved technical guidance on urban shelter response</c:v>
                </c:pt>
                <c:pt idx="15">
                  <c:v>Improved, more predictable funding for shelter operations</c:v>
                </c:pt>
              </c:strCache>
            </c:strRef>
          </c:cat>
          <c:val>
            <c:numRef>
              <c:f>Sheet1!$B$2:$B$17</c:f>
              <c:numCache>
                <c:formatCode>General</c:formatCode>
                <c:ptCount val="16"/>
                <c:pt idx="0">
                  <c:v>14</c:v>
                </c:pt>
                <c:pt idx="1">
                  <c:v>16</c:v>
                </c:pt>
                <c:pt idx="2">
                  <c:v>17</c:v>
                </c:pt>
                <c:pt idx="3">
                  <c:v>19</c:v>
                </c:pt>
                <c:pt idx="4">
                  <c:v>19</c:v>
                </c:pt>
                <c:pt idx="5">
                  <c:v>20</c:v>
                </c:pt>
                <c:pt idx="6">
                  <c:v>22</c:v>
                </c:pt>
                <c:pt idx="7">
                  <c:v>24</c:v>
                </c:pt>
                <c:pt idx="8">
                  <c:v>26</c:v>
                </c:pt>
                <c:pt idx="9">
                  <c:v>30</c:v>
                </c:pt>
                <c:pt idx="10">
                  <c:v>31</c:v>
                </c:pt>
                <c:pt idx="11">
                  <c:v>35</c:v>
                </c:pt>
                <c:pt idx="12">
                  <c:v>36</c:v>
                </c:pt>
                <c:pt idx="13">
                  <c:v>37</c:v>
                </c:pt>
                <c:pt idx="14">
                  <c:v>37</c:v>
                </c:pt>
                <c:pt idx="15">
                  <c:v>79</c:v>
                </c:pt>
              </c:numCache>
            </c:numRef>
          </c:val>
          <c:extLst xmlns:c16r2="http://schemas.microsoft.com/office/drawing/2015/06/chart">
            <c:ext xmlns:c16="http://schemas.microsoft.com/office/drawing/2014/chart" uri="{C3380CC4-5D6E-409C-BE32-E72D297353CC}">
              <c16:uniqueId val="{00000004-6D7B-4E37-AC03-51A474ED7B02}"/>
            </c:ext>
          </c:extLst>
        </c:ser>
        <c:dLbls>
          <c:showLegendKey val="0"/>
          <c:showVal val="0"/>
          <c:showCatName val="0"/>
          <c:showSerName val="0"/>
          <c:showPercent val="0"/>
          <c:showBubbleSize val="0"/>
        </c:dLbls>
        <c:gapWidth val="105"/>
        <c:axId val="439180872"/>
        <c:axId val="439181264"/>
      </c:barChart>
      <c:catAx>
        <c:axId val="4391808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439181264"/>
        <c:crosses val="autoZero"/>
        <c:auto val="1"/>
        <c:lblAlgn val="ctr"/>
        <c:lblOffset val="100"/>
        <c:noMultiLvlLbl val="0"/>
      </c:catAx>
      <c:valAx>
        <c:axId val="439181264"/>
        <c:scaling>
          <c:orientation val="minMax"/>
        </c:scaling>
        <c:delete val="1"/>
        <c:axPos val="b"/>
        <c:numFmt formatCode="General" sourceLinked="1"/>
        <c:majorTickMark val="none"/>
        <c:minorTickMark val="none"/>
        <c:tickLblPos val="nextTo"/>
        <c:crossAx val="43918087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4857" tIns="47428" rIns="94857" bIns="47428" rtlCol="0"/>
          <a:lstStyle>
            <a:lvl1pPr algn="l">
              <a:defRPr sz="1300"/>
            </a:lvl1pPr>
          </a:lstStyle>
          <a:p>
            <a:endParaRPr lang="en-GB" dirty="0"/>
          </a:p>
        </p:txBody>
      </p:sp>
      <p:sp>
        <p:nvSpPr>
          <p:cNvPr id="3" name="Date Placeholder 2"/>
          <p:cNvSpPr>
            <a:spLocks noGrp="1"/>
          </p:cNvSpPr>
          <p:nvPr>
            <p:ph type="dt" sz="quarter" idx="1"/>
          </p:nvPr>
        </p:nvSpPr>
        <p:spPr>
          <a:xfrm>
            <a:off x="3815373" y="0"/>
            <a:ext cx="2918831" cy="493316"/>
          </a:xfrm>
          <a:prstGeom prst="rect">
            <a:avLst/>
          </a:prstGeom>
        </p:spPr>
        <p:txBody>
          <a:bodyPr vert="horz" lIns="94857" tIns="47428" rIns="94857" bIns="47428" rtlCol="0"/>
          <a:lstStyle>
            <a:lvl1pPr algn="r">
              <a:defRPr sz="1300"/>
            </a:lvl1pPr>
          </a:lstStyle>
          <a:p>
            <a:fld id="{12381A15-447F-4DD4-BE92-B6C845C6DFBC}" type="datetimeFigureOut">
              <a:rPr lang="en-GB" smtClean="0"/>
              <a:t>25/10/2019</a:t>
            </a:fld>
            <a:endParaRPr lang="en-GB" dirty="0"/>
          </a:p>
        </p:txBody>
      </p:sp>
      <p:sp>
        <p:nvSpPr>
          <p:cNvPr id="4" name="Footer Placeholder 3"/>
          <p:cNvSpPr>
            <a:spLocks noGrp="1"/>
          </p:cNvSpPr>
          <p:nvPr>
            <p:ph type="ftr" sz="quarter" idx="2"/>
          </p:nvPr>
        </p:nvSpPr>
        <p:spPr>
          <a:xfrm>
            <a:off x="0" y="9371285"/>
            <a:ext cx="2918831" cy="493316"/>
          </a:xfrm>
          <a:prstGeom prst="rect">
            <a:avLst/>
          </a:prstGeom>
        </p:spPr>
        <p:txBody>
          <a:bodyPr vert="horz" lIns="94857" tIns="47428" rIns="94857" bIns="47428" rtlCol="0" anchor="b"/>
          <a:lstStyle>
            <a:lvl1pPr algn="l">
              <a:defRPr sz="1300"/>
            </a:lvl1pPr>
          </a:lstStyle>
          <a:p>
            <a:endParaRPr lang="en-GB" dirty="0"/>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4857" tIns="47428" rIns="94857" bIns="47428" rtlCol="0" anchor="b"/>
          <a:lstStyle>
            <a:lvl1pPr algn="r">
              <a:defRPr sz="1300"/>
            </a:lvl1pPr>
          </a:lstStyle>
          <a:p>
            <a:fld id="{6774B565-FA1E-4D79-963C-08C1D370763F}" type="slidenum">
              <a:rPr lang="en-GB" smtClean="0"/>
              <a:t>‹#›</a:t>
            </a:fld>
            <a:endParaRPr lang="en-GB" dirty="0"/>
          </a:p>
        </p:txBody>
      </p:sp>
    </p:spTree>
    <p:extLst>
      <p:ext uri="{BB962C8B-B14F-4D97-AF65-F5344CB8AC3E}">
        <p14:creationId xmlns:p14="http://schemas.microsoft.com/office/powerpoint/2010/main" val="29960238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4857" tIns="47428" rIns="94857" bIns="47428" rtlCol="0"/>
          <a:lstStyle>
            <a:lvl1pPr algn="l">
              <a:defRPr sz="1300"/>
            </a:lvl1pPr>
          </a:lstStyle>
          <a:p>
            <a:endParaRPr lang="en-GB" dirty="0"/>
          </a:p>
        </p:txBody>
      </p:sp>
      <p:sp>
        <p:nvSpPr>
          <p:cNvPr id="3" name="Date Placeholder 2"/>
          <p:cNvSpPr>
            <a:spLocks noGrp="1"/>
          </p:cNvSpPr>
          <p:nvPr>
            <p:ph type="dt" idx="1"/>
          </p:nvPr>
        </p:nvSpPr>
        <p:spPr>
          <a:xfrm>
            <a:off x="3815373" y="0"/>
            <a:ext cx="2918831" cy="493316"/>
          </a:xfrm>
          <a:prstGeom prst="rect">
            <a:avLst/>
          </a:prstGeom>
        </p:spPr>
        <p:txBody>
          <a:bodyPr vert="horz" lIns="94857" tIns="47428" rIns="94857" bIns="47428" rtlCol="0"/>
          <a:lstStyle>
            <a:lvl1pPr algn="r">
              <a:defRPr sz="1300"/>
            </a:lvl1pPr>
          </a:lstStyle>
          <a:p>
            <a:fld id="{7642051B-1B52-401F-AE1C-323DF4C20EDD}" type="datetimeFigureOut">
              <a:rPr lang="en-GB" smtClean="0"/>
              <a:t>25/10/2019</a:t>
            </a:fld>
            <a:endParaRPr lang="en-GB"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57" tIns="47428" rIns="94857" bIns="47428" rtlCol="0" anchor="ctr"/>
          <a:lstStyle/>
          <a:p>
            <a:endParaRPr lang="en-GB" dirty="0"/>
          </a:p>
        </p:txBody>
      </p:sp>
      <p:sp>
        <p:nvSpPr>
          <p:cNvPr id="5" name="Notes Placeholder 4"/>
          <p:cNvSpPr>
            <a:spLocks noGrp="1"/>
          </p:cNvSpPr>
          <p:nvPr>
            <p:ph type="body" sz="quarter" idx="3"/>
          </p:nvPr>
        </p:nvSpPr>
        <p:spPr>
          <a:xfrm>
            <a:off x="673577" y="4686500"/>
            <a:ext cx="5388610" cy="4439841"/>
          </a:xfrm>
          <a:prstGeom prst="rect">
            <a:avLst/>
          </a:prstGeom>
        </p:spPr>
        <p:txBody>
          <a:bodyPr vert="horz" lIns="94857" tIns="47428" rIns="94857" bIns="474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6"/>
          </a:xfrm>
          <a:prstGeom prst="rect">
            <a:avLst/>
          </a:prstGeom>
        </p:spPr>
        <p:txBody>
          <a:bodyPr vert="horz" lIns="94857" tIns="47428" rIns="94857" bIns="47428"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15373" y="9371285"/>
            <a:ext cx="2918831" cy="493316"/>
          </a:xfrm>
          <a:prstGeom prst="rect">
            <a:avLst/>
          </a:prstGeom>
        </p:spPr>
        <p:txBody>
          <a:bodyPr vert="horz" lIns="94857" tIns="47428" rIns="94857" bIns="47428" rtlCol="0" anchor="b"/>
          <a:lstStyle>
            <a:lvl1pPr algn="r">
              <a:defRPr sz="1300"/>
            </a:lvl1pPr>
          </a:lstStyle>
          <a:p>
            <a:fld id="{712D3970-3CF0-432F-B2B8-46278E180B3C}" type="slidenum">
              <a:rPr lang="en-GB" smtClean="0"/>
              <a:t>‹#›</a:t>
            </a:fld>
            <a:endParaRPr lang="en-GB" dirty="0"/>
          </a:p>
        </p:txBody>
      </p:sp>
    </p:spTree>
    <p:extLst>
      <p:ext uri="{BB962C8B-B14F-4D97-AF65-F5344CB8AC3E}">
        <p14:creationId xmlns:p14="http://schemas.microsoft.com/office/powerpoint/2010/main" val="40133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1</a:t>
            </a:fld>
            <a:endParaRPr lang="en-GB" dirty="0"/>
          </a:p>
        </p:txBody>
      </p:sp>
    </p:spTree>
    <p:extLst>
      <p:ext uri="{BB962C8B-B14F-4D97-AF65-F5344CB8AC3E}">
        <p14:creationId xmlns:p14="http://schemas.microsoft.com/office/powerpoint/2010/main" val="35079414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90% target was met in the MENA region (95% satisfied or very satisfied)</a:t>
            </a:r>
          </a:p>
          <a:p>
            <a:pPr marL="171450" indent="-171450">
              <a:buFont typeface="Arial" panose="020B0604020202020204" pitchFamily="34" charset="0"/>
              <a:buChar char="•"/>
            </a:pPr>
            <a:r>
              <a:rPr lang="en-US" dirty="0"/>
              <a:t>Country-level disaggregation isn’t possible due to limited number of surveys. </a:t>
            </a:r>
          </a:p>
          <a:p>
            <a:pPr marL="171450" indent="-171450">
              <a:buFont typeface="Arial" panose="020B0604020202020204" pitchFamily="34" charset="0"/>
              <a:buChar char="•"/>
            </a:pPr>
            <a:r>
              <a:rPr lang="en-US" dirty="0"/>
              <a:t>The majority and highest proportion of unsatisfied people were located in Africa (23% unsatisfied)</a:t>
            </a:r>
          </a:p>
          <a:p>
            <a:pPr marL="171450" indent="-171450">
              <a:buFont typeface="Arial" panose="020B0604020202020204" pitchFamily="34" charset="0"/>
              <a:buChar char="•"/>
            </a:pPr>
            <a:r>
              <a:rPr lang="en-US" dirty="0"/>
              <a:t>The specific countries where people were unsatisfied were Central African Republic (3), Chad (2), Somalia (2) and Cameroon (1). </a:t>
            </a:r>
          </a:p>
        </p:txBody>
      </p:sp>
      <p:sp>
        <p:nvSpPr>
          <p:cNvPr id="4" name="Slide Number Placeholder 3"/>
          <p:cNvSpPr>
            <a:spLocks noGrp="1"/>
          </p:cNvSpPr>
          <p:nvPr>
            <p:ph type="sldNum" sz="quarter" idx="10"/>
          </p:nvPr>
        </p:nvSpPr>
        <p:spPr/>
        <p:txBody>
          <a:bodyPr/>
          <a:lstStyle/>
          <a:p>
            <a:fld id="{712D3970-3CF0-432F-B2B8-46278E180B3C}" type="slidenum">
              <a:rPr lang="en-GB" smtClean="0"/>
              <a:t>10</a:t>
            </a:fld>
            <a:endParaRPr lang="en-GB" dirty="0"/>
          </a:p>
        </p:txBody>
      </p:sp>
    </p:spTree>
    <p:extLst>
      <p:ext uri="{BB962C8B-B14F-4D97-AF65-F5344CB8AC3E}">
        <p14:creationId xmlns:p14="http://schemas.microsoft.com/office/powerpoint/2010/main" val="2007252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largest number of unsatisfied respondents were national NGOs (5) followed by international NGOs (3).</a:t>
            </a:r>
          </a:p>
          <a:p>
            <a:pPr marL="171450" indent="-171450">
              <a:buFont typeface="Arial" panose="020B0604020202020204" pitchFamily="34" charset="0"/>
              <a:buChar char="•"/>
            </a:pPr>
            <a:r>
              <a:rPr lang="en-US" dirty="0"/>
              <a:t>Red Cross + Red Crescent movement and UN agency respondents were generally satisfied with services. </a:t>
            </a:r>
          </a:p>
          <a:p>
            <a:pPr marL="171450" indent="-171450">
              <a:buFont typeface="Arial" panose="020B0604020202020204" pitchFamily="34" charset="0"/>
              <a:buChar char="•"/>
            </a:pPr>
            <a:r>
              <a:rPr lang="en-US" dirty="0"/>
              <a:t>There were only 2 donor and government respondents. </a:t>
            </a:r>
          </a:p>
        </p:txBody>
      </p:sp>
      <p:sp>
        <p:nvSpPr>
          <p:cNvPr id="4" name="Slide Number Placeholder 3"/>
          <p:cNvSpPr>
            <a:spLocks noGrp="1"/>
          </p:cNvSpPr>
          <p:nvPr>
            <p:ph type="sldNum" sz="quarter" idx="10"/>
          </p:nvPr>
        </p:nvSpPr>
        <p:spPr/>
        <p:txBody>
          <a:bodyPr/>
          <a:lstStyle/>
          <a:p>
            <a:fld id="{712D3970-3CF0-432F-B2B8-46278E180B3C}" type="slidenum">
              <a:rPr lang="en-GB" smtClean="0"/>
              <a:t>11</a:t>
            </a:fld>
            <a:endParaRPr lang="en-GB" dirty="0"/>
          </a:p>
        </p:txBody>
      </p:sp>
    </p:spTree>
    <p:extLst>
      <p:ext uri="{BB962C8B-B14F-4D97-AF65-F5344CB8AC3E}">
        <p14:creationId xmlns:p14="http://schemas.microsoft.com/office/powerpoint/2010/main" val="10447461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This is not a full list of all feedback provided, rather a selection of the most constructive. </a:t>
            </a:r>
          </a:p>
          <a:p>
            <a:pPr marL="171450" indent="-171450">
              <a:buFont typeface="Arial" panose="020B0604020202020204" pitchFamily="34" charset="0"/>
              <a:buChar char="•"/>
            </a:pPr>
            <a:r>
              <a:rPr lang="en-US" dirty="0"/>
              <a:t>Comments </a:t>
            </a:r>
            <a:r>
              <a:rPr lang="en-US" dirty="0" err="1"/>
              <a:t>centred</a:t>
            </a:r>
            <a:r>
              <a:rPr lang="en-US" dirty="0"/>
              <a:t> around 3 main themes: increased levels of in-country support and capacity building (particularly of national staff), comments related to specific </a:t>
            </a:r>
            <a:r>
              <a:rPr lang="en-US" dirty="0" err="1"/>
              <a:t>programme</a:t>
            </a:r>
            <a:r>
              <a:rPr lang="en-US" dirty="0"/>
              <a:t> needs (cash for shelter, assessments, private sector engagements), and sharing materials / increased interactions. </a:t>
            </a:r>
          </a:p>
        </p:txBody>
      </p:sp>
      <p:sp>
        <p:nvSpPr>
          <p:cNvPr id="4" name="Slide Number Placeholder 3"/>
          <p:cNvSpPr>
            <a:spLocks noGrp="1"/>
          </p:cNvSpPr>
          <p:nvPr>
            <p:ph type="sldNum" sz="quarter" idx="10"/>
          </p:nvPr>
        </p:nvSpPr>
        <p:spPr/>
        <p:txBody>
          <a:bodyPr/>
          <a:lstStyle/>
          <a:p>
            <a:fld id="{712D3970-3CF0-432F-B2B8-46278E180B3C}" type="slidenum">
              <a:rPr lang="en-GB" smtClean="0"/>
              <a:t>12</a:t>
            </a:fld>
            <a:endParaRPr lang="en-GB" dirty="0"/>
          </a:p>
        </p:txBody>
      </p:sp>
    </p:spTree>
    <p:extLst>
      <p:ext uri="{BB962C8B-B14F-4D97-AF65-F5344CB8AC3E}">
        <p14:creationId xmlns:p14="http://schemas.microsoft.com/office/powerpoint/2010/main" val="18216041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13</a:t>
            </a:fld>
            <a:endParaRPr lang="en-GB" dirty="0"/>
          </a:p>
        </p:txBody>
      </p:sp>
    </p:spTree>
    <p:extLst>
      <p:ext uri="{BB962C8B-B14F-4D97-AF65-F5344CB8AC3E}">
        <p14:creationId xmlns:p14="http://schemas.microsoft.com/office/powerpoint/2010/main" val="2313143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68 respondents reporting being a permanent member of the shelter coordination team (sector/cluster coordinator or other team member, and partner organizations) were asked to report on the tools that they used to address challenges.</a:t>
            </a:r>
          </a:p>
          <a:p>
            <a:pPr marL="171450" indent="-171450">
              <a:buFont typeface="Arial" panose="020B0604020202020204" pitchFamily="34" charset="0"/>
              <a:buChar char="•"/>
            </a:pPr>
            <a:r>
              <a:rPr lang="en-US" dirty="0"/>
              <a:t>The Shelter and NFIs indicator guide was the most popular resource used, followed by guidance on selecting NFIs for shelter. </a:t>
            </a:r>
          </a:p>
        </p:txBody>
      </p:sp>
      <p:sp>
        <p:nvSpPr>
          <p:cNvPr id="4" name="Slide Number Placeholder 3"/>
          <p:cNvSpPr>
            <a:spLocks noGrp="1"/>
          </p:cNvSpPr>
          <p:nvPr>
            <p:ph type="sldNum" sz="quarter" idx="10"/>
          </p:nvPr>
        </p:nvSpPr>
        <p:spPr/>
        <p:txBody>
          <a:bodyPr/>
          <a:lstStyle/>
          <a:p>
            <a:fld id="{712D3970-3CF0-432F-B2B8-46278E180B3C}" type="slidenum">
              <a:rPr lang="en-GB" smtClean="0"/>
              <a:t>14</a:t>
            </a:fld>
            <a:endParaRPr lang="en-GB" dirty="0"/>
          </a:p>
        </p:txBody>
      </p:sp>
    </p:spTree>
    <p:extLst>
      <p:ext uri="{BB962C8B-B14F-4D97-AF65-F5344CB8AC3E}">
        <p14:creationId xmlns:p14="http://schemas.microsoft.com/office/powerpoint/2010/main" val="3597633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respondents reporting to be a permanent member of the shelter coordination team (sector/cluster coordinator or other team member, and partner organizations) were asked to report whether they felt prepared to address ongoing and emerging challenges. </a:t>
            </a:r>
          </a:p>
          <a:p>
            <a:pPr marL="171450" indent="-171450">
              <a:buFont typeface="Arial" panose="020B0604020202020204" pitchFamily="34" charset="0"/>
              <a:buChar char="•"/>
            </a:pPr>
            <a:r>
              <a:rPr lang="en-US" dirty="0"/>
              <a:t>Although more than half felt prepared (33 respondents), half of respondents in MENA and 38% in Africa felt that more tools are needed.</a:t>
            </a:r>
          </a:p>
        </p:txBody>
      </p:sp>
      <p:sp>
        <p:nvSpPr>
          <p:cNvPr id="4" name="Slide Number Placeholder 3"/>
          <p:cNvSpPr>
            <a:spLocks noGrp="1"/>
          </p:cNvSpPr>
          <p:nvPr>
            <p:ph type="sldNum" sz="quarter" idx="10"/>
          </p:nvPr>
        </p:nvSpPr>
        <p:spPr/>
        <p:txBody>
          <a:bodyPr/>
          <a:lstStyle/>
          <a:p>
            <a:fld id="{712D3970-3CF0-432F-B2B8-46278E180B3C}" type="slidenum">
              <a:rPr lang="en-GB" smtClean="0"/>
              <a:t>15</a:t>
            </a:fld>
            <a:endParaRPr lang="en-GB" dirty="0"/>
          </a:p>
        </p:txBody>
      </p:sp>
    </p:spTree>
    <p:extLst>
      <p:ext uri="{BB962C8B-B14F-4D97-AF65-F5344CB8AC3E}">
        <p14:creationId xmlns:p14="http://schemas.microsoft.com/office/powerpoint/2010/main" val="1524255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respondents reporting to be a permanent member of the shelter coordination team (sector/cluster coordinator or other team member, and partner organizations) were asked to report whether they felt prepared to address ongoing and emerging challenges. </a:t>
            </a:r>
          </a:p>
          <a:p>
            <a:pPr marL="171450" indent="-171450">
              <a:buFont typeface="Arial" panose="020B0604020202020204" pitchFamily="34" charset="0"/>
              <a:buChar char="•"/>
            </a:pPr>
            <a:r>
              <a:rPr lang="en-US" dirty="0"/>
              <a:t>Although more than half felt prepared (33 respondents), half of respondents in MENA and 38% in Africa felt that more tools are needed.</a:t>
            </a:r>
          </a:p>
        </p:txBody>
      </p:sp>
      <p:sp>
        <p:nvSpPr>
          <p:cNvPr id="4" name="Slide Number Placeholder 3"/>
          <p:cNvSpPr>
            <a:spLocks noGrp="1"/>
          </p:cNvSpPr>
          <p:nvPr>
            <p:ph type="sldNum" sz="quarter" idx="10"/>
          </p:nvPr>
        </p:nvSpPr>
        <p:spPr/>
        <p:txBody>
          <a:bodyPr/>
          <a:lstStyle/>
          <a:p>
            <a:fld id="{712D3970-3CF0-432F-B2B8-46278E180B3C}" type="slidenum">
              <a:rPr lang="en-GB" smtClean="0"/>
              <a:t>16</a:t>
            </a:fld>
            <a:endParaRPr lang="en-GB" dirty="0"/>
          </a:p>
        </p:txBody>
      </p:sp>
    </p:spTree>
    <p:extLst>
      <p:ext uri="{BB962C8B-B14F-4D97-AF65-F5344CB8AC3E}">
        <p14:creationId xmlns:p14="http://schemas.microsoft.com/office/powerpoint/2010/main" val="27946399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17</a:t>
            </a:fld>
            <a:endParaRPr lang="en-GB" dirty="0"/>
          </a:p>
        </p:txBody>
      </p:sp>
    </p:spTree>
    <p:extLst>
      <p:ext uri="{BB962C8B-B14F-4D97-AF65-F5344CB8AC3E}">
        <p14:creationId xmlns:p14="http://schemas.microsoft.com/office/powerpoint/2010/main" val="40303752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respondents reporting to be a permanent member of the shelter coordination team (sector/cluster coordinator or other team member, and partner organizations) were asked this question.</a:t>
            </a:r>
          </a:p>
          <a:p>
            <a:pPr marL="171450" indent="-171450">
              <a:buFont typeface="Arial" panose="020B0604020202020204" pitchFamily="34" charset="0"/>
              <a:buChar char="•"/>
            </a:pPr>
            <a:r>
              <a:rPr lang="en-US" dirty="0"/>
              <a:t>Most agreed that they have sufficient access and can use evidence, learning and best practice, with the exception of 2 respondents in MENA and 2 in Africa. </a:t>
            </a:r>
          </a:p>
          <a:p>
            <a:pPr marL="171450" indent="-171450">
              <a:buFont typeface="Arial" panose="020B0604020202020204" pitchFamily="34" charset="0"/>
              <a:buChar char="•"/>
            </a:pPr>
            <a:r>
              <a:rPr lang="en-US" dirty="0"/>
              <a:t>Those that disagreed said ‘</a:t>
            </a:r>
            <a:r>
              <a:rPr lang="en-GB" dirty="0"/>
              <a:t>I use my experience and learning, not sure that qualifies as best practices’</a:t>
            </a: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18</a:t>
            </a:fld>
            <a:endParaRPr lang="en-GB" dirty="0"/>
          </a:p>
        </p:txBody>
      </p:sp>
    </p:spTree>
    <p:extLst>
      <p:ext uri="{BB962C8B-B14F-4D97-AF65-F5344CB8AC3E}">
        <p14:creationId xmlns:p14="http://schemas.microsoft.com/office/powerpoint/2010/main" val="1557599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respondents reporting to be a permanent member of the shelter coordination team (sector/cluster coordinator or other team member, and partner organizations) were asked this question.</a:t>
            </a:r>
          </a:p>
          <a:p>
            <a:pPr marL="171450" indent="-171450">
              <a:buFont typeface="Arial" panose="020B0604020202020204" pitchFamily="34" charset="0"/>
              <a:buChar char="•"/>
            </a:pPr>
            <a:r>
              <a:rPr lang="en-US" dirty="0"/>
              <a:t>Most agreed that they have sufficient access and can use evidence, learning and best practice, with the exception of 2 respondents in MENA and 2 in Africa. </a:t>
            </a:r>
          </a:p>
          <a:p>
            <a:pPr marL="171450" indent="-171450">
              <a:buFont typeface="Arial" panose="020B0604020202020204" pitchFamily="34" charset="0"/>
              <a:buChar char="•"/>
            </a:pPr>
            <a:r>
              <a:rPr lang="en-US" dirty="0"/>
              <a:t>Those that disagreed said ‘</a:t>
            </a:r>
            <a:r>
              <a:rPr lang="en-GB" dirty="0"/>
              <a:t>I use my experience and learning, not sure that qualifies as best practices’</a:t>
            </a: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19</a:t>
            </a:fld>
            <a:endParaRPr lang="en-GB" dirty="0"/>
          </a:p>
        </p:txBody>
      </p:sp>
    </p:spTree>
    <p:extLst>
      <p:ext uri="{BB962C8B-B14F-4D97-AF65-F5344CB8AC3E}">
        <p14:creationId xmlns:p14="http://schemas.microsoft.com/office/powerpoint/2010/main" val="2569026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2</a:t>
            </a:fld>
            <a:endParaRPr lang="en-GB" dirty="0"/>
          </a:p>
        </p:txBody>
      </p:sp>
    </p:spTree>
    <p:extLst>
      <p:ext uri="{BB962C8B-B14F-4D97-AF65-F5344CB8AC3E}">
        <p14:creationId xmlns:p14="http://schemas.microsoft.com/office/powerpoint/2010/main" val="2619646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Most of the coordination team respondents in all regions thought that the country shelter strategy is appropriate and based on existing evidence. </a:t>
            </a:r>
          </a:p>
          <a:p>
            <a:pPr marL="171450" indent="-171450">
              <a:buFont typeface="Arial" panose="020B0604020202020204" pitchFamily="34" charset="0"/>
              <a:buChar char="•"/>
            </a:pPr>
            <a:r>
              <a:rPr lang="en-GB" dirty="0"/>
              <a:t>However in MENA, around a third (11 / 31) thought that the strategy was not based on existing evidence, and 3 thought that the strategy is not appropriate at all. </a:t>
            </a:r>
          </a:p>
          <a:p>
            <a:pPr marL="171450" indent="-171450">
              <a:buFont typeface="Arial" panose="020B0604020202020204" pitchFamily="34" charset="0"/>
              <a:buChar char="•"/>
            </a:pPr>
            <a:r>
              <a:rPr lang="en-GB" dirty="0"/>
              <a:t>Some country-specific feedback:</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Chad</a:t>
            </a:r>
            <a:r>
              <a:rPr lang="en-GB" sz="1200" dirty="0">
                <a:solidFill>
                  <a:srgbClr val="365A70"/>
                </a:solidFill>
                <a:latin typeface="Arial" panose="020B0604020202020204" pitchFamily="34" charset="0"/>
                <a:cs typeface="Arial" panose="020B0604020202020204" pitchFamily="34" charset="0"/>
              </a:rPr>
              <a:t>: It is appropriate but there needs to be an agreed model of shelter to use by partners. This aspect have been discussed, elaborated by technical group and will be with ICC and HCT to be supported.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Syria</a:t>
            </a:r>
            <a:r>
              <a:rPr lang="en-GB" sz="1200" dirty="0">
                <a:solidFill>
                  <a:srgbClr val="365A70"/>
                </a:solidFill>
                <a:latin typeface="Arial" panose="020B0604020202020204" pitchFamily="34" charset="0"/>
                <a:cs typeface="Arial" panose="020B0604020202020204" pitchFamily="34" charset="0"/>
              </a:rPr>
              <a:t>: It is somewhat appropriate and based on existing evidence, yet it is hard to implement.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Afghanistan</a:t>
            </a:r>
            <a:r>
              <a:rPr lang="en-GB" sz="1200" dirty="0">
                <a:solidFill>
                  <a:srgbClr val="365A70"/>
                </a:solidFill>
                <a:latin typeface="Arial" panose="020B0604020202020204" pitchFamily="34" charset="0"/>
                <a:cs typeface="Arial" panose="020B0604020202020204" pitchFamily="34" charset="0"/>
              </a:rPr>
              <a:t>: The current strategy is appropriate and based on existing evidence, nonetheless its not well implemented. The strategy advocates for both emergency &amp; transitional shelter solutions to support resilience for populations affected by natural disasters and conflict, however the response provided is largely emergency-oriented with limited options for transition.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srgbClr val="365A70"/>
              </a:solidFill>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712D3970-3CF0-432F-B2B8-46278E180B3C}" type="slidenum">
              <a:rPr lang="en-GB" smtClean="0"/>
              <a:t>20</a:t>
            </a:fld>
            <a:endParaRPr lang="en-GB" dirty="0"/>
          </a:p>
        </p:txBody>
      </p:sp>
    </p:spTree>
    <p:extLst>
      <p:ext uri="{BB962C8B-B14F-4D97-AF65-F5344CB8AC3E}">
        <p14:creationId xmlns:p14="http://schemas.microsoft.com/office/powerpoint/2010/main" val="5974437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Most of the coordination team respondents in all regions thought that the country shelter strategy is appropriate and based on existing evidence. </a:t>
            </a:r>
          </a:p>
          <a:p>
            <a:pPr marL="171450" indent="-171450">
              <a:buFont typeface="Arial" panose="020B0604020202020204" pitchFamily="34" charset="0"/>
              <a:buChar char="•"/>
            </a:pPr>
            <a:r>
              <a:rPr lang="en-GB" dirty="0"/>
              <a:t>However in MENA, around a third (11 / 31) thought that the strategy was not based on existing evidence, and 3 thought that the strategy is not appropriate at all. </a:t>
            </a:r>
          </a:p>
          <a:p>
            <a:pPr marL="171450" indent="-171450">
              <a:buFont typeface="Arial" panose="020B0604020202020204" pitchFamily="34" charset="0"/>
              <a:buChar char="•"/>
            </a:pPr>
            <a:r>
              <a:rPr lang="en-GB" dirty="0"/>
              <a:t>Some country-specific feedback:</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Chad</a:t>
            </a:r>
            <a:r>
              <a:rPr lang="en-GB" sz="1200" dirty="0">
                <a:solidFill>
                  <a:srgbClr val="365A70"/>
                </a:solidFill>
                <a:latin typeface="Arial" panose="020B0604020202020204" pitchFamily="34" charset="0"/>
                <a:cs typeface="Arial" panose="020B0604020202020204" pitchFamily="34" charset="0"/>
              </a:rPr>
              <a:t>: It is appropriate but there needs to be an agreed model of shelter to use by partners. This aspect have been discussed, elaborated by technical group and will be with ICC and HCT to be supported.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Syria</a:t>
            </a:r>
            <a:r>
              <a:rPr lang="en-GB" sz="1200" dirty="0">
                <a:solidFill>
                  <a:srgbClr val="365A70"/>
                </a:solidFill>
                <a:latin typeface="Arial" panose="020B0604020202020204" pitchFamily="34" charset="0"/>
                <a:cs typeface="Arial" panose="020B0604020202020204" pitchFamily="34" charset="0"/>
              </a:rPr>
              <a:t>: It is somewhat appropriate and based on existing evidence, yet it is hard to implement.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1" dirty="0">
                <a:solidFill>
                  <a:srgbClr val="365A70"/>
                </a:solidFill>
                <a:latin typeface="Arial" panose="020B0604020202020204" pitchFamily="34" charset="0"/>
                <a:cs typeface="Arial" panose="020B0604020202020204" pitchFamily="34" charset="0"/>
              </a:rPr>
              <a:t>Afghanistan</a:t>
            </a:r>
            <a:r>
              <a:rPr lang="en-GB" sz="1200" dirty="0">
                <a:solidFill>
                  <a:srgbClr val="365A70"/>
                </a:solidFill>
                <a:latin typeface="Arial" panose="020B0604020202020204" pitchFamily="34" charset="0"/>
                <a:cs typeface="Arial" panose="020B0604020202020204" pitchFamily="34" charset="0"/>
              </a:rPr>
              <a:t>: The current strategy is appropriate and based on existing evidence, nonetheless its not well implemented. The strategy advocates for both emergency &amp; transitional shelter solutions to support resilience for populations affected by natural disasters and conflict, however the response provided is largely emergency-oriented with limited options for transition.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dirty="0">
              <a:solidFill>
                <a:srgbClr val="365A70"/>
              </a:solidFill>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712D3970-3CF0-432F-B2B8-46278E180B3C}" type="slidenum">
              <a:rPr lang="en-GB" smtClean="0"/>
              <a:t>21</a:t>
            </a:fld>
            <a:endParaRPr lang="en-GB" dirty="0"/>
          </a:p>
        </p:txBody>
      </p:sp>
    </p:spTree>
    <p:extLst>
      <p:ext uri="{BB962C8B-B14F-4D97-AF65-F5344CB8AC3E}">
        <p14:creationId xmlns:p14="http://schemas.microsoft.com/office/powerpoint/2010/main" val="709785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22</a:t>
            </a:fld>
            <a:endParaRPr lang="en-GB" dirty="0"/>
          </a:p>
        </p:txBody>
      </p:sp>
    </p:spTree>
    <p:extLst>
      <p:ext uri="{BB962C8B-B14F-4D97-AF65-F5344CB8AC3E}">
        <p14:creationId xmlns:p14="http://schemas.microsoft.com/office/powerpoint/2010/main" val="10049903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161 meeting attendees answered the question:</a:t>
            </a:r>
          </a:p>
          <a:p>
            <a:pPr marL="0" indent="0">
              <a:buFont typeface="Arial" panose="020B0604020202020204" pitchFamily="34" charset="0"/>
              <a:buNone/>
            </a:pPr>
            <a:r>
              <a:rPr lang="en-GB" sz="1200" b="0" i="0" u="none" strike="noStrike" kern="1200" dirty="0">
                <a:solidFill>
                  <a:schemeClr val="tx1"/>
                </a:solidFill>
                <a:effectLst/>
                <a:latin typeface="+mn-lt"/>
                <a:ea typeface="+mn-ea"/>
                <a:cs typeface="+mn-cs"/>
              </a:rPr>
              <a:t>What are 3 of the most influential impediments facing the shelter sector in your experience in the last 12 months?</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Participants selecting ‘other’ wrote:</a:t>
            </a:r>
          </a:p>
          <a:p>
            <a:pPr marL="171450" indent="-171450">
              <a:buFont typeface="Arial" panose="020B0604020202020204" pitchFamily="34" charset="0"/>
              <a:buChar char="•"/>
            </a:pPr>
            <a:r>
              <a:rPr lang="en-GB" dirty="0"/>
              <a:t>More analysis on shelter and protection including impacts where there are gaps;</a:t>
            </a:r>
          </a:p>
          <a:p>
            <a:pPr marL="171450" indent="-171450">
              <a:buFont typeface="Arial" panose="020B0604020202020204" pitchFamily="34" charset="0"/>
              <a:buChar char="•"/>
            </a:pPr>
            <a:r>
              <a:rPr lang="en-GB" dirty="0"/>
              <a:t>Rigid standardised data collection acting as a barrier for reporting</a:t>
            </a:r>
          </a:p>
          <a:p>
            <a:pPr marL="171450" indent="-171450">
              <a:buFont typeface="Arial" panose="020B0604020202020204" pitchFamily="34" charset="0"/>
              <a:buChar char="•"/>
            </a:pPr>
            <a:r>
              <a:rPr lang="en-GB" dirty="0"/>
              <a:t>Inadequate housing policy in terms of durable solutions</a:t>
            </a:r>
          </a:p>
          <a:p>
            <a:pPr marL="171450" indent="-171450">
              <a:buFont typeface="Arial" panose="020B0604020202020204" pitchFamily="34" charset="0"/>
              <a:buChar char="•"/>
            </a:pPr>
            <a:r>
              <a:rPr lang="en-GB" dirty="0"/>
              <a:t>1) Unhealthy competition between responding agencies 2) Lack of prioritisation and organisation cultural change towards 'nexus' approach.' approach</a:t>
            </a:r>
          </a:p>
          <a:p>
            <a:pPr marL="171450" indent="-171450">
              <a:buFont typeface="Arial" panose="020B0604020202020204" pitchFamily="34" charset="0"/>
              <a:buChar char="•"/>
            </a:pPr>
            <a:r>
              <a:rPr lang="en-GB" dirty="0"/>
              <a:t>low engagement of local actors; low understanding of the broader potential impacts of shelter programming</a:t>
            </a:r>
          </a:p>
          <a:p>
            <a:pPr marL="171450" indent="-171450">
              <a:buFont typeface="Arial" panose="020B0604020202020204" pitchFamily="34" charset="0"/>
              <a:buChar char="•"/>
            </a:pPr>
            <a:r>
              <a:rPr lang="en-GB" dirty="0"/>
              <a:t>Competing agenda with multi sector approach</a:t>
            </a:r>
          </a:p>
          <a:p>
            <a:pPr marL="171450" indent="-171450">
              <a:buFont typeface="Arial" panose="020B0604020202020204" pitchFamily="34" charset="0"/>
              <a:buChar char="•"/>
            </a:pPr>
            <a:r>
              <a:rPr lang="en-US" dirty="0"/>
              <a:t>Lack of Logistics Cluster</a:t>
            </a:r>
          </a:p>
          <a:p>
            <a:pPr marL="171450" indent="-171450">
              <a:buFont typeface="Arial" panose="020B0604020202020204" pitchFamily="34" charset="0"/>
              <a:buChar char="•"/>
            </a:pPr>
            <a:r>
              <a:rPr lang="en-US" dirty="0"/>
              <a:t>Sector co-leading issues</a:t>
            </a:r>
          </a:p>
          <a:p>
            <a:pPr marL="171450" indent="-171450">
              <a:buFont typeface="Arial" panose="020B0604020202020204" pitchFamily="34" charset="0"/>
              <a:buChar char="•"/>
            </a:pPr>
            <a:r>
              <a:rPr lang="en-US" dirty="0"/>
              <a:t>weak engagement on environmental issues.</a:t>
            </a:r>
          </a:p>
          <a:p>
            <a:pPr marL="171450" indent="-171450">
              <a:buFont typeface="Arial" panose="020B0604020202020204" pitchFamily="34" charset="0"/>
              <a:buChar char="•"/>
            </a:pPr>
            <a:r>
              <a:rPr lang="en-GB" dirty="0"/>
              <a:t>Poor understanding and recognition of the shelter sector</a:t>
            </a:r>
          </a:p>
          <a:p>
            <a:pPr marL="171450" indent="-171450">
              <a:buFont typeface="Arial" panose="020B0604020202020204" pitchFamily="34" charset="0"/>
              <a:buChar char="•"/>
            </a:pPr>
            <a:r>
              <a:rPr lang="en-GB" dirty="0"/>
              <a:t>Access</a:t>
            </a:r>
          </a:p>
          <a:p>
            <a:pPr marL="171450" indent="-171450">
              <a:buFont typeface="Arial" panose="020B0604020202020204" pitchFamily="34" charset="0"/>
              <a:buChar char="•"/>
            </a:pPr>
            <a:r>
              <a:rPr lang="en-US" dirty="0"/>
              <a:t>Poor diaspora engagement</a:t>
            </a:r>
          </a:p>
          <a:p>
            <a:pPr marL="171450" indent="-171450">
              <a:buFont typeface="Arial" panose="020B0604020202020204" pitchFamily="34" charset="0"/>
              <a:buChar char="•"/>
            </a:pPr>
            <a:r>
              <a:rPr lang="en-GB" dirty="0"/>
              <a:t>Government cluster leads not adequately resourced or empowered to lead coordination </a:t>
            </a: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23</a:t>
            </a:fld>
            <a:endParaRPr lang="en-GB" dirty="0"/>
          </a:p>
        </p:txBody>
      </p:sp>
    </p:spTree>
    <p:extLst>
      <p:ext uri="{BB962C8B-B14F-4D97-AF65-F5344CB8AC3E}">
        <p14:creationId xmlns:p14="http://schemas.microsoft.com/office/powerpoint/2010/main" val="16395123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161 meeting attendees answered the question:</a:t>
            </a:r>
          </a:p>
          <a:p>
            <a:pPr marL="0" indent="0">
              <a:buFont typeface="Arial" panose="020B0604020202020204" pitchFamily="34" charset="0"/>
              <a:buNone/>
            </a:pPr>
            <a:r>
              <a:rPr lang="en-GB" sz="1200" b="0" i="0" u="none" strike="noStrike" kern="1200" dirty="0">
                <a:solidFill>
                  <a:schemeClr val="tx1"/>
                </a:solidFill>
                <a:effectLst/>
                <a:latin typeface="+mn-lt"/>
                <a:ea typeface="+mn-ea"/>
                <a:cs typeface="+mn-cs"/>
              </a:rPr>
              <a:t>What areas of cluster coordination have the greatest potential to reduce those impediments? (3 choices)</a:t>
            </a:r>
          </a:p>
          <a:p>
            <a:pPr marL="171450" indent="-171450">
              <a:buFont typeface="Arial" panose="020B0604020202020204" pitchFamily="34" charset="0"/>
              <a:buChar char="•"/>
            </a:pPr>
            <a:r>
              <a:rPr lang="en-GB" dirty="0"/>
              <a:t>Fundraising from a shelter for protection perspective.</a:t>
            </a:r>
          </a:p>
          <a:p>
            <a:pPr marL="171450" indent="-171450">
              <a:buFont typeface="Arial" panose="020B0604020202020204" pitchFamily="34" charset="0"/>
              <a:buChar char="•"/>
            </a:pPr>
            <a:r>
              <a:rPr lang="en-GB" dirty="0"/>
              <a:t>mainstreaming capacity building into management roles, more investment in technical and management staff</a:t>
            </a:r>
          </a:p>
          <a:p>
            <a:pPr marL="171450" indent="-171450">
              <a:buFont typeface="Arial" panose="020B0604020202020204" pitchFamily="34" charset="0"/>
              <a:buChar char="•"/>
            </a:pPr>
            <a:r>
              <a:rPr lang="en-GB" dirty="0"/>
              <a:t>Better integrated response and coordination</a:t>
            </a:r>
          </a:p>
          <a:p>
            <a:pPr marL="171450" indent="-171450">
              <a:buFont typeface="Arial" panose="020B0604020202020204" pitchFamily="34" charset="0"/>
              <a:buChar char="•"/>
            </a:pPr>
            <a:r>
              <a:rPr lang="en-US" dirty="0"/>
              <a:t>Improved environmental capacity</a:t>
            </a:r>
          </a:p>
          <a:p>
            <a:pPr marL="171450" indent="-171450">
              <a:buFont typeface="Arial" panose="020B0604020202020204" pitchFamily="34" charset="0"/>
              <a:buChar char="•"/>
            </a:pPr>
            <a:r>
              <a:rPr lang="en-GB" dirty="0"/>
              <a:t>Greater understanding of local needs and community interaction</a:t>
            </a:r>
          </a:p>
          <a:p>
            <a:pPr marL="171450" indent="-171450">
              <a:buFont typeface="Arial" panose="020B0604020202020204" pitchFamily="34" charset="0"/>
              <a:buChar char="•"/>
            </a:pPr>
            <a:r>
              <a:rPr lang="en-GB" dirty="0"/>
              <a:t>organisational leaders need to lead cultural change within their orgs to ensure that a 'One UN/</a:t>
            </a:r>
            <a:r>
              <a:rPr lang="en-GB" dirty="0" err="1"/>
              <a:t>OneHumanitarian</a:t>
            </a:r>
            <a:r>
              <a:rPr lang="en-GB" dirty="0"/>
              <a:t>' (including 'nexus') approach is actively supported. Cluster Coordinators need to be empowered to deliver the approach.</a:t>
            </a:r>
          </a:p>
          <a:p>
            <a:pPr marL="171450" indent="-171450">
              <a:buFont typeface="Arial" panose="020B0604020202020204" pitchFamily="34" charset="0"/>
              <a:buChar char="•"/>
            </a:pPr>
            <a:r>
              <a:rPr lang="en-GB" dirty="0"/>
              <a:t>Greater investment in country level coordination systems and planning</a:t>
            </a:r>
          </a:p>
          <a:p>
            <a:pPr marL="171450" indent="-171450">
              <a:buFont typeface="Arial" panose="020B0604020202020204" pitchFamily="34" charset="0"/>
              <a:buChar char="•"/>
            </a:pPr>
            <a:r>
              <a:rPr lang="en-GB" dirty="0"/>
              <a:t>Communications/advocacy on behalf of S&amp;S sector</a:t>
            </a:r>
          </a:p>
          <a:p>
            <a:pPr marL="171450" indent="-171450">
              <a:buFont typeface="Arial" panose="020B0604020202020204" pitchFamily="34" charset="0"/>
              <a:buChar char="•"/>
            </a:pPr>
            <a:r>
              <a:rPr lang="en-GB" dirty="0"/>
              <a:t>empowered staff who are engaged to stay in their field positions</a:t>
            </a:r>
          </a:p>
          <a:p>
            <a:pPr marL="171450" indent="-171450">
              <a:buFont typeface="Arial" panose="020B0604020202020204" pitchFamily="34" charset="0"/>
              <a:buChar char="•"/>
            </a:pPr>
            <a:r>
              <a:rPr lang="en-GB" dirty="0"/>
              <a:t>Ensuring cluster coordinators are technically qualified</a:t>
            </a:r>
          </a:p>
          <a:p>
            <a:pPr marL="171450" indent="-171450">
              <a:buFont typeface="Arial" panose="020B0604020202020204" pitchFamily="34" charset="0"/>
              <a:buChar char="•"/>
            </a:pPr>
            <a:r>
              <a:rPr lang="en-GB" dirty="0"/>
              <a:t>Advocacy to ensure the donors deliver of fund appropriately to support the recovery of shelter and settlements.</a:t>
            </a:r>
          </a:p>
          <a:p>
            <a:pPr marL="171450" indent="-171450">
              <a:buFont typeface="Arial" panose="020B0604020202020204" pitchFamily="34" charset="0"/>
              <a:buChar char="•"/>
            </a:pPr>
            <a:r>
              <a:rPr lang="en-GB" dirty="0"/>
              <a:t>IASC to clarify the lead agency </a:t>
            </a:r>
            <a:r>
              <a:rPr lang="en-GB" dirty="0" err="1"/>
              <a:t>responsabilities</a:t>
            </a:r>
            <a:r>
              <a:rPr lang="en-GB" dirty="0"/>
              <a:t> and ensure that rules are </a:t>
            </a:r>
            <a:r>
              <a:rPr lang="en-GB" dirty="0" err="1"/>
              <a:t>globaly</a:t>
            </a:r>
            <a:r>
              <a:rPr lang="en-GB" dirty="0"/>
              <a:t> respected</a:t>
            </a:r>
          </a:p>
          <a:p>
            <a:pPr marL="171450" indent="-171450">
              <a:buFont typeface="Arial" panose="020B0604020202020204" pitchFamily="34" charset="0"/>
              <a:buChar char="•"/>
            </a:pPr>
            <a:r>
              <a:rPr lang="en-GB" dirty="0"/>
              <a:t>Reactivate LOG cluster</a:t>
            </a:r>
          </a:p>
          <a:p>
            <a:pPr marL="171450" indent="-171450">
              <a:buFont typeface="Arial" panose="020B0604020202020204" pitchFamily="34" charset="0"/>
              <a:buChar char="•"/>
            </a:pPr>
            <a:r>
              <a:rPr lang="en-GB" dirty="0"/>
              <a:t>Further guidance, leadership, negotiation to secure access to most vulnerable individuals.</a:t>
            </a:r>
          </a:p>
          <a:p>
            <a:pPr marL="171450" indent="-171450">
              <a:buFont typeface="Arial" panose="020B0604020202020204" pitchFamily="34" charset="0"/>
              <a:buChar char="•"/>
            </a:pPr>
            <a:r>
              <a:rPr lang="en-GB" dirty="0"/>
              <a:t>Support revision of Disaster Law legislative frameworks to empower Government leads</a:t>
            </a:r>
          </a:p>
          <a:p>
            <a:pPr marL="171450" indent="-171450">
              <a:buFont typeface="Arial" panose="020B0604020202020204" pitchFamily="34" charset="0"/>
              <a:buChar char="•"/>
            </a:pPr>
            <a:r>
              <a:rPr lang="en-GB" dirty="0"/>
              <a:t>this list is missing contextualised guidance and support to </a:t>
            </a:r>
            <a:r>
              <a:rPr lang="en-GB" dirty="0" err="1"/>
              <a:t>operatiobnal</a:t>
            </a:r>
            <a:r>
              <a:rPr lang="en-GB" dirty="0"/>
              <a:t> partners</a:t>
            </a: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24</a:t>
            </a:fld>
            <a:endParaRPr lang="en-GB" dirty="0"/>
          </a:p>
        </p:txBody>
      </p:sp>
    </p:spTree>
    <p:extLst>
      <p:ext uri="{BB962C8B-B14F-4D97-AF65-F5344CB8AC3E}">
        <p14:creationId xmlns:p14="http://schemas.microsoft.com/office/powerpoint/2010/main" val="28774459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This is a collection of most, but not all, of the responses to the question:</a:t>
            </a:r>
          </a:p>
          <a:p>
            <a:pPr marL="0" indent="0">
              <a:buFont typeface="Arial" panose="020B0604020202020204" pitchFamily="34" charset="0"/>
              <a:buNone/>
            </a:pPr>
            <a:r>
              <a:rPr lang="en-US" dirty="0"/>
              <a:t>What would be a great meeting outcome for you?</a:t>
            </a:r>
          </a:p>
        </p:txBody>
      </p:sp>
      <p:sp>
        <p:nvSpPr>
          <p:cNvPr id="4" name="Slide Number Placeholder 3"/>
          <p:cNvSpPr>
            <a:spLocks noGrp="1"/>
          </p:cNvSpPr>
          <p:nvPr>
            <p:ph type="sldNum" sz="quarter" idx="10"/>
          </p:nvPr>
        </p:nvSpPr>
        <p:spPr/>
        <p:txBody>
          <a:bodyPr/>
          <a:lstStyle/>
          <a:p>
            <a:fld id="{712D3970-3CF0-432F-B2B8-46278E180B3C}" type="slidenum">
              <a:rPr lang="en-GB" smtClean="0"/>
              <a:t>25</a:t>
            </a:fld>
            <a:endParaRPr lang="en-GB" dirty="0"/>
          </a:p>
        </p:txBody>
      </p:sp>
    </p:spTree>
    <p:extLst>
      <p:ext uri="{BB962C8B-B14F-4D97-AF65-F5344CB8AC3E}">
        <p14:creationId xmlns:p14="http://schemas.microsoft.com/office/powerpoint/2010/main" val="24611721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26</a:t>
            </a:fld>
            <a:endParaRPr lang="en-GB" dirty="0"/>
          </a:p>
        </p:txBody>
      </p:sp>
    </p:spTree>
    <p:extLst>
      <p:ext uri="{BB962C8B-B14F-4D97-AF65-F5344CB8AC3E}">
        <p14:creationId xmlns:p14="http://schemas.microsoft.com/office/powerpoint/2010/main" val="2837257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3</a:t>
            </a:fld>
            <a:endParaRPr lang="en-GB" dirty="0"/>
          </a:p>
        </p:txBody>
      </p:sp>
    </p:spTree>
    <p:extLst>
      <p:ext uri="{BB962C8B-B14F-4D97-AF65-F5344CB8AC3E}">
        <p14:creationId xmlns:p14="http://schemas.microsoft.com/office/powerpoint/2010/main" val="576107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100" dirty="0">
                <a:latin typeface="Arial Narrow" panose="020B0606020202030204" pitchFamily="34" charset="0"/>
                <a:cs typeface="Arial" panose="020B0604020202020204" pitchFamily="34" charset="0"/>
              </a:rPr>
              <a:t>Largest proportion of the respondents from the MENA region (54%), followed by Africa (32%).</a:t>
            </a:r>
          </a:p>
          <a:p>
            <a:pPr marL="171450" indent="-171450">
              <a:buFont typeface="Arial" panose="020B0604020202020204" pitchFamily="34" charset="0"/>
              <a:buChar char="•"/>
            </a:pPr>
            <a:endParaRPr lang="en-US" sz="1100" dirty="0">
              <a:latin typeface="Arial Narrow" panose="020B0606020202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12D3970-3CF0-432F-B2B8-46278E180B3C}" type="slidenum">
              <a:rPr lang="en-GB" smtClean="0"/>
              <a:t>4</a:t>
            </a:fld>
            <a:endParaRPr lang="en-GB" dirty="0"/>
          </a:p>
        </p:txBody>
      </p:sp>
    </p:spTree>
    <p:extLst>
      <p:ext uri="{BB962C8B-B14F-4D97-AF65-F5344CB8AC3E}">
        <p14:creationId xmlns:p14="http://schemas.microsoft.com/office/powerpoint/2010/main" val="702969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fr-CH" sz="1200" dirty="0">
                <a:latin typeface="+mn-lt"/>
                <a:cs typeface="+mn-cs"/>
              </a:rPr>
              <a:t>Afghanistan, </a:t>
            </a:r>
            <a:r>
              <a:rPr lang="fr-CH" sz="1200" dirty="0" err="1">
                <a:latin typeface="+mn-lt"/>
                <a:cs typeface="+mn-cs"/>
              </a:rPr>
              <a:t>Yemen</a:t>
            </a:r>
            <a:r>
              <a:rPr lang="fr-CH" sz="1200" dirty="0">
                <a:latin typeface="+mn-lt"/>
                <a:cs typeface="+mn-cs"/>
              </a:rPr>
              <a:t> and </a:t>
            </a:r>
            <a:r>
              <a:rPr lang="fr-CH" sz="1200" dirty="0" err="1">
                <a:latin typeface="+mn-lt"/>
                <a:cs typeface="+mn-cs"/>
              </a:rPr>
              <a:t>Syria</a:t>
            </a:r>
            <a:r>
              <a:rPr lang="fr-CH" sz="1200" dirty="0">
                <a:latin typeface="+mn-lt"/>
                <a:cs typeface="+mn-cs"/>
              </a:rPr>
              <a:t> </a:t>
            </a:r>
            <a:r>
              <a:rPr lang="fr-CH" sz="1200" dirty="0" err="1">
                <a:latin typeface="+mn-lt"/>
                <a:cs typeface="+mn-cs"/>
              </a:rPr>
              <a:t>provided</a:t>
            </a:r>
            <a:r>
              <a:rPr lang="fr-CH" sz="1200" dirty="0">
                <a:latin typeface="+mn-lt"/>
                <a:cs typeface="+mn-cs"/>
              </a:rPr>
              <a:t> the </a:t>
            </a:r>
            <a:r>
              <a:rPr lang="fr-CH" sz="1200" dirty="0" err="1">
                <a:latin typeface="+mn-lt"/>
                <a:cs typeface="+mn-cs"/>
              </a:rPr>
              <a:t>most</a:t>
            </a:r>
            <a:r>
              <a:rPr lang="fr-CH" sz="1200" dirty="0">
                <a:latin typeface="+mn-lt"/>
                <a:cs typeface="+mn-cs"/>
              </a:rPr>
              <a:t> </a:t>
            </a:r>
            <a:r>
              <a:rPr lang="fr-CH" sz="1200" dirty="0" err="1">
                <a:latin typeface="+mn-lt"/>
                <a:cs typeface="+mn-cs"/>
              </a:rPr>
              <a:t>respondents</a:t>
            </a:r>
            <a:r>
              <a:rPr lang="fr-CH" sz="1200" dirty="0">
                <a:latin typeface="+mn-lt"/>
                <a:cs typeface="+mn-cs"/>
              </a:rPr>
              <a:t>. </a:t>
            </a:r>
          </a:p>
          <a:p>
            <a:pPr marL="171450" indent="-171450">
              <a:buFont typeface="Arial" panose="020B0604020202020204" pitchFamily="34" charset="0"/>
              <a:buChar char="•"/>
            </a:pPr>
            <a:r>
              <a:rPr lang="fr-CH" sz="1200" dirty="0" err="1">
                <a:latin typeface="+mn-lt"/>
                <a:cs typeface="+mn-cs"/>
              </a:rPr>
              <a:t>Within</a:t>
            </a:r>
            <a:r>
              <a:rPr lang="fr-CH" sz="1200" dirty="0">
                <a:latin typeface="+mn-lt"/>
                <a:cs typeface="+mn-cs"/>
              </a:rPr>
              <a:t> </a:t>
            </a:r>
            <a:r>
              <a:rPr lang="fr-CH" sz="1200" dirty="0" err="1">
                <a:latin typeface="+mn-lt"/>
                <a:cs typeface="+mn-cs"/>
              </a:rPr>
              <a:t>Africa</a:t>
            </a:r>
            <a:r>
              <a:rPr lang="fr-CH" sz="1200" dirty="0">
                <a:latin typeface="+mn-lt"/>
                <a:cs typeface="+mn-cs"/>
              </a:rPr>
              <a:t>, Chad, CAR, </a:t>
            </a:r>
            <a:r>
              <a:rPr lang="fr-CH" sz="1200" dirty="0" err="1">
                <a:latin typeface="+mn-lt"/>
                <a:cs typeface="+mn-cs"/>
              </a:rPr>
              <a:t>Somalia</a:t>
            </a:r>
            <a:r>
              <a:rPr lang="fr-CH" sz="1200" dirty="0">
                <a:latin typeface="+mn-lt"/>
                <a:cs typeface="+mn-cs"/>
              </a:rPr>
              <a:t> and </a:t>
            </a:r>
            <a:r>
              <a:rPr lang="fr-CH" sz="1200" dirty="0" err="1">
                <a:latin typeface="+mn-lt"/>
                <a:cs typeface="+mn-cs"/>
              </a:rPr>
              <a:t>Cameroon</a:t>
            </a:r>
            <a:r>
              <a:rPr lang="fr-CH" sz="1200" dirty="0">
                <a:latin typeface="+mn-lt"/>
                <a:cs typeface="+mn-cs"/>
              </a:rPr>
              <a:t> </a:t>
            </a:r>
            <a:r>
              <a:rPr lang="fr-CH" sz="1200" dirty="0" err="1">
                <a:latin typeface="+mn-lt"/>
                <a:cs typeface="+mn-cs"/>
              </a:rPr>
              <a:t>had</a:t>
            </a:r>
            <a:r>
              <a:rPr lang="fr-CH" sz="1200" dirty="0">
                <a:latin typeface="+mn-lt"/>
                <a:cs typeface="+mn-cs"/>
              </a:rPr>
              <a:t> the </a:t>
            </a:r>
            <a:r>
              <a:rPr lang="fr-CH" sz="1200" dirty="0" err="1">
                <a:latin typeface="+mn-lt"/>
                <a:cs typeface="+mn-cs"/>
              </a:rPr>
              <a:t>most</a:t>
            </a:r>
            <a:r>
              <a:rPr lang="fr-CH" sz="1200" dirty="0">
                <a:latin typeface="+mn-lt"/>
                <a:cs typeface="+mn-cs"/>
              </a:rPr>
              <a:t> </a:t>
            </a:r>
            <a:r>
              <a:rPr lang="fr-CH" sz="1200" dirty="0" err="1">
                <a:latin typeface="+mn-lt"/>
                <a:cs typeface="+mn-cs"/>
              </a:rPr>
              <a:t>respondents</a:t>
            </a:r>
            <a:r>
              <a:rPr lang="fr-CH" sz="1200" dirty="0">
                <a:latin typeface="+mn-lt"/>
                <a:cs typeface="+mn-cs"/>
              </a:rPr>
              <a:t>. </a:t>
            </a:r>
            <a:endParaRPr lang="en-US" sz="1200" dirty="0">
              <a:latin typeface="Arial Narrow" panose="020B060602020203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12D3970-3CF0-432F-B2B8-46278E180B3C}" type="slidenum">
              <a:rPr lang="en-GB" smtClean="0"/>
              <a:t>5</a:t>
            </a:fld>
            <a:endParaRPr lang="en-GB" dirty="0"/>
          </a:p>
        </p:txBody>
      </p:sp>
    </p:spTree>
    <p:extLst>
      <p:ext uri="{BB962C8B-B14F-4D97-AF65-F5344CB8AC3E}">
        <p14:creationId xmlns:p14="http://schemas.microsoft.com/office/powerpoint/2010/main" val="772022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Large number of national NGOs (32%); significant increase in national NGO respondents compared to the previous year (when just a few responded). </a:t>
            </a:r>
          </a:p>
          <a:p>
            <a:pPr marL="171450" indent="-171450">
              <a:buFont typeface="Arial" panose="020B0604020202020204" pitchFamily="34" charset="0"/>
              <a:buChar char="•"/>
            </a:pPr>
            <a:r>
              <a:rPr lang="en-US" dirty="0"/>
              <a:t>Also large proportion of UN Agencies (30% of respondents) and international NGOs (25%)</a:t>
            </a:r>
          </a:p>
        </p:txBody>
      </p:sp>
      <p:sp>
        <p:nvSpPr>
          <p:cNvPr id="4" name="Slide Number Placeholder 3"/>
          <p:cNvSpPr>
            <a:spLocks noGrp="1"/>
          </p:cNvSpPr>
          <p:nvPr>
            <p:ph type="sldNum" sz="quarter" idx="10"/>
          </p:nvPr>
        </p:nvSpPr>
        <p:spPr/>
        <p:txBody>
          <a:bodyPr/>
          <a:lstStyle/>
          <a:p>
            <a:fld id="{712D3970-3CF0-432F-B2B8-46278E180B3C}" type="slidenum">
              <a:rPr lang="en-GB" smtClean="0"/>
              <a:t>6</a:t>
            </a:fld>
            <a:endParaRPr lang="en-GB" dirty="0"/>
          </a:p>
        </p:txBody>
      </p:sp>
    </p:spTree>
    <p:extLst>
      <p:ext uri="{BB962C8B-B14F-4D97-AF65-F5344CB8AC3E}">
        <p14:creationId xmlns:p14="http://schemas.microsoft.com/office/powerpoint/2010/main" val="3273922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12D3970-3CF0-432F-B2B8-46278E180B3C}" type="slidenum">
              <a:rPr lang="en-GB" smtClean="0"/>
              <a:t>7</a:t>
            </a:fld>
            <a:endParaRPr lang="en-GB" dirty="0"/>
          </a:p>
        </p:txBody>
      </p:sp>
    </p:spTree>
    <p:extLst>
      <p:ext uri="{BB962C8B-B14F-4D97-AF65-F5344CB8AC3E}">
        <p14:creationId xmlns:p14="http://schemas.microsoft.com/office/powerpoint/2010/main" val="3424274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defTabSz="900227">
              <a:buFont typeface="Arial" panose="020B0604020202020204" pitchFamily="34" charset="0"/>
              <a:buChar char="•"/>
              <a:defRPr/>
            </a:pPr>
            <a:r>
              <a:rPr lang="en-GB" dirty="0"/>
              <a:t>Respondents to the survey were asked to identify which GSC services they had used or hosted – they were able to select more than one. </a:t>
            </a:r>
          </a:p>
          <a:p>
            <a:pPr marL="171450" indent="-171450" defTabSz="900227">
              <a:buFont typeface="Arial" panose="020B0604020202020204" pitchFamily="34" charset="0"/>
              <a:buChar char="•"/>
              <a:defRPr/>
            </a:pPr>
            <a:r>
              <a:rPr lang="en-GB" dirty="0"/>
              <a:t>Note that 38% (49 respondents) had not used or hosted any GSC services.</a:t>
            </a:r>
          </a:p>
          <a:p>
            <a:pPr marL="171450" indent="-171450" defTabSz="900227">
              <a:buFont typeface="Arial" panose="020B0604020202020204" pitchFamily="34" charset="0"/>
              <a:buChar char="•"/>
              <a:defRPr/>
            </a:pPr>
            <a:r>
              <a:rPr lang="en-GB" dirty="0"/>
              <a:t>Of these, just over half (55% of those reporting not using / hosting services) reported that they were aware of services available. </a:t>
            </a:r>
          </a:p>
          <a:p>
            <a:pPr marL="171450" indent="-171450" defTabSz="900227">
              <a:buFont typeface="Arial" panose="020B0604020202020204" pitchFamily="34" charset="0"/>
              <a:buChar char="•"/>
              <a:defRPr/>
            </a:pPr>
            <a:r>
              <a:rPr lang="en-GB" dirty="0"/>
              <a:t>The most commonly used service was the Humanitarian Shelter Coordination course (28%), followed by the GSC website (28%), REACH assessment and evaluation support (23%) and GFP for coordination missing and/or remote support (23%). </a:t>
            </a:r>
          </a:p>
          <a:p>
            <a:pPr defTabSz="900227">
              <a:defRPr/>
            </a:pPr>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8</a:t>
            </a:fld>
            <a:endParaRPr lang="en-GB" dirty="0"/>
          </a:p>
        </p:txBody>
      </p:sp>
    </p:spTree>
    <p:extLst>
      <p:ext uri="{BB962C8B-B14F-4D97-AF65-F5344CB8AC3E}">
        <p14:creationId xmlns:p14="http://schemas.microsoft.com/office/powerpoint/2010/main" val="3166993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Note that there was no response from 34 respondents (who hadn’t used services)</a:t>
            </a:r>
          </a:p>
          <a:p>
            <a:pPr marL="285750" indent="-285750">
              <a:buFont typeface="Arial" panose="020B0604020202020204" pitchFamily="34" charset="0"/>
              <a:buChar char="•"/>
            </a:pPr>
            <a:r>
              <a:rPr lang="en-GB" dirty="0">
                <a:solidFill>
                  <a:srgbClr val="365A70"/>
                </a:solidFill>
                <a:latin typeface="Arial" panose="020B0604020202020204" pitchFamily="34" charset="0"/>
                <a:cs typeface="Arial" panose="020B0604020202020204" pitchFamily="34" charset="0"/>
              </a:rPr>
              <a:t>The majority of respondents (86%) reported being satisfied or very satisfied with services.</a:t>
            </a:r>
          </a:p>
          <a:p>
            <a:pPr marL="285750" indent="-285750">
              <a:buFont typeface="Arial" panose="020B0604020202020204" pitchFamily="34" charset="0"/>
              <a:buChar char="•"/>
            </a:pPr>
            <a:r>
              <a:rPr lang="en-GB" dirty="0">
                <a:solidFill>
                  <a:srgbClr val="365A70"/>
                </a:solidFill>
                <a:latin typeface="Arial" panose="020B0604020202020204" pitchFamily="34" charset="0"/>
                <a:cs typeface="Arial" panose="020B0604020202020204" pitchFamily="34" charset="0"/>
              </a:rPr>
              <a:t>Of those that reported not being satisfied, feedback was not very comprehensive or detailed, limited to the following comments:</a:t>
            </a:r>
          </a:p>
          <a:p>
            <a:pPr marL="742950" lvl="1" indent="-285750">
              <a:buFont typeface="Arial" panose="020B0604020202020204" pitchFamily="34" charset="0"/>
              <a:buChar char="•"/>
            </a:pPr>
            <a:r>
              <a:rPr lang="en-GB" dirty="0">
                <a:solidFill>
                  <a:srgbClr val="365A70"/>
                </a:solidFill>
                <a:latin typeface="Arial" panose="020B0604020202020204" pitchFamily="34" charset="0"/>
                <a:cs typeface="Arial" panose="020B0604020202020204" pitchFamily="34" charset="0"/>
              </a:rPr>
              <a:t>they are ineffective and rarely do anything substantial on ground</a:t>
            </a:r>
          </a:p>
          <a:p>
            <a:pPr marL="742950" lvl="1" indent="-285750">
              <a:buFont typeface="Arial" panose="020B0604020202020204" pitchFamily="34" charset="0"/>
              <a:buChar char="•"/>
            </a:pPr>
            <a:r>
              <a:rPr lang="fr-FR" dirty="0">
                <a:solidFill>
                  <a:srgbClr val="365A70"/>
                </a:solidFill>
                <a:latin typeface="Arial" panose="020B0604020202020204" pitchFamily="34" charset="0"/>
                <a:cs typeface="Arial" panose="020B0604020202020204" pitchFamily="34" charset="0"/>
              </a:rPr>
              <a:t>Parce-que fait des efforts pour assister les personnes sur les sites ainsi que les lieux de regroupement</a:t>
            </a:r>
          </a:p>
          <a:p>
            <a:pPr marL="742950" lvl="1" indent="-285750">
              <a:buFont typeface="Arial" panose="020B0604020202020204" pitchFamily="34" charset="0"/>
              <a:buChar char="•"/>
            </a:pPr>
            <a:r>
              <a:rPr lang="en-GB" dirty="0">
                <a:solidFill>
                  <a:srgbClr val="365A70"/>
                </a:solidFill>
                <a:latin typeface="Arial" panose="020B0604020202020204" pitchFamily="34" charset="0"/>
                <a:cs typeface="Arial" panose="020B0604020202020204" pitchFamily="34" charset="0"/>
              </a:rPr>
              <a:t>because all the requirement is not covered</a:t>
            </a:r>
          </a:p>
          <a:p>
            <a:pPr marL="742950" lvl="1" indent="-285750">
              <a:buFont typeface="Arial" panose="020B0604020202020204" pitchFamily="34" charset="0"/>
              <a:buChar char="•"/>
            </a:pPr>
            <a:r>
              <a:rPr lang="fr-FR" dirty="0"/>
              <a:t>Faible coordination sur le terrain</a:t>
            </a:r>
            <a:endParaRPr lang="en-US" dirty="0"/>
          </a:p>
          <a:p>
            <a:endParaRPr lang="en-US" dirty="0"/>
          </a:p>
        </p:txBody>
      </p:sp>
      <p:sp>
        <p:nvSpPr>
          <p:cNvPr id="4" name="Slide Number Placeholder 3"/>
          <p:cNvSpPr>
            <a:spLocks noGrp="1"/>
          </p:cNvSpPr>
          <p:nvPr>
            <p:ph type="sldNum" sz="quarter" idx="10"/>
          </p:nvPr>
        </p:nvSpPr>
        <p:spPr/>
        <p:txBody>
          <a:bodyPr/>
          <a:lstStyle/>
          <a:p>
            <a:fld id="{712D3970-3CF0-432F-B2B8-46278E180B3C}" type="slidenum">
              <a:rPr lang="en-GB" smtClean="0"/>
              <a:t>9</a:t>
            </a:fld>
            <a:endParaRPr lang="en-GB" dirty="0"/>
          </a:p>
        </p:txBody>
      </p:sp>
    </p:spTree>
    <p:extLst>
      <p:ext uri="{BB962C8B-B14F-4D97-AF65-F5344CB8AC3E}">
        <p14:creationId xmlns:p14="http://schemas.microsoft.com/office/powerpoint/2010/main" val="2535103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44824"/>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670176"/>
            <a:ext cx="6400800" cy="1270992"/>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683941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102253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558934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18606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28826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829163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1653214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4"/>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11658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374944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3001170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327C452-0D12-48F3-BB65-BBA3E6350F2C}" type="slidenum">
              <a:rPr lang="en-GB" smtClean="0"/>
              <a:t>‹#›</a:t>
            </a:fld>
            <a:endParaRPr lang="en-GB" dirty="0"/>
          </a:p>
        </p:txBody>
      </p:sp>
    </p:spTree>
    <p:extLst>
      <p:ext uri="{BB962C8B-B14F-4D97-AF65-F5344CB8AC3E}">
        <p14:creationId xmlns:p14="http://schemas.microsoft.com/office/powerpoint/2010/main" val="2152024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6553200" y="6324412"/>
            <a:ext cx="2133600" cy="365125"/>
          </a:xfrm>
          <a:prstGeom prst="rect">
            <a:avLst/>
          </a:prstGeom>
        </p:spPr>
        <p:txBody>
          <a:bodyPr vert="horz" lIns="91440" tIns="45720" rIns="91440" bIns="45720" rtlCol="0" anchor="ctr"/>
          <a:lstStyle>
            <a:lvl1pPr algn="r">
              <a:defRPr sz="1200">
                <a:solidFill>
                  <a:srgbClr val="7F1416"/>
                </a:solidFill>
              </a:defRPr>
            </a:lvl1pPr>
          </a:lstStyle>
          <a:p>
            <a:fld id="{1327C452-0D12-48F3-BB65-BBA3E6350F2C}" type="slidenum">
              <a:rPr lang="en-GB" smtClean="0"/>
              <a:pPr/>
              <a:t>‹#›</a:t>
            </a:fld>
            <a:endParaRPr lang="en-GB" dirty="0"/>
          </a:p>
        </p:txBody>
      </p:sp>
      <p:sp>
        <p:nvSpPr>
          <p:cNvPr id="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grpSp>
        <p:nvGrpSpPr>
          <p:cNvPr id="31" name="Group 30"/>
          <p:cNvGrpSpPr/>
          <p:nvPr/>
        </p:nvGrpSpPr>
        <p:grpSpPr>
          <a:xfrm>
            <a:off x="467544" y="6309320"/>
            <a:ext cx="1908720" cy="400110"/>
            <a:chOff x="3671392" y="6341258"/>
            <a:chExt cx="1908720" cy="400110"/>
          </a:xfrm>
        </p:grpSpPr>
        <p:pic>
          <p:nvPicPr>
            <p:cNvPr id="2049" name="Picture 3" descr="Logo-small"/>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3671392" y="6381328"/>
              <a:ext cx="360040" cy="31548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3"/>
            <p:cNvSpPr>
              <a:spLocks noChangeArrowheads="1"/>
            </p:cNvSpPr>
            <p:nvPr/>
          </p:nvSpPr>
          <p:spPr bwMode="auto">
            <a:xfrm>
              <a:off x="3995936" y="6341258"/>
              <a:ext cx="158417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800" b="1"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Global Shelter Cluster</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7F1416"/>
                  </a:solidFill>
                  <a:effectLst/>
                  <a:latin typeface="Verdana" pitchFamily="34" charset="0"/>
                  <a:ea typeface="Times New Roman" pitchFamily="18" charset="0"/>
                  <a:cs typeface="Times New Roman" pitchFamily="18" charset="0"/>
                </a:rPr>
                <a:t>ShelterCluster.org</a:t>
              </a:r>
              <a:endParaRPr kumimoji="0" lang="en-GB"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600" b="0" i="0" u="none" strike="noStrike" cap="none" normalizeH="0" baseline="0" dirty="0">
                  <a:ln>
                    <a:noFill/>
                  </a:ln>
                  <a:solidFill>
                    <a:srgbClr val="595959"/>
                  </a:solidFill>
                  <a:effectLst/>
                  <a:latin typeface="Verdana" pitchFamily="34" charset="0"/>
                  <a:ea typeface="Times New Roman" pitchFamily="18" charset="0"/>
                  <a:cs typeface="Times New Roman" pitchFamily="18" charset="0"/>
                </a:rPr>
                <a:t>Coordinating Humanitarian Shelter</a:t>
              </a:r>
              <a:endParaRPr kumimoji="0" lang="en-GB" sz="1800" b="0" i="0" u="none" strike="noStrike" cap="none" normalizeH="0" baseline="0" dirty="0">
                <a:ln>
                  <a:noFill/>
                </a:ln>
                <a:solidFill>
                  <a:schemeClr val="tx1"/>
                </a:solidFill>
                <a:effectLst/>
                <a:latin typeface="Arial" pitchFamily="34" charset="0"/>
                <a:cs typeface="Arial" pitchFamily="34" charset="0"/>
              </a:endParaRPr>
            </a:p>
          </p:txBody>
        </p:sp>
      </p:grpSp>
      <p:sp>
        <p:nvSpPr>
          <p:cNvPr id="11" name="Rectangle 10"/>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16" name="Rectangle 15"/>
          <p:cNvSpPr/>
          <p:nvPr/>
        </p:nvSpPr>
        <p:spPr>
          <a:xfrm>
            <a:off x="0" y="0"/>
            <a:ext cx="9144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0" name="Rectangle 19"/>
          <p:cNvSpPr/>
          <p:nvPr/>
        </p:nvSpPr>
        <p:spPr>
          <a:xfrm>
            <a:off x="0"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7" name="Rectangle 26"/>
          <p:cNvSpPr/>
          <p:nvPr/>
        </p:nvSpPr>
        <p:spPr>
          <a:xfrm>
            <a:off x="1836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8" name="Rectangle 27"/>
          <p:cNvSpPr/>
          <p:nvPr/>
        </p:nvSpPr>
        <p:spPr>
          <a:xfrm>
            <a:off x="3672000" y="6741368"/>
            <a:ext cx="1836000" cy="116632"/>
          </a:xfrm>
          <a:prstGeom prst="rect">
            <a:avLst/>
          </a:prstGeom>
          <a:solidFill>
            <a:srgbClr val="7F141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9" name="Rectangle 28"/>
          <p:cNvSpPr/>
          <p:nvPr/>
        </p:nvSpPr>
        <p:spPr>
          <a:xfrm>
            <a:off x="5508000" y="6741368"/>
            <a:ext cx="1836000" cy="116632"/>
          </a:xfrm>
          <a:prstGeom prst="rect">
            <a:avLst/>
          </a:prstGeom>
          <a:solidFill>
            <a:srgbClr val="459F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0" name="Rectangle 29"/>
          <p:cNvSpPr/>
          <p:nvPr/>
        </p:nvSpPr>
        <p:spPr>
          <a:xfrm>
            <a:off x="7326256" y="6741368"/>
            <a:ext cx="1836000" cy="116632"/>
          </a:xfrm>
          <a:prstGeom prst="rect">
            <a:avLst/>
          </a:prstGeom>
          <a:solidFill>
            <a:srgbClr val="0431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Tree>
    <p:extLst>
      <p:ext uri="{BB962C8B-B14F-4D97-AF65-F5344CB8AC3E}">
        <p14:creationId xmlns:p14="http://schemas.microsoft.com/office/powerpoint/2010/main" val="144810411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p:txStyles>
    <p:titleStyle>
      <a:lvl1pPr algn="ctr" defTabSz="914400" rtl="0" eaLnBrk="1" latinLnBrk="0" hangingPunct="1">
        <a:spcBef>
          <a:spcPct val="0"/>
        </a:spcBef>
        <a:buNone/>
        <a:defRPr sz="3600" b="1" kern="1200">
          <a:solidFill>
            <a:srgbClr val="04314C"/>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8813" y="404664"/>
            <a:ext cx="8568951" cy="1584176"/>
          </a:xfrm>
        </p:spPr>
        <p:txBody>
          <a:bodyPr>
            <a:normAutofit/>
          </a:bodyPr>
          <a:lstStyle/>
          <a:p>
            <a:r>
              <a:rPr lang="en-GB" dirty="0"/>
              <a:t>Global Shelter Cluster</a:t>
            </a:r>
            <a:br>
              <a:rPr lang="en-GB" dirty="0"/>
            </a:br>
            <a:r>
              <a:rPr lang="en-GB" dirty="0"/>
              <a:t>Annual Meeting 2019</a:t>
            </a:r>
          </a:p>
        </p:txBody>
      </p:sp>
      <p:sp>
        <p:nvSpPr>
          <p:cNvPr id="4" name="Subtitle 3"/>
          <p:cNvSpPr>
            <a:spLocks noGrp="1"/>
          </p:cNvSpPr>
          <p:nvPr>
            <p:ph type="subTitle" idx="1"/>
          </p:nvPr>
        </p:nvSpPr>
        <p:spPr>
          <a:xfrm>
            <a:off x="398813" y="2420888"/>
            <a:ext cx="8280920" cy="2988855"/>
          </a:xfrm>
          <a:noFill/>
        </p:spPr>
        <p:txBody>
          <a:bodyPr>
            <a:normAutofit/>
          </a:bodyPr>
          <a:lstStyle/>
          <a:p>
            <a:r>
              <a:rPr lang="en-GB" b="1" dirty="0">
                <a:solidFill>
                  <a:schemeClr val="tx1"/>
                </a:solidFill>
              </a:rPr>
              <a:t>Overview of Global Shelter Cluster Survey Findings</a:t>
            </a:r>
          </a:p>
          <a:p>
            <a:r>
              <a:rPr lang="en-GB" b="1" dirty="0">
                <a:solidFill>
                  <a:schemeClr val="tx1"/>
                </a:solidFill>
              </a:rPr>
              <a:t>October 2019 - Geneva</a:t>
            </a:r>
          </a:p>
        </p:txBody>
      </p:sp>
    </p:spTree>
    <p:extLst>
      <p:ext uri="{BB962C8B-B14F-4D97-AF65-F5344CB8AC3E}">
        <p14:creationId xmlns:p14="http://schemas.microsoft.com/office/powerpoint/2010/main" val="69130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29208" y="116632"/>
            <a:ext cx="8229600" cy="1143000"/>
          </a:xfrm>
        </p:spPr>
        <p:txBody>
          <a:bodyPr>
            <a:normAutofit fontScale="90000"/>
          </a:bodyPr>
          <a:lstStyle/>
          <a:p>
            <a:r>
              <a:rPr lang="en-GB" dirty="0"/>
              <a:t>Satisfaction with GSC services by region</a:t>
            </a:r>
          </a:p>
        </p:txBody>
      </p:sp>
      <p:pic>
        <p:nvPicPr>
          <p:cNvPr id="4" name="Picture 3">
            <a:extLst>
              <a:ext uri="{FF2B5EF4-FFF2-40B4-BE49-F238E27FC236}">
                <a16:creationId xmlns:a16="http://schemas.microsoft.com/office/drawing/2014/main" xmlns="" id="{2FB09E95-B212-4409-9607-77312994F73B}"/>
              </a:ext>
            </a:extLst>
          </p:cNvPr>
          <p:cNvPicPr>
            <a:picLocks noChangeAspect="1"/>
          </p:cNvPicPr>
          <p:nvPr/>
        </p:nvPicPr>
        <p:blipFill>
          <a:blip r:embed="rId3"/>
          <a:stretch>
            <a:fillRect/>
          </a:stretch>
        </p:blipFill>
        <p:spPr>
          <a:xfrm>
            <a:off x="235191" y="1735735"/>
            <a:ext cx="8673617" cy="3421457"/>
          </a:xfrm>
          <a:prstGeom prst="rect">
            <a:avLst/>
          </a:prstGeom>
        </p:spPr>
      </p:pic>
    </p:spTree>
    <p:extLst>
      <p:ext uri="{BB962C8B-B14F-4D97-AF65-F5344CB8AC3E}">
        <p14:creationId xmlns:p14="http://schemas.microsoft.com/office/powerpoint/2010/main" val="2825448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29208" y="116632"/>
            <a:ext cx="8229600" cy="1143000"/>
          </a:xfrm>
        </p:spPr>
        <p:txBody>
          <a:bodyPr>
            <a:normAutofit fontScale="90000"/>
          </a:bodyPr>
          <a:lstStyle/>
          <a:p>
            <a:r>
              <a:rPr lang="en-GB" dirty="0"/>
              <a:t>Satisfaction with GSC services by organisation type</a:t>
            </a:r>
          </a:p>
        </p:txBody>
      </p:sp>
      <p:pic>
        <p:nvPicPr>
          <p:cNvPr id="2" name="Picture 1">
            <a:extLst>
              <a:ext uri="{FF2B5EF4-FFF2-40B4-BE49-F238E27FC236}">
                <a16:creationId xmlns:a16="http://schemas.microsoft.com/office/drawing/2014/main" xmlns="" id="{23B49F2A-2584-4EFA-BC1E-67B775B1EB72}"/>
              </a:ext>
            </a:extLst>
          </p:cNvPr>
          <p:cNvPicPr>
            <a:picLocks noChangeAspect="1"/>
          </p:cNvPicPr>
          <p:nvPr/>
        </p:nvPicPr>
        <p:blipFill>
          <a:blip r:embed="rId3"/>
          <a:stretch>
            <a:fillRect/>
          </a:stretch>
        </p:blipFill>
        <p:spPr>
          <a:xfrm>
            <a:off x="731148" y="1281036"/>
            <a:ext cx="8017316" cy="4524228"/>
          </a:xfrm>
          <a:prstGeom prst="rect">
            <a:avLst/>
          </a:prstGeom>
        </p:spPr>
      </p:pic>
    </p:spTree>
    <p:extLst>
      <p:ext uri="{BB962C8B-B14F-4D97-AF65-F5344CB8AC3E}">
        <p14:creationId xmlns:p14="http://schemas.microsoft.com/office/powerpoint/2010/main" val="1031754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Qualitative feedback on preferences to improve GSC services</a:t>
            </a:r>
          </a:p>
        </p:txBody>
      </p:sp>
      <p:sp>
        <p:nvSpPr>
          <p:cNvPr id="9" name="Speech Bubble: Oval 8">
            <a:extLst>
              <a:ext uri="{FF2B5EF4-FFF2-40B4-BE49-F238E27FC236}">
                <a16:creationId xmlns:a16="http://schemas.microsoft.com/office/drawing/2014/main" xmlns="" id="{7F84FAC2-36D0-4890-8BD5-1E013F8E36FE}"/>
              </a:ext>
            </a:extLst>
          </p:cNvPr>
          <p:cNvSpPr/>
          <p:nvPr/>
        </p:nvSpPr>
        <p:spPr>
          <a:xfrm>
            <a:off x="124380" y="1831429"/>
            <a:ext cx="1432715" cy="948317"/>
          </a:xfrm>
          <a:prstGeom prst="wedgeEllipseCallout">
            <a:avLst>
              <a:gd name="adj1" fmla="val 30101"/>
              <a:gd name="adj2" fmla="val 72465"/>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Help enhance capacity building of national staff.</a:t>
            </a:r>
          </a:p>
        </p:txBody>
      </p:sp>
      <p:sp>
        <p:nvSpPr>
          <p:cNvPr id="10" name="Speech Bubble: Oval 9">
            <a:extLst>
              <a:ext uri="{FF2B5EF4-FFF2-40B4-BE49-F238E27FC236}">
                <a16:creationId xmlns:a16="http://schemas.microsoft.com/office/drawing/2014/main" xmlns="" id="{F012E358-4CA0-47FF-BB8E-4D7C9A6C8107}"/>
              </a:ext>
            </a:extLst>
          </p:cNvPr>
          <p:cNvSpPr/>
          <p:nvPr/>
        </p:nvSpPr>
        <p:spPr>
          <a:xfrm>
            <a:off x="2057748" y="4418002"/>
            <a:ext cx="1378426" cy="1459269"/>
          </a:xfrm>
          <a:prstGeom prst="wedgeEllipseCallout">
            <a:avLst>
              <a:gd name="adj1" fmla="val -14361"/>
              <a:gd name="adj2" fmla="val -72548"/>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Global services are exhaustive but would be good to have more field-level capacity building.</a:t>
            </a:r>
          </a:p>
        </p:txBody>
      </p:sp>
      <p:sp>
        <p:nvSpPr>
          <p:cNvPr id="14" name="Speech Bubble: Oval 13">
            <a:extLst>
              <a:ext uri="{FF2B5EF4-FFF2-40B4-BE49-F238E27FC236}">
                <a16:creationId xmlns:a16="http://schemas.microsoft.com/office/drawing/2014/main" xmlns="" id="{66F396FD-BB65-4616-B89D-5E7F74666092}"/>
              </a:ext>
            </a:extLst>
          </p:cNvPr>
          <p:cNvSpPr/>
          <p:nvPr/>
        </p:nvSpPr>
        <p:spPr>
          <a:xfrm>
            <a:off x="6331824" y="1551526"/>
            <a:ext cx="1480536" cy="1143000"/>
          </a:xfrm>
          <a:prstGeom prst="wedgeEllipseCallout">
            <a:avLst>
              <a:gd name="adj1" fmla="val -6925"/>
              <a:gd name="adj2" fmla="val 74880"/>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More workshops and exposure visits facilitated by the cluster.</a:t>
            </a:r>
          </a:p>
        </p:txBody>
      </p:sp>
      <p:sp>
        <p:nvSpPr>
          <p:cNvPr id="15" name="Speech Bubble: Oval 14">
            <a:extLst>
              <a:ext uri="{FF2B5EF4-FFF2-40B4-BE49-F238E27FC236}">
                <a16:creationId xmlns:a16="http://schemas.microsoft.com/office/drawing/2014/main" xmlns="" id="{1DA3FFA4-7EC3-4192-B0DA-6E7AEA8CC77F}"/>
              </a:ext>
            </a:extLst>
          </p:cNvPr>
          <p:cNvSpPr/>
          <p:nvPr/>
        </p:nvSpPr>
        <p:spPr>
          <a:xfrm>
            <a:off x="7236295" y="4238026"/>
            <a:ext cx="1800201" cy="1465946"/>
          </a:xfrm>
          <a:prstGeom prst="wedgeEllipseCallout">
            <a:avLst>
              <a:gd name="adj1" fmla="val -6933"/>
              <a:gd name="adj2" fmla="val -58431"/>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There are good resources on the GSC website but mostly in English- would be useful to translate the most useful ones into French.</a:t>
            </a:r>
          </a:p>
        </p:txBody>
      </p:sp>
      <p:sp>
        <p:nvSpPr>
          <p:cNvPr id="21" name="Speech Bubble: Rectangle with Corners Rounded 20">
            <a:extLst>
              <a:ext uri="{FF2B5EF4-FFF2-40B4-BE49-F238E27FC236}">
                <a16:creationId xmlns:a16="http://schemas.microsoft.com/office/drawing/2014/main" xmlns="" id="{E710E170-2CD4-4991-BEE6-7F9EF9B40260}"/>
              </a:ext>
            </a:extLst>
          </p:cNvPr>
          <p:cNvSpPr/>
          <p:nvPr/>
        </p:nvSpPr>
        <p:spPr>
          <a:xfrm>
            <a:off x="7956376" y="1901536"/>
            <a:ext cx="1063244" cy="851560"/>
          </a:xfrm>
          <a:prstGeom prst="wedgeRoundRectCallout">
            <a:avLst>
              <a:gd name="adj1" fmla="val -24657"/>
              <a:gd name="adj2" fmla="val 75511"/>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Sharing the results of workshops and reports.</a:t>
            </a:r>
          </a:p>
        </p:txBody>
      </p:sp>
      <p:sp>
        <p:nvSpPr>
          <p:cNvPr id="22" name="Thought Bubble: Cloud 21">
            <a:extLst>
              <a:ext uri="{FF2B5EF4-FFF2-40B4-BE49-F238E27FC236}">
                <a16:creationId xmlns:a16="http://schemas.microsoft.com/office/drawing/2014/main" xmlns="" id="{FCB5D9FA-6EEA-45DA-AA86-EA209052F841}"/>
              </a:ext>
            </a:extLst>
          </p:cNvPr>
          <p:cNvSpPr/>
          <p:nvPr/>
        </p:nvSpPr>
        <p:spPr>
          <a:xfrm>
            <a:off x="5203772" y="5438589"/>
            <a:ext cx="2114521" cy="1117165"/>
          </a:xfrm>
          <a:prstGeom prst="cloudCallout">
            <a:avLst>
              <a:gd name="adj1" fmla="val 35281"/>
              <a:gd name="adj2" fmla="val -64173"/>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A quick introduction to the available GSC services for the Turkey SNFI Cluster</a:t>
            </a:r>
          </a:p>
        </p:txBody>
      </p:sp>
      <p:sp>
        <p:nvSpPr>
          <p:cNvPr id="23" name="Speech Bubble: Rectangle with Corners Rounded 22">
            <a:extLst>
              <a:ext uri="{FF2B5EF4-FFF2-40B4-BE49-F238E27FC236}">
                <a16:creationId xmlns:a16="http://schemas.microsoft.com/office/drawing/2014/main" xmlns="" id="{ED87A8DE-1C6C-4F78-8628-5093997D91BC}"/>
              </a:ext>
            </a:extLst>
          </p:cNvPr>
          <p:cNvSpPr/>
          <p:nvPr/>
        </p:nvSpPr>
        <p:spPr>
          <a:xfrm>
            <a:off x="3347864" y="1617533"/>
            <a:ext cx="1423616" cy="1143000"/>
          </a:xfrm>
          <a:prstGeom prst="wedgeRoundRectCallout">
            <a:avLst>
              <a:gd name="adj1" fmla="val -22363"/>
              <a:gd name="adj2" fmla="val 7060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More research, literature and guidance on the implementation of cash for shelter during emergency phase.</a:t>
            </a:r>
          </a:p>
        </p:txBody>
      </p:sp>
      <p:sp>
        <p:nvSpPr>
          <p:cNvPr id="24" name="Speech Bubble: Rectangle with Corners Rounded 23">
            <a:extLst>
              <a:ext uri="{FF2B5EF4-FFF2-40B4-BE49-F238E27FC236}">
                <a16:creationId xmlns:a16="http://schemas.microsoft.com/office/drawing/2014/main" xmlns="" id="{79921C1E-69C7-4569-A2DD-739430A646B3}"/>
              </a:ext>
            </a:extLst>
          </p:cNvPr>
          <p:cNvSpPr/>
          <p:nvPr/>
        </p:nvSpPr>
        <p:spPr>
          <a:xfrm>
            <a:off x="59236" y="4418855"/>
            <a:ext cx="1793296" cy="1746449"/>
          </a:xfrm>
          <a:prstGeom prst="wedgeRoundRectCallout">
            <a:avLst>
              <a:gd name="adj1" fmla="val 19719"/>
              <a:gd name="adj2" fmla="val -68842"/>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Enhance the role of the technical coordinator in direct rather than remote support to the country clusters i.e. more missions to review, recommend or document lesson learnt and improvements on programming.</a:t>
            </a:r>
          </a:p>
        </p:txBody>
      </p:sp>
      <p:sp>
        <p:nvSpPr>
          <p:cNvPr id="28" name="Speech Bubble: Rectangle with Corners Rounded 27">
            <a:extLst>
              <a:ext uri="{FF2B5EF4-FFF2-40B4-BE49-F238E27FC236}">
                <a16:creationId xmlns:a16="http://schemas.microsoft.com/office/drawing/2014/main" xmlns="" id="{A0EF85DD-FEF7-4C3B-A499-784D94B2902E}"/>
              </a:ext>
            </a:extLst>
          </p:cNvPr>
          <p:cNvSpPr/>
          <p:nvPr/>
        </p:nvSpPr>
        <p:spPr>
          <a:xfrm>
            <a:off x="5541132" y="4361078"/>
            <a:ext cx="1335124" cy="916006"/>
          </a:xfrm>
          <a:prstGeom prst="wedgeRoundRectCallout">
            <a:avLst>
              <a:gd name="adj1" fmla="val 31648"/>
              <a:gd name="adj2" fmla="val -78108"/>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Regional forums for more regular interactions [with other cluster members].</a:t>
            </a:r>
          </a:p>
        </p:txBody>
      </p:sp>
      <p:sp>
        <p:nvSpPr>
          <p:cNvPr id="29" name="Flowchart: Process 28">
            <a:extLst>
              <a:ext uri="{FF2B5EF4-FFF2-40B4-BE49-F238E27FC236}">
                <a16:creationId xmlns:a16="http://schemas.microsoft.com/office/drawing/2014/main" xmlns="" id="{5210B744-0210-4AC3-9703-42096C44145B}"/>
              </a:ext>
            </a:extLst>
          </p:cNvPr>
          <p:cNvSpPr/>
          <p:nvPr/>
        </p:nvSpPr>
        <p:spPr>
          <a:xfrm>
            <a:off x="467544" y="3056747"/>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Comments related to in-country support and capacity building</a:t>
            </a:r>
          </a:p>
        </p:txBody>
      </p:sp>
      <p:sp>
        <p:nvSpPr>
          <p:cNvPr id="30" name="Flowchart: Process 29">
            <a:extLst>
              <a:ext uri="{FF2B5EF4-FFF2-40B4-BE49-F238E27FC236}">
                <a16:creationId xmlns:a16="http://schemas.microsoft.com/office/drawing/2014/main" xmlns="" id="{ECCC2291-B030-4B3F-A602-383D484D6E2B}"/>
              </a:ext>
            </a:extLst>
          </p:cNvPr>
          <p:cNvSpPr/>
          <p:nvPr/>
        </p:nvSpPr>
        <p:spPr>
          <a:xfrm>
            <a:off x="3419872" y="3086647"/>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Comments related to specific or thematic programme needs</a:t>
            </a:r>
          </a:p>
        </p:txBody>
      </p:sp>
      <p:sp>
        <p:nvSpPr>
          <p:cNvPr id="31" name="Speech Bubble: Rectangle with Corners Rounded 30">
            <a:extLst>
              <a:ext uri="{FF2B5EF4-FFF2-40B4-BE49-F238E27FC236}">
                <a16:creationId xmlns:a16="http://schemas.microsoft.com/office/drawing/2014/main" xmlns="" id="{3D530CBC-F532-4DC9-967C-F563F328051C}"/>
              </a:ext>
            </a:extLst>
          </p:cNvPr>
          <p:cNvSpPr/>
          <p:nvPr/>
        </p:nvSpPr>
        <p:spPr>
          <a:xfrm>
            <a:off x="1708223" y="1901535"/>
            <a:ext cx="1423617" cy="805892"/>
          </a:xfrm>
          <a:prstGeom prst="wedgeRoundRectCallout">
            <a:avLst>
              <a:gd name="adj1" fmla="val 12072"/>
              <a:gd name="adj2" fmla="val 8111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Additional support to help apply the strategies that have been developed.</a:t>
            </a:r>
          </a:p>
        </p:txBody>
      </p:sp>
      <p:sp>
        <p:nvSpPr>
          <p:cNvPr id="32" name="Speech Bubble: Oval 31">
            <a:extLst>
              <a:ext uri="{FF2B5EF4-FFF2-40B4-BE49-F238E27FC236}">
                <a16:creationId xmlns:a16="http://schemas.microsoft.com/office/drawing/2014/main" xmlns="" id="{C2A91394-FB94-405F-8ED3-0868A7199D27}"/>
              </a:ext>
            </a:extLst>
          </p:cNvPr>
          <p:cNvSpPr/>
          <p:nvPr/>
        </p:nvSpPr>
        <p:spPr>
          <a:xfrm>
            <a:off x="4860032" y="1754420"/>
            <a:ext cx="1335125" cy="1006113"/>
          </a:xfrm>
          <a:prstGeom prst="wedgeEllipseCallout">
            <a:avLst>
              <a:gd name="adj1" fmla="val -22325"/>
              <a:gd name="adj2" fmla="val 7705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Private sector engagement support services.</a:t>
            </a:r>
          </a:p>
        </p:txBody>
      </p:sp>
      <p:sp>
        <p:nvSpPr>
          <p:cNvPr id="33" name="Speech Bubble: Oval 32">
            <a:extLst>
              <a:ext uri="{FF2B5EF4-FFF2-40B4-BE49-F238E27FC236}">
                <a16:creationId xmlns:a16="http://schemas.microsoft.com/office/drawing/2014/main" xmlns="" id="{95B3DCBA-FB4A-431F-8AC4-B03A6046BD16}"/>
              </a:ext>
            </a:extLst>
          </p:cNvPr>
          <p:cNvSpPr/>
          <p:nvPr/>
        </p:nvSpPr>
        <p:spPr>
          <a:xfrm>
            <a:off x="3563889" y="4509120"/>
            <a:ext cx="1512168" cy="1312677"/>
          </a:xfrm>
          <a:prstGeom prst="wedgeEllipseCallout">
            <a:avLst>
              <a:gd name="adj1" fmla="val -3902"/>
              <a:gd name="adj2" fmla="val -74643"/>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Improve toolkits for different shelter assessments relevant to multiple contexts. </a:t>
            </a:r>
          </a:p>
        </p:txBody>
      </p:sp>
      <p:sp>
        <p:nvSpPr>
          <p:cNvPr id="34" name="Flowchart: Process 33">
            <a:extLst>
              <a:ext uri="{FF2B5EF4-FFF2-40B4-BE49-F238E27FC236}">
                <a16:creationId xmlns:a16="http://schemas.microsoft.com/office/drawing/2014/main" xmlns="" id="{C38ED622-7EE4-4429-A913-C64D425F79F7}"/>
              </a:ext>
            </a:extLst>
          </p:cNvPr>
          <p:cNvSpPr/>
          <p:nvPr/>
        </p:nvSpPr>
        <p:spPr>
          <a:xfrm>
            <a:off x="6359349" y="3075979"/>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Comments related to sharing materials and increased interactions</a:t>
            </a:r>
          </a:p>
        </p:txBody>
      </p:sp>
    </p:spTree>
    <p:extLst>
      <p:ext uri="{BB962C8B-B14F-4D97-AF65-F5344CB8AC3E}">
        <p14:creationId xmlns:p14="http://schemas.microsoft.com/office/powerpoint/2010/main" val="85814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solidFill>
                  <a:schemeClr val="tx2"/>
                </a:solidFill>
              </a:rPr>
              <a:t>Feedback from national shelter coordination teams</a:t>
            </a:r>
            <a:endParaRPr lang="en-GB" sz="3200" dirty="0"/>
          </a:p>
        </p:txBody>
      </p:sp>
      <p:sp>
        <p:nvSpPr>
          <p:cNvPr id="3" name="Text Placeholder 2"/>
          <p:cNvSpPr>
            <a:spLocks noGrp="1"/>
          </p:cNvSpPr>
          <p:nvPr>
            <p:ph type="body" idx="1"/>
          </p:nvPr>
        </p:nvSpPr>
        <p:spPr/>
        <p:txBody>
          <a:bodyPr/>
          <a:lstStyle/>
          <a:p>
            <a:r>
              <a:rPr lang="en-GB" dirty="0"/>
              <a:t>What tools do partners/members of in-country coordination team most commonly use, and do they feel prepared to address challenges?</a:t>
            </a:r>
          </a:p>
        </p:txBody>
      </p:sp>
      <p:sp>
        <p:nvSpPr>
          <p:cNvPr id="4" name="Slide Number Placeholder 3"/>
          <p:cNvSpPr>
            <a:spLocks noGrp="1"/>
          </p:cNvSpPr>
          <p:nvPr>
            <p:ph type="sldNum" sz="quarter" idx="12"/>
          </p:nvPr>
        </p:nvSpPr>
        <p:spPr/>
        <p:txBody>
          <a:bodyPr/>
          <a:lstStyle/>
          <a:p>
            <a:fld id="{1327C452-0D12-48F3-BB65-BBA3E6350F2C}" type="slidenum">
              <a:rPr lang="en-GB" smtClean="0"/>
              <a:t>13</a:t>
            </a:fld>
            <a:endParaRPr lang="en-GB" dirty="0"/>
          </a:p>
        </p:txBody>
      </p:sp>
    </p:spTree>
    <p:extLst>
      <p:ext uri="{BB962C8B-B14F-4D97-AF65-F5344CB8AC3E}">
        <p14:creationId xmlns:p14="http://schemas.microsoft.com/office/powerpoint/2010/main" val="2547475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Tools used by shelter coordination teams</a:t>
            </a:r>
          </a:p>
        </p:txBody>
      </p:sp>
      <p:graphicFrame>
        <p:nvGraphicFramePr>
          <p:cNvPr id="4" name="Chart 3">
            <a:extLst>
              <a:ext uri="{FF2B5EF4-FFF2-40B4-BE49-F238E27FC236}">
                <a16:creationId xmlns:a16="http://schemas.microsoft.com/office/drawing/2014/main" xmlns="" id="{045A9F6B-4FEC-4B84-8427-382D10B3C41E}"/>
              </a:ext>
            </a:extLst>
          </p:cNvPr>
          <p:cNvGraphicFramePr/>
          <p:nvPr>
            <p:extLst>
              <p:ext uri="{D42A27DB-BD31-4B8C-83A1-F6EECF244321}">
                <p14:modId xmlns:p14="http://schemas.microsoft.com/office/powerpoint/2010/main" val="4271977954"/>
              </p:ext>
            </p:extLst>
          </p:nvPr>
        </p:nvGraphicFramePr>
        <p:xfrm>
          <a:off x="467544" y="1561654"/>
          <a:ext cx="8208912" cy="47476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1923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preparedness to address challenges</a:t>
            </a:r>
          </a:p>
        </p:txBody>
      </p:sp>
      <p:sp>
        <p:nvSpPr>
          <p:cNvPr id="4" name="Text Placeholder 2">
            <a:extLst>
              <a:ext uri="{FF2B5EF4-FFF2-40B4-BE49-F238E27FC236}">
                <a16:creationId xmlns:a16="http://schemas.microsoft.com/office/drawing/2014/main" xmlns="" id="{3A2A04DA-1FE2-4B8C-BB89-0D6114AF29BA}"/>
              </a:ext>
            </a:extLst>
          </p:cNvPr>
          <p:cNvSpPr txBox="1">
            <a:spLocks/>
          </p:cNvSpPr>
          <p:nvPr/>
        </p:nvSpPr>
        <p:spPr>
          <a:xfrm>
            <a:off x="2123728" y="5085184"/>
            <a:ext cx="7772400" cy="1143000"/>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000" dirty="0">
              <a:solidFill>
                <a:srgbClr val="365A70"/>
              </a:solidFill>
              <a:latin typeface="Arial" panose="020B0604020202020204" pitchFamily="34" charset="0"/>
              <a:cs typeface="Arial" panose="020B0604020202020204" pitchFamily="34" charset="0"/>
            </a:endParaRPr>
          </a:p>
        </p:txBody>
      </p:sp>
      <p:sp>
        <p:nvSpPr>
          <p:cNvPr id="6" name="Text Placeholder 2">
            <a:extLst>
              <a:ext uri="{FF2B5EF4-FFF2-40B4-BE49-F238E27FC236}">
                <a16:creationId xmlns:a16="http://schemas.microsoft.com/office/drawing/2014/main" xmlns="" id="{6778DB57-9E8C-446D-8EBB-D79DCA2FEEB9}"/>
              </a:ext>
            </a:extLst>
          </p:cNvPr>
          <p:cNvSpPr txBox="1">
            <a:spLocks/>
          </p:cNvSpPr>
          <p:nvPr/>
        </p:nvSpPr>
        <p:spPr>
          <a:xfrm>
            <a:off x="467544" y="1628800"/>
            <a:ext cx="7920880" cy="5050051"/>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solidFill>
                  <a:srgbClr val="365A70"/>
                </a:solidFill>
                <a:latin typeface="Arial" panose="020B0604020202020204" pitchFamily="34" charset="0"/>
                <a:cs typeface="Arial" panose="020B0604020202020204" pitchFamily="34" charset="0"/>
              </a:rPr>
              <a:t>Evidence-Based Response Indicator 4.1: </a:t>
            </a:r>
            <a:r>
              <a:rPr lang="en-GB" sz="2000" dirty="0">
                <a:solidFill>
                  <a:srgbClr val="365A70"/>
                </a:solidFill>
                <a:latin typeface="Arial" panose="020B0604020202020204" pitchFamily="34" charset="0"/>
                <a:cs typeface="Arial" panose="020B0604020202020204" pitchFamily="34" charset="0"/>
              </a:rPr>
              <a:t>% of shelter cluster coordination team members who feel prepared / have access to tools to address ongoing and emerging challenges</a:t>
            </a:r>
          </a:p>
          <a:p>
            <a:pPr marL="0" indent="0">
              <a:buNone/>
            </a:pPr>
            <a:r>
              <a:rPr lang="en-GB" sz="2000" b="1" dirty="0">
                <a:solidFill>
                  <a:srgbClr val="365A70"/>
                </a:solidFill>
                <a:latin typeface="Arial" panose="020B0604020202020204" pitchFamily="34" charset="0"/>
                <a:cs typeface="Arial" panose="020B0604020202020204" pitchFamily="34" charset="0"/>
              </a:rPr>
              <a:t>Target 2020:</a:t>
            </a:r>
            <a:r>
              <a:rPr lang="en-GB" sz="2000" dirty="0">
                <a:solidFill>
                  <a:srgbClr val="365A70"/>
                </a:solidFill>
                <a:latin typeface="Arial" panose="020B0604020202020204" pitchFamily="34" charset="0"/>
                <a:cs typeface="Arial" panose="020B0604020202020204" pitchFamily="34" charset="0"/>
              </a:rPr>
              <a:t> 70%</a:t>
            </a:r>
          </a:p>
          <a:p>
            <a:pPr marL="0" indent="0">
              <a:buNone/>
            </a:pPr>
            <a:r>
              <a:rPr lang="en-GB" sz="2000" b="1" dirty="0">
                <a:solidFill>
                  <a:srgbClr val="365A70"/>
                </a:solidFill>
                <a:latin typeface="Arial" panose="020B0604020202020204" pitchFamily="34" charset="0"/>
                <a:cs typeface="Arial" panose="020B0604020202020204" pitchFamily="34" charset="0"/>
              </a:rPr>
              <a:t>Survey result: </a:t>
            </a:r>
            <a:r>
              <a:rPr lang="en-GB" sz="2000" dirty="0">
                <a:solidFill>
                  <a:srgbClr val="365A70"/>
                </a:solidFill>
                <a:latin typeface="Arial" panose="020B0604020202020204" pitchFamily="34" charset="0"/>
                <a:cs typeface="Arial" panose="020B0604020202020204" pitchFamily="34" charset="0"/>
              </a:rPr>
              <a:t>56% feel fully prepared; 42% feel somewhat prepared but need more tools, 2% do not feel prepared</a:t>
            </a:r>
          </a:p>
          <a:p>
            <a:pPr marL="0" indent="0">
              <a:buNone/>
            </a:pPr>
            <a:endParaRPr lang="en-GB" sz="2000" b="1" dirty="0">
              <a:solidFill>
                <a:srgbClr val="365A70"/>
              </a:solidFill>
              <a:latin typeface="Arial" panose="020B0604020202020204" pitchFamily="34" charset="0"/>
              <a:cs typeface="Arial" panose="020B0604020202020204" pitchFamily="34" charset="0"/>
            </a:endParaRPr>
          </a:p>
          <a:p>
            <a:pPr marL="0" indent="0">
              <a:buNone/>
            </a:pPr>
            <a:r>
              <a:rPr lang="en-GB" sz="2000" dirty="0">
                <a:solidFill>
                  <a:srgbClr val="365A70"/>
                </a:solidFill>
                <a:latin typeface="Arial" panose="020B0604020202020204" pitchFamily="34" charset="0"/>
                <a:cs typeface="Arial" panose="020B0604020202020204" pitchFamily="34" charset="0"/>
              </a:rPr>
              <a:t>Coordination team members were asked if they felt sufficiently prepared to address challenges, and whether they needed more tools. </a:t>
            </a:r>
          </a:p>
        </p:txBody>
      </p:sp>
    </p:spTree>
    <p:extLst>
      <p:ext uri="{BB962C8B-B14F-4D97-AF65-F5344CB8AC3E}">
        <p14:creationId xmlns:p14="http://schemas.microsoft.com/office/powerpoint/2010/main" val="1629888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preparedness to address challenges by region</a:t>
            </a:r>
          </a:p>
        </p:txBody>
      </p:sp>
      <p:pic>
        <p:nvPicPr>
          <p:cNvPr id="2" name="Picture 1">
            <a:extLst>
              <a:ext uri="{FF2B5EF4-FFF2-40B4-BE49-F238E27FC236}">
                <a16:creationId xmlns:a16="http://schemas.microsoft.com/office/drawing/2014/main" xmlns="" id="{A730719D-C7FA-4265-B2B3-93DE5E9656DD}"/>
              </a:ext>
            </a:extLst>
          </p:cNvPr>
          <p:cNvPicPr>
            <a:picLocks noChangeAspect="1"/>
          </p:cNvPicPr>
          <p:nvPr/>
        </p:nvPicPr>
        <p:blipFill>
          <a:blip r:embed="rId3"/>
          <a:stretch>
            <a:fillRect/>
          </a:stretch>
        </p:blipFill>
        <p:spPr>
          <a:xfrm>
            <a:off x="192020" y="2060848"/>
            <a:ext cx="8700460" cy="3410496"/>
          </a:xfrm>
          <a:prstGeom prst="rect">
            <a:avLst/>
          </a:prstGeom>
        </p:spPr>
      </p:pic>
    </p:spTree>
    <p:extLst>
      <p:ext uri="{BB962C8B-B14F-4D97-AF65-F5344CB8AC3E}">
        <p14:creationId xmlns:p14="http://schemas.microsoft.com/office/powerpoint/2010/main" val="1042268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qualitative feedback on how GSC can support capacity building</a:t>
            </a:r>
          </a:p>
        </p:txBody>
      </p:sp>
      <p:sp>
        <p:nvSpPr>
          <p:cNvPr id="23" name="Speech Bubble: Rectangle with Corners Rounded 22">
            <a:extLst>
              <a:ext uri="{FF2B5EF4-FFF2-40B4-BE49-F238E27FC236}">
                <a16:creationId xmlns:a16="http://schemas.microsoft.com/office/drawing/2014/main" xmlns="" id="{ED87A8DE-1C6C-4F78-8628-5093997D91BC}"/>
              </a:ext>
            </a:extLst>
          </p:cNvPr>
          <p:cNvSpPr/>
          <p:nvPr/>
        </p:nvSpPr>
        <p:spPr>
          <a:xfrm>
            <a:off x="2699792" y="5260941"/>
            <a:ext cx="1423616" cy="1143000"/>
          </a:xfrm>
          <a:prstGeom prst="wedgeRoundRectCallout">
            <a:avLst>
              <a:gd name="adj1" fmla="val 25810"/>
              <a:gd name="adj2" fmla="val -83678"/>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Share online training sites, or better still prepare context-related training to meet immediate needs</a:t>
            </a:r>
          </a:p>
        </p:txBody>
      </p:sp>
      <p:sp>
        <p:nvSpPr>
          <p:cNvPr id="31" name="Speech Bubble: Rectangle with Corners Rounded 30">
            <a:extLst>
              <a:ext uri="{FF2B5EF4-FFF2-40B4-BE49-F238E27FC236}">
                <a16:creationId xmlns:a16="http://schemas.microsoft.com/office/drawing/2014/main" xmlns="" id="{3D530CBC-F532-4DC9-967C-F563F328051C}"/>
              </a:ext>
            </a:extLst>
          </p:cNvPr>
          <p:cNvSpPr/>
          <p:nvPr/>
        </p:nvSpPr>
        <p:spPr>
          <a:xfrm>
            <a:off x="2161321" y="1779171"/>
            <a:ext cx="1423617" cy="1289789"/>
          </a:xfrm>
          <a:prstGeom prst="wedgeRoundRectCallout">
            <a:avLst>
              <a:gd name="adj1" fmla="val 50305"/>
              <a:gd name="adj2" fmla="val 7689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More training on operational issues like team management, admin procedures, finance/budget management</a:t>
            </a:r>
          </a:p>
        </p:txBody>
      </p:sp>
      <p:sp>
        <p:nvSpPr>
          <p:cNvPr id="18" name="Speech Bubble: Rectangle with Corners Rounded 17">
            <a:extLst>
              <a:ext uri="{FF2B5EF4-FFF2-40B4-BE49-F238E27FC236}">
                <a16:creationId xmlns:a16="http://schemas.microsoft.com/office/drawing/2014/main" xmlns="" id="{5C7C9CC8-03EC-4989-A784-AD01CF32D0D2}"/>
              </a:ext>
            </a:extLst>
          </p:cNvPr>
          <p:cNvSpPr/>
          <p:nvPr/>
        </p:nvSpPr>
        <p:spPr>
          <a:xfrm>
            <a:off x="5961119" y="4538296"/>
            <a:ext cx="2842727" cy="1865645"/>
          </a:xfrm>
          <a:prstGeom prst="wedgeRoundRectCallout">
            <a:avLst>
              <a:gd name="adj1" fmla="val -64486"/>
              <a:gd name="adj2" fmla="val -36170"/>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As a member of the coordination team, we are too isolated in the country context. When new people join the Inter Cluster coordination team and HCT from different operations, the level and view of discussion change at the coordination and relevant meetings. We should be more familiarised with other contexts. This can be short missions for the national coordination team in other operations- for capacity building as well as supporting other emergencies. </a:t>
            </a:r>
          </a:p>
        </p:txBody>
      </p:sp>
      <p:pic>
        <p:nvPicPr>
          <p:cNvPr id="3" name="Picture 2" descr="A close up of a logo&#10;&#10;Description automatically generated">
            <a:extLst>
              <a:ext uri="{FF2B5EF4-FFF2-40B4-BE49-F238E27FC236}">
                <a16:creationId xmlns:a16="http://schemas.microsoft.com/office/drawing/2014/main" xmlns="" id="{BE3994EE-2CEB-4BE9-A81D-7E95E6C595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92401" y="2227800"/>
            <a:ext cx="2959002" cy="2959002"/>
          </a:xfrm>
          <a:prstGeom prst="rect">
            <a:avLst/>
          </a:prstGeom>
        </p:spPr>
      </p:pic>
      <p:sp>
        <p:nvSpPr>
          <p:cNvPr id="25" name="Speech Bubble: Rectangle with Corners Rounded 24">
            <a:extLst>
              <a:ext uri="{FF2B5EF4-FFF2-40B4-BE49-F238E27FC236}">
                <a16:creationId xmlns:a16="http://schemas.microsoft.com/office/drawing/2014/main" xmlns="" id="{A194A007-B766-4D1A-9E58-449B4422116F}"/>
              </a:ext>
            </a:extLst>
          </p:cNvPr>
          <p:cNvSpPr/>
          <p:nvPr/>
        </p:nvSpPr>
        <p:spPr>
          <a:xfrm>
            <a:off x="827584" y="3583611"/>
            <a:ext cx="1423616" cy="1143000"/>
          </a:xfrm>
          <a:prstGeom prst="wedgeRoundRectCallout">
            <a:avLst>
              <a:gd name="adj1" fmla="val 93099"/>
              <a:gd name="adj2" fmla="val -27488"/>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Training IM staff on Information Management</a:t>
            </a:r>
          </a:p>
        </p:txBody>
      </p:sp>
      <p:sp>
        <p:nvSpPr>
          <p:cNvPr id="26" name="Speech Bubble: Rectangle with Corners Rounded 25">
            <a:extLst>
              <a:ext uri="{FF2B5EF4-FFF2-40B4-BE49-F238E27FC236}">
                <a16:creationId xmlns:a16="http://schemas.microsoft.com/office/drawing/2014/main" xmlns="" id="{C45FFA8C-050D-4207-AC82-880C59C05188}"/>
              </a:ext>
            </a:extLst>
          </p:cNvPr>
          <p:cNvSpPr/>
          <p:nvPr/>
        </p:nvSpPr>
        <p:spPr>
          <a:xfrm>
            <a:off x="6275474" y="1929124"/>
            <a:ext cx="1423616" cy="1143000"/>
          </a:xfrm>
          <a:prstGeom prst="wedgeRoundRectCallout">
            <a:avLst>
              <a:gd name="adj1" fmla="val -76654"/>
              <a:gd name="adj2" fmla="val 38226"/>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More training both via online systems and in-person missions</a:t>
            </a:r>
          </a:p>
        </p:txBody>
      </p:sp>
    </p:spTree>
    <p:extLst>
      <p:ext uri="{BB962C8B-B14F-4D97-AF65-F5344CB8AC3E}">
        <p14:creationId xmlns:p14="http://schemas.microsoft.com/office/powerpoint/2010/main" val="1479890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access to evidence and learning</a:t>
            </a:r>
          </a:p>
        </p:txBody>
      </p:sp>
      <p:sp>
        <p:nvSpPr>
          <p:cNvPr id="6" name="Text Placeholder 2">
            <a:extLst>
              <a:ext uri="{FF2B5EF4-FFF2-40B4-BE49-F238E27FC236}">
                <a16:creationId xmlns:a16="http://schemas.microsoft.com/office/drawing/2014/main" xmlns="" id="{FCCC849B-7FDF-43DF-B633-60AB2CDBF684}"/>
              </a:ext>
            </a:extLst>
          </p:cNvPr>
          <p:cNvSpPr txBox="1">
            <a:spLocks/>
          </p:cNvSpPr>
          <p:nvPr/>
        </p:nvSpPr>
        <p:spPr>
          <a:xfrm>
            <a:off x="467544" y="1628800"/>
            <a:ext cx="7560840" cy="5050051"/>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solidFill>
                  <a:srgbClr val="365A70"/>
                </a:solidFill>
                <a:latin typeface="Arial" panose="020B0604020202020204" pitchFamily="34" charset="0"/>
                <a:cs typeface="Arial" panose="020B0604020202020204" pitchFamily="34" charset="0"/>
              </a:rPr>
              <a:t>Evidence-Based Response Indicator 3.3: </a:t>
            </a:r>
            <a:r>
              <a:rPr lang="en-GB" sz="2000" dirty="0">
                <a:solidFill>
                  <a:srgbClr val="365A70"/>
                </a:solidFill>
                <a:latin typeface="Arial" panose="020B0604020202020204" pitchFamily="34" charset="0"/>
                <a:cs typeface="Arial" panose="020B0604020202020204" pitchFamily="34" charset="0"/>
              </a:rPr>
              <a:t>% of shelter cluster coordinators and partners reporting that they have </a:t>
            </a:r>
            <a:r>
              <a:rPr lang="en-GB" sz="2000" dirty="0" err="1">
                <a:solidFill>
                  <a:srgbClr val="365A70"/>
                </a:solidFill>
                <a:latin typeface="Arial" panose="020B0604020202020204" pitchFamily="34" charset="0"/>
                <a:cs typeface="Arial" panose="020B0604020202020204" pitchFamily="34" charset="0"/>
              </a:rPr>
              <a:t>accesss</a:t>
            </a:r>
            <a:r>
              <a:rPr lang="en-GB" sz="2000" dirty="0">
                <a:solidFill>
                  <a:srgbClr val="365A70"/>
                </a:solidFill>
                <a:latin typeface="Arial" panose="020B0604020202020204" pitchFamily="34" charset="0"/>
                <a:cs typeface="Arial" panose="020B0604020202020204" pitchFamily="34" charset="0"/>
              </a:rPr>
              <a:t> and use evidence, learning and best practices</a:t>
            </a:r>
          </a:p>
          <a:p>
            <a:pPr marL="0" indent="0">
              <a:buNone/>
            </a:pPr>
            <a:r>
              <a:rPr lang="en-GB" sz="2000" b="1" dirty="0">
                <a:solidFill>
                  <a:srgbClr val="365A70"/>
                </a:solidFill>
                <a:latin typeface="Arial" panose="020B0604020202020204" pitchFamily="34" charset="0"/>
                <a:cs typeface="Arial" panose="020B0604020202020204" pitchFamily="34" charset="0"/>
              </a:rPr>
              <a:t>Target 2020:</a:t>
            </a:r>
            <a:r>
              <a:rPr lang="en-GB" sz="2000" dirty="0">
                <a:solidFill>
                  <a:srgbClr val="365A70"/>
                </a:solidFill>
                <a:latin typeface="Arial" panose="020B0604020202020204" pitchFamily="34" charset="0"/>
                <a:cs typeface="Arial" panose="020B0604020202020204" pitchFamily="34" charset="0"/>
              </a:rPr>
              <a:t> 90%</a:t>
            </a:r>
          </a:p>
          <a:p>
            <a:pPr marL="0" indent="0">
              <a:buNone/>
            </a:pPr>
            <a:r>
              <a:rPr lang="en-GB" sz="2000" b="1" dirty="0">
                <a:solidFill>
                  <a:srgbClr val="365A70"/>
                </a:solidFill>
                <a:latin typeface="Arial" panose="020B0604020202020204" pitchFamily="34" charset="0"/>
                <a:cs typeface="Arial" panose="020B0604020202020204" pitchFamily="34" charset="0"/>
              </a:rPr>
              <a:t>Survey result: </a:t>
            </a:r>
            <a:r>
              <a:rPr lang="en-GB" sz="2000" dirty="0">
                <a:solidFill>
                  <a:srgbClr val="365A70"/>
                </a:solidFill>
                <a:latin typeface="Arial" panose="020B0604020202020204" pitchFamily="34" charset="0"/>
                <a:cs typeface="Arial" panose="020B0604020202020204" pitchFamily="34" charset="0"/>
              </a:rPr>
              <a:t>93%</a:t>
            </a:r>
          </a:p>
          <a:p>
            <a:pPr marL="0" indent="0">
              <a:buNone/>
            </a:pPr>
            <a:endParaRPr lang="en-GB" sz="2000" b="1" dirty="0">
              <a:solidFill>
                <a:srgbClr val="365A70"/>
              </a:solidFill>
              <a:latin typeface="Arial" panose="020B0604020202020204" pitchFamily="34" charset="0"/>
              <a:cs typeface="Arial" panose="020B0604020202020204" pitchFamily="34" charset="0"/>
            </a:endParaRPr>
          </a:p>
          <a:p>
            <a:pPr marL="0" indent="0">
              <a:buNone/>
            </a:pPr>
            <a:r>
              <a:rPr lang="en-GB" sz="2000" dirty="0">
                <a:solidFill>
                  <a:srgbClr val="365A70"/>
                </a:solidFill>
                <a:latin typeface="Arial" panose="020B0604020202020204" pitchFamily="34" charset="0"/>
                <a:cs typeface="Arial" panose="020B0604020202020204" pitchFamily="34" charset="0"/>
              </a:rPr>
              <a:t>Coordination team members were asked if they agree with the statement ‘I have sufficient access and consistently use evidence, learning and best practice in my daily work’</a:t>
            </a:r>
          </a:p>
        </p:txBody>
      </p:sp>
    </p:spTree>
    <p:extLst>
      <p:ext uri="{BB962C8B-B14F-4D97-AF65-F5344CB8AC3E}">
        <p14:creationId xmlns:p14="http://schemas.microsoft.com/office/powerpoint/2010/main" val="314950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access to evidence and learning by region</a:t>
            </a:r>
          </a:p>
        </p:txBody>
      </p:sp>
      <p:pic>
        <p:nvPicPr>
          <p:cNvPr id="3" name="Picture 2">
            <a:extLst>
              <a:ext uri="{FF2B5EF4-FFF2-40B4-BE49-F238E27FC236}">
                <a16:creationId xmlns:a16="http://schemas.microsoft.com/office/drawing/2014/main" xmlns="" id="{39638DA4-7AB7-4014-941F-52CFE81E86ED}"/>
              </a:ext>
            </a:extLst>
          </p:cNvPr>
          <p:cNvPicPr>
            <a:picLocks noChangeAspect="1"/>
          </p:cNvPicPr>
          <p:nvPr/>
        </p:nvPicPr>
        <p:blipFill>
          <a:blip r:embed="rId3"/>
          <a:stretch>
            <a:fillRect/>
          </a:stretch>
        </p:blipFill>
        <p:spPr>
          <a:xfrm>
            <a:off x="604157" y="2132856"/>
            <a:ext cx="7886700" cy="3000375"/>
          </a:xfrm>
          <a:prstGeom prst="rect">
            <a:avLst/>
          </a:prstGeom>
        </p:spPr>
      </p:pic>
    </p:spTree>
    <p:extLst>
      <p:ext uri="{BB962C8B-B14F-4D97-AF65-F5344CB8AC3E}">
        <p14:creationId xmlns:p14="http://schemas.microsoft.com/office/powerpoint/2010/main" val="3176175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Summary</a:t>
            </a:r>
          </a:p>
        </p:txBody>
      </p:sp>
      <p:sp>
        <p:nvSpPr>
          <p:cNvPr id="3" name="Content Placeholder 2"/>
          <p:cNvSpPr>
            <a:spLocks noGrp="1"/>
          </p:cNvSpPr>
          <p:nvPr>
            <p:ph idx="1"/>
          </p:nvPr>
        </p:nvSpPr>
        <p:spPr>
          <a:xfrm>
            <a:off x="606388" y="1700808"/>
            <a:ext cx="7931224" cy="4741987"/>
          </a:xfrm>
        </p:spPr>
        <p:txBody>
          <a:bodyPr>
            <a:normAutofit/>
          </a:bodyPr>
          <a:lstStyle/>
          <a:p>
            <a:r>
              <a:rPr lang="en-GB" b="1" dirty="0">
                <a:solidFill>
                  <a:schemeClr val="tx2"/>
                </a:solidFill>
              </a:rPr>
              <a:t>Participant profile</a:t>
            </a:r>
          </a:p>
          <a:p>
            <a:r>
              <a:rPr lang="en-GB" b="1" dirty="0">
                <a:solidFill>
                  <a:schemeClr val="tx2"/>
                </a:solidFill>
              </a:rPr>
              <a:t>GSC service usage and feedback</a:t>
            </a:r>
          </a:p>
          <a:p>
            <a:r>
              <a:rPr lang="en-GB" b="1" dirty="0">
                <a:solidFill>
                  <a:schemeClr val="tx2"/>
                </a:solidFill>
              </a:rPr>
              <a:t>Feedback from national shelter coordination teams</a:t>
            </a:r>
          </a:p>
          <a:p>
            <a:r>
              <a:rPr lang="en-GB" b="1" dirty="0">
                <a:solidFill>
                  <a:schemeClr val="tx2"/>
                </a:solidFill>
              </a:rPr>
              <a:t>Feedback on GSC meeting outcomes and impediments to shelter response</a:t>
            </a:r>
          </a:p>
        </p:txBody>
      </p:sp>
      <p:sp>
        <p:nvSpPr>
          <p:cNvPr id="4" name="Slide Number Placeholder 3"/>
          <p:cNvSpPr>
            <a:spLocks noGrp="1"/>
          </p:cNvSpPr>
          <p:nvPr>
            <p:ph type="sldNum" sz="quarter" idx="12"/>
          </p:nvPr>
        </p:nvSpPr>
        <p:spPr/>
        <p:txBody>
          <a:bodyPr/>
          <a:lstStyle/>
          <a:p>
            <a:fld id="{1327C452-0D12-48F3-BB65-BBA3E6350F2C}" type="slidenum">
              <a:rPr lang="en-GB" smtClean="0"/>
              <a:t>2</a:t>
            </a:fld>
            <a:endParaRPr lang="en-GB" dirty="0"/>
          </a:p>
        </p:txBody>
      </p:sp>
    </p:spTree>
    <p:extLst>
      <p:ext uri="{BB962C8B-B14F-4D97-AF65-F5344CB8AC3E}">
        <p14:creationId xmlns:p14="http://schemas.microsoft.com/office/powerpoint/2010/main" val="3843096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feedback on country-level shelter cluster strategy</a:t>
            </a:r>
          </a:p>
        </p:txBody>
      </p:sp>
      <p:sp>
        <p:nvSpPr>
          <p:cNvPr id="6" name="Text Placeholder 2">
            <a:extLst>
              <a:ext uri="{FF2B5EF4-FFF2-40B4-BE49-F238E27FC236}">
                <a16:creationId xmlns:a16="http://schemas.microsoft.com/office/drawing/2014/main" xmlns="" id="{894706F8-FDA8-4223-AE96-17DDD39279C9}"/>
              </a:ext>
            </a:extLst>
          </p:cNvPr>
          <p:cNvSpPr txBox="1">
            <a:spLocks/>
          </p:cNvSpPr>
          <p:nvPr/>
        </p:nvSpPr>
        <p:spPr>
          <a:xfrm>
            <a:off x="467544" y="1628800"/>
            <a:ext cx="7560840" cy="5050051"/>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solidFill>
                  <a:srgbClr val="365A70"/>
                </a:solidFill>
                <a:latin typeface="Arial" panose="020B0604020202020204" pitchFamily="34" charset="0"/>
                <a:cs typeface="Arial" panose="020B0604020202020204" pitchFamily="34" charset="0"/>
              </a:rPr>
              <a:t>Evidence-Based Response Indicator 3.1: </a:t>
            </a:r>
            <a:r>
              <a:rPr lang="en-GB" sz="2000" dirty="0">
                <a:solidFill>
                  <a:srgbClr val="365A70"/>
                </a:solidFill>
                <a:latin typeface="Arial" panose="020B0604020202020204" pitchFamily="34" charset="0"/>
                <a:cs typeface="Arial" panose="020B0604020202020204" pitchFamily="34" charset="0"/>
              </a:rPr>
              <a:t>% of shelter cluster partners reporting that response strategies are ‘appropriate’ based upon the existing evidence</a:t>
            </a:r>
          </a:p>
          <a:p>
            <a:pPr marL="0" indent="0">
              <a:buNone/>
            </a:pPr>
            <a:r>
              <a:rPr lang="en-GB" sz="2000" b="1" dirty="0">
                <a:solidFill>
                  <a:srgbClr val="365A70"/>
                </a:solidFill>
                <a:latin typeface="Arial" panose="020B0604020202020204" pitchFamily="34" charset="0"/>
                <a:cs typeface="Arial" panose="020B0604020202020204" pitchFamily="34" charset="0"/>
              </a:rPr>
              <a:t>Target 2020:</a:t>
            </a:r>
            <a:r>
              <a:rPr lang="en-GB" sz="2000" dirty="0">
                <a:solidFill>
                  <a:srgbClr val="365A70"/>
                </a:solidFill>
                <a:latin typeface="Arial" panose="020B0604020202020204" pitchFamily="34" charset="0"/>
                <a:cs typeface="Arial" panose="020B0604020202020204" pitchFamily="34" charset="0"/>
              </a:rPr>
              <a:t> 68%</a:t>
            </a:r>
          </a:p>
          <a:p>
            <a:pPr marL="0" indent="0">
              <a:buNone/>
            </a:pPr>
            <a:r>
              <a:rPr lang="en-GB" sz="2000" b="1" dirty="0">
                <a:solidFill>
                  <a:srgbClr val="365A70"/>
                </a:solidFill>
                <a:latin typeface="Arial" panose="020B0604020202020204" pitchFamily="34" charset="0"/>
                <a:cs typeface="Arial" panose="020B0604020202020204" pitchFamily="34" charset="0"/>
              </a:rPr>
              <a:t>Survey result: </a:t>
            </a:r>
            <a:r>
              <a:rPr lang="en-GB" sz="2000" dirty="0">
                <a:solidFill>
                  <a:srgbClr val="365A70"/>
                </a:solidFill>
                <a:latin typeface="Arial" panose="020B0604020202020204" pitchFamily="34" charset="0"/>
                <a:cs typeface="Arial" panose="020B0604020202020204" pitchFamily="34" charset="0"/>
              </a:rPr>
              <a:t>93%</a:t>
            </a:r>
          </a:p>
          <a:p>
            <a:pPr marL="0" indent="0">
              <a:buNone/>
            </a:pPr>
            <a:endParaRPr lang="en-GB" sz="2000" b="1" dirty="0">
              <a:solidFill>
                <a:srgbClr val="365A70"/>
              </a:solidFill>
              <a:latin typeface="Arial" panose="020B0604020202020204" pitchFamily="34" charset="0"/>
              <a:cs typeface="Arial" panose="020B0604020202020204" pitchFamily="34" charset="0"/>
            </a:endParaRPr>
          </a:p>
          <a:p>
            <a:pPr marL="0" indent="0">
              <a:buNone/>
            </a:pPr>
            <a:r>
              <a:rPr lang="en-GB" sz="2000" dirty="0">
                <a:solidFill>
                  <a:srgbClr val="365A70"/>
                </a:solidFill>
                <a:latin typeface="Arial" panose="020B0604020202020204" pitchFamily="34" charset="0"/>
                <a:cs typeface="Arial" panose="020B0604020202020204" pitchFamily="34" charset="0"/>
              </a:rPr>
              <a:t>Coordination team members were asked if they agree with the statement ‘The current shelter strategy of the country-level cluster is appropriate AND based upon existing evidence?’</a:t>
            </a:r>
          </a:p>
        </p:txBody>
      </p:sp>
    </p:spTree>
    <p:extLst>
      <p:ext uri="{BB962C8B-B14F-4D97-AF65-F5344CB8AC3E}">
        <p14:creationId xmlns:p14="http://schemas.microsoft.com/office/powerpoint/2010/main" val="2373373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Coordination team feedback on country-level shelter cluster strategy by region</a:t>
            </a:r>
          </a:p>
        </p:txBody>
      </p:sp>
      <p:pic>
        <p:nvPicPr>
          <p:cNvPr id="2" name="Picture 1">
            <a:extLst>
              <a:ext uri="{FF2B5EF4-FFF2-40B4-BE49-F238E27FC236}">
                <a16:creationId xmlns:a16="http://schemas.microsoft.com/office/drawing/2014/main" xmlns="" id="{72A7FC38-234D-4866-89DF-4000AF7AE46C}"/>
              </a:ext>
            </a:extLst>
          </p:cNvPr>
          <p:cNvPicPr>
            <a:picLocks noChangeAspect="1"/>
          </p:cNvPicPr>
          <p:nvPr/>
        </p:nvPicPr>
        <p:blipFill>
          <a:blip r:embed="rId3"/>
          <a:stretch>
            <a:fillRect/>
          </a:stretch>
        </p:blipFill>
        <p:spPr>
          <a:xfrm>
            <a:off x="539552" y="2060848"/>
            <a:ext cx="7953375" cy="3352800"/>
          </a:xfrm>
          <a:prstGeom prst="rect">
            <a:avLst/>
          </a:prstGeom>
        </p:spPr>
      </p:pic>
    </p:spTree>
    <p:extLst>
      <p:ext uri="{BB962C8B-B14F-4D97-AF65-F5344CB8AC3E}">
        <p14:creationId xmlns:p14="http://schemas.microsoft.com/office/powerpoint/2010/main" val="604939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200" dirty="0">
                <a:solidFill>
                  <a:schemeClr val="tx2"/>
                </a:solidFill>
              </a:rPr>
              <a:t>Feedback on GSC meeting outcomes and impediments to shelter response</a:t>
            </a:r>
            <a:endParaRPr lang="en-GB" sz="3200" dirty="0"/>
          </a:p>
        </p:txBody>
      </p:sp>
      <p:sp>
        <p:nvSpPr>
          <p:cNvPr id="3" name="Text Placeholder 2"/>
          <p:cNvSpPr>
            <a:spLocks noGrp="1"/>
          </p:cNvSpPr>
          <p:nvPr>
            <p:ph type="body" idx="1"/>
          </p:nvPr>
        </p:nvSpPr>
        <p:spPr/>
        <p:txBody>
          <a:bodyPr/>
          <a:lstStyle/>
          <a:p>
            <a:r>
              <a:rPr lang="en-GB" dirty="0"/>
              <a:t>What do </a:t>
            </a:r>
            <a:r>
              <a:rPr lang="en-GB" b="1" dirty="0"/>
              <a:t>GSC 2019 Meeting Attendees </a:t>
            </a:r>
            <a:r>
              <a:rPr lang="en-GB" dirty="0"/>
              <a:t>want as an outcome, and what do they believe are impediments and solutions to current shelter response?</a:t>
            </a:r>
          </a:p>
        </p:txBody>
      </p:sp>
      <p:sp>
        <p:nvSpPr>
          <p:cNvPr id="4" name="Slide Number Placeholder 3"/>
          <p:cNvSpPr>
            <a:spLocks noGrp="1"/>
          </p:cNvSpPr>
          <p:nvPr>
            <p:ph type="sldNum" sz="quarter" idx="12"/>
          </p:nvPr>
        </p:nvSpPr>
        <p:spPr/>
        <p:txBody>
          <a:bodyPr/>
          <a:lstStyle/>
          <a:p>
            <a:fld id="{1327C452-0D12-48F3-BB65-BBA3E6350F2C}" type="slidenum">
              <a:rPr lang="en-GB" smtClean="0"/>
              <a:t>22</a:t>
            </a:fld>
            <a:endParaRPr lang="en-GB" dirty="0"/>
          </a:p>
        </p:txBody>
      </p:sp>
    </p:spTree>
    <p:extLst>
      <p:ext uri="{BB962C8B-B14F-4D97-AF65-F5344CB8AC3E}">
        <p14:creationId xmlns:p14="http://schemas.microsoft.com/office/powerpoint/2010/main" val="3633412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Number of attendees reporting each impediment to shelter response</a:t>
            </a:r>
          </a:p>
        </p:txBody>
      </p:sp>
      <p:graphicFrame>
        <p:nvGraphicFramePr>
          <p:cNvPr id="4" name="Chart 3">
            <a:extLst>
              <a:ext uri="{FF2B5EF4-FFF2-40B4-BE49-F238E27FC236}">
                <a16:creationId xmlns:a16="http://schemas.microsoft.com/office/drawing/2014/main" xmlns="" id="{045A9F6B-4FEC-4B84-8427-382D10B3C41E}"/>
              </a:ext>
            </a:extLst>
          </p:cNvPr>
          <p:cNvGraphicFramePr/>
          <p:nvPr>
            <p:extLst>
              <p:ext uri="{D42A27DB-BD31-4B8C-83A1-F6EECF244321}">
                <p14:modId xmlns:p14="http://schemas.microsoft.com/office/powerpoint/2010/main" val="3132552641"/>
              </p:ext>
            </p:extLst>
          </p:nvPr>
        </p:nvGraphicFramePr>
        <p:xfrm>
          <a:off x="467544" y="1561654"/>
          <a:ext cx="8208912" cy="47476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8848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Number of attendees reporting each impediment to shelter response</a:t>
            </a:r>
          </a:p>
        </p:txBody>
      </p:sp>
      <p:graphicFrame>
        <p:nvGraphicFramePr>
          <p:cNvPr id="4" name="Chart 3">
            <a:extLst>
              <a:ext uri="{FF2B5EF4-FFF2-40B4-BE49-F238E27FC236}">
                <a16:creationId xmlns:a16="http://schemas.microsoft.com/office/drawing/2014/main" xmlns="" id="{045A9F6B-4FEC-4B84-8427-382D10B3C41E}"/>
              </a:ext>
            </a:extLst>
          </p:cNvPr>
          <p:cNvGraphicFramePr/>
          <p:nvPr>
            <p:extLst>
              <p:ext uri="{D42A27DB-BD31-4B8C-83A1-F6EECF244321}">
                <p14:modId xmlns:p14="http://schemas.microsoft.com/office/powerpoint/2010/main" val="612145010"/>
              </p:ext>
            </p:extLst>
          </p:nvPr>
        </p:nvGraphicFramePr>
        <p:xfrm>
          <a:off x="467544" y="1561654"/>
          <a:ext cx="8208912" cy="47476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76142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197768"/>
            <a:ext cx="9144000" cy="1143000"/>
          </a:xfrm>
        </p:spPr>
        <p:txBody>
          <a:bodyPr>
            <a:normAutofit fontScale="90000"/>
          </a:bodyPr>
          <a:lstStyle/>
          <a:p>
            <a:r>
              <a:rPr lang="en-GB" dirty="0"/>
              <a:t>Feedback on what would be a great GSC 2019 meeting outcome</a:t>
            </a:r>
          </a:p>
        </p:txBody>
      </p:sp>
      <p:sp>
        <p:nvSpPr>
          <p:cNvPr id="23" name="Speech Bubble: Rectangle with Corners Rounded 22">
            <a:extLst>
              <a:ext uri="{FF2B5EF4-FFF2-40B4-BE49-F238E27FC236}">
                <a16:creationId xmlns:a16="http://schemas.microsoft.com/office/drawing/2014/main" xmlns="" id="{ED87A8DE-1C6C-4F78-8628-5093997D91BC}"/>
              </a:ext>
            </a:extLst>
          </p:cNvPr>
          <p:cNvSpPr/>
          <p:nvPr/>
        </p:nvSpPr>
        <p:spPr>
          <a:xfrm>
            <a:off x="63626" y="1047574"/>
            <a:ext cx="1003195" cy="823678"/>
          </a:xfrm>
          <a:prstGeom prst="wedgeRoundRectCallout">
            <a:avLst>
              <a:gd name="adj1" fmla="val 34432"/>
              <a:gd name="adj2" fmla="val 61841"/>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Connect with other practitioners, discover new practices</a:t>
            </a:r>
          </a:p>
        </p:txBody>
      </p:sp>
      <p:sp>
        <p:nvSpPr>
          <p:cNvPr id="31" name="Speech Bubble: Rectangle with Corners Rounded 30">
            <a:extLst>
              <a:ext uri="{FF2B5EF4-FFF2-40B4-BE49-F238E27FC236}">
                <a16:creationId xmlns:a16="http://schemas.microsoft.com/office/drawing/2014/main" xmlns="" id="{3D530CBC-F532-4DC9-967C-F563F328051C}"/>
              </a:ext>
            </a:extLst>
          </p:cNvPr>
          <p:cNvSpPr/>
          <p:nvPr/>
        </p:nvSpPr>
        <p:spPr>
          <a:xfrm>
            <a:off x="4011182" y="4181873"/>
            <a:ext cx="1238835" cy="1289789"/>
          </a:xfrm>
          <a:prstGeom prst="wedgeRoundRectCallout">
            <a:avLst>
              <a:gd name="adj1" fmla="val -16524"/>
              <a:gd name="adj2" fmla="val -63936"/>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Consensus on sector issues we commit to addressing in FY2020 and actionable next steps.</a:t>
            </a:r>
          </a:p>
        </p:txBody>
      </p:sp>
      <p:sp>
        <p:nvSpPr>
          <p:cNvPr id="18" name="Speech Bubble: Rectangle with Corners Rounded 17">
            <a:extLst>
              <a:ext uri="{FF2B5EF4-FFF2-40B4-BE49-F238E27FC236}">
                <a16:creationId xmlns:a16="http://schemas.microsoft.com/office/drawing/2014/main" xmlns="" id="{5C7C9CC8-03EC-4989-A784-AD01CF32D0D2}"/>
              </a:ext>
            </a:extLst>
          </p:cNvPr>
          <p:cNvSpPr/>
          <p:nvPr/>
        </p:nvSpPr>
        <p:spPr>
          <a:xfrm>
            <a:off x="2247872" y="6052872"/>
            <a:ext cx="1203169" cy="607360"/>
          </a:xfrm>
          <a:prstGeom prst="wedgeRoundRectCallout">
            <a:avLst>
              <a:gd name="adj1" fmla="val -60216"/>
              <a:gd name="adj2" fmla="val -38835"/>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Partnerships with other organisations</a:t>
            </a:r>
          </a:p>
        </p:txBody>
      </p:sp>
      <p:sp>
        <p:nvSpPr>
          <p:cNvPr id="25" name="Speech Bubble: Rectangle with Corners Rounded 24">
            <a:extLst>
              <a:ext uri="{FF2B5EF4-FFF2-40B4-BE49-F238E27FC236}">
                <a16:creationId xmlns:a16="http://schemas.microsoft.com/office/drawing/2014/main" xmlns="" id="{A194A007-B766-4D1A-9E58-449B4422116F}"/>
              </a:ext>
            </a:extLst>
          </p:cNvPr>
          <p:cNvSpPr/>
          <p:nvPr/>
        </p:nvSpPr>
        <p:spPr>
          <a:xfrm>
            <a:off x="6661738" y="4181873"/>
            <a:ext cx="1798694" cy="1419217"/>
          </a:xfrm>
          <a:prstGeom prst="wedgeRoundRectCallout">
            <a:avLst>
              <a:gd name="adj1" fmla="val -20516"/>
              <a:gd name="adj2" fmla="val -59326"/>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Being more informed about what GSC members believe is important to ensure fire safety in shelter provision and how to best engage with them to ensure progress towards fire safety.</a:t>
            </a:r>
          </a:p>
        </p:txBody>
      </p:sp>
      <p:sp>
        <p:nvSpPr>
          <p:cNvPr id="26" name="Speech Bubble: Rectangle with Corners Rounded 25">
            <a:extLst>
              <a:ext uri="{FF2B5EF4-FFF2-40B4-BE49-F238E27FC236}">
                <a16:creationId xmlns:a16="http://schemas.microsoft.com/office/drawing/2014/main" xmlns="" id="{C45FFA8C-050D-4207-AC82-880C59C05188}"/>
              </a:ext>
            </a:extLst>
          </p:cNvPr>
          <p:cNvSpPr/>
          <p:nvPr/>
        </p:nvSpPr>
        <p:spPr>
          <a:xfrm>
            <a:off x="7857067" y="1256910"/>
            <a:ext cx="1219360" cy="1579543"/>
          </a:xfrm>
          <a:prstGeom prst="wedgeRoundRectCallout">
            <a:avLst>
              <a:gd name="adj1" fmla="val 18167"/>
              <a:gd name="adj2" fmla="val 60532"/>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Guidance on Family-level Shelter Resilience against Category 4-5 Cyclones and engagement of Diaspora for "Safer Shelters"</a:t>
            </a:r>
          </a:p>
        </p:txBody>
      </p:sp>
      <p:sp>
        <p:nvSpPr>
          <p:cNvPr id="9" name="Speech Bubble: Rectangle with Corners Rounded 8">
            <a:extLst>
              <a:ext uri="{FF2B5EF4-FFF2-40B4-BE49-F238E27FC236}">
                <a16:creationId xmlns:a16="http://schemas.microsoft.com/office/drawing/2014/main" xmlns="" id="{7A12FFD1-ECAB-4955-9832-9476A591831D}"/>
              </a:ext>
            </a:extLst>
          </p:cNvPr>
          <p:cNvSpPr/>
          <p:nvPr/>
        </p:nvSpPr>
        <p:spPr>
          <a:xfrm>
            <a:off x="1910972" y="5190863"/>
            <a:ext cx="1001323" cy="739407"/>
          </a:xfrm>
          <a:prstGeom prst="wedgeRoundRectCallout">
            <a:avLst>
              <a:gd name="adj1" fmla="val -34362"/>
              <a:gd name="adj2" fmla="val -67940"/>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Information exchange, and lessons learnt</a:t>
            </a:r>
          </a:p>
        </p:txBody>
      </p:sp>
      <p:sp>
        <p:nvSpPr>
          <p:cNvPr id="10" name="Speech Bubble: Rectangle with Corners Rounded 9">
            <a:extLst>
              <a:ext uri="{FF2B5EF4-FFF2-40B4-BE49-F238E27FC236}">
                <a16:creationId xmlns:a16="http://schemas.microsoft.com/office/drawing/2014/main" xmlns="" id="{CEE8B15B-8538-4534-859B-4BAA201D17FB}"/>
              </a:ext>
            </a:extLst>
          </p:cNvPr>
          <p:cNvSpPr/>
          <p:nvPr/>
        </p:nvSpPr>
        <p:spPr>
          <a:xfrm>
            <a:off x="3707904" y="5601090"/>
            <a:ext cx="2158225" cy="1140278"/>
          </a:xfrm>
          <a:prstGeom prst="wedgeRoundRectCallout">
            <a:avLst>
              <a:gd name="adj1" fmla="val 25113"/>
              <a:gd name="adj2" fmla="val -71565"/>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Becoming aware of the key trends - challenges and opportunities - faced by the sector, and, as much as possible, discuss and agree on the way forward - at both strategic and operational levels</a:t>
            </a:r>
          </a:p>
        </p:txBody>
      </p:sp>
      <p:sp>
        <p:nvSpPr>
          <p:cNvPr id="11" name="Speech Bubble: Rectangle with Corners Rounded 10">
            <a:extLst>
              <a:ext uri="{FF2B5EF4-FFF2-40B4-BE49-F238E27FC236}">
                <a16:creationId xmlns:a16="http://schemas.microsoft.com/office/drawing/2014/main" xmlns="" id="{85B74D82-0554-46E2-B886-939023F6E3F6}"/>
              </a:ext>
            </a:extLst>
          </p:cNvPr>
          <p:cNvSpPr/>
          <p:nvPr/>
        </p:nvSpPr>
        <p:spPr>
          <a:xfrm>
            <a:off x="1986281" y="4246310"/>
            <a:ext cx="1907704" cy="768510"/>
          </a:xfrm>
          <a:prstGeom prst="wedgeRoundRectCallout">
            <a:avLst>
              <a:gd name="adj1" fmla="val -34429"/>
              <a:gd name="adj2" fmla="val -83856"/>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The chance to share knowledge and practice, and connect to shelter practitioners/Coordinators in various countries</a:t>
            </a:r>
          </a:p>
        </p:txBody>
      </p:sp>
      <p:sp>
        <p:nvSpPr>
          <p:cNvPr id="12" name="Flowchart: Process 11">
            <a:extLst>
              <a:ext uri="{FF2B5EF4-FFF2-40B4-BE49-F238E27FC236}">
                <a16:creationId xmlns:a16="http://schemas.microsoft.com/office/drawing/2014/main" xmlns="" id="{EC69C019-D48C-446E-A29F-2DAE791BAB46}"/>
              </a:ext>
            </a:extLst>
          </p:cNvPr>
          <p:cNvSpPr/>
          <p:nvPr/>
        </p:nvSpPr>
        <p:spPr>
          <a:xfrm>
            <a:off x="192223" y="2976559"/>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Networking, partnerships and exchange</a:t>
            </a:r>
          </a:p>
        </p:txBody>
      </p:sp>
      <p:sp>
        <p:nvSpPr>
          <p:cNvPr id="13" name="Speech Bubble: Rectangle with Corners Rounded 12">
            <a:extLst>
              <a:ext uri="{FF2B5EF4-FFF2-40B4-BE49-F238E27FC236}">
                <a16:creationId xmlns:a16="http://schemas.microsoft.com/office/drawing/2014/main" xmlns="" id="{560E374F-E474-4C25-8475-C76EE6FB8D3B}"/>
              </a:ext>
            </a:extLst>
          </p:cNvPr>
          <p:cNvSpPr/>
          <p:nvPr/>
        </p:nvSpPr>
        <p:spPr>
          <a:xfrm>
            <a:off x="7812360" y="5692926"/>
            <a:ext cx="1411922" cy="1053426"/>
          </a:xfrm>
          <a:prstGeom prst="wedgeRoundRectCallout">
            <a:avLst>
              <a:gd name="adj1" fmla="val 12345"/>
              <a:gd name="adj2" fmla="val -7249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Get clear guidance on how to better localize shelter assistance (including cash) and shelter (cluster) coordination</a:t>
            </a:r>
          </a:p>
        </p:txBody>
      </p:sp>
      <p:sp>
        <p:nvSpPr>
          <p:cNvPr id="14" name="Speech Bubble: Rectangle with Corners Rounded 13">
            <a:extLst>
              <a:ext uri="{FF2B5EF4-FFF2-40B4-BE49-F238E27FC236}">
                <a16:creationId xmlns:a16="http://schemas.microsoft.com/office/drawing/2014/main" xmlns="" id="{1C584A0F-6AAB-423F-819D-CB127DE270FC}"/>
              </a:ext>
            </a:extLst>
          </p:cNvPr>
          <p:cNvSpPr/>
          <p:nvPr/>
        </p:nvSpPr>
        <p:spPr>
          <a:xfrm>
            <a:off x="2919121" y="1593681"/>
            <a:ext cx="1652879" cy="1230322"/>
          </a:xfrm>
          <a:prstGeom prst="wedgeRoundRectCallout">
            <a:avLst>
              <a:gd name="adj1" fmla="val 18159"/>
              <a:gd name="adj2" fmla="val 61568"/>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Clearly spelt out or realigned strategy for the coming years that is developed with that full engagement of all key stakeholders and well communicated to participants.</a:t>
            </a:r>
          </a:p>
        </p:txBody>
      </p:sp>
      <p:sp>
        <p:nvSpPr>
          <p:cNvPr id="15" name="Speech Bubble: Rectangle with Corners Rounded 14">
            <a:extLst>
              <a:ext uri="{FF2B5EF4-FFF2-40B4-BE49-F238E27FC236}">
                <a16:creationId xmlns:a16="http://schemas.microsoft.com/office/drawing/2014/main" xmlns="" id="{272E1EE0-84E9-4712-8F22-8CD9E2B11EF1}"/>
              </a:ext>
            </a:extLst>
          </p:cNvPr>
          <p:cNvSpPr/>
          <p:nvPr/>
        </p:nvSpPr>
        <p:spPr>
          <a:xfrm>
            <a:off x="157868" y="5749192"/>
            <a:ext cx="1496241" cy="607360"/>
          </a:xfrm>
          <a:prstGeom prst="wedgeRoundRectCallout">
            <a:avLst>
              <a:gd name="adj1" fmla="val 20973"/>
              <a:gd name="adj2" fmla="val -71451"/>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Increased inter-agency collaboration and representation</a:t>
            </a:r>
          </a:p>
        </p:txBody>
      </p:sp>
      <p:sp>
        <p:nvSpPr>
          <p:cNvPr id="16" name="Speech Bubble: Rectangle with Corners Rounded 15">
            <a:extLst>
              <a:ext uri="{FF2B5EF4-FFF2-40B4-BE49-F238E27FC236}">
                <a16:creationId xmlns:a16="http://schemas.microsoft.com/office/drawing/2014/main" xmlns="" id="{4FF3DE52-27EF-42DB-A55D-DA2C8DA18772}"/>
              </a:ext>
            </a:extLst>
          </p:cNvPr>
          <p:cNvSpPr/>
          <p:nvPr/>
        </p:nvSpPr>
        <p:spPr>
          <a:xfrm>
            <a:off x="6099698" y="1268760"/>
            <a:ext cx="1652880" cy="425734"/>
          </a:xfrm>
          <a:prstGeom prst="wedgeRoundRectCallout">
            <a:avLst>
              <a:gd name="adj1" fmla="val 41853"/>
              <a:gd name="adj2" fmla="val 6900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Involvement of Diaspora in shelter cluster</a:t>
            </a:r>
          </a:p>
        </p:txBody>
      </p:sp>
      <p:sp>
        <p:nvSpPr>
          <p:cNvPr id="17" name="Speech Bubble: Rectangle with Corners Rounded 16">
            <a:extLst>
              <a:ext uri="{FF2B5EF4-FFF2-40B4-BE49-F238E27FC236}">
                <a16:creationId xmlns:a16="http://schemas.microsoft.com/office/drawing/2014/main" xmlns="" id="{D0DE3E5F-6413-4D1A-AD12-6E1458A4D6EC}"/>
              </a:ext>
            </a:extLst>
          </p:cNvPr>
          <p:cNvSpPr/>
          <p:nvPr/>
        </p:nvSpPr>
        <p:spPr>
          <a:xfrm>
            <a:off x="24395" y="2056726"/>
            <a:ext cx="906125" cy="768510"/>
          </a:xfrm>
          <a:prstGeom prst="wedgeRoundRectCallout">
            <a:avLst>
              <a:gd name="adj1" fmla="val -22940"/>
              <a:gd name="adj2" fmla="val 64069"/>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Exchange of practices around the world</a:t>
            </a:r>
          </a:p>
        </p:txBody>
      </p:sp>
      <p:sp>
        <p:nvSpPr>
          <p:cNvPr id="19" name="Speech Bubble: Rectangle with Corners Rounded 18">
            <a:extLst>
              <a:ext uri="{FF2B5EF4-FFF2-40B4-BE49-F238E27FC236}">
                <a16:creationId xmlns:a16="http://schemas.microsoft.com/office/drawing/2014/main" xmlns="" id="{F6076BA7-5D16-46A5-BD2B-2DEE5798D431}"/>
              </a:ext>
            </a:extLst>
          </p:cNvPr>
          <p:cNvSpPr/>
          <p:nvPr/>
        </p:nvSpPr>
        <p:spPr>
          <a:xfrm>
            <a:off x="1153500" y="2095253"/>
            <a:ext cx="1652879" cy="768510"/>
          </a:xfrm>
          <a:prstGeom prst="wedgeRoundRectCallout">
            <a:avLst>
              <a:gd name="adj1" fmla="val -36224"/>
              <a:gd name="adj2" fmla="val 60853"/>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Improve coordination knowledge, experience sharing and learning from other shelter coordination contexts.</a:t>
            </a:r>
          </a:p>
        </p:txBody>
      </p:sp>
      <p:sp>
        <p:nvSpPr>
          <p:cNvPr id="20" name="Speech Bubble: Rectangle with Corners Rounded 19">
            <a:extLst>
              <a:ext uri="{FF2B5EF4-FFF2-40B4-BE49-F238E27FC236}">
                <a16:creationId xmlns:a16="http://schemas.microsoft.com/office/drawing/2014/main" xmlns="" id="{580186D4-F5A2-46A1-8CAC-4C3E1C163901}"/>
              </a:ext>
            </a:extLst>
          </p:cNvPr>
          <p:cNvSpPr/>
          <p:nvPr/>
        </p:nvSpPr>
        <p:spPr>
          <a:xfrm>
            <a:off x="6047604" y="1772816"/>
            <a:ext cx="1476724" cy="576812"/>
          </a:xfrm>
          <a:prstGeom prst="wedgeRoundRectCallout">
            <a:avLst>
              <a:gd name="adj1" fmla="val 58668"/>
              <a:gd name="adj2" fmla="val 57716"/>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Increase knowledge related to urban shelter response.</a:t>
            </a:r>
          </a:p>
        </p:txBody>
      </p:sp>
      <p:sp>
        <p:nvSpPr>
          <p:cNvPr id="21" name="Speech Bubble: Rectangle with Corners Rounded 20">
            <a:extLst>
              <a:ext uri="{FF2B5EF4-FFF2-40B4-BE49-F238E27FC236}">
                <a16:creationId xmlns:a16="http://schemas.microsoft.com/office/drawing/2014/main" xmlns="" id="{DC44D957-6958-4E93-9F9B-22474A851365}"/>
              </a:ext>
            </a:extLst>
          </p:cNvPr>
          <p:cNvSpPr/>
          <p:nvPr/>
        </p:nvSpPr>
        <p:spPr>
          <a:xfrm>
            <a:off x="35496" y="4212172"/>
            <a:ext cx="1835832" cy="1377068"/>
          </a:xfrm>
          <a:prstGeom prst="wedgeRoundRectCallout">
            <a:avLst>
              <a:gd name="adj1" fmla="val -22730"/>
              <a:gd name="adj2" fmla="val -64359"/>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As always an opportunity to network and connect with colleagues globally, and to garner further discussion and input into urban programming and the application of the settlements / area based approach.</a:t>
            </a:r>
          </a:p>
        </p:txBody>
      </p:sp>
      <p:sp>
        <p:nvSpPr>
          <p:cNvPr id="22" name="Speech Bubble: Rectangle with Corners Rounded 21">
            <a:extLst>
              <a:ext uri="{FF2B5EF4-FFF2-40B4-BE49-F238E27FC236}">
                <a16:creationId xmlns:a16="http://schemas.microsoft.com/office/drawing/2014/main" xmlns="" id="{69757E72-5DA4-4F6D-A83D-CE8593C01C49}"/>
              </a:ext>
            </a:extLst>
          </p:cNvPr>
          <p:cNvSpPr/>
          <p:nvPr/>
        </p:nvSpPr>
        <p:spPr>
          <a:xfrm>
            <a:off x="5347389" y="4140970"/>
            <a:ext cx="1172602" cy="1082426"/>
          </a:xfrm>
          <a:prstGeom prst="wedgeRoundRectCallout">
            <a:avLst>
              <a:gd name="adj1" fmla="val -39267"/>
              <a:gd name="adj2" fmla="val -6351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Clearer understanding of the direction of GSC research and evidence pillar.</a:t>
            </a:r>
          </a:p>
        </p:txBody>
      </p:sp>
      <p:sp>
        <p:nvSpPr>
          <p:cNvPr id="24" name="Flowchart: Process 23">
            <a:extLst>
              <a:ext uri="{FF2B5EF4-FFF2-40B4-BE49-F238E27FC236}">
                <a16:creationId xmlns:a16="http://schemas.microsoft.com/office/drawing/2014/main" xmlns="" id="{3CBF9AE8-1DC2-4D65-89FC-91AA693EC735}"/>
              </a:ext>
            </a:extLst>
          </p:cNvPr>
          <p:cNvSpPr/>
          <p:nvPr/>
        </p:nvSpPr>
        <p:spPr>
          <a:xfrm>
            <a:off x="3341438" y="2987496"/>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Strategy understanding and development</a:t>
            </a:r>
          </a:p>
        </p:txBody>
      </p:sp>
      <p:sp>
        <p:nvSpPr>
          <p:cNvPr id="27" name="Flowchart: Process 26">
            <a:extLst>
              <a:ext uri="{FF2B5EF4-FFF2-40B4-BE49-F238E27FC236}">
                <a16:creationId xmlns:a16="http://schemas.microsoft.com/office/drawing/2014/main" xmlns="" id="{AF828E52-F363-46E2-9482-5856CAFDF9F6}"/>
              </a:ext>
            </a:extLst>
          </p:cNvPr>
          <p:cNvSpPr/>
          <p:nvPr/>
        </p:nvSpPr>
        <p:spPr>
          <a:xfrm>
            <a:off x="6490654" y="3028208"/>
            <a:ext cx="2461123" cy="948317"/>
          </a:xfrm>
          <a:prstGeom prst="flowChartProcess">
            <a:avLst/>
          </a:prstGeom>
          <a:solidFill>
            <a:srgbClr val="7F141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Specific thematic topics</a:t>
            </a:r>
          </a:p>
        </p:txBody>
      </p:sp>
      <p:sp>
        <p:nvSpPr>
          <p:cNvPr id="28" name="Speech Bubble: Rectangle with Corners Rounded 27">
            <a:extLst>
              <a:ext uri="{FF2B5EF4-FFF2-40B4-BE49-F238E27FC236}">
                <a16:creationId xmlns:a16="http://schemas.microsoft.com/office/drawing/2014/main" xmlns="" id="{F60C6556-F78D-406D-860D-A27B834A3CC8}"/>
              </a:ext>
            </a:extLst>
          </p:cNvPr>
          <p:cNvSpPr/>
          <p:nvPr/>
        </p:nvSpPr>
        <p:spPr>
          <a:xfrm>
            <a:off x="6012160" y="5661248"/>
            <a:ext cx="1690546" cy="1053426"/>
          </a:xfrm>
          <a:prstGeom prst="wedgeRoundRectCallout">
            <a:avLst>
              <a:gd name="adj1" fmla="val -18418"/>
              <a:gd name="adj2" fmla="val -72497"/>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Explore partnership opportunities with the private sector; Secure and finalize partnership agreements / shared leadership agreements</a:t>
            </a:r>
          </a:p>
        </p:txBody>
      </p:sp>
      <p:sp>
        <p:nvSpPr>
          <p:cNvPr id="29" name="Speech Bubble: Rectangle with Corners Rounded 28">
            <a:extLst>
              <a:ext uri="{FF2B5EF4-FFF2-40B4-BE49-F238E27FC236}">
                <a16:creationId xmlns:a16="http://schemas.microsoft.com/office/drawing/2014/main" xmlns="" id="{B2A930F5-60F4-44F0-8F6E-1AD8C55950AB}"/>
              </a:ext>
            </a:extLst>
          </p:cNvPr>
          <p:cNvSpPr/>
          <p:nvPr/>
        </p:nvSpPr>
        <p:spPr>
          <a:xfrm>
            <a:off x="1206459" y="1463780"/>
            <a:ext cx="1652879" cy="407472"/>
          </a:xfrm>
          <a:prstGeom prst="wedgeRoundRectCallout">
            <a:avLst>
              <a:gd name="adj1" fmla="val -36224"/>
              <a:gd name="adj2" fmla="val 60853"/>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Joint funding proposals on thematic priorities</a:t>
            </a:r>
          </a:p>
        </p:txBody>
      </p:sp>
      <p:sp>
        <p:nvSpPr>
          <p:cNvPr id="30" name="Speech Bubble: Rectangle with Corners Rounded 29">
            <a:extLst>
              <a:ext uri="{FF2B5EF4-FFF2-40B4-BE49-F238E27FC236}">
                <a16:creationId xmlns:a16="http://schemas.microsoft.com/office/drawing/2014/main" xmlns="" id="{18D36A9B-88FA-4980-B67C-CC96DA9E9DA5}"/>
              </a:ext>
            </a:extLst>
          </p:cNvPr>
          <p:cNvSpPr/>
          <p:nvPr/>
        </p:nvSpPr>
        <p:spPr>
          <a:xfrm>
            <a:off x="6027830" y="2420888"/>
            <a:ext cx="1647014" cy="475154"/>
          </a:xfrm>
          <a:prstGeom prst="wedgeRoundRectCallout">
            <a:avLst>
              <a:gd name="adj1" fmla="val 23744"/>
              <a:gd name="adj2" fmla="val 70153"/>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An overall strategy, SOPs and guidance for Cash Programming</a:t>
            </a:r>
          </a:p>
        </p:txBody>
      </p:sp>
      <p:sp>
        <p:nvSpPr>
          <p:cNvPr id="32" name="Speech Bubble: Rectangle with Corners Rounded 31">
            <a:extLst>
              <a:ext uri="{FF2B5EF4-FFF2-40B4-BE49-F238E27FC236}">
                <a16:creationId xmlns:a16="http://schemas.microsoft.com/office/drawing/2014/main" xmlns="" id="{96C367B2-35AE-4DF0-B2EC-F0B716270368}"/>
              </a:ext>
            </a:extLst>
          </p:cNvPr>
          <p:cNvSpPr/>
          <p:nvPr/>
        </p:nvSpPr>
        <p:spPr>
          <a:xfrm>
            <a:off x="4660349" y="1728094"/>
            <a:ext cx="1324436" cy="1082425"/>
          </a:xfrm>
          <a:prstGeom prst="wedgeRoundRectCallout">
            <a:avLst>
              <a:gd name="adj1" fmla="val -19726"/>
              <a:gd name="adj2" fmla="val 61810"/>
              <a:gd name="adj3" fmla="val 16667"/>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rgbClr val="365A70"/>
                </a:solidFill>
                <a:latin typeface="Arial" panose="020B0604020202020204" pitchFamily="34" charset="0"/>
                <a:cs typeface="Arial" panose="020B0604020202020204" pitchFamily="34" charset="0"/>
              </a:rPr>
              <a:t>Clarify a set of specific guidelines for the support of the inter-cluster coordination for the year to come.</a:t>
            </a:r>
          </a:p>
        </p:txBody>
      </p:sp>
    </p:spTree>
    <p:extLst>
      <p:ext uri="{BB962C8B-B14F-4D97-AF65-F5344CB8AC3E}">
        <p14:creationId xmlns:p14="http://schemas.microsoft.com/office/powerpoint/2010/main" val="768058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4944"/>
            <a:ext cx="8229600" cy="1143000"/>
          </a:xfrm>
        </p:spPr>
        <p:txBody>
          <a:bodyPr/>
          <a:lstStyle/>
          <a:p>
            <a:r>
              <a:rPr lang="en-GB" dirty="0"/>
              <a:t>Thank you</a:t>
            </a:r>
          </a:p>
        </p:txBody>
      </p:sp>
      <p:sp>
        <p:nvSpPr>
          <p:cNvPr id="3" name="Slide Number Placeholder 2"/>
          <p:cNvSpPr>
            <a:spLocks noGrp="1"/>
          </p:cNvSpPr>
          <p:nvPr>
            <p:ph type="sldNum" sz="quarter" idx="12"/>
          </p:nvPr>
        </p:nvSpPr>
        <p:spPr/>
        <p:txBody>
          <a:bodyPr/>
          <a:lstStyle/>
          <a:p>
            <a:fld id="{1327C452-0D12-48F3-BB65-BBA3E6350F2C}" type="slidenum">
              <a:rPr lang="en-GB" smtClean="0"/>
              <a:t>26</a:t>
            </a:fld>
            <a:endParaRPr lang="en-GB" dirty="0"/>
          </a:p>
        </p:txBody>
      </p:sp>
    </p:spTree>
    <p:extLst>
      <p:ext uri="{BB962C8B-B14F-4D97-AF65-F5344CB8AC3E}">
        <p14:creationId xmlns:p14="http://schemas.microsoft.com/office/powerpoint/2010/main" val="597355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Participant profile</a:t>
            </a:r>
          </a:p>
        </p:txBody>
      </p:sp>
      <p:sp>
        <p:nvSpPr>
          <p:cNvPr id="3" name="Text Placeholder 2"/>
          <p:cNvSpPr>
            <a:spLocks noGrp="1"/>
          </p:cNvSpPr>
          <p:nvPr>
            <p:ph type="body" idx="1"/>
          </p:nvPr>
        </p:nvSpPr>
        <p:spPr/>
        <p:txBody>
          <a:bodyPr/>
          <a:lstStyle/>
          <a:p>
            <a:r>
              <a:rPr lang="en-GB" dirty="0"/>
              <a:t>Who participated in the survey?</a:t>
            </a:r>
          </a:p>
        </p:txBody>
      </p:sp>
      <p:sp>
        <p:nvSpPr>
          <p:cNvPr id="4" name="Slide Number Placeholder 3"/>
          <p:cNvSpPr>
            <a:spLocks noGrp="1"/>
          </p:cNvSpPr>
          <p:nvPr>
            <p:ph type="sldNum" sz="quarter" idx="12"/>
          </p:nvPr>
        </p:nvSpPr>
        <p:spPr/>
        <p:txBody>
          <a:bodyPr/>
          <a:lstStyle/>
          <a:p>
            <a:fld id="{1327C452-0D12-48F3-BB65-BBA3E6350F2C}" type="slidenum">
              <a:rPr lang="en-GB" smtClean="0"/>
              <a:t>3</a:t>
            </a:fld>
            <a:endParaRPr lang="en-GB" dirty="0"/>
          </a:p>
        </p:txBody>
      </p:sp>
    </p:spTree>
    <p:extLst>
      <p:ext uri="{BB962C8B-B14F-4D97-AF65-F5344CB8AC3E}">
        <p14:creationId xmlns:p14="http://schemas.microsoft.com/office/powerpoint/2010/main" val="2402175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GB" dirty="0"/>
              <a:t>Number of respondents by region</a:t>
            </a:r>
          </a:p>
        </p:txBody>
      </p:sp>
      <p:sp>
        <p:nvSpPr>
          <p:cNvPr id="4" name="Content Placeholder 2"/>
          <p:cNvSpPr txBox="1">
            <a:spLocks/>
          </p:cNvSpPr>
          <p:nvPr/>
        </p:nvSpPr>
        <p:spPr>
          <a:xfrm>
            <a:off x="611560" y="1417638"/>
            <a:ext cx="2736304" cy="4737125"/>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a:solidFill>
                  <a:schemeClr val="tx2"/>
                </a:solidFill>
              </a:rPr>
              <a:t>130 responses </a:t>
            </a:r>
          </a:p>
          <a:p>
            <a:pPr marL="0" indent="0">
              <a:buNone/>
            </a:pPr>
            <a:r>
              <a:rPr lang="en-GB" sz="2000" b="1" i="1" dirty="0">
                <a:solidFill>
                  <a:schemeClr val="tx2"/>
                </a:solidFill>
              </a:rPr>
              <a:t>(as of 03 October 2019)</a:t>
            </a:r>
          </a:p>
        </p:txBody>
      </p:sp>
      <p:sp>
        <p:nvSpPr>
          <p:cNvPr id="6" name="Content Placeholder 2"/>
          <p:cNvSpPr txBox="1">
            <a:spLocks/>
          </p:cNvSpPr>
          <p:nvPr/>
        </p:nvSpPr>
        <p:spPr>
          <a:xfrm>
            <a:off x="611560" y="1556792"/>
            <a:ext cx="822960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000" b="1" dirty="0">
              <a:solidFill>
                <a:schemeClr val="tx2"/>
              </a:solidFill>
            </a:endParaRPr>
          </a:p>
        </p:txBody>
      </p:sp>
      <p:pic>
        <p:nvPicPr>
          <p:cNvPr id="3" name="Picture 2">
            <a:extLst>
              <a:ext uri="{FF2B5EF4-FFF2-40B4-BE49-F238E27FC236}">
                <a16:creationId xmlns:a16="http://schemas.microsoft.com/office/drawing/2014/main" xmlns="" id="{05E23431-DF78-4779-993C-AEE0F5B1190C}"/>
              </a:ext>
            </a:extLst>
          </p:cNvPr>
          <p:cNvPicPr>
            <a:picLocks noChangeAspect="1"/>
          </p:cNvPicPr>
          <p:nvPr/>
        </p:nvPicPr>
        <p:blipFill>
          <a:blip r:embed="rId3"/>
          <a:stretch>
            <a:fillRect/>
          </a:stretch>
        </p:blipFill>
        <p:spPr>
          <a:xfrm>
            <a:off x="201558" y="2464321"/>
            <a:ext cx="8834938" cy="3340943"/>
          </a:xfrm>
          <a:prstGeom prst="rect">
            <a:avLst/>
          </a:prstGeom>
        </p:spPr>
      </p:pic>
    </p:spTree>
    <p:extLst>
      <p:ext uri="{BB962C8B-B14F-4D97-AF65-F5344CB8AC3E}">
        <p14:creationId xmlns:p14="http://schemas.microsoft.com/office/powerpoint/2010/main" val="197245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327C452-0D12-48F3-BB65-BBA3E6350F2C}" type="slidenum">
              <a:rPr lang="en-GB" smtClean="0"/>
              <a:t>5</a:t>
            </a:fld>
            <a:endParaRPr lang="en-GB" dirty="0"/>
          </a:p>
        </p:txBody>
      </p:sp>
      <p:pic>
        <p:nvPicPr>
          <p:cNvPr id="6" name="Picture 5">
            <a:extLst>
              <a:ext uri="{FF2B5EF4-FFF2-40B4-BE49-F238E27FC236}">
                <a16:creationId xmlns:a16="http://schemas.microsoft.com/office/drawing/2014/main" xmlns="" id="{A27ECDD1-D827-41EE-8F07-EEF410C12E14}"/>
              </a:ext>
            </a:extLst>
          </p:cNvPr>
          <p:cNvPicPr>
            <a:picLocks noChangeAspect="1"/>
          </p:cNvPicPr>
          <p:nvPr/>
        </p:nvPicPr>
        <p:blipFill>
          <a:blip r:embed="rId3"/>
          <a:stretch>
            <a:fillRect/>
          </a:stretch>
        </p:blipFill>
        <p:spPr>
          <a:xfrm>
            <a:off x="605879" y="1268760"/>
            <a:ext cx="5947321" cy="4977404"/>
          </a:xfrm>
          <a:prstGeom prst="rect">
            <a:avLst/>
          </a:prstGeom>
        </p:spPr>
      </p:pic>
      <p:sp>
        <p:nvSpPr>
          <p:cNvPr id="8" name="Title 7">
            <a:extLst>
              <a:ext uri="{FF2B5EF4-FFF2-40B4-BE49-F238E27FC236}">
                <a16:creationId xmlns:a16="http://schemas.microsoft.com/office/drawing/2014/main" xmlns="" id="{0ABDE2B2-236F-4DEA-AB9E-1043EC3FA473}"/>
              </a:ext>
            </a:extLst>
          </p:cNvPr>
          <p:cNvSpPr>
            <a:spLocks noGrp="1"/>
          </p:cNvSpPr>
          <p:nvPr>
            <p:ph type="title"/>
          </p:nvPr>
        </p:nvSpPr>
        <p:spPr/>
        <p:txBody>
          <a:bodyPr>
            <a:normAutofit fontScale="90000"/>
          </a:bodyPr>
          <a:lstStyle/>
          <a:p>
            <a:r>
              <a:rPr lang="en-GB" dirty="0"/>
              <a:t>Number of respondents by country</a:t>
            </a:r>
          </a:p>
        </p:txBody>
      </p:sp>
    </p:spTree>
    <p:extLst>
      <p:ext uri="{BB962C8B-B14F-4D97-AF65-F5344CB8AC3E}">
        <p14:creationId xmlns:p14="http://schemas.microsoft.com/office/powerpoint/2010/main" val="3383336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70729"/>
            <a:ext cx="8229600" cy="1714202"/>
          </a:xfrm>
        </p:spPr>
        <p:txBody>
          <a:bodyPr>
            <a:normAutofit/>
          </a:bodyPr>
          <a:lstStyle/>
          <a:p>
            <a:r>
              <a:rPr lang="en-GB" dirty="0"/>
              <a:t>Number of respondents by organization type</a:t>
            </a:r>
          </a:p>
        </p:txBody>
      </p:sp>
      <p:sp>
        <p:nvSpPr>
          <p:cNvPr id="4" name="Content Placeholder 2"/>
          <p:cNvSpPr txBox="1">
            <a:spLocks/>
          </p:cNvSpPr>
          <p:nvPr/>
        </p:nvSpPr>
        <p:spPr>
          <a:xfrm>
            <a:off x="611560" y="1628800"/>
            <a:ext cx="807524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2000" b="1" i="1" dirty="0">
              <a:solidFill>
                <a:schemeClr val="tx2"/>
              </a:solidFill>
            </a:endParaRPr>
          </a:p>
        </p:txBody>
      </p:sp>
      <p:sp>
        <p:nvSpPr>
          <p:cNvPr id="6" name="Content Placeholder 2"/>
          <p:cNvSpPr txBox="1">
            <a:spLocks/>
          </p:cNvSpPr>
          <p:nvPr/>
        </p:nvSpPr>
        <p:spPr>
          <a:xfrm>
            <a:off x="611560" y="1556792"/>
            <a:ext cx="8229600" cy="4525963"/>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GB" sz="2000" b="1" dirty="0">
              <a:solidFill>
                <a:schemeClr val="tx2"/>
              </a:solidFill>
            </a:endParaRPr>
          </a:p>
        </p:txBody>
      </p:sp>
      <p:pic>
        <p:nvPicPr>
          <p:cNvPr id="2" name="Picture 1">
            <a:extLst>
              <a:ext uri="{FF2B5EF4-FFF2-40B4-BE49-F238E27FC236}">
                <a16:creationId xmlns:a16="http://schemas.microsoft.com/office/drawing/2014/main" xmlns="" id="{C1B5B8E2-E26B-4431-9704-8C5D7A2675A0}"/>
              </a:ext>
            </a:extLst>
          </p:cNvPr>
          <p:cNvPicPr>
            <a:picLocks noChangeAspect="1"/>
          </p:cNvPicPr>
          <p:nvPr/>
        </p:nvPicPr>
        <p:blipFill>
          <a:blip r:embed="rId3"/>
          <a:stretch>
            <a:fillRect/>
          </a:stretch>
        </p:blipFill>
        <p:spPr>
          <a:xfrm>
            <a:off x="395536" y="2335907"/>
            <a:ext cx="7911660" cy="2893293"/>
          </a:xfrm>
          <a:prstGeom prst="rect">
            <a:avLst/>
          </a:prstGeom>
        </p:spPr>
      </p:pic>
    </p:spTree>
    <p:extLst>
      <p:ext uri="{BB962C8B-B14F-4D97-AF65-F5344CB8AC3E}">
        <p14:creationId xmlns:p14="http://schemas.microsoft.com/office/powerpoint/2010/main" val="1659582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GSC service usage and feedback</a:t>
            </a:r>
          </a:p>
        </p:txBody>
      </p:sp>
      <p:sp>
        <p:nvSpPr>
          <p:cNvPr id="3" name="Text Placeholder 2"/>
          <p:cNvSpPr>
            <a:spLocks noGrp="1"/>
          </p:cNvSpPr>
          <p:nvPr>
            <p:ph type="body" idx="1"/>
          </p:nvPr>
        </p:nvSpPr>
        <p:spPr/>
        <p:txBody>
          <a:bodyPr/>
          <a:lstStyle/>
          <a:p>
            <a:r>
              <a:rPr lang="en-GB" dirty="0"/>
              <a:t>What GSC services have respondents used/hosted and were they satisfied with these?</a:t>
            </a:r>
          </a:p>
        </p:txBody>
      </p:sp>
      <p:sp>
        <p:nvSpPr>
          <p:cNvPr id="4" name="Slide Number Placeholder 3"/>
          <p:cNvSpPr>
            <a:spLocks noGrp="1"/>
          </p:cNvSpPr>
          <p:nvPr>
            <p:ph type="sldNum" sz="quarter" idx="12"/>
          </p:nvPr>
        </p:nvSpPr>
        <p:spPr/>
        <p:txBody>
          <a:bodyPr/>
          <a:lstStyle/>
          <a:p>
            <a:fld id="{1327C452-0D12-48F3-BB65-BBA3E6350F2C}" type="slidenum">
              <a:rPr lang="en-GB" smtClean="0"/>
              <a:t>7</a:t>
            </a:fld>
            <a:endParaRPr lang="en-GB" dirty="0"/>
          </a:p>
        </p:txBody>
      </p:sp>
    </p:spTree>
    <p:extLst>
      <p:ext uri="{BB962C8B-B14F-4D97-AF65-F5344CB8AC3E}">
        <p14:creationId xmlns:p14="http://schemas.microsoft.com/office/powerpoint/2010/main" val="3568868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fontScale="90000"/>
          </a:bodyPr>
          <a:lstStyle/>
          <a:p>
            <a:r>
              <a:rPr lang="en-GB" dirty="0"/>
              <a:t>GSC services: number of respondents reporting using/hosting each</a:t>
            </a:r>
          </a:p>
        </p:txBody>
      </p:sp>
      <p:graphicFrame>
        <p:nvGraphicFramePr>
          <p:cNvPr id="6" name="Chart 5">
            <a:extLst>
              <a:ext uri="{FF2B5EF4-FFF2-40B4-BE49-F238E27FC236}">
                <a16:creationId xmlns:a16="http://schemas.microsoft.com/office/drawing/2014/main" xmlns="" id="{ECDB4032-2088-4A75-9ADF-6E4510EE5B34}"/>
              </a:ext>
            </a:extLst>
          </p:cNvPr>
          <p:cNvGraphicFramePr/>
          <p:nvPr>
            <p:extLst>
              <p:ext uri="{D42A27DB-BD31-4B8C-83A1-F6EECF244321}">
                <p14:modId xmlns:p14="http://schemas.microsoft.com/office/powerpoint/2010/main" val="164879646"/>
              </p:ext>
            </p:extLst>
          </p:nvPr>
        </p:nvGraphicFramePr>
        <p:xfrm>
          <a:off x="467544" y="1561654"/>
          <a:ext cx="8208912" cy="47476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67778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74638"/>
            <a:ext cx="9144000" cy="1143000"/>
          </a:xfrm>
        </p:spPr>
        <p:txBody>
          <a:bodyPr>
            <a:normAutofit/>
          </a:bodyPr>
          <a:lstStyle/>
          <a:p>
            <a:r>
              <a:rPr lang="en-GB" dirty="0"/>
              <a:t>GSC services: level of satisfaction</a:t>
            </a:r>
          </a:p>
        </p:txBody>
      </p:sp>
      <p:graphicFrame>
        <p:nvGraphicFramePr>
          <p:cNvPr id="4" name="Chart 3">
            <a:extLst>
              <a:ext uri="{FF2B5EF4-FFF2-40B4-BE49-F238E27FC236}">
                <a16:creationId xmlns:a16="http://schemas.microsoft.com/office/drawing/2014/main" xmlns="" id="{EB34CBAD-E7E4-4219-A753-2CC7792A6C5A}"/>
              </a:ext>
            </a:extLst>
          </p:cNvPr>
          <p:cNvGraphicFramePr/>
          <p:nvPr>
            <p:extLst>
              <p:ext uri="{D42A27DB-BD31-4B8C-83A1-F6EECF244321}">
                <p14:modId xmlns:p14="http://schemas.microsoft.com/office/powerpoint/2010/main" val="1969178696"/>
              </p:ext>
            </p:extLst>
          </p:nvPr>
        </p:nvGraphicFramePr>
        <p:xfrm>
          <a:off x="1343980" y="3068961"/>
          <a:ext cx="6108340" cy="3312367"/>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2">
            <a:extLst>
              <a:ext uri="{FF2B5EF4-FFF2-40B4-BE49-F238E27FC236}">
                <a16:creationId xmlns:a16="http://schemas.microsoft.com/office/drawing/2014/main" xmlns="" id="{5417434E-7284-41E9-BEC0-0A50B5A06EA8}"/>
              </a:ext>
            </a:extLst>
          </p:cNvPr>
          <p:cNvSpPr txBox="1">
            <a:spLocks/>
          </p:cNvSpPr>
          <p:nvPr/>
        </p:nvSpPr>
        <p:spPr>
          <a:xfrm>
            <a:off x="395536" y="1331276"/>
            <a:ext cx="8013104" cy="5050051"/>
          </a:xfrm>
          <a:prstGeom prst="rect">
            <a:avLst/>
          </a:prstGeom>
        </p:spPr>
        <p:txBody>
          <a:bodyPr/>
          <a:lstStyle>
            <a:lvl1pPr marL="342900" indent="-342900" algn="l" defTabSz="914400" rtl="0" eaLnBrk="1" latinLnBrk="0" hangingPunct="1">
              <a:spcBef>
                <a:spcPct val="20000"/>
              </a:spcBef>
              <a:buClr>
                <a:srgbClr val="7F1416"/>
              </a:buClr>
              <a:buFont typeface="Wingdings" pitchFamily="2"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rgbClr val="7F1416"/>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7F1416"/>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7F1416"/>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solidFill>
                  <a:srgbClr val="365A70"/>
                </a:solidFill>
                <a:latin typeface="Arial" panose="020B0604020202020204" pitchFamily="34" charset="0"/>
                <a:cs typeface="Arial" panose="020B0604020202020204" pitchFamily="34" charset="0"/>
              </a:rPr>
              <a:t>Coordination Indicator 1.1: </a:t>
            </a:r>
            <a:r>
              <a:rPr lang="en-GB" sz="2000" dirty="0">
                <a:solidFill>
                  <a:srgbClr val="365A70"/>
                </a:solidFill>
                <a:latin typeface="Arial" panose="020B0604020202020204" pitchFamily="34" charset="0"/>
                <a:cs typeface="Arial" panose="020B0604020202020204" pitchFamily="34" charset="0"/>
              </a:rPr>
              <a:t>% of stakeholders who are satisfied with the performance of the Shelter Cluster disaggregated by country-level and global.  </a:t>
            </a:r>
          </a:p>
          <a:p>
            <a:pPr marL="0" indent="0">
              <a:buNone/>
            </a:pPr>
            <a:r>
              <a:rPr lang="en-GB" sz="2000" b="1" dirty="0">
                <a:solidFill>
                  <a:srgbClr val="365A70"/>
                </a:solidFill>
                <a:latin typeface="Arial" panose="020B0604020202020204" pitchFamily="34" charset="0"/>
                <a:cs typeface="Arial" panose="020B0604020202020204" pitchFamily="34" charset="0"/>
              </a:rPr>
              <a:t>Target 2020:</a:t>
            </a:r>
            <a:r>
              <a:rPr lang="en-GB" sz="2000" dirty="0">
                <a:solidFill>
                  <a:srgbClr val="365A70"/>
                </a:solidFill>
                <a:latin typeface="Arial" panose="020B0604020202020204" pitchFamily="34" charset="0"/>
                <a:cs typeface="Arial" panose="020B0604020202020204" pitchFamily="34" charset="0"/>
              </a:rPr>
              <a:t> 90%</a:t>
            </a:r>
          </a:p>
          <a:p>
            <a:pPr marL="0" indent="0">
              <a:buNone/>
            </a:pPr>
            <a:r>
              <a:rPr lang="en-GB" sz="2000" b="1" dirty="0">
                <a:solidFill>
                  <a:srgbClr val="365A70"/>
                </a:solidFill>
                <a:latin typeface="Arial" panose="020B0604020202020204" pitchFamily="34" charset="0"/>
                <a:cs typeface="Arial" panose="020B0604020202020204" pitchFamily="34" charset="0"/>
              </a:rPr>
              <a:t>Survey result: </a:t>
            </a:r>
            <a:r>
              <a:rPr lang="en-GB" sz="2000" dirty="0">
                <a:solidFill>
                  <a:srgbClr val="365A70"/>
                </a:solidFill>
                <a:latin typeface="Arial" panose="020B0604020202020204" pitchFamily="34" charset="0"/>
                <a:cs typeface="Arial" panose="020B0604020202020204" pitchFamily="34" charset="0"/>
              </a:rPr>
              <a:t>86%</a:t>
            </a:r>
            <a:endParaRPr lang="en-GB" sz="2000" b="1" dirty="0">
              <a:solidFill>
                <a:srgbClr val="365A7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2318876"/>
      </p:ext>
    </p:extLst>
  </p:cSld>
  <p:clrMapOvr>
    <a:masterClrMapping/>
  </p:clrMapOvr>
</p:sld>
</file>

<file path=ppt/theme/theme1.xml><?xml version="1.0" encoding="utf-8"?>
<a:theme xmlns:a="http://schemas.openxmlformats.org/drawingml/2006/main" name="4. Shelter Cluster PowerPoint Template (2007 and later)">
  <a:themeElements>
    <a:clrScheme name="Shelter Cluster 3 Soft">
      <a:dk1>
        <a:sysClr val="windowText" lastClr="000000"/>
      </a:dk1>
      <a:lt1>
        <a:sysClr val="window" lastClr="FFFFFF"/>
      </a:lt1>
      <a:dk2>
        <a:srgbClr val="04314C"/>
      </a:dk2>
      <a:lt2>
        <a:srgbClr val="F6F6F6"/>
      </a:lt2>
      <a:accent1>
        <a:srgbClr val="365A70"/>
      </a:accent1>
      <a:accent2>
        <a:srgbClr val="FFC133"/>
      </a:accent2>
      <a:accent3>
        <a:srgbClr val="994345"/>
      </a:accent3>
      <a:accent4>
        <a:srgbClr val="84C559"/>
      </a:accent4>
      <a:accent5>
        <a:srgbClr val="FD3333"/>
      </a:accent5>
      <a:accent6>
        <a:srgbClr val="459FD5"/>
      </a:accent6>
      <a:hlink>
        <a:srgbClr val="994345"/>
      </a:hlink>
      <a:folHlink>
        <a:srgbClr val="7030A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1A5D493A4FFE498D319528BB467A34" ma:contentTypeVersion="5" ma:contentTypeDescription="Create a new document." ma:contentTypeScope="" ma:versionID="3df691442b703d6a64f853aca1799400">
  <xsd:schema xmlns:xsd="http://www.w3.org/2001/XMLSchema" xmlns:xs="http://www.w3.org/2001/XMLSchema" xmlns:p="http://schemas.microsoft.com/office/2006/metadata/properties" xmlns:ns2="96664bca-06c0-4657-b6f9-0a997f5ff9b9" targetNamespace="http://schemas.microsoft.com/office/2006/metadata/properties" ma:root="true" ma:fieldsID="a928d42e4db33c4b5a5a5ee8a32e6592" ns2:_="">
    <xsd:import namespace="96664bca-06c0-4657-b6f9-0a997f5ff9b9"/>
    <xsd:element name="properties">
      <xsd:complexType>
        <xsd:sequence>
          <xsd:element name="documentManagement">
            <xsd:complexType>
              <xsd:all>
                <xsd:element ref="ns2:Websio_x0020_Document_x0020_Preview" minOccurs="0"/>
                <xsd:element ref="ns2:ff39aabcbcfa4b29888983c5e6d736f9" minOccurs="0"/>
                <xsd:element ref="ns2:TaxCatchAll" minOccurs="0"/>
                <xsd:element ref="ns2:TaxKeywordTaxHT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664bca-06c0-4657-b6f9-0a997f5ff9b9" elementFormDefault="qualified">
    <xsd:import namespace="http://schemas.microsoft.com/office/2006/documentManagement/types"/>
    <xsd:import namespace="http://schemas.microsoft.com/office/infopath/2007/PartnerControls"/>
    <xsd:element name="Websio_x0020_Document_x0020_Preview" ma:index="8" nillable="true" ma:displayName="Websio Document Preview" ma:hidden="true" ma:internalName="Websio_x0020_Document_x0020_Preview">
      <xsd:simpleType>
        <xsd:restriction base="dms:Text"/>
      </xsd:simpleType>
    </xsd:element>
    <xsd:element name="ff39aabcbcfa4b29888983c5e6d736f9" ma:index="10" nillable="true" ma:taxonomy="true" ma:internalName="ff39aabcbcfa4b29888983c5e6d736f9" ma:taxonomyFieldName="Communications" ma:displayName="Communications" ma:default="" ma:fieldId="{ff39aabc-bcfa-4b29-8889-83c5e6d736f9}" ma:taxonomyMulti="true" ma:sspId="31bb8de2-2522-46a2-961a-21ec87b7ce6b" ma:termSetId="2f8f2b4b-d4e1-4fa6-a1ae-b4e143ba8fb0" ma:anchorId="00000000-0000-0000-0000-000000000000" ma:open="true" ma:isKeyword="false">
      <xsd:complexType>
        <xsd:sequence>
          <xsd:element ref="pc:Terms" minOccurs="0" maxOccurs="1"/>
        </xsd:sequence>
      </xsd:complexType>
    </xsd:element>
    <xsd:element name="TaxCatchAll" ma:index="11" nillable="true" ma:displayName="Taxonomy Catch All Column" ma:hidden="true" ma:list="{3a036ed0-d222-47b6-8583-8ea0c1662976}" ma:internalName="TaxCatchAll" ma:showField="CatchAllData"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TaxKeywordTaxHTField" ma:index="13" nillable="true" ma:taxonomy="true" ma:internalName="TaxKeywordTaxHTField" ma:taxonomyFieldName="TaxKeyword" ma:displayName="Other Keywords" ma:fieldId="{23f27201-bee3-471e-b2e7-b64fd8b7ca38}" ma:taxonomyMulti="true" ma:sspId="31bb8de2-2522-46a2-961a-21ec87b7ce6b" ma:termSetId="00000000-0000-0000-0000-000000000000" ma:anchorId="00000000-0000-0000-0000-000000000000" ma:open="true" ma:isKeyword="tru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ebsio_x0020_Document_x0020_Preview xmlns="96664bca-06c0-4657-b6f9-0a997f5ff9b9" xsi:nil="true"/>
    <TaxKeywordTaxHTField xmlns="96664bca-06c0-4657-b6f9-0a997f5ff9b9">
      <Terms xmlns="http://schemas.microsoft.com/office/infopath/2007/PartnerControls"/>
    </TaxKeywordTaxHTField>
    <ff39aabcbcfa4b29888983c5e6d736f9 xmlns="96664bca-06c0-4657-b6f9-0a997f5ff9b9">
      <Terms xmlns="http://schemas.microsoft.com/office/infopath/2007/PartnerControls"/>
    </ff39aabcbcfa4b29888983c5e6d736f9>
    <TaxCatchAll xmlns="96664bca-06c0-4657-b6f9-0a997f5ff9b9"/>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F7A4D0-F9F0-4DE7-A079-59164041DF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664bca-06c0-4657-b6f9-0a997f5ff9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3ECD35-7172-4F78-965D-C150E41533C7}">
  <ds:schemaRef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96664bca-06c0-4657-b6f9-0a997f5ff9b9"/>
    <ds:schemaRef ds:uri="http://schemas.microsoft.com/office/2006/metadata/properties"/>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B92021E4-FB18-41BB-82FD-DF26C4255F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4. Shelter Cluster PowerPoint Template (2007 and later)</Template>
  <TotalTime>1820</TotalTime>
  <Words>2636</Words>
  <Application>Microsoft Office PowerPoint</Application>
  <PresentationFormat>On-screen Show (4:3)</PresentationFormat>
  <Paragraphs>220</Paragraphs>
  <Slides>26</Slides>
  <Notes>26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Narrow</vt:lpstr>
      <vt:lpstr>Calibri</vt:lpstr>
      <vt:lpstr>Times New Roman</vt:lpstr>
      <vt:lpstr>Verdana</vt:lpstr>
      <vt:lpstr>Wingdings</vt:lpstr>
      <vt:lpstr>4. Shelter Cluster PowerPoint Template (2007 and later)</vt:lpstr>
      <vt:lpstr>Global Shelter Cluster Annual Meeting 2019</vt:lpstr>
      <vt:lpstr>Summary</vt:lpstr>
      <vt:lpstr>Participant profile</vt:lpstr>
      <vt:lpstr>Number of respondents by region</vt:lpstr>
      <vt:lpstr>Number of respondents by country</vt:lpstr>
      <vt:lpstr>Number of respondents by organization type</vt:lpstr>
      <vt:lpstr>GSC service usage and feedback</vt:lpstr>
      <vt:lpstr>GSC services: number of respondents reporting using/hosting each</vt:lpstr>
      <vt:lpstr>GSC services: level of satisfaction</vt:lpstr>
      <vt:lpstr>Satisfaction with GSC services by region</vt:lpstr>
      <vt:lpstr>Satisfaction with GSC services by organisation type</vt:lpstr>
      <vt:lpstr>Qualitative feedback on preferences to improve GSC services</vt:lpstr>
      <vt:lpstr>Feedback from national shelter coordination teams</vt:lpstr>
      <vt:lpstr>Tools used by shelter coordination teams</vt:lpstr>
      <vt:lpstr>Coordination team preparedness to address challenges</vt:lpstr>
      <vt:lpstr>Coordination team preparedness to address challenges by region</vt:lpstr>
      <vt:lpstr>Coordination team qualitative feedback on how GSC can support capacity building</vt:lpstr>
      <vt:lpstr>Coordination team access to evidence and learning</vt:lpstr>
      <vt:lpstr>Coordination team access to evidence and learning by region</vt:lpstr>
      <vt:lpstr>Coordination team feedback on country-level shelter cluster strategy</vt:lpstr>
      <vt:lpstr>Coordination team feedback on country-level shelter cluster strategy by region</vt:lpstr>
      <vt:lpstr>Feedback on GSC meeting outcomes and impediments to shelter response</vt:lpstr>
      <vt:lpstr>Number of attendees reporting each impediment to shelter response</vt:lpstr>
      <vt:lpstr>Number of attendees reporting each impediment to shelter response</vt:lpstr>
      <vt:lpstr>Feedback on what would be a great GSC 2019 meeting outcome</vt:lpstr>
      <vt:lpstr>Thank you</vt:lpstr>
    </vt:vector>
  </TitlesOfParts>
  <Company>UNHCR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Shirin Narymbaeva</dc:creator>
  <cp:lastModifiedBy>Renee Wynveen</cp:lastModifiedBy>
  <cp:revision>292</cp:revision>
  <cp:lastPrinted>2017-10-03T16:17:46Z</cp:lastPrinted>
  <dcterms:created xsi:type="dcterms:W3CDTF">2015-02-25T10:53:28Z</dcterms:created>
  <dcterms:modified xsi:type="dcterms:W3CDTF">2019-10-25T12:17:49Z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0x010100EA1A5D493A4FFE498D319528BB467A34</vt:lpwstr>
  </property>
  <property fmtid="{D5CDD505-2E9C-101B-9397-08002B2CF9AE}" pid="3" name="TaxKeyword">
    <vt:lpwstr/>
  </property>
</Properties>
</file>