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4" r:id="rId4"/>
    <p:sldId id="266" r:id="rId5"/>
    <p:sldId id="263" r:id="rId6"/>
    <p:sldId id="267" r:id="rId7"/>
    <p:sldId id="269" r:id="rId8"/>
    <p:sldId id="270" r:id="rId9"/>
    <p:sldId id="271" r:id="rId10"/>
    <p:sldId id="257" r:id="rId11"/>
    <p:sldId id="258" r:id="rId12"/>
    <p:sldId id="268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CBD2A-C71A-4C39-8D97-A96CFE6FC49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7A57E-9100-48EE-8E24-59A31F7D50A9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3C09B-7D20-44F6-B855-F95A251CE6AA}" type="slidenum">
              <a:rPr lang="en-US" altLang="en-US">
                <a:latin typeface="Arial" charset="0"/>
              </a:rPr>
              <a:pPr/>
              <a:t>6</a:t>
            </a:fld>
            <a:endParaRPr lang="en-US" altLang="en-US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aposac-haiti@yahoo.fr" TargetMode="External"/><Relationship Id="rId2" Type="http://schemas.openxmlformats.org/officeDocument/2006/relationships/hyperlink" Target="mailto:Wesleyalva580@yahoo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pierreleon04@gmail.com" TargetMode="External"/><Relationship Id="rId4" Type="http://schemas.openxmlformats.org/officeDocument/2006/relationships/hyperlink" Target="mailto:patoo74@hotmail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" y="289560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Approche Méthodologique de ciblage dans les interventions d’Oxfam - Réponse Matthew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 descr="OX_HL_C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762000"/>
            <a:ext cx="4413849" cy="168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interventions monétaires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/>
              <a:t>Mise en place des </a:t>
            </a:r>
            <a:r>
              <a:rPr lang="fr-FR" sz="2400" b="1" dirty="0" smtClean="0"/>
              <a:t>comités </a:t>
            </a:r>
            <a:r>
              <a:rPr lang="fr-FR" sz="2400" b="1" dirty="0" smtClean="0"/>
              <a:t>de ciblage</a:t>
            </a:r>
            <a:endParaRPr lang="en-US" sz="2400" b="1" dirty="0" smtClean="0"/>
          </a:p>
          <a:p>
            <a:r>
              <a:rPr lang="fr-FR" sz="2400" dirty="0" smtClean="0"/>
              <a:t>Mission d’information et d’</a:t>
            </a:r>
            <a:r>
              <a:rPr lang="fr-FR" sz="2400" dirty="0" smtClean="0"/>
              <a:t>é</a:t>
            </a:r>
            <a:r>
              <a:rPr lang="fr-FR" sz="2400" dirty="0" smtClean="0"/>
              <a:t>changes auprès des maires des CASEC et ASEC, protection civile, leaders communautaires</a:t>
            </a:r>
          </a:p>
          <a:p>
            <a:r>
              <a:rPr lang="fr-FR" sz="2400" dirty="0" smtClean="0"/>
              <a:t>mobilisation des </a:t>
            </a:r>
            <a:r>
              <a:rPr lang="fr-FR" sz="2400" dirty="0" smtClean="0"/>
              <a:t>leaders des associations de femmes, de groupement de paysans et de coopératives </a:t>
            </a:r>
            <a:r>
              <a:rPr lang="fr-FR" sz="2400" dirty="0" smtClean="0"/>
              <a:t>au niveau des </a:t>
            </a:r>
            <a:r>
              <a:rPr lang="fr-FR" sz="2400" dirty="0" smtClean="0"/>
              <a:t>sections communales </a:t>
            </a:r>
            <a:endParaRPr lang="fr-FR" sz="2400" dirty="0" smtClean="0"/>
          </a:p>
          <a:p>
            <a:r>
              <a:rPr lang="fr-FR" sz="2400" dirty="0" smtClean="0"/>
              <a:t>Informations sur la </a:t>
            </a:r>
            <a:r>
              <a:rPr lang="fr-FR" sz="2400" dirty="0" smtClean="0"/>
              <a:t>formation des comités et les critères de choix des membres de ces </a:t>
            </a:r>
            <a:r>
              <a:rPr lang="fr-FR" sz="2400" dirty="0" smtClean="0"/>
              <a:t>comités</a:t>
            </a:r>
          </a:p>
          <a:p>
            <a:r>
              <a:rPr lang="fr-FR" sz="2400" dirty="0" smtClean="0"/>
              <a:t>Demander  </a:t>
            </a:r>
            <a:r>
              <a:rPr lang="fr-FR" sz="2400" dirty="0" smtClean="0"/>
              <a:t>aux communautés de </a:t>
            </a:r>
            <a:r>
              <a:rPr lang="fr-FR" sz="2400" dirty="0" smtClean="0"/>
              <a:t>choisir des membres de comites de ciblages </a:t>
            </a:r>
            <a:r>
              <a:rPr lang="fr-FR" sz="2400" dirty="0" smtClean="0"/>
              <a:t>qui pourraient les représenter de manière transparente et </a:t>
            </a:r>
            <a:r>
              <a:rPr lang="fr-FR" sz="2400" dirty="0" smtClean="0"/>
              <a:t>impartiale</a:t>
            </a:r>
          </a:p>
          <a:p>
            <a:r>
              <a:rPr lang="fr-FR" sz="2400" dirty="0" smtClean="0"/>
              <a:t>La plupart des section communales ont mise en place de comites de ciblage composes de 05 personnes (03 hommes et 02 femmes)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Rencontre avec les comités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Présentation des projets d’</a:t>
            </a:r>
            <a:r>
              <a:rPr lang="fr-FR" dirty="0" smtClean="0"/>
              <a:t>O</a:t>
            </a:r>
            <a:r>
              <a:rPr lang="fr-FR" dirty="0" smtClean="0"/>
              <a:t>xfam</a:t>
            </a:r>
            <a:r>
              <a:rPr lang="fr-FR" dirty="0" smtClean="0"/>
              <a:t> ;</a:t>
            </a:r>
            <a:endParaRPr lang="en-US" dirty="0" smtClean="0"/>
          </a:p>
          <a:p>
            <a:pPr lvl="0"/>
            <a:r>
              <a:rPr lang="fr-FR" dirty="0" smtClean="0"/>
              <a:t>S’accorder sur les critères de ciblage des bénéficiaires</a:t>
            </a:r>
            <a:endParaRPr lang="en-US" dirty="0" smtClean="0"/>
          </a:p>
          <a:p>
            <a:pPr lvl="0"/>
            <a:r>
              <a:rPr lang="fr-FR" dirty="0" smtClean="0"/>
              <a:t>.Méthodologie de ciblage des bénéficiaires (identification et processus de validation)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838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Protocole de collaboration avec les caisse</a:t>
            </a:r>
            <a:endParaRPr lang="en-US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41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1800" b="1" dirty="0" smtClean="0"/>
              <a:t>Caisse Populaire de  Cavaillon (CAPUC)</a:t>
            </a:r>
            <a:r>
              <a:rPr lang="fr-FR" sz="1800" dirty="0" smtClean="0"/>
              <a:t> : </a:t>
            </a:r>
            <a:br>
              <a:rPr lang="fr-FR" sz="1800" dirty="0" smtClean="0"/>
            </a:br>
            <a:r>
              <a:rPr lang="fr-FR" sz="1800" u="sng" dirty="0" smtClean="0"/>
              <a:t>Adresse</a:t>
            </a:r>
            <a:r>
              <a:rPr lang="fr-FR" sz="1800" dirty="0" smtClean="0"/>
              <a:t> : cavaillon, rue Paul Eugene Magloire</a:t>
            </a:r>
            <a:endParaRPr lang="en-US" sz="1800" dirty="0" smtClean="0"/>
          </a:p>
          <a:p>
            <a:pPr>
              <a:spcBef>
                <a:spcPts val="0"/>
              </a:spcBef>
              <a:buNone/>
            </a:pPr>
            <a:r>
              <a:rPr lang="fr-FR" sz="1800" dirty="0" smtClean="0"/>
              <a:t>Directeur CAPUC: </a:t>
            </a:r>
            <a:endParaRPr lang="fr-FR" sz="1800" dirty="0" smtClean="0"/>
          </a:p>
          <a:p>
            <a:pPr>
              <a:spcBef>
                <a:spcPts val="0"/>
              </a:spcBef>
              <a:buNone/>
            </a:pPr>
            <a:r>
              <a:rPr lang="fr-FR" sz="1800" dirty="0" smtClean="0"/>
              <a:t>ALVA </a:t>
            </a:r>
            <a:r>
              <a:rPr lang="fr-FR" sz="1800" dirty="0" smtClean="0"/>
              <a:t>Wesley: 38070645</a:t>
            </a:r>
            <a:endParaRPr lang="en-US" sz="1800" dirty="0" smtClean="0"/>
          </a:p>
          <a:p>
            <a:pPr>
              <a:spcBef>
                <a:spcPts val="0"/>
              </a:spcBef>
              <a:buNone/>
            </a:pPr>
            <a:r>
              <a:rPr lang="fr-FR" sz="1800" u="sng" dirty="0" smtClean="0">
                <a:hlinkClick r:id="rId2"/>
              </a:rPr>
              <a:t>Wesleyalva580@yahoo.fr</a:t>
            </a: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r>
              <a:rPr lang="fr-FR" sz="1800" b="1" dirty="0" smtClean="0"/>
              <a:t>Caisse Populaire Sainte Anne de Camp-Perrin (CAPOSAC</a:t>
            </a:r>
            <a:r>
              <a:rPr lang="fr-FR" sz="1800" dirty="0" smtClean="0"/>
              <a:t>) :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fr-FR" sz="1800" u="sng" dirty="0" smtClean="0"/>
              <a:t>Adresse</a:t>
            </a:r>
            <a:r>
              <a:rPr lang="fr-FR" sz="1800" b="1" dirty="0" smtClean="0"/>
              <a:t> </a:t>
            </a:r>
            <a:r>
              <a:rPr lang="fr-FR" sz="1800" dirty="0" smtClean="0"/>
              <a:t>: rue Concurrence nº16, bas-camp, Camp-Perrin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fr-FR" sz="1800" dirty="0" smtClean="0"/>
              <a:t>Directeur CAPOSAC</a:t>
            </a:r>
            <a:r>
              <a:rPr lang="fr-FR" sz="1800" b="1" dirty="0" smtClean="0"/>
              <a:t> :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Patrice Denis </a:t>
            </a:r>
            <a:br>
              <a:rPr lang="en-US" sz="1800" dirty="0" smtClean="0"/>
            </a:br>
            <a:r>
              <a:rPr lang="en-US" sz="1800" dirty="0" smtClean="0"/>
              <a:t>37321833 </a:t>
            </a:r>
            <a:br>
              <a:rPr lang="en-US" sz="1800" dirty="0" smtClean="0"/>
            </a:br>
            <a:r>
              <a:rPr lang="en-US" sz="1800" u="sng" dirty="0" smtClean="0">
                <a:hlinkClick r:id="rId3"/>
              </a:rPr>
              <a:t>caposac-haiti@yahoo.fr</a:t>
            </a:r>
            <a:r>
              <a:rPr lang="en-US" sz="1800" dirty="0" smtClean="0"/>
              <a:t>  </a:t>
            </a:r>
            <a:br>
              <a:rPr lang="en-US" sz="1800" dirty="0" smtClean="0"/>
            </a:br>
            <a:r>
              <a:rPr lang="en-US" sz="1800" u="sng" dirty="0" smtClean="0">
                <a:hlinkClick r:id="rId4"/>
              </a:rPr>
              <a:t>patoo74@hotmail.com</a:t>
            </a:r>
            <a:r>
              <a:rPr lang="en-US" sz="18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fr-FR" sz="1800" b="1" dirty="0" smtClean="0"/>
              <a:t>Caisse </a:t>
            </a:r>
            <a:r>
              <a:rPr lang="fr-FR" sz="1800" b="1" dirty="0" smtClean="0"/>
              <a:t>populaire Saint Rose de MANICHE :</a:t>
            </a:r>
            <a:endParaRPr lang="en-US" sz="1800" b="1" dirty="0" smtClean="0"/>
          </a:p>
          <a:p>
            <a:pPr>
              <a:spcBef>
                <a:spcPts val="0"/>
              </a:spcBef>
            </a:pPr>
            <a:r>
              <a:rPr lang="fr-FR" sz="1800" u="sng" dirty="0" smtClean="0"/>
              <a:t>Adresse</a:t>
            </a:r>
            <a:r>
              <a:rPr lang="fr-FR" sz="1800" b="1" dirty="0" smtClean="0"/>
              <a:t> </a:t>
            </a:r>
            <a:r>
              <a:rPr lang="fr-FR" sz="1800" dirty="0" smtClean="0"/>
              <a:t>: 17 A rue </a:t>
            </a:r>
            <a:r>
              <a:rPr lang="fr-FR" sz="1800" dirty="0" err="1" smtClean="0"/>
              <a:t>Dolcine</a:t>
            </a:r>
            <a:r>
              <a:rPr lang="fr-FR" sz="1800" dirty="0" smtClean="0"/>
              <a:t> Point du Jour, </a:t>
            </a:r>
            <a:r>
              <a:rPr lang="fr-FR" sz="1800" dirty="0" err="1" smtClean="0"/>
              <a:t>Maniche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fr-FR" sz="1800" dirty="0" smtClean="0"/>
              <a:t>Directeur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fr-FR" sz="1800" dirty="0" smtClean="0"/>
              <a:t>Pierre </a:t>
            </a:r>
            <a:r>
              <a:rPr lang="fr-FR" sz="1800" dirty="0" err="1" smtClean="0"/>
              <a:t>Leon</a:t>
            </a:r>
            <a:r>
              <a:rPr lang="fr-FR" sz="1800" dirty="0" smtClean="0"/>
              <a:t> Etienne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fr-FR" sz="1800" dirty="0" smtClean="0"/>
              <a:t>EMAIL : </a:t>
            </a:r>
            <a:r>
              <a:rPr lang="fr-FR" sz="1800" u="sng" dirty="0" smtClean="0">
                <a:hlinkClick r:id="rId5"/>
              </a:rPr>
              <a:t>epierreleon04@gmail.com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fr-FR" sz="1800" dirty="0" smtClean="0"/>
              <a:t>Tel 37 23 91 33</a:t>
            </a: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Types de travaux </a:t>
            </a:r>
            <a:r>
              <a:rPr lang="fr-FR" b="1" dirty="0" smtClean="0"/>
              <a:t>CFW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 </a:t>
            </a:r>
            <a:r>
              <a:rPr lang="fr-FR" dirty="0" smtClean="0"/>
              <a:t>Ouverture</a:t>
            </a:r>
            <a:r>
              <a:rPr lang="fr-FR" dirty="0" smtClean="0"/>
              <a:t>, déblayage </a:t>
            </a:r>
            <a:r>
              <a:rPr lang="fr-FR" dirty="0" smtClean="0"/>
              <a:t>de </a:t>
            </a:r>
            <a:r>
              <a:rPr lang="fr-FR" dirty="0" smtClean="0"/>
              <a:t>routes et voie </a:t>
            </a:r>
            <a:r>
              <a:rPr lang="fr-FR" dirty="0" smtClean="0"/>
              <a:t>secondaires</a:t>
            </a:r>
            <a:endParaRPr lang="en-US" dirty="0" smtClean="0"/>
          </a:p>
          <a:p>
            <a:pPr lvl="0"/>
            <a:r>
              <a:rPr lang="fr-FR" dirty="0" smtClean="0"/>
              <a:t>Production de composte avec collecte de déchets </a:t>
            </a:r>
            <a:r>
              <a:rPr lang="fr-FR" dirty="0" smtClean="0"/>
              <a:t>végétaux/organiques</a:t>
            </a:r>
            <a:endParaRPr lang="en-US" dirty="0" smtClean="0"/>
          </a:p>
          <a:p>
            <a:pPr lvl="0"/>
            <a:r>
              <a:rPr lang="fr-FR" dirty="0" smtClean="0"/>
              <a:t>Collecter petits déchets de bois et sciure</a:t>
            </a:r>
            <a:endParaRPr lang="en-US" dirty="0" smtClean="0"/>
          </a:p>
          <a:p>
            <a:pPr lvl="0"/>
            <a:r>
              <a:rPr lang="fr-FR" dirty="0" err="1" smtClean="0"/>
              <a:t>Râtellage</a:t>
            </a:r>
            <a:r>
              <a:rPr lang="fr-FR" dirty="0" smtClean="0"/>
              <a:t> de </a:t>
            </a:r>
            <a:r>
              <a:rPr lang="fr-FR" dirty="0" smtClean="0"/>
              <a:t>parcelles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45720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de vivre PAM par Hélico et par Camion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9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400" b="1" u="sng" dirty="0" smtClean="0"/>
              <a:t>Ciblage des sites et localités</a:t>
            </a:r>
          </a:p>
          <a:p>
            <a:pPr>
              <a:spcBef>
                <a:spcPts val="0"/>
              </a:spcBef>
              <a:buNone/>
            </a:pPr>
            <a:r>
              <a:rPr lang="fr-FR" sz="2400" dirty="0" smtClean="0"/>
              <a:t>Les critères de ciblages des sites étaient basée sur: </a:t>
            </a:r>
          </a:p>
          <a:p>
            <a:pPr>
              <a:spcBef>
                <a:spcPts val="0"/>
              </a:spcBef>
            </a:pPr>
            <a:r>
              <a:rPr lang="fr-FR" sz="2400" dirty="0" smtClean="0"/>
              <a:t>L’Expérience d’Oxfam sur la zone. Oxfam </a:t>
            </a:r>
            <a:r>
              <a:rPr lang="fr-FR" sz="2400" dirty="0" smtClean="0"/>
              <a:t>est présent dans le Département du Sud depuis </a:t>
            </a:r>
            <a:r>
              <a:rPr lang="fr-FR" sz="2400" dirty="0" smtClean="0"/>
              <a:t>2009</a:t>
            </a:r>
          </a:p>
          <a:p>
            <a:pPr>
              <a:spcBef>
                <a:spcPts val="0"/>
              </a:spcBef>
            </a:pPr>
            <a:r>
              <a:rPr lang="fr-FR" sz="2400" dirty="0" smtClean="0"/>
              <a:t>La connaissance des zones enclaves par les équipes Oxfam</a:t>
            </a:r>
          </a:p>
          <a:p>
            <a:pPr>
              <a:spcBef>
                <a:spcPts val="600"/>
              </a:spcBef>
            </a:pPr>
            <a:r>
              <a:rPr lang="fr-FR" sz="2400" dirty="0" smtClean="0"/>
              <a:t>Les zones les plus touches et /ou enclave (zone de montage) privilégié </a:t>
            </a:r>
          </a:p>
          <a:p>
            <a:pPr>
              <a:spcBef>
                <a:spcPts val="0"/>
              </a:spcBef>
            </a:pPr>
            <a:r>
              <a:rPr lang="fr-FR" sz="2400" dirty="0" smtClean="0"/>
              <a:t>Certaine zone de montagne ou enclave ont été recommande par le PAM (3em section de la commune de Chantal)</a:t>
            </a:r>
          </a:p>
          <a:p>
            <a:pPr>
              <a:spcBef>
                <a:spcPts val="0"/>
              </a:spcBef>
            </a:pPr>
            <a:r>
              <a:rPr lang="fr-FR" sz="2400" dirty="0" smtClean="0"/>
              <a:t>Les localités  les plus enclavés des sections communales de Beaumont, Chantal, cavaillon, </a:t>
            </a:r>
            <a:r>
              <a:rPr lang="fr-FR" sz="2400" dirty="0" err="1" smtClean="0"/>
              <a:t>M</a:t>
            </a:r>
            <a:r>
              <a:rPr lang="fr-FR" sz="2400" dirty="0" err="1" smtClean="0"/>
              <a:t>aniche</a:t>
            </a:r>
            <a:r>
              <a:rPr lang="fr-FR" sz="2400" dirty="0" smtClean="0"/>
              <a:t>, Camp </a:t>
            </a:r>
            <a:r>
              <a:rPr lang="fr-FR" sz="2400" dirty="0" err="1" smtClean="0"/>
              <a:t>Perin</a:t>
            </a:r>
            <a:r>
              <a:rPr lang="fr-FR" sz="2400" dirty="0" smtClean="0"/>
              <a:t>, </a:t>
            </a:r>
            <a:r>
              <a:rPr lang="fr-FR" sz="2400" dirty="0" err="1" smtClean="0"/>
              <a:t>etc</a:t>
            </a:r>
            <a:r>
              <a:rPr lang="fr-FR" sz="2400" dirty="0" smtClean="0"/>
              <a:t>, retenues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Mission </a:t>
            </a:r>
            <a:r>
              <a:rPr lang="fr-FR" sz="2400" b="1" dirty="0" smtClean="0"/>
              <a:t>d’identification </a:t>
            </a:r>
            <a:r>
              <a:rPr lang="fr-FR" sz="2400" b="1" dirty="0" smtClean="0"/>
              <a:t>des bénéficiaires avec les communauté </a:t>
            </a:r>
            <a:endParaRPr lang="en-US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fr-FR" dirty="0" smtClean="0"/>
              <a:t>Echanges </a:t>
            </a:r>
            <a:r>
              <a:rPr lang="fr-FR" dirty="0" smtClean="0"/>
              <a:t>avec les Maires, ASEC, CASEC, Pasteur, protection civile et </a:t>
            </a:r>
            <a:r>
              <a:rPr lang="fr-FR" dirty="0" smtClean="0"/>
              <a:t>leaders </a:t>
            </a:r>
            <a:r>
              <a:rPr lang="fr-FR" dirty="0" smtClean="0"/>
              <a:t>communautaires dans les communes et sections </a:t>
            </a:r>
            <a:r>
              <a:rPr lang="fr-FR" dirty="0" smtClean="0"/>
              <a:t>communales</a:t>
            </a:r>
          </a:p>
          <a:p>
            <a:pPr>
              <a:spcBef>
                <a:spcPts val="0"/>
              </a:spcBef>
            </a:pPr>
            <a:r>
              <a:rPr lang="fr-FR" dirty="0" smtClean="0"/>
              <a:t>Accords les critère de ciblages</a:t>
            </a:r>
            <a:r>
              <a:rPr lang="fr-FR" dirty="0" smtClean="0"/>
              <a:t>.(Voir critères)</a:t>
            </a:r>
          </a:p>
          <a:p>
            <a:pPr>
              <a:spcBef>
                <a:spcPts val="0"/>
              </a:spcBef>
            </a:pPr>
            <a:r>
              <a:rPr lang="fr-FR" dirty="0" smtClean="0"/>
              <a:t>Elaboration des liste de bénéficiaires avec les </a:t>
            </a:r>
            <a:r>
              <a:rPr lang="fr-FR" dirty="0" smtClean="0"/>
              <a:t>communautés</a:t>
            </a:r>
            <a:endParaRPr lang="fr-FR" dirty="0" smtClean="0"/>
          </a:p>
          <a:p>
            <a:pPr>
              <a:spcBef>
                <a:spcPts val="600"/>
              </a:spcBef>
            </a:pPr>
            <a:r>
              <a:rPr lang="fr-FR" dirty="0" smtClean="0"/>
              <a:t>Prise de Points GPS pour l’atterrissage de l’hélico</a:t>
            </a:r>
            <a:endParaRPr lang="fr-FR" dirty="0" smtClean="0"/>
          </a:p>
          <a:p>
            <a:pPr>
              <a:spcBef>
                <a:spcPts val="0"/>
              </a:spcBef>
            </a:pPr>
            <a:r>
              <a:rPr lang="fr-FR" dirty="0" smtClean="0"/>
              <a:t>Estimation </a:t>
            </a:r>
            <a:r>
              <a:rPr lang="fr-FR" dirty="0" smtClean="0"/>
              <a:t>des </a:t>
            </a:r>
            <a:r>
              <a:rPr lang="fr-FR" dirty="0" smtClean="0"/>
              <a:t>quantité </a:t>
            </a:r>
            <a:r>
              <a:rPr lang="fr-FR" dirty="0" smtClean="0"/>
              <a:t>de vivres à distribuer</a:t>
            </a:r>
            <a:endParaRPr lang="fr-FR" dirty="0" smtClean="0"/>
          </a:p>
          <a:p>
            <a:pPr>
              <a:spcBef>
                <a:spcPts val="0"/>
              </a:spcBef>
            </a:pPr>
            <a:r>
              <a:rPr lang="fr-FR" dirty="0" smtClean="0"/>
              <a:t>Restitution au niveau </a:t>
            </a:r>
            <a:r>
              <a:rPr lang="fr-FR" dirty="0" smtClean="0"/>
              <a:t>communautaire: </a:t>
            </a:r>
            <a:r>
              <a:rPr lang="fr-FR" dirty="0" smtClean="0"/>
              <a:t>quantités, type de vivre, couverture </a:t>
            </a:r>
            <a:r>
              <a:rPr lang="fr-FR" dirty="0" smtClean="0"/>
              <a:t>alimentaire:</a:t>
            </a:r>
            <a:endParaRPr lang="fr-F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Critères de ciblage </a:t>
            </a:r>
            <a:r>
              <a:rPr lang="fr-FR" b="1" dirty="0" smtClean="0">
                <a:solidFill>
                  <a:srgbClr val="00B050"/>
                </a:solidFill>
              </a:rPr>
              <a:t>utilisés</a:t>
            </a:r>
            <a:r>
              <a:rPr lang="fr-FR" b="1" dirty="0" smtClean="0"/>
              <a:t> 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fr-FR" u="sng" dirty="0" smtClean="0">
                <a:solidFill>
                  <a:srgbClr val="002060"/>
                </a:solidFill>
              </a:rPr>
              <a:t>Critères de vulnérabilités</a:t>
            </a:r>
          </a:p>
          <a:p>
            <a:pPr lvl="0"/>
            <a:r>
              <a:rPr lang="fr-FR" dirty="0" smtClean="0">
                <a:solidFill>
                  <a:srgbClr val="002060"/>
                </a:solidFill>
              </a:rPr>
              <a:t>Femmes </a:t>
            </a:r>
            <a:r>
              <a:rPr lang="fr-FR" dirty="0" smtClean="0">
                <a:solidFill>
                  <a:srgbClr val="002060"/>
                </a:solidFill>
              </a:rPr>
              <a:t>enceintes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fr-FR" dirty="0" smtClean="0">
                <a:solidFill>
                  <a:srgbClr val="002060"/>
                </a:solidFill>
              </a:rPr>
              <a:t>Personnes très âgées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fr-FR" dirty="0" smtClean="0">
                <a:solidFill>
                  <a:srgbClr val="002060"/>
                </a:solidFill>
              </a:rPr>
              <a:t>Personnes très pauvres et ayant une personne décédée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fr-FR" dirty="0" smtClean="0">
                <a:solidFill>
                  <a:srgbClr val="002060"/>
                </a:solidFill>
              </a:rPr>
              <a:t>Personnes handicapées ne pouvant pas se déplacer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fr-FR" dirty="0" smtClean="0">
                <a:solidFill>
                  <a:srgbClr val="002060"/>
                </a:solidFill>
              </a:rPr>
              <a:t>Femmes avec enfants n’ayant pas de mari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fr-FR" dirty="0" smtClean="0">
                <a:solidFill>
                  <a:srgbClr val="002060"/>
                </a:solidFill>
              </a:rPr>
              <a:t>Maisons totalement détruite logeant hors de chez elle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fr-FR" dirty="0" smtClean="0">
                <a:solidFill>
                  <a:srgbClr val="002060"/>
                </a:solidFill>
              </a:rPr>
              <a:t>Personnes </a:t>
            </a:r>
            <a:r>
              <a:rPr lang="fr-FR" dirty="0" smtClean="0">
                <a:solidFill>
                  <a:srgbClr val="002060"/>
                </a:solidFill>
              </a:rPr>
              <a:t>très </a:t>
            </a:r>
            <a:r>
              <a:rPr lang="fr-FR" dirty="0" smtClean="0">
                <a:solidFill>
                  <a:srgbClr val="002060"/>
                </a:solidFill>
              </a:rPr>
              <a:t>éloignées difficilement accessibles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Préparation logistique de la distribution</a:t>
            </a:r>
            <a:endParaRPr lang="en-US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Programmation des livraison hélico ou Camion avec le PAM</a:t>
            </a:r>
          </a:p>
          <a:p>
            <a:r>
              <a:rPr lang="fr-FR" dirty="0" smtClean="0"/>
              <a:t>Tenir compte que l’</a:t>
            </a:r>
            <a:r>
              <a:rPr lang="fr-FR" dirty="0" err="1" smtClean="0"/>
              <a:t>helico</a:t>
            </a:r>
            <a:r>
              <a:rPr lang="fr-FR" dirty="0" smtClean="0"/>
              <a:t> prend une tonne max par rotation</a:t>
            </a:r>
          </a:p>
          <a:p>
            <a:r>
              <a:rPr lang="fr-FR" dirty="0" smtClean="0"/>
              <a:t>Atterrissage de l’hélico dans certaines zones, mais largage des vivres dans certains.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Transport par camion de cayes vers certaines localités accessibles, et moins de risque de pillage et braquage (Beaumont)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altLang="en-US" dirty="0" smtClean="0"/>
              <a:t/>
            </a:r>
            <a:br>
              <a:rPr lang="fr-CA" altLang="en-US" dirty="0" smtClean="0"/>
            </a:br>
            <a:r>
              <a:rPr lang="fr-CA" altLang="en-US" dirty="0" smtClean="0"/>
              <a:t> </a:t>
            </a:r>
            <a:r>
              <a:rPr lang="fr-CA" altLang="en-US" sz="2700" dirty="0" smtClean="0"/>
              <a:t>METHODOLOGIE </a:t>
            </a:r>
            <a:br>
              <a:rPr lang="fr-CA" altLang="en-US" sz="2700" dirty="0" smtClean="0"/>
            </a:br>
            <a:r>
              <a:rPr lang="fr-CA" altLang="en-US" sz="2700" dirty="0" smtClean="0"/>
              <a:t>DISTRIBUTION- OXFAM</a:t>
            </a:r>
            <a:r>
              <a:rPr lang="fr-CA" altLang="en-US" dirty="0" smtClean="0"/>
              <a:t/>
            </a:r>
            <a:br>
              <a:rPr lang="fr-CA" altLang="en-US" dirty="0" smtClean="0"/>
            </a:br>
            <a:endParaRPr lang="fr-CA" alt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228600" y="5791200"/>
            <a:ext cx="3962400" cy="1066800"/>
          </a:xfrm>
          <a:prstGeom prst="rect">
            <a:avLst/>
          </a:prstGeom>
          <a:noFill/>
          <a:ln w="25400">
            <a:solidFill>
              <a:srgbClr val="2A383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 altLang="en-US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5410200" y="1447800"/>
            <a:ext cx="3505200" cy="817563"/>
          </a:xfrm>
          <a:prstGeom prst="rect">
            <a:avLst/>
          </a:prstGeom>
          <a:noFill/>
          <a:ln w="25400">
            <a:solidFill>
              <a:srgbClr val="2A383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 altLang="en-US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5410200" y="1447801"/>
            <a:ext cx="3548063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fr-CA" altLang="en-US" b="1" dirty="0" smtClean="0">
                <a:solidFill>
                  <a:srgbClr val="3D5348"/>
                </a:solidFill>
              </a:rPr>
              <a:t>Préparation de la livraison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fr-CA" altLang="en-US" b="1" dirty="0" smtClean="0">
                <a:solidFill>
                  <a:srgbClr val="3D5348"/>
                </a:solidFill>
              </a:rPr>
              <a:t>Distribution proprement dite</a:t>
            </a:r>
            <a:endParaRPr lang="fr-CA" altLang="en-US" b="1" dirty="0">
              <a:solidFill>
                <a:srgbClr val="3D5348"/>
              </a:solidFill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3886200" y="2611438"/>
            <a:ext cx="3505200" cy="739775"/>
          </a:xfrm>
          <a:prstGeom prst="rect">
            <a:avLst/>
          </a:prstGeom>
          <a:noFill/>
          <a:ln w="25400">
            <a:solidFill>
              <a:srgbClr val="2A383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 altLang="en-US"/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1752600" y="3581400"/>
            <a:ext cx="3962400" cy="741362"/>
          </a:xfrm>
          <a:prstGeom prst="rect">
            <a:avLst/>
          </a:prstGeom>
          <a:noFill/>
          <a:ln w="25400">
            <a:solidFill>
              <a:srgbClr val="2A383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 altLang="en-US"/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685800" y="4572000"/>
            <a:ext cx="3810000" cy="914400"/>
          </a:xfrm>
          <a:prstGeom prst="rect">
            <a:avLst/>
          </a:prstGeom>
          <a:noFill/>
          <a:ln w="25400">
            <a:solidFill>
              <a:srgbClr val="2A383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 altLang="en-US"/>
          </a:p>
        </p:txBody>
      </p:sp>
      <p:sp>
        <p:nvSpPr>
          <p:cNvPr id="22537" name="Text Box 13"/>
          <p:cNvSpPr txBox="1">
            <a:spLocks noChangeArrowheads="1"/>
          </p:cNvSpPr>
          <p:nvPr/>
        </p:nvSpPr>
        <p:spPr bwMode="auto">
          <a:xfrm>
            <a:off x="3886200" y="2554288"/>
            <a:ext cx="33750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CA" altLang="en-US" sz="1400" b="1" dirty="0" smtClean="0">
                <a:solidFill>
                  <a:srgbClr val="3D5348"/>
                </a:solidFill>
              </a:rPr>
              <a:t>Rencontre communautaire  avec la population et Sensibilisation des </a:t>
            </a:r>
            <a:r>
              <a:rPr lang="fr-CA" altLang="en-US" sz="1400" b="1" dirty="0">
                <a:solidFill>
                  <a:srgbClr val="3D5348"/>
                </a:solidFill>
              </a:rPr>
              <a:t>futurs </a:t>
            </a:r>
            <a:r>
              <a:rPr lang="fr-CA" altLang="en-US" sz="1400" b="1" dirty="0" smtClean="0">
                <a:solidFill>
                  <a:srgbClr val="3D5348"/>
                </a:solidFill>
              </a:rPr>
              <a:t>bénéficiaires</a:t>
            </a:r>
          </a:p>
          <a:p>
            <a:pPr algn="ctr" eaLnBrk="1" hangingPunct="1">
              <a:spcBef>
                <a:spcPct val="50000"/>
              </a:spcBef>
            </a:pPr>
            <a:endParaRPr lang="fr-CA" altLang="en-US" sz="1400" b="1" dirty="0">
              <a:solidFill>
                <a:srgbClr val="3D5348"/>
              </a:solidFill>
            </a:endParaRPr>
          </a:p>
        </p:txBody>
      </p:sp>
      <p:sp>
        <p:nvSpPr>
          <p:cNvPr id="22538" name="Text Box 14"/>
          <p:cNvSpPr txBox="1">
            <a:spLocks noChangeArrowheads="1"/>
          </p:cNvSpPr>
          <p:nvPr/>
        </p:nvSpPr>
        <p:spPr bwMode="auto">
          <a:xfrm>
            <a:off x="1828800" y="3505200"/>
            <a:ext cx="39624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CA" altLang="en-US" sz="1400" b="1" dirty="0">
                <a:solidFill>
                  <a:srgbClr val="3D5348"/>
                </a:solidFill>
              </a:rPr>
              <a:t>Distribution de cartes par les OCB aux </a:t>
            </a:r>
            <a:r>
              <a:rPr lang="fr-CA" altLang="en-US" sz="1400" b="1" dirty="0" smtClean="0">
                <a:solidFill>
                  <a:srgbClr val="3D5348"/>
                </a:solidFill>
              </a:rPr>
              <a:t>bénéficiaires</a:t>
            </a:r>
          </a:p>
          <a:p>
            <a:pPr algn="ctr" eaLnBrk="1" hangingPunct="1">
              <a:spcBef>
                <a:spcPct val="50000"/>
              </a:spcBef>
            </a:pPr>
            <a:r>
              <a:rPr lang="fr-CA" altLang="en-US" sz="1400" b="1" dirty="0" smtClean="0">
                <a:solidFill>
                  <a:srgbClr val="3D5348"/>
                </a:solidFill>
              </a:rPr>
              <a:t>Analyse de risque avec les staff ,les leaders et les bénéficiaires/ Meilleurs choix sécuritaires adoptes</a:t>
            </a:r>
            <a:endParaRPr lang="fr-CA" altLang="en-US" sz="1400" b="1" dirty="0">
              <a:solidFill>
                <a:srgbClr val="3D5348"/>
              </a:solidFill>
            </a:endParaRPr>
          </a:p>
        </p:txBody>
      </p:sp>
      <p:sp>
        <p:nvSpPr>
          <p:cNvPr id="22539" name="Text Box 15"/>
          <p:cNvSpPr txBox="1">
            <a:spLocks noChangeArrowheads="1"/>
          </p:cNvSpPr>
          <p:nvPr/>
        </p:nvSpPr>
        <p:spPr bwMode="auto">
          <a:xfrm>
            <a:off x="762000" y="4572000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CA" altLang="en-US" sz="1600" b="1" dirty="0" smtClean="0">
                <a:solidFill>
                  <a:srgbClr val="3D5348"/>
                </a:solidFill>
              </a:rPr>
              <a:t>Préparation </a:t>
            </a:r>
            <a:r>
              <a:rPr lang="fr-CA" altLang="en-US" sz="1600" b="1" dirty="0">
                <a:solidFill>
                  <a:srgbClr val="3D5348"/>
                </a:solidFill>
              </a:rPr>
              <a:t>des listes de </a:t>
            </a:r>
            <a:r>
              <a:rPr lang="fr-CA" altLang="en-US" sz="1600" b="1" dirty="0" smtClean="0">
                <a:solidFill>
                  <a:srgbClr val="3D5348"/>
                </a:solidFill>
              </a:rPr>
              <a:t>bénéficiaires </a:t>
            </a:r>
            <a:r>
              <a:rPr lang="fr-CA" altLang="en-US" sz="1600" b="1" dirty="0">
                <a:solidFill>
                  <a:srgbClr val="3D5348"/>
                </a:solidFill>
              </a:rPr>
              <a:t>avec les </a:t>
            </a:r>
            <a:r>
              <a:rPr lang="fr-CA" altLang="en-US" sz="1600" b="1" dirty="0" smtClean="0">
                <a:solidFill>
                  <a:srgbClr val="3D5348"/>
                </a:solidFill>
              </a:rPr>
              <a:t>OCB couvrant toute la zone géographique de la zone</a:t>
            </a:r>
            <a:endParaRPr lang="fr-CA" altLang="en-US" sz="1600" b="1" dirty="0">
              <a:solidFill>
                <a:srgbClr val="3D5348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657600" y="5410200"/>
            <a:ext cx="609600" cy="606425"/>
            <a:chOff x="2016" y="3312"/>
            <a:chExt cx="384" cy="432"/>
          </a:xfrm>
        </p:grpSpPr>
        <p:sp>
          <p:nvSpPr>
            <p:cNvPr id="22556" name="Line 17"/>
            <p:cNvSpPr>
              <a:spLocks noChangeShapeType="1"/>
            </p:cNvSpPr>
            <p:nvPr/>
          </p:nvSpPr>
          <p:spPr bwMode="auto">
            <a:xfrm>
              <a:off x="2016" y="3744"/>
              <a:ext cx="384" cy="0"/>
            </a:xfrm>
            <a:prstGeom prst="line">
              <a:avLst/>
            </a:prstGeom>
            <a:noFill/>
            <a:ln w="25400">
              <a:solidFill>
                <a:srgbClr val="2A38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18"/>
            <p:cNvSpPr>
              <a:spLocks noChangeShapeType="1"/>
            </p:cNvSpPr>
            <p:nvPr/>
          </p:nvSpPr>
          <p:spPr bwMode="auto">
            <a:xfrm flipV="1">
              <a:off x="2400" y="3312"/>
              <a:ext cx="0" cy="432"/>
            </a:xfrm>
            <a:prstGeom prst="line">
              <a:avLst/>
            </a:prstGeom>
            <a:noFill/>
            <a:ln w="25400">
              <a:solidFill>
                <a:srgbClr val="2A383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495800" y="4362450"/>
            <a:ext cx="609600" cy="673100"/>
            <a:chOff x="2016" y="3312"/>
            <a:chExt cx="384" cy="432"/>
          </a:xfrm>
        </p:grpSpPr>
        <p:sp>
          <p:nvSpPr>
            <p:cNvPr id="22554" name="Line 21"/>
            <p:cNvSpPr>
              <a:spLocks noChangeShapeType="1"/>
            </p:cNvSpPr>
            <p:nvPr/>
          </p:nvSpPr>
          <p:spPr bwMode="auto">
            <a:xfrm>
              <a:off x="2016" y="3744"/>
              <a:ext cx="384" cy="0"/>
            </a:xfrm>
            <a:prstGeom prst="line">
              <a:avLst/>
            </a:prstGeom>
            <a:noFill/>
            <a:ln w="25400">
              <a:solidFill>
                <a:srgbClr val="2A38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22"/>
            <p:cNvSpPr>
              <a:spLocks noChangeShapeType="1"/>
            </p:cNvSpPr>
            <p:nvPr/>
          </p:nvSpPr>
          <p:spPr bwMode="auto">
            <a:xfrm flipV="1">
              <a:off x="2400" y="3312"/>
              <a:ext cx="0" cy="432"/>
            </a:xfrm>
            <a:prstGeom prst="line">
              <a:avLst/>
            </a:prstGeom>
            <a:noFill/>
            <a:ln w="25400">
              <a:solidFill>
                <a:srgbClr val="2A383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943600" y="3351213"/>
            <a:ext cx="609600" cy="606425"/>
            <a:chOff x="2016" y="3312"/>
            <a:chExt cx="384" cy="432"/>
          </a:xfrm>
        </p:grpSpPr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>
              <a:off x="2016" y="3744"/>
              <a:ext cx="384" cy="0"/>
            </a:xfrm>
            <a:prstGeom prst="line">
              <a:avLst/>
            </a:prstGeom>
            <a:noFill/>
            <a:ln w="25400">
              <a:solidFill>
                <a:srgbClr val="2A38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25"/>
            <p:cNvSpPr>
              <a:spLocks noChangeShapeType="1"/>
            </p:cNvSpPr>
            <p:nvPr/>
          </p:nvSpPr>
          <p:spPr bwMode="auto">
            <a:xfrm flipV="1">
              <a:off x="2400" y="3312"/>
              <a:ext cx="0" cy="432"/>
            </a:xfrm>
            <a:prstGeom prst="line">
              <a:avLst/>
            </a:prstGeom>
            <a:noFill/>
            <a:ln w="25400">
              <a:solidFill>
                <a:srgbClr val="2A383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7391400" y="2341563"/>
            <a:ext cx="609600" cy="606425"/>
            <a:chOff x="2016" y="3312"/>
            <a:chExt cx="384" cy="432"/>
          </a:xfrm>
        </p:grpSpPr>
        <p:sp>
          <p:nvSpPr>
            <p:cNvPr id="22550" name="Line 27"/>
            <p:cNvSpPr>
              <a:spLocks noChangeShapeType="1"/>
            </p:cNvSpPr>
            <p:nvPr/>
          </p:nvSpPr>
          <p:spPr bwMode="auto">
            <a:xfrm>
              <a:off x="2016" y="3744"/>
              <a:ext cx="384" cy="0"/>
            </a:xfrm>
            <a:prstGeom prst="line">
              <a:avLst/>
            </a:prstGeom>
            <a:noFill/>
            <a:ln w="25400">
              <a:solidFill>
                <a:srgbClr val="2A38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28"/>
            <p:cNvSpPr>
              <a:spLocks noChangeShapeType="1"/>
            </p:cNvSpPr>
            <p:nvPr/>
          </p:nvSpPr>
          <p:spPr bwMode="auto">
            <a:xfrm flipV="1">
              <a:off x="2400" y="3312"/>
              <a:ext cx="0" cy="432"/>
            </a:xfrm>
            <a:prstGeom prst="line">
              <a:avLst/>
            </a:prstGeom>
            <a:noFill/>
            <a:ln w="25400">
              <a:solidFill>
                <a:srgbClr val="2A383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9" name="Espace réservé du numéro de diapositive 30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7DA74CE-3118-4AC4-A3DD-CD709069E5C6}" type="slidenum">
              <a:rPr lang="fr-CA" altLang="en-US"/>
              <a:pPr/>
              <a:t>6</a:t>
            </a:fld>
            <a:r>
              <a:rPr lang="fr-CA" altLang="en-US"/>
              <a:t>/17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04800" y="5780782"/>
            <a:ext cx="3657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CA" altLang="en-US" sz="1600" b="1" dirty="0" smtClean="0">
                <a:solidFill>
                  <a:srgbClr val="3D5348"/>
                </a:solidFill>
              </a:rPr>
              <a:t>Demande autorités locales/Visite approfondies de la zone ciblée et prise de point GPS/ identification zone de largage</a:t>
            </a:r>
            <a:endParaRPr lang="fr-CA" altLang="en-US" sz="1600" b="1" dirty="0">
              <a:solidFill>
                <a:srgbClr val="3D534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-228600"/>
            <a:ext cx="4100989" cy="683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364" y="1524000"/>
            <a:ext cx="7670272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0022"/>
            <a:ext cx="7810236" cy="468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510</Words>
  <Application>Microsoft Office PowerPoint</Application>
  <PresentationFormat>Affichage à l'écran (4:3)</PresentationFormat>
  <Paragraphs>72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Office Theme</vt:lpstr>
      <vt:lpstr>Approche Méthodologique de ciblage dans les interventions d’Oxfam - Réponse Matthew</vt:lpstr>
      <vt:lpstr>Distribution de vivre PAM par Hélico et par Camion</vt:lpstr>
      <vt:lpstr>Mission d’identification des bénéficiaires avec les communauté </vt:lpstr>
      <vt:lpstr>Critères de ciblage utilisés </vt:lpstr>
      <vt:lpstr>Préparation logistique de la distribution</vt:lpstr>
      <vt:lpstr>  METHODOLOGIE  DISTRIBUTION- OXFAM </vt:lpstr>
      <vt:lpstr>Diapositive 7</vt:lpstr>
      <vt:lpstr>Diapositive 8</vt:lpstr>
      <vt:lpstr>Diapositive 9</vt:lpstr>
      <vt:lpstr>Les interventions monétaires</vt:lpstr>
      <vt:lpstr>Rencontre avec les comités</vt:lpstr>
      <vt:lpstr>Protocole de collaboration avec les caisse</vt:lpstr>
      <vt:lpstr>Types de travaux CFW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Approche Méthodologique dans le ciblage des bénéficiaires- réponse Matthew</dc:title>
  <dc:creator>Desire Youssouf Bonkoungou</dc:creator>
  <cp:lastModifiedBy>dybonkoungou</cp:lastModifiedBy>
  <cp:revision>39</cp:revision>
  <dcterms:created xsi:type="dcterms:W3CDTF">2006-08-16T00:00:00Z</dcterms:created>
  <dcterms:modified xsi:type="dcterms:W3CDTF">2016-12-20T22:21:56Z</dcterms:modified>
</cp:coreProperties>
</file>