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29"/>
  </p:notesMasterIdLst>
  <p:handoutMasterIdLst>
    <p:handoutMasterId r:id="rId30"/>
  </p:handoutMasterIdLst>
  <p:sldIdLst>
    <p:sldId id="387" r:id="rId5"/>
    <p:sldId id="393" r:id="rId6"/>
    <p:sldId id="388" r:id="rId7"/>
    <p:sldId id="394" r:id="rId8"/>
    <p:sldId id="395" r:id="rId9"/>
    <p:sldId id="404" r:id="rId10"/>
    <p:sldId id="421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7" r:id="rId20"/>
    <p:sldId id="415" r:id="rId21"/>
    <p:sldId id="416" r:id="rId22"/>
    <p:sldId id="389" r:id="rId23"/>
    <p:sldId id="391" r:id="rId24"/>
    <p:sldId id="424" r:id="rId25"/>
    <p:sldId id="425" r:id="rId26"/>
    <p:sldId id="426" r:id="rId27"/>
    <p:sldId id="420" r:id="rId2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4C"/>
    <a:srgbClr val="459FD5"/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6" autoAdjust="0"/>
    <p:restoredTop sz="90802" autoAdjust="0"/>
  </p:normalViewPr>
  <p:slideViewPr>
    <p:cSldViewPr>
      <p:cViewPr>
        <p:scale>
          <a:sx n="50" d="100"/>
          <a:sy n="50" d="100"/>
        </p:scale>
        <p:origin x="-172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orient="horz" pos="3108"/>
        <p:guide pos="2163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21/11/2015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21/11/2015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7" tIns="47428" rIns="94857" bIns="474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091261" y="0"/>
            <a:ext cx="5440065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091261" y="9372997"/>
            <a:ext cx="5440065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9063" tIns="55563" rIns="119063" bIns="55563" anchor="b"/>
          <a:lstStyle/>
          <a:p>
            <a:pPr algn="r" defTabSz="1203325"/>
            <a:r>
              <a:rPr lang="en-US" sz="1200" baseline="0">
                <a:latin typeface="Times" pitchFamily="18" charset="0"/>
              </a:rPr>
              <a:t>2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9372997"/>
            <a:ext cx="542759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542759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Traditionally this focuses</a:t>
            </a:r>
            <a:r>
              <a:rPr lang="en-GB" baseline="0" dirty="0" smtClean="0"/>
              <a:t> on the major events in the communities history, ranging from political events, a fire, building of s </a:t>
            </a:r>
            <a:r>
              <a:rPr lang="en-GB" baseline="0" dirty="0" err="1" smtClean="0"/>
              <a:t>significiant</a:t>
            </a:r>
            <a:r>
              <a:rPr lang="en-GB" baseline="0" dirty="0" smtClean="0"/>
              <a:t> building, an outbreak in disease etc. To identify the reasons for it’s vulnerability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. – there was a big flood/ hurricane/ earthquake etc. identify the larger risks. Sometimes the risks can be smaller… so we added a secondary activity – Everyday Problems. – not historical.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5147EC-321B-4541-8CA4-ECB131D3BA2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Mind map. Shows</a:t>
            </a:r>
            <a:r>
              <a:rPr lang="en-GB" baseline="0" dirty="0" smtClean="0"/>
              <a:t> the areas that people think are important. Chance for the community to understand their neighbourhood. Map illiteracy – sense of place. Important when it comes to making contact with the local authorities. Power.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5147EC-321B-4541-8CA4-ECB131D3BA2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‘Safe and Unsafe’ Extended to all aspects in the habitat. Infrastructure/ drainage and </a:t>
            </a:r>
            <a:r>
              <a:rPr lang="en-GB" baseline="0" dirty="0" err="1" smtClean="0"/>
              <a:t>wastemanagement</a:t>
            </a:r>
            <a:r>
              <a:rPr lang="en-GB" baseline="0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5147EC-321B-4541-8CA4-ECB131D3BA2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Aspects of good and bad in each</a:t>
            </a:r>
            <a:r>
              <a:rPr lang="en-GB" baseline="0" dirty="0" smtClean="0"/>
              <a:t> one</a:t>
            </a:r>
          </a:p>
          <a:p>
            <a:r>
              <a:rPr lang="en-GB" baseline="0" dirty="0" smtClean="0"/>
              <a:t>Poor materials low level of construction knowledge, short cuts in manufacturing blocks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5147EC-321B-4541-8CA4-ECB131D3BA2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Soft and hard solutions. Training, sensitisation and technical</a:t>
            </a:r>
            <a:r>
              <a:rPr lang="en-GB" baseline="0" dirty="0" smtClean="0"/>
              <a:t> solutions.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5147EC-321B-4541-8CA4-ECB131D3BA2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95536" y="6242600"/>
            <a:ext cx="1993116" cy="400110"/>
            <a:chOff x="3586996" y="6341258"/>
            <a:chExt cx="1993116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996" y="6383573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Nepal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3567056"/>
            <a:ext cx="6912768" cy="1269364"/>
          </a:xfrm>
        </p:spPr>
        <p:txBody>
          <a:bodyPr/>
          <a:lstStyle/>
          <a:p>
            <a:r>
              <a:rPr lang="en-GB" dirty="0" smtClean="0"/>
              <a:t>PRESENTATION TO RRWG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10" y="4725144"/>
            <a:ext cx="6400800" cy="1270992"/>
          </a:xfrm>
        </p:spPr>
        <p:txBody>
          <a:bodyPr/>
          <a:lstStyle/>
          <a:p>
            <a:r>
              <a:rPr lang="en-GB" dirty="0" smtClean="0"/>
              <a:t>Participatory Approach for Safe Shelter Awareness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332"/>
            <a:ext cx="2345432" cy="3306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4332"/>
            <a:ext cx="4104456" cy="27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0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10" descr="DSC021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675" y="1916832"/>
            <a:ext cx="39608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0" y="304800"/>
            <a:ext cx="820248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2 - Community Mapping and Community Visits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  <p:pic>
        <p:nvPicPr>
          <p:cNvPr id="11" name="Picture 10" descr="D:\Users\Hasibul.Bari\Desktop\Passa Photo\IMG_2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" y="908720"/>
            <a:ext cx="4592568" cy="30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6"/>
          <a:stretch/>
        </p:blipFill>
        <p:spPr bwMode="auto">
          <a:xfrm>
            <a:off x="214300" y="4149080"/>
            <a:ext cx="4648200" cy="20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85642"/>
              </p:ext>
            </p:extLst>
          </p:nvPr>
        </p:nvGraphicFramePr>
        <p:xfrm>
          <a:off x="419100" y="1988840"/>
          <a:ext cx="8208912" cy="4193997"/>
        </p:xfrm>
        <a:graphic>
          <a:graphicData uri="http://schemas.openxmlformats.org/drawingml/2006/table">
            <a:tbl>
              <a:tblPr/>
              <a:tblGrid>
                <a:gridCol w="1525550"/>
                <a:gridCol w="2083541"/>
                <a:gridCol w="1910695"/>
                <a:gridCol w="2689126"/>
              </a:tblGrid>
              <a:tr h="4372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GB" sz="1400" b="1" noProof="0" dirty="0" smtClean="0">
                          <a:latin typeface="Arial"/>
                          <a:ea typeface="Calibri"/>
                          <a:cs typeface="Times New Roman"/>
                        </a:rPr>
                        <a:t>Frequency 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b="1" noProof="0" dirty="0" smtClean="0">
                          <a:latin typeface="Arial"/>
                          <a:ea typeface="Calibri"/>
                          <a:cs typeface="Times New Roman"/>
                        </a:rPr>
                        <a:t>Impact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endParaRPr lang="en-GB" sz="1400" noProof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b="1" noProof="0" smtClean="0">
                          <a:latin typeface="Arial"/>
                          <a:ea typeface="Calibri"/>
                          <a:cs typeface="Times New Roman"/>
                        </a:rPr>
                        <a:t>Very Unlikely</a:t>
                      </a:r>
                      <a:endParaRPr lang="en-GB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endParaRPr lang="en-GB" sz="1400" noProof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b="1" noProof="0" smtClean="0">
                          <a:latin typeface="Arial"/>
                          <a:ea typeface="Calibri"/>
                          <a:cs typeface="Times New Roman"/>
                        </a:rPr>
                        <a:t>Sometimes</a:t>
                      </a:r>
                      <a:endParaRPr lang="en-GB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endParaRPr lang="en-GB" sz="1400" noProof="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b="1" noProof="0" dirty="0" smtClean="0">
                          <a:latin typeface="Arial"/>
                          <a:ea typeface="Calibri"/>
                          <a:cs typeface="Times New Roman"/>
                        </a:rPr>
                        <a:t>Very Likely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b="1" noProof="0" smtClean="0">
                          <a:latin typeface="Arial"/>
                          <a:ea typeface="Calibri"/>
                          <a:cs typeface="Times New Roman"/>
                        </a:rPr>
                        <a:t>Big Impact</a:t>
                      </a:r>
                      <a:endParaRPr lang="en-GB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Earthquake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Severe </a:t>
                      </a:r>
                      <a:r>
                        <a:rPr lang="en-GB" sz="1400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looding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 Localised</a:t>
                      </a:r>
                      <a:r>
                        <a:rPr lang="en-GB" sz="1400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looding</a:t>
                      </a:r>
                      <a:r>
                        <a:rPr lang="en-GB" sz="1400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GB" sz="1400" noProof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5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b="1" noProof="0" smtClean="0">
                          <a:latin typeface="Arial"/>
                          <a:ea typeface="Calibri"/>
                          <a:cs typeface="Times New Roman"/>
                        </a:rPr>
                        <a:t>Medium Impact</a:t>
                      </a:r>
                      <a:endParaRPr lang="en-GB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Fire</a:t>
                      </a: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Cholera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Political Outbreaks</a:t>
                      </a:r>
                      <a:r>
                        <a:rPr lang="en-GB" sz="1400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          (Coup d’État)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Cyclones (Hurricane)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Debris (lack/bad management)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Restricted access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Damaged water pipes 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Misuse of the canal 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Latrines (lack, poor maintenance)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7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b="1" noProof="0" smtClean="0">
                          <a:latin typeface="Arial"/>
                          <a:ea typeface="Calibri"/>
                          <a:cs typeface="Times New Roman"/>
                        </a:rPr>
                        <a:t>Very Limited</a:t>
                      </a:r>
                      <a:r>
                        <a:rPr lang="en-GB" sz="1400" b="1" baseline="0" noProof="0" smtClean="0">
                          <a:latin typeface="Arial"/>
                          <a:ea typeface="Calibri"/>
                          <a:cs typeface="Times New Roman"/>
                        </a:rPr>
                        <a:t> Impact</a:t>
                      </a:r>
                      <a:endParaRPr lang="en-GB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Car Accidents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  <a:defRPr/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Collapse of damaged   </a:t>
                      </a:r>
                      <a:r>
                        <a:rPr lang="en-GB" sz="1400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building</a:t>
                      </a:r>
                      <a:endParaRPr lang="en-GB" sz="14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endParaRPr lang="en-GB" sz="1400" noProof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lvl="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Swampy soil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lvl="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Unhealthy and congested market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lvl="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Lack of  gutters </a:t>
                      </a:r>
                      <a:endParaRPr lang="en-GB" sz="14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lvl="0" indent="-774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0" algn="l"/>
                        </a:tabLst>
                      </a:pPr>
                      <a:r>
                        <a:rPr lang="en-GB" sz="1400" noProof="0" dirty="0" smtClean="0">
                          <a:latin typeface="Arial"/>
                          <a:ea typeface="Calibri"/>
                          <a:cs typeface="Times New Roman"/>
                        </a:rPr>
                        <a:t>Lack of public lighting/</a:t>
                      </a:r>
                      <a:r>
                        <a:rPr lang="en-GB" sz="1400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electricity 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304800"/>
            <a:ext cx="683433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3 Impact and Frequency </a:t>
            </a:r>
          </a:p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of Hazards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  <p:pic>
        <p:nvPicPr>
          <p:cNvPr id="7" name="Picture 6" descr="D:\Users\Hasibul.Bari\Desktop\Passa Photo\IMG_2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0580"/>
            <a:ext cx="2580304" cy="17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27584" y="332656"/>
            <a:ext cx="813048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4A - Safe and </a:t>
            </a:r>
            <a:r>
              <a:rPr lang="en-US" b="1" dirty="0" smtClean="0">
                <a:solidFill>
                  <a:srgbClr val="CC140C"/>
                </a:solidFill>
                <a:latin typeface="Arial" pitchFamily="34" charset="0"/>
              </a:rPr>
              <a:t>Unsafe Habitat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  <p:pic>
        <p:nvPicPr>
          <p:cNvPr id="11" name="Picture 10" descr="D:\Users\Hasibul.Bari\Desktop\Passa Photo\IMG_2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6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8" descr="Safe and unsafe Habit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7620000" cy="45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A5 Drawings E09.jpg"/>
          <p:cNvPicPr>
            <a:picLocks noChangeAspect="1"/>
          </p:cNvPicPr>
          <p:nvPr/>
        </p:nvPicPr>
        <p:blipFill>
          <a:blip r:embed="rId4" cstate="print"/>
          <a:srcRect t="32491"/>
          <a:stretch>
            <a:fillRect/>
          </a:stretch>
        </p:blipFill>
        <p:spPr bwMode="auto">
          <a:xfrm rot="16200000">
            <a:off x="-195262" y="2328862"/>
            <a:ext cx="1897063" cy="89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0" descr="A5 Drawings E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0"/>
            <a:ext cx="1917700" cy="133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886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Poor</a:t>
            </a:r>
            <a:r>
              <a:rPr lang="en-GB" sz="1600" dirty="0" smtClean="0">
                <a:solidFill>
                  <a:srgbClr val="FF0000"/>
                </a:solidFill>
              </a:rPr>
              <a:t> materials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914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Poor</a:t>
            </a:r>
            <a:r>
              <a:rPr lang="en-GB" sz="1600" dirty="0" smtClean="0">
                <a:solidFill>
                  <a:srgbClr val="FF0000"/>
                </a:solidFill>
              </a:rPr>
              <a:t> materials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000" y="304800"/>
            <a:ext cx="582622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4B: Safe and unsafe shelter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83064"/>
              </p:ext>
            </p:extLst>
          </p:nvPr>
        </p:nvGraphicFramePr>
        <p:xfrm>
          <a:off x="334617" y="1676400"/>
          <a:ext cx="5893567" cy="3953625"/>
        </p:xfrm>
        <a:graphic>
          <a:graphicData uri="http://schemas.openxmlformats.org/drawingml/2006/table">
            <a:tbl>
              <a:tblPr/>
              <a:tblGrid>
                <a:gridCol w="1295400"/>
                <a:gridCol w="1433113"/>
                <a:gridCol w="1462487"/>
                <a:gridCol w="1702567"/>
              </a:tblGrid>
              <a:tr h="765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Feasiblility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fr-CH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Effectiveness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fr-CH" sz="11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Difficult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 smtClean="0">
                          <a:latin typeface="Calibri"/>
                          <a:ea typeface="Calibri"/>
                          <a:cs typeface="Times New Roman"/>
                        </a:rPr>
                        <a:t>Moderately </a:t>
                      </a: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difficult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fr-CH" sz="11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Easy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fr-CH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fr-CH" sz="1100" b="1" dirty="0" smtClean="0">
                          <a:latin typeface="Calibri"/>
                          <a:ea typeface="Calibri"/>
                          <a:cs typeface="Times New Roman"/>
                        </a:rPr>
                        <a:t> Effective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 smtClean="0">
                          <a:latin typeface="Calibri"/>
                          <a:ea typeface="Calibri"/>
                          <a:cs typeface="Times New Roman"/>
                        </a:rPr>
                        <a:t>Moderately Effective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fr-CH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r>
                        <a:rPr lang="fr-CH" sz="1100" b="1" dirty="0" smtClean="0">
                          <a:latin typeface="Calibri"/>
                          <a:ea typeface="Calibri"/>
                          <a:cs typeface="Times New Roman"/>
                        </a:rPr>
                        <a:t>Not effective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fr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fr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22700" algn="l"/>
                        </a:tabLst>
                      </a:pPr>
                      <a:endParaRPr lang="fr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21" name="Picture 2" descr="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6873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2" name="Picture 3" descr="A5 Drawings F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95600"/>
            <a:ext cx="723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4" descr="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14600"/>
            <a:ext cx="627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5" descr="B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614613"/>
            <a:ext cx="10493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6" descr="PASSA 0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514600"/>
            <a:ext cx="7953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6" name="Picture 7" descr="E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3581400"/>
            <a:ext cx="11445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8" descr="A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6151" y="3657600"/>
            <a:ext cx="11398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9" descr="B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3581400"/>
            <a:ext cx="1295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14" descr="A5 Drawings I08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4800600"/>
            <a:ext cx="6016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927" y="304800"/>
            <a:ext cx="2915073" cy="22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5" name="Picture 43" descr="6000932371_081d4a1f8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48400" y="4114800"/>
            <a:ext cx="2895600" cy="1627188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5791200" y="3048000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27432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Gain knowledge of materials and safer construction techniques</a:t>
            </a:r>
            <a:endParaRPr lang="en-GB" sz="1400" i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27584" y="305604"/>
            <a:ext cx="4953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5 Options for Solutions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16200000">
            <a:off x="-712753" y="3679414"/>
            <a:ext cx="1705795" cy="366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Effectiveness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771800" y="1262033"/>
            <a:ext cx="12298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Difficulty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676400"/>
          <a:ext cx="8839200" cy="4221468"/>
        </p:xfrm>
        <a:graphic>
          <a:graphicData uri="http://schemas.openxmlformats.org/drawingml/2006/table">
            <a:tbl>
              <a:tblPr/>
              <a:tblGrid>
                <a:gridCol w="1163052"/>
                <a:gridCol w="1199149"/>
                <a:gridCol w="1447801"/>
                <a:gridCol w="1295398"/>
                <a:gridCol w="1219200"/>
                <a:gridCol w="1447802"/>
                <a:gridCol w="1066798"/>
              </a:tblGrid>
              <a:tr h="273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Calibri"/>
                          <a:ea typeface="Calibri"/>
                          <a:cs typeface="Times New Roman"/>
                        </a:rPr>
                        <a:t>Problem</a:t>
                      </a:r>
                      <a:endParaRPr lang="en-GB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STEP 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STEP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STEP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STEP 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STEP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Calibri"/>
                          <a:ea typeface="Calibri"/>
                          <a:cs typeface="Times New Roman"/>
                        </a:rPr>
                        <a:t>Solution</a:t>
                      </a:r>
                      <a:endParaRPr lang="en-GB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26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1" noProof="0" dirty="0" smtClean="0">
                          <a:latin typeface="Calibri"/>
                          <a:ea typeface="Calibri"/>
                          <a:cs typeface="Times New Roman"/>
                        </a:rPr>
                        <a:t>DEBRIS Management</a:t>
                      </a:r>
                      <a:endParaRPr lang="fr-FR" sz="1200" i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 noProof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Sensitisation</a:t>
                      </a:r>
                      <a:r>
                        <a:rPr lang="fr-FR" sz="1400" b="1" i="1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FR" sz="1100" b="0" i="1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 the </a:t>
                      </a:r>
                      <a:r>
                        <a:rPr lang="fr-FR" sz="1100" b="0" i="1" noProof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problem</a:t>
                      </a:r>
                      <a:endParaRPr lang="fr-FR" sz="1400" b="0" i="1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Improve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infrastructure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dirty="0" err="1" smtClean="0">
                          <a:latin typeface="Arial" pitchFamily="34" charset="0"/>
                          <a:cs typeface="Arial" pitchFamily="34" charset="0"/>
                        </a:rPr>
                        <a:t>around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dirty="0" err="1" smtClean="0">
                          <a:latin typeface="Arial" pitchFamily="34" charset="0"/>
                          <a:cs typeface="Arial" pitchFamily="34" charset="0"/>
                        </a:rPr>
                        <a:t>debris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 management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fr-FR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related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latin typeface="Arial" pitchFamily="34" charset="0"/>
                          <a:cs typeface="Arial" pitchFamily="34" charset="0"/>
                        </a:rPr>
                        <a:t>Creation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 of 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system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for </a:t>
                      </a:r>
                      <a:r>
                        <a:rPr lang="fr-FR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debris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management 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Maintenance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fr-FR" sz="1100" dirty="0" err="1" smtClean="0">
                          <a:latin typeface="Arial" pitchFamily="34" charset="0"/>
                          <a:cs typeface="Arial" pitchFamily="34" charset="0"/>
                        </a:rPr>
                        <a:t>ollow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 up and of new system </a:t>
                      </a:r>
                      <a:endParaRPr lang="en-GB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Engagement</a:t>
                      </a:r>
                      <a:r>
                        <a:rPr lang="fr-FR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 local </a:t>
                      </a:r>
                      <a:r>
                        <a:rPr lang="fr-FR" sz="1100" dirty="0" err="1" smtClean="0">
                          <a:latin typeface="Arial" pitchFamily="34" charset="0"/>
                          <a:cs typeface="Arial" pitchFamily="34" charset="0"/>
                        </a:rPr>
                        <a:t>authorities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fr-FR" sz="1100" dirty="0" err="1" smtClean="0">
                          <a:latin typeface="Arial" pitchFamily="34" charset="0"/>
                          <a:cs typeface="Arial" pitchFamily="34" charset="0"/>
                        </a:rPr>
                        <a:t>request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 for support </a:t>
                      </a:r>
                      <a:endParaRPr lang="en-GB" sz="11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Good </a:t>
                      </a:r>
                      <a:r>
                        <a:rPr lang="fr-FR" sz="1200" dirty="0" err="1" smtClean="0"/>
                        <a:t>debris</a:t>
                      </a:r>
                      <a:r>
                        <a:rPr lang="fr-FR" sz="1200" baseline="0" dirty="0" smtClean="0"/>
                        <a:t> management, and the area </a:t>
                      </a:r>
                      <a:r>
                        <a:rPr lang="fr-FR" sz="1200" baseline="0" dirty="0" err="1" smtClean="0"/>
                        <a:t>is</a:t>
                      </a:r>
                      <a:r>
                        <a:rPr lang="fr-FR" sz="1200" baseline="0" dirty="0" smtClean="0"/>
                        <a:t> clean 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1200" i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Hygiene Promotion</a:t>
                      </a:r>
                      <a:endParaRPr lang="en-GB" sz="1200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1200" i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Training</a:t>
                      </a:r>
                      <a:r>
                        <a:rPr lang="en-US" sz="1200" i="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Capacity building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Collection and </a:t>
                      </a:r>
                      <a:r>
                        <a:rPr lang="fr-FR" sz="1200" dirty="0" err="1" smtClean="0">
                          <a:solidFill>
                            <a:srgbClr val="FF0000"/>
                          </a:solidFill>
                        </a:rPr>
                        <a:t>debris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 dumping 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Punctual verification of collection and debris dumping</a:t>
                      </a:r>
                      <a:endParaRPr lang="en-GB" sz="1200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221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Resources needed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Existing Capacity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Responsibilities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Resources needed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Existing Capacity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Responsibilities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  <a:ea typeface="Calibri"/>
                          <a:cs typeface="Times New Roman"/>
                        </a:rPr>
                        <a:t>Resources needed</a:t>
                      </a:r>
                      <a:endParaRPr lang="en-GB" sz="12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  <a:ea typeface="Calibri"/>
                          <a:cs typeface="Times New Roman"/>
                        </a:rPr>
                        <a:t>Existing Capacity</a:t>
                      </a:r>
                      <a:endParaRPr lang="en-GB" sz="12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  <a:ea typeface="Calibri"/>
                          <a:cs typeface="Times New Roman"/>
                        </a:rPr>
                        <a:t>Responsibilities</a:t>
                      </a:r>
                      <a:endParaRPr lang="en-GB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Resources needed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Existing Capacity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Responsibilities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Resources needed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Existing Capacity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Responsibilities</a:t>
                      </a:r>
                      <a:endParaRPr lang="en-GB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4" marR="4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pic>
        <p:nvPicPr>
          <p:cNvPr id="97282" name="Picture 2" descr="C:\Documents and Settings\User\Local Settings\Temporary Internet Files\Content.IE5\YRDX50TT\MC90043260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971800"/>
            <a:ext cx="761886" cy="761886"/>
          </a:xfrm>
          <a:prstGeom prst="rect">
            <a:avLst/>
          </a:prstGeom>
          <a:noFill/>
        </p:spPr>
      </p:pic>
      <p:pic>
        <p:nvPicPr>
          <p:cNvPr id="97284" name="Picture 4" descr="C:\Documents and Settings\User\Local Settings\Temporary Internet Files\Content.IE5\PX2V96N0\MC9004326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838200" cy="838200"/>
          </a:xfrm>
          <a:prstGeom prst="rect">
            <a:avLst/>
          </a:prstGeom>
          <a:noFill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304800"/>
            <a:ext cx="4953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6 – Planning for change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27075" y="764704"/>
            <a:ext cx="7959725" cy="551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1800" baseline="0" dirty="0" smtClean="0">
                <a:latin typeface="Arial" pitchFamily="34" charset="0"/>
              </a:rPr>
              <a:t>Community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sz="1800" baseline="0" dirty="0" smtClean="0">
                <a:latin typeface="Arial" pitchFamily="34" charset="0"/>
              </a:rPr>
              <a:t>Action plan - example</a:t>
            </a:r>
            <a:endParaRPr lang="en-US" baseline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16</a:t>
            </a:fld>
            <a:endParaRPr lang="en-GB" dirty="0"/>
          </a:p>
        </p:txBody>
      </p:sp>
      <p:pic>
        <p:nvPicPr>
          <p:cNvPr id="3" name="Picture 2" descr="D:\Users\Hasibul.Bari\Desktop\Passa Photo\IMG_2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8712968" cy="58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890" y="108629"/>
            <a:ext cx="4953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6 – Planning for change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8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5616" y="1196752"/>
            <a:ext cx="86868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28613" indent="-328613">
              <a:lnSpc>
                <a:spcPct val="124000"/>
              </a:lnSpc>
              <a:spcBef>
                <a:spcPts val="700"/>
              </a:spcBef>
              <a:buClr>
                <a:srgbClr val="CC0000"/>
              </a:buClr>
              <a:buSzPct val="70000"/>
              <a:buFont typeface="Wingdings" pitchFamily="2" charset="2"/>
              <a:buChar char="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</a:pPr>
            <a:r>
              <a:rPr lang="en-US" sz="2000" baseline="0" dirty="0">
                <a:latin typeface="Arial" pitchFamily="34" charset="0"/>
              </a:rPr>
              <a:t>Identify possible problems in implementing the plan to make improvements in shelter safety</a:t>
            </a:r>
            <a:endParaRPr lang="en-GB" sz="2000" baseline="0" dirty="0">
              <a:latin typeface="Arial" pitchFamily="34" charset="0"/>
            </a:endParaRPr>
          </a:p>
          <a:p>
            <a:pPr marL="328613" indent="-328613">
              <a:lnSpc>
                <a:spcPct val="124000"/>
              </a:lnSpc>
              <a:spcBef>
                <a:spcPts val="700"/>
              </a:spcBef>
              <a:buClr>
                <a:srgbClr val="CC0000"/>
              </a:buClr>
              <a:buSzPct val="70000"/>
              <a:buFont typeface="Wingdings" pitchFamily="2" charset="2"/>
              <a:buChar char="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</a:pPr>
            <a:r>
              <a:rPr lang="en-US" sz="2000" baseline="0" dirty="0">
                <a:latin typeface="Arial" pitchFamily="34" charset="0"/>
              </a:rPr>
              <a:t>Seek solutions to these problems</a:t>
            </a:r>
            <a:endParaRPr lang="en-GB" sz="2000" baseline="0" dirty="0">
              <a:latin typeface="Arial" pitchFamily="34" charset="0"/>
            </a:endParaRPr>
          </a:p>
          <a:p>
            <a:pPr marL="328613" indent="-328613">
              <a:lnSpc>
                <a:spcPct val="124000"/>
              </a:lnSpc>
              <a:spcBef>
                <a:spcPts val="700"/>
              </a:spcBef>
              <a:buClr>
                <a:srgbClr val="CC0000"/>
              </a:buClr>
              <a:buSzPct val="70000"/>
              <a:buFont typeface="Wingdings" pitchFamily="2" charset="2"/>
              <a:buChar char="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</a:pPr>
            <a:r>
              <a:rPr lang="en-US" sz="2000" baseline="0" dirty="0">
                <a:latin typeface="Arial" pitchFamily="34" charset="0"/>
              </a:rPr>
              <a:t>Identify possible changes needed in the plan</a:t>
            </a:r>
            <a:r>
              <a:rPr lang="en-GB" sz="2000" baseline="0" dirty="0">
                <a:latin typeface="Arial" pitchFamily="34" charset="0"/>
              </a:rPr>
              <a:t> </a:t>
            </a:r>
          </a:p>
          <a:p>
            <a:pPr marL="328613" indent="-328613">
              <a:lnSpc>
                <a:spcPct val="124000"/>
              </a:lnSpc>
              <a:spcBef>
                <a:spcPts val="700"/>
              </a:spcBef>
              <a:buClr>
                <a:srgbClr val="CC0000"/>
              </a:buClr>
              <a:buSzPct val="70000"/>
              <a:buFont typeface="Wingdings" pitchFamily="2" charset="2"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73747" name="Group 19"/>
          <p:cNvGraphicFramePr>
            <a:graphicFrameLocks noGrp="1"/>
          </p:cNvGraphicFramePr>
          <p:nvPr/>
        </p:nvGraphicFramePr>
        <p:xfrm>
          <a:off x="1143000" y="3505200"/>
          <a:ext cx="6629400" cy="2108200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1C2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 the group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 deal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by itself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without changing the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1C2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 the group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 deal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by itself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changes in the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1C2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 that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cannot be solved by the group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but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 be solved with outside help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1C2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 for which the group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cannot think of a solution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even with outside help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2590" y="303039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baseline="0" dirty="0" err="1" smtClean="0">
                <a:solidFill>
                  <a:srgbClr val="CC140C"/>
                </a:solidFill>
                <a:latin typeface="Arial" pitchFamily="34" charset="0"/>
              </a:rPr>
              <a:t>Activity</a:t>
            </a:r>
            <a:r>
              <a:rPr lang="es-ES" b="1" baseline="0" dirty="0" smtClean="0">
                <a:solidFill>
                  <a:srgbClr val="CC140C"/>
                </a:solidFill>
                <a:latin typeface="Arial" pitchFamily="34" charset="0"/>
              </a:rPr>
              <a:t> 7: </a:t>
            </a:r>
            <a:r>
              <a:rPr lang="es-ES" b="1" baseline="0" dirty="0" err="1" smtClean="0">
                <a:solidFill>
                  <a:srgbClr val="CC140C"/>
                </a:solidFill>
                <a:latin typeface="Arial" pitchFamily="34" charset="0"/>
              </a:rPr>
              <a:t>Problem</a:t>
            </a:r>
            <a:r>
              <a:rPr lang="es-ES" b="1" baseline="0" dirty="0" smtClean="0">
                <a:solidFill>
                  <a:srgbClr val="CC140C"/>
                </a:solidFill>
                <a:latin typeface="Arial" pitchFamily="34" charset="0"/>
              </a:rPr>
              <a:t> Box</a:t>
            </a:r>
            <a:endParaRPr lang="en-GB" b="1" baseline="0" dirty="0">
              <a:solidFill>
                <a:srgbClr val="CC140C"/>
              </a:solidFill>
              <a:latin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590" y="303039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baseline="0" dirty="0" smtClean="0">
                <a:solidFill>
                  <a:srgbClr val="CC140C"/>
                </a:solidFill>
                <a:latin typeface="Arial" pitchFamily="34" charset="0"/>
              </a:rPr>
              <a:t>Activity 8: Monitoring and Evaluation</a:t>
            </a:r>
            <a:endParaRPr lang="en-GB" b="1" baseline="0" dirty="0">
              <a:solidFill>
                <a:srgbClr val="CC140C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62646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 smtClean="0">
                <a:solidFill>
                  <a:srgbClr val="C00000"/>
                </a:solidFill>
                <a:latin typeface="Arial" pitchFamily="34" charset="0"/>
              </a:rPr>
              <a:t>Monitoring against the action plan</a:t>
            </a:r>
          </a:p>
          <a:p>
            <a:endParaRPr lang="en-GB" sz="2000" baseline="0" dirty="0" smtClean="0">
              <a:latin typeface="Arial" pitchFamily="34" charset="0"/>
            </a:endParaRPr>
          </a:p>
          <a:p>
            <a:r>
              <a:rPr lang="en-GB" sz="2000" baseline="0" dirty="0" smtClean="0">
                <a:latin typeface="Arial" pitchFamily="34" charset="0"/>
              </a:rPr>
              <a:t>Roles and responsibilities:</a:t>
            </a:r>
          </a:p>
          <a:p>
            <a:endParaRPr lang="en-GB" sz="2000" baseline="0" dirty="0" smtClean="0">
              <a:latin typeface="Arial" pitchFamily="34" charset="0"/>
            </a:endParaRPr>
          </a:p>
          <a:p>
            <a:r>
              <a:rPr lang="en-GB" sz="2000" baseline="0" dirty="0" smtClean="0">
                <a:latin typeface="Arial" pitchFamily="34" charset="0"/>
              </a:rPr>
              <a:t>Community</a:t>
            </a:r>
          </a:p>
          <a:p>
            <a:r>
              <a:rPr lang="en-GB" sz="2000" baseline="0" dirty="0" smtClean="0">
                <a:latin typeface="Arial" pitchFamily="34" charset="0"/>
              </a:rPr>
              <a:t>Committees / Community based organisations</a:t>
            </a:r>
          </a:p>
          <a:p>
            <a:r>
              <a:rPr lang="en-GB" sz="2000" baseline="0" dirty="0" smtClean="0">
                <a:latin typeface="Arial" pitchFamily="34" charset="0"/>
              </a:rPr>
              <a:t>Red Cross Society</a:t>
            </a:r>
          </a:p>
          <a:p>
            <a:r>
              <a:rPr lang="en-GB" sz="2000" baseline="0" dirty="0" smtClean="0">
                <a:latin typeface="Arial" pitchFamily="34" charset="0"/>
              </a:rPr>
              <a:t>Local authorities</a:t>
            </a:r>
          </a:p>
          <a:p>
            <a:endParaRPr lang="en-GB" sz="2000" baseline="0" dirty="0" smtClean="0">
              <a:latin typeface="Arial" pitchFamily="34" charset="0"/>
            </a:endParaRPr>
          </a:p>
          <a:p>
            <a:r>
              <a:rPr lang="en-GB" sz="2000" baseline="0" dirty="0" smtClean="0">
                <a:latin typeface="Arial" pitchFamily="34" charset="0"/>
              </a:rPr>
              <a:t>Using:</a:t>
            </a:r>
          </a:p>
          <a:p>
            <a:r>
              <a:rPr lang="en-GB" sz="2000" baseline="0" dirty="0" smtClean="0">
                <a:latin typeface="Arial" pitchFamily="34" charset="0"/>
              </a:rPr>
              <a:t>Indicators, mapping, progress meetings to monitor the changes…and highlight blockages and solutions</a:t>
            </a:r>
            <a:endParaRPr lang="en-GB" sz="2000" baseline="0" dirty="0">
              <a:latin typeface="Arial" pitchFamily="34" charset="0"/>
            </a:endParaRPr>
          </a:p>
        </p:txBody>
      </p:sp>
      <p:sp>
        <p:nvSpPr>
          <p:cNvPr id="4" name="Circular Arrow 3"/>
          <p:cNvSpPr/>
          <p:nvPr/>
        </p:nvSpPr>
        <p:spPr>
          <a:xfrm>
            <a:off x="6732240" y="1988840"/>
            <a:ext cx="2057400" cy="22098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5400000">
            <a:off x="7189440" y="2755776"/>
            <a:ext cx="990600" cy="190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13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AT" b="1" dirty="0"/>
              <a:t>The 8 traditional PASSA sessions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Historical profile (and every-day problems) </a:t>
            </a:r>
            <a:r>
              <a:rPr lang="de-AT" dirty="0"/>
              <a:t>– mapping risks and challenges on time line/seasonal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Community Mapping and Community visits </a:t>
            </a:r>
            <a:r>
              <a:rPr lang="de-AT" dirty="0"/>
              <a:t>– transect walks and mapping the settlement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Impact and frequency of Hazards </a:t>
            </a:r>
            <a:r>
              <a:rPr lang="de-AT" dirty="0"/>
              <a:t>– Which hazards happen most often and cause the most damage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Safe and Unsafe </a:t>
            </a:r>
            <a:r>
              <a:rPr lang="de-AT" b="1" dirty="0" smtClean="0"/>
              <a:t>Shelter and Settlement </a:t>
            </a:r>
            <a:r>
              <a:rPr lang="de-AT" dirty="0"/>
              <a:t>– identifying safe and unsafe shelter practices in the community/district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Options for Solutions</a:t>
            </a:r>
            <a:r>
              <a:rPr lang="de-AT" dirty="0"/>
              <a:t>– selecting appropriate measure of improvement which are achievable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Planning for Change–creating a plan with all the steps needed to reach improved shelter </a:t>
            </a:r>
            <a:r>
              <a:rPr lang="de-AT" b="1" dirty="0" smtClean="0"/>
              <a:t>and Settlement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Problem Box</a:t>
            </a:r>
            <a:r>
              <a:rPr lang="de-AT" dirty="0"/>
              <a:t>– identifying problems which may need to be overcome (iterative with the plan)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de-AT" b="1" dirty="0"/>
              <a:t>Monitoring Plan</a:t>
            </a:r>
            <a:r>
              <a:rPr lang="de-AT" dirty="0"/>
              <a:t>– assign tasks/steps to members of the community , design monitoring methodology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81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it is</a:t>
            </a:r>
            <a:r>
              <a:rPr lang="en-GB" dirty="0" smtClean="0"/>
              <a:t>?</a:t>
            </a:r>
          </a:p>
          <a:p>
            <a:r>
              <a:rPr lang="en-GB" dirty="0" smtClean="0"/>
              <a:t>PASSA </a:t>
            </a:r>
            <a:r>
              <a:rPr lang="en-GB" dirty="0" err="1" smtClean="0"/>
              <a:t>ToT</a:t>
            </a:r>
            <a:r>
              <a:rPr lang="en-GB" dirty="0" smtClean="0"/>
              <a:t> Training – Nepal – November 2015</a:t>
            </a:r>
            <a:endParaRPr lang="en-GB" dirty="0" smtClean="0"/>
          </a:p>
          <a:p>
            <a:r>
              <a:rPr lang="en-GB" dirty="0" smtClean="0"/>
              <a:t>How it fits into Reconstruction and Recovery Work Plan of Collective Approach?</a:t>
            </a:r>
          </a:p>
          <a:p>
            <a:r>
              <a:rPr lang="en-GB" dirty="0" smtClean="0"/>
              <a:t>Who else is using it in Nepal EQ response?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84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did authors envisage PASSA would fit 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8424936" cy="47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56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PASSA Trainers of Trainers (</a:t>
            </a:r>
            <a:r>
              <a:rPr lang="en-GB" dirty="0" err="1" smtClean="0"/>
              <a:t>ToT</a:t>
            </a:r>
            <a:r>
              <a:rPr lang="en-GB" dirty="0" smtClean="0"/>
              <a:t>) Nepal – November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PASSA </a:t>
            </a:r>
            <a:r>
              <a:rPr lang="en-GB" dirty="0" err="1" smtClean="0"/>
              <a:t>ToT</a:t>
            </a:r>
            <a:r>
              <a:rPr lang="en-GB" dirty="0" smtClean="0"/>
              <a:t> undertaken in Nepal in </a:t>
            </a:r>
            <a:r>
              <a:rPr lang="en-GB" dirty="0" smtClean="0"/>
              <a:t>November 2015</a:t>
            </a:r>
            <a:endParaRPr lang="en-GB" dirty="0" smtClean="0"/>
          </a:p>
          <a:p>
            <a:r>
              <a:rPr lang="en-GB" dirty="0" smtClean="0"/>
              <a:t>2 Facilitators from IFRC </a:t>
            </a:r>
          </a:p>
          <a:p>
            <a:r>
              <a:rPr lang="en-GB" dirty="0" smtClean="0"/>
              <a:t>34 Participants from xxx Organisations including </a:t>
            </a:r>
            <a:r>
              <a:rPr lang="en-GB" dirty="0" err="1" smtClean="0"/>
              <a:t>xxxxxx</a:t>
            </a:r>
            <a:endParaRPr lang="en-GB" dirty="0" smtClean="0"/>
          </a:p>
          <a:p>
            <a:r>
              <a:rPr lang="en-GB" dirty="0" smtClean="0"/>
              <a:t>PASSA Manual already translated in Nepali through Habitat for Humanity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21161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PASSA in Nepal for Earthquake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Now PASSA Working Group established through Shelter Cluster</a:t>
            </a:r>
          </a:p>
          <a:p>
            <a:r>
              <a:rPr lang="en-GB" dirty="0" smtClean="0"/>
              <a:t>PASSA Technical Share Folder set up through Dropbox for Nepal Community of Practice.</a:t>
            </a:r>
          </a:p>
          <a:p>
            <a:r>
              <a:rPr lang="en-GB" dirty="0" smtClean="0"/>
              <a:t>Now developing context specific training </a:t>
            </a:r>
            <a:r>
              <a:rPr lang="en-GB" dirty="0" smtClean="0"/>
              <a:t>cards – CARE taking lead.</a:t>
            </a:r>
            <a:endParaRPr lang="en-GB" dirty="0" smtClean="0"/>
          </a:p>
          <a:p>
            <a:r>
              <a:rPr lang="en-GB" dirty="0" smtClean="0"/>
              <a:t>Partners </a:t>
            </a:r>
            <a:r>
              <a:rPr lang="en-GB" dirty="0" smtClean="0"/>
              <a:t>now </a:t>
            </a:r>
            <a:r>
              <a:rPr lang="en-GB" dirty="0" smtClean="0"/>
              <a:t>developing projects and programmes to integrate PASSA.</a:t>
            </a:r>
          </a:p>
          <a:p>
            <a:r>
              <a:rPr lang="en-GB" dirty="0" smtClean="0"/>
              <a:t>Plan to have second </a:t>
            </a:r>
            <a:r>
              <a:rPr lang="en-GB" dirty="0" err="1" smtClean="0"/>
              <a:t>ToT</a:t>
            </a:r>
            <a:r>
              <a:rPr lang="en-GB" dirty="0" smtClean="0"/>
              <a:t> </a:t>
            </a:r>
            <a:r>
              <a:rPr lang="en-GB" dirty="0" smtClean="0"/>
              <a:t>Training in December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12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PASSA Task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CARE </a:t>
            </a:r>
            <a:r>
              <a:rPr lang="en-GB" dirty="0"/>
              <a:t>considering calling it PASHA – Participatory Approach to Safe Habitat Awareness – and based on context in </a:t>
            </a:r>
            <a:r>
              <a:rPr lang="en-GB" dirty="0" smtClean="0"/>
              <a:t>Nepal</a:t>
            </a:r>
          </a:p>
          <a:p>
            <a:r>
              <a:rPr lang="en-GB" dirty="0"/>
              <a:t>PASSA is listed on </a:t>
            </a:r>
            <a:r>
              <a:rPr lang="en-GB" dirty="0" err="1"/>
              <a:t>Workplan</a:t>
            </a:r>
            <a:r>
              <a:rPr lang="en-GB" dirty="0"/>
              <a:t>, but recognise it is not the only Participatory Tool.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17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PASSA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Something you can start right now. Don’t need to wait on central Gov. approval.</a:t>
            </a:r>
          </a:p>
          <a:p>
            <a:r>
              <a:rPr lang="en-GB" dirty="0" smtClean="0"/>
              <a:t>Helps communities design their own recovery programme. Bottom up approach. Agency activities are more likely to be relevant to community.</a:t>
            </a:r>
          </a:p>
          <a:p>
            <a:r>
              <a:rPr lang="en-GB" dirty="0" smtClean="0"/>
              <a:t>A Participatory </a:t>
            </a:r>
            <a:r>
              <a:rPr lang="en-GB" dirty="0"/>
              <a:t>A</a:t>
            </a:r>
            <a:r>
              <a:rPr lang="en-GB" dirty="0" smtClean="0"/>
              <a:t>ssessment Tool, Mobilisation Tool, An Awareness and Sensitisation Tool</a:t>
            </a:r>
          </a:p>
          <a:p>
            <a:r>
              <a:rPr lang="en-GB" dirty="0" smtClean="0"/>
              <a:t>Can do PASSA light</a:t>
            </a:r>
          </a:p>
          <a:p>
            <a:r>
              <a:rPr lang="en-GB" dirty="0" smtClean="0"/>
              <a:t>Can pick just some activities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PASSA: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Developed by IFRC in 2009 to 2011</a:t>
            </a:r>
          </a:p>
          <a:p>
            <a:r>
              <a:rPr lang="en-GB" dirty="0" smtClean="0"/>
              <a:t>Based on PHAST (Participatory Hygiene and Social Transformation)</a:t>
            </a:r>
          </a:p>
          <a:p>
            <a:r>
              <a:rPr lang="en-GB" dirty="0" smtClean="0"/>
              <a:t>Used in over 50 countries mainly Habitat for Humanity and the Red Cross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3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PASSA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7690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Participatory Approach to Safe Shelter Awareness</a:t>
            </a:r>
          </a:p>
          <a:p>
            <a:r>
              <a:rPr lang="en-IE" dirty="0"/>
              <a:t>The aim of PASSA is to develop local capacity to reduce </a:t>
            </a:r>
            <a:r>
              <a:rPr lang="en-IE" dirty="0" smtClean="0"/>
              <a:t>shelter and settlement related risk </a:t>
            </a:r>
            <a:r>
              <a:rPr lang="en-IE" dirty="0"/>
              <a:t>by raising awareness and developing skills in </a:t>
            </a:r>
            <a:r>
              <a:rPr lang="en-IE" dirty="0" smtClean="0"/>
              <a:t>joint analysis</a:t>
            </a:r>
            <a:r>
              <a:rPr lang="en-IE" dirty="0"/>
              <a:t>, learning and decision-making at community </a:t>
            </a:r>
            <a:r>
              <a:rPr lang="en-IE" dirty="0" smtClean="0"/>
              <a:t>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8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8 PASSA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Historical </a:t>
            </a:r>
            <a:r>
              <a:rPr lang="en-IE" dirty="0"/>
              <a:t>profile 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Community </a:t>
            </a:r>
            <a:r>
              <a:rPr lang="en-IE" dirty="0"/>
              <a:t>mapping and visit 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Frequency </a:t>
            </a:r>
            <a:r>
              <a:rPr lang="en-IE" dirty="0"/>
              <a:t>and impact of hazards 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Safe </a:t>
            </a:r>
            <a:r>
              <a:rPr lang="en-IE" dirty="0"/>
              <a:t>and unsafe </a:t>
            </a:r>
            <a:r>
              <a:rPr lang="en-IE" dirty="0" smtClean="0"/>
              <a:t>shelter and settlement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Options </a:t>
            </a:r>
            <a:r>
              <a:rPr lang="en-IE" dirty="0"/>
              <a:t>for solutions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Planning </a:t>
            </a:r>
            <a:r>
              <a:rPr lang="en-IE" dirty="0"/>
              <a:t>for change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Problem </a:t>
            </a:r>
            <a:r>
              <a:rPr lang="en-IE" dirty="0"/>
              <a:t>box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Monitoring </a:t>
            </a:r>
            <a:r>
              <a:rPr lang="en-IE" dirty="0"/>
              <a:t>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009887" cy="28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436096" y="700142"/>
            <a:ext cx="38885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PASSA group has between 20-40 persons that are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of the community, formed with a mix of people from different backgrounds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age, gender, education, income level, occupation, owners and renters, etc that widely represents the community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0900" y="342900"/>
            <a:ext cx="669032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PASSA GROUP</a:t>
            </a:r>
            <a:endParaRPr lang="en-US" b="1" baseline="0" dirty="0">
              <a:solidFill>
                <a:srgbClr val="CC140C"/>
              </a:solidFill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r="2340"/>
          <a:stretch/>
        </p:blipFill>
        <p:spPr bwMode="auto">
          <a:xfrm>
            <a:off x="0" y="1347961"/>
            <a:ext cx="5292080" cy="410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54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IE" dirty="0" smtClean="0"/>
              <a:t>Time frame</a:t>
            </a:r>
            <a:endParaRPr lang="en-IE" dirty="0"/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457200" y="846138"/>
            <a:ext cx="83632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Can be carried out over 2 months or 5 day</a:t>
            </a:r>
          </a:p>
          <a:p>
            <a:pPr marL="457200" indent="-457200">
              <a:buFontTx/>
              <a:buChar char="-"/>
            </a:pP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Passa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Light – 2.5 days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Time is often allowed so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PASSA groups can communicate with other members of the community what has been discussed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Reflection time needed for some activities</a:t>
            </a:r>
          </a:p>
          <a:p>
            <a:pPr marL="457200" indent="-457200">
              <a:buFontTx/>
              <a:buChar char="-"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an11-09-28 1038"/>
          <p:cNvPicPr>
            <a:picLocks noChangeAspect="1" noChangeArrowheads="1"/>
          </p:cNvPicPr>
          <p:nvPr/>
        </p:nvPicPr>
        <p:blipFill>
          <a:blip r:embed="rId2" cstate="print"/>
          <a:srcRect b="1645"/>
          <a:stretch>
            <a:fillRect/>
          </a:stretch>
        </p:blipFill>
        <p:spPr bwMode="auto">
          <a:xfrm>
            <a:off x="5940152" y="3461275"/>
            <a:ext cx="2722984" cy="1982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7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827584" y="908720"/>
            <a:ext cx="75247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Historical profile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69509"/>
            <a:ext cx="3681611" cy="224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57200" y="38100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historical profile helps to understand the different </a:t>
            </a:r>
            <a:r>
              <a:rPr lang="en-US" sz="2400" b="1" dirty="0">
                <a:solidFill>
                  <a:srgbClr val="FF0000"/>
                </a:solidFill>
              </a:rPr>
              <a:t>events that </a:t>
            </a:r>
            <a:r>
              <a:rPr lang="en-US" sz="2400" b="1" dirty="0" smtClean="0">
                <a:solidFill>
                  <a:srgbClr val="FF0000"/>
                </a:solidFill>
              </a:rPr>
              <a:t>have caused </a:t>
            </a:r>
            <a:r>
              <a:rPr lang="en-US" sz="2400" dirty="0"/>
              <a:t>any impact on the community and </a:t>
            </a:r>
            <a:r>
              <a:rPr lang="en-US" sz="2400" dirty="0" smtClean="0"/>
              <a:t>highlights its </a:t>
            </a:r>
            <a:r>
              <a:rPr lang="en-US" sz="2400" dirty="0"/>
              <a:t>vulnerabilities.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1999" y="314325"/>
            <a:ext cx="77796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1A – Historical Profile (Major</a:t>
            </a:r>
            <a:r>
              <a:rPr lang="en-US" b="1" dirty="0" smtClean="0">
                <a:solidFill>
                  <a:srgbClr val="CC140C"/>
                </a:solidFill>
                <a:latin typeface="Arial" pitchFamily="34" charset="0"/>
              </a:rPr>
              <a:t> Events)</a:t>
            </a:r>
            <a:endParaRPr lang="en-US" b="1" baseline="0" dirty="0">
              <a:solidFill>
                <a:srgbClr val="CC140C"/>
              </a:solidFill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5" y="1404461"/>
            <a:ext cx="4338687" cy="240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0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0745"/>
              </p:ext>
            </p:extLst>
          </p:nvPr>
        </p:nvGraphicFramePr>
        <p:xfrm>
          <a:off x="571500" y="914400"/>
          <a:ext cx="8343900" cy="4602833"/>
        </p:xfrm>
        <a:graphic>
          <a:graphicData uri="http://schemas.openxmlformats.org/drawingml/2006/table">
            <a:tbl>
              <a:tblPr/>
              <a:tblGrid>
                <a:gridCol w="2619188"/>
                <a:gridCol w="5724712"/>
              </a:tblGrid>
              <a:tr h="344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Problems faced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Vulnerabilities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8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Shortage of fire wood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Take time to access materials, more difficult for the poorest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Lack of drainage/sewage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staignant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water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Diseases malaria/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typhoids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/cholera/diarrhoea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Lack of health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center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nor medical support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No first Aid, Limited access to medical care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Blackout/power cuts and insecurity- no reliable electricity , light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Use of insecure electrical  connections that can cause fires /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Lack of Toilets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Health risk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Drinking water supply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Unreliable water supply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Restricted access during monsoons and winter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822700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Reduced access to markets, reduced access to help in emergencies.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65100" y="5746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457200"/>
            <a:ext cx="8229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b="1" baseline="0" dirty="0" smtClean="0">
                <a:solidFill>
                  <a:srgbClr val="CC140C"/>
                </a:solidFill>
                <a:latin typeface="Arial" pitchFamily="34" charset="0"/>
              </a:rPr>
              <a:t>Activity 1B – Historical profile (EVERYDAY problems)</a:t>
            </a:r>
            <a:endParaRPr lang="en-US" baseline="0" dirty="0">
              <a:solidFill>
                <a:srgbClr val="CC140C"/>
              </a:solidFill>
              <a:latin typeface="75 Helvetica Bold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. Shelter Cluster PowerPoint Template (2007 and later)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sio_x0020_Document_x0020_Preview xmlns="96664bca-06c0-4657-b6f9-0a997f5ff9b9" xsi:nil="true"/>
    <TaxKeywordTaxHTField xmlns="96664bca-06c0-4657-b6f9-0a997f5ff9b9">
      <Terms xmlns="http://schemas.microsoft.com/office/infopath/2007/PartnerControls"/>
    </TaxKeywordTaxHTField>
    <ff39aabcbcfa4b29888983c5e6d736f9 xmlns="96664bca-06c0-4657-b6f9-0a997f5ff9b9">
      <Terms xmlns="http://schemas.microsoft.com/office/infopath/2007/PartnerControls"/>
    </ff39aabcbcfa4b29888983c5e6d736f9>
    <TaxCatchAll xmlns="96664bca-06c0-4657-b6f9-0a997f5ff9b9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A5D493A4FFE498D319528BB467A34" ma:contentTypeVersion="5" ma:contentTypeDescription="Create a new document." ma:contentTypeScope="" ma:versionID="3df691442b703d6a64f853aca1799400">
  <xsd:schema xmlns:xsd="http://www.w3.org/2001/XMLSchema" xmlns:xs="http://www.w3.org/2001/XMLSchema" xmlns:p="http://schemas.microsoft.com/office/2006/metadata/properties" xmlns:ns2="96664bca-06c0-4657-b6f9-0a997f5ff9b9" targetNamespace="http://schemas.microsoft.com/office/2006/metadata/properties" ma:root="true" ma:fieldsID="a928d42e4db33c4b5a5a5ee8a32e6592" ns2:_="">
    <xsd:import namespace="96664bca-06c0-4657-b6f9-0a997f5ff9b9"/>
    <xsd:element name="properties">
      <xsd:complexType>
        <xsd:sequence>
          <xsd:element name="documentManagement">
            <xsd:complexType>
              <xsd:all>
                <xsd:element ref="ns2:Websio_x0020_Document_x0020_Preview" minOccurs="0"/>
                <xsd:element ref="ns2:ff39aabcbcfa4b29888983c5e6d736f9" minOccurs="0"/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Websio_x0020_Document_x0020_Preview" ma:index="8" nillable="true" ma:displayName="Websio Document Preview" ma:hidden="true" ma:internalName="Websio_x0020_Document_x0020_Preview">
      <xsd:simpleType>
        <xsd:restriction base="dms:Text"/>
      </xsd:simpleType>
    </xsd:element>
    <xsd:element name="ff39aabcbcfa4b29888983c5e6d736f9" ma:index="10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Other Keywords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ECD35-7172-4F78-965D-C150E41533C7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6664bca-06c0-4657-b6f9-0a997f5ff9b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2021E4-FB18-41BB-82FD-DF26C4255F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F7A4D0-F9F0-4DE7-A079-59164041D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64bca-06c0-4657-b6f9-0a997f5ff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 Shelter Cluster PowerPoint Template (2007 and later)</Template>
  <TotalTime>7404</TotalTime>
  <Words>1313</Words>
  <Application>Microsoft Office PowerPoint</Application>
  <PresentationFormat>On-screen Show (4:3)</PresentationFormat>
  <Paragraphs>248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4. Shelter Cluster PowerPoint Template (2007 and later)</vt:lpstr>
      <vt:lpstr>PRESENTATION TO RRWG</vt:lpstr>
      <vt:lpstr>Status</vt:lpstr>
      <vt:lpstr>What is PASSA: Background</vt:lpstr>
      <vt:lpstr>PASSA</vt:lpstr>
      <vt:lpstr>8 PASSA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Steps</vt:lpstr>
      <vt:lpstr>How did authors envisage PASSA would fit in?</vt:lpstr>
      <vt:lpstr>PASSA Trainers of Trainers (ToT) Nepal – November 2015</vt:lpstr>
      <vt:lpstr>PASSA in Nepal for Earthquake Recovery</vt:lpstr>
      <vt:lpstr>PASSA Task Group</vt:lpstr>
      <vt:lpstr>PASSA Summary</vt:lpstr>
    </vt:vector>
  </TitlesOfParts>
  <Company>UNHCR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 Narymbaeva</dc:creator>
  <cp:lastModifiedBy>Wardell EASTWOOD</cp:lastModifiedBy>
  <cp:revision>255</cp:revision>
  <cp:lastPrinted>2015-07-22T04:32:43Z</cp:lastPrinted>
  <dcterms:created xsi:type="dcterms:W3CDTF">2015-02-25T10:53:28Z</dcterms:created>
  <dcterms:modified xsi:type="dcterms:W3CDTF">2015-11-21T11:34:11Z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0x010100EA1A5D493A4FFE498D319528BB467A34</vt:lpwstr>
  </property>
  <property fmtid="{D5CDD505-2E9C-101B-9397-08002B2CF9AE}" pid="3" name="TaxKeyword">
    <vt:lpwstr/>
  </property>
</Properties>
</file>