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8" r:id="rId1"/>
  </p:sldMasterIdLst>
  <p:notesMasterIdLst>
    <p:notesMasterId r:id="rId12"/>
  </p:notesMasterIdLst>
  <p:handoutMasterIdLst>
    <p:handoutMasterId r:id="rId13"/>
  </p:handoutMasterIdLst>
  <p:sldIdLst>
    <p:sldId id="256" r:id="rId2"/>
    <p:sldId id="551" r:id="rId3"/>
    <p:sldId id="556" r:id="rId4"/>
    <p:sldId id="552" r:id="rId5"/>
    <p:sldId id="554" r:id="rId6"/>
    <p:sldId id="560" r:id="rId7"/>
    <p:sldId id="561" r:id="rId8"/>
    <p:sldId id="557" r:id="rId9"/>
    <p:sldId id="558" r:id="rId10"/>
    <p:sldId id="555" r:id="rId11"/>
  </p:sldIdLst>
  <p:sldSz cx="9144000" cy="5143500" type="screen16x9"/>
  <p:notesSz cx="6858000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204F3519-8B88-47AB-A898-3EF92388D97A}">
          <p14:sldIdLst>
            <p14:sldId id="256"/>
            <p14:sldId id="551"/>
            <p14:sldId id="556"/>
            <p14:sldId id="552"/>
            <p14:sldId id="554"/>
            <p14:sldId id="560"/>
            <p14:sldId id="561"/>
            <p14:sldId id="557"/>
            <p14:sldId id="558"/>
            <p14:sldId id="55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NHCR" initials="U" lastIdx="9" clrIdx="0">
    <p:extLst>
      <p:ext uri="{19B8F6BF-5375-455C-9EA6-DF929625EA0E}">
        <p15:presenceInfo xmlns:p15="http://schemas.microsoft.com/office/powerpoint/2012/main" userId="UNHCR" providerId="None"/>
      </p:ext>
    </p:extLst>
  </p:cmAuthor>
  <p:cmAuthor id="2" name="Giorgia Tornieri" initials="GT" lastIdx="13" clrIdx="1">
    <p:extLst>
      <p:ext uri="{19B8F6BF-5375-455C-9EA6-DF929625EA0E}">
        <p15:presenceInfo xmlns:p15="http://schemas.microsoft.com/office/powerpoint/2012/main" userId="S-1-5-21-2676355427-447894320-4283101651-355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8E4E7052-E8A8-42D0-A2AB-5DECF768DDC6}">
  <a:tblStyle styleId="{8E4E7052-E8A8-42D0-A2AB-5DECF768DDC6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21" autoAdjust="0"/>
    <p:restoredTop sz="94280" autoAdjust="0"/>
  </p:normalViewPr>
  <p:slideViewPr>
    <p:cSldViewPr snapToGrid="0">
      <p:cViewPr varScale="1">
        <p:scale>
          <a:sx n="115" d="100"/>
          <a:sy n="115" d="100"/>
        </p:scale>
        <p:origin x="427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3226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3%20Additional%20resources\D1.6%20SDR\Templates\Data%20Analysis%20plan_v3.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18403532426547E-2"/>
          <c:y val="0.15358244057484882"/>
          <c:w val="0.90443624397696554"/>
          <c:h val="0.7773611111111110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5462668816039986E-17"/>
                  <c:y val="9.722222222222222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5,158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1C63-4BAB-A7B9-086BC54A3F5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'Analysis plan'!$D$24</c:f>
              <c:numCache>
                <c:formatCode>General</c:formatCode>
                <c:ptCount val="1"/>
                <c:pt idx="0">
                  <c:v>5158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C63-4BAB-A7B9-086BC54A3F56}"/>
            </c:ext>
          </c:extLst>
        </c:ser>
        <c:ser>
          <c:idx val="1"/>
          <c:order val="1"/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12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8,914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C63-4BAB-A7B9-086BC54A3F56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'Analysis plan'!$E$24</c:f>
              <c:numCache>
                <c:formatCode>General</c:formatCode>
                <c:ptCount val="1"/>
                <c:pt idx="0">
                  <c:v>8914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C63-4BAB-A7B9-086BC54A3F56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val>
            <c:numRef>
              <c:f>'Analysis plan'!$D$4:$E$4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1C63-4BAB-A7B9-086BC54A3F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15"/>
        <c:axId val="259204128"/>
        <c:axId val="259202448"/>
      </c:barChart>
      <c:catAx>
        <c:axId val="259204128"/>
        <c:scaling>
          <c:orientation val="minMax"/>
        </c:scaling>
        <c:delete val="1"/>
        <c:axPos val="b"/>
        <c:majorTickMark val="none"/>
        <c:minorTickMark val="none"/>
        <c:tickLblPos val="nextTo"/>
        <c:crossAx val="259202448"/>
        <c:crosses val="autoZero"/>
        <c:auto val="1"/>
        <c:lblAlgn val="ctr"/>
        <c:lblOffset val="100"/>
        <c:noMultiLvlLbl val="0"/>
      </c:catAx>
      <c:valAx>
        <c:axId val="2592024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59204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CF522D-9191-4A9B-8118-2508FF52EA81}" type="datetimeFigureOut">
              <a:rPr lang="en-US" smtClean="0"/>
              <a:t>5/25/2017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B2D655-7A51-4CF7-A65A-E9D3EA4E7E79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703" y="9493390"/>
            <a:ext cx="1913710" cy="4332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074666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1" y="1"/>
            <a:ext cx="2971799" cy="498055"/>
          </a:xfrm>
          <a:prstGeom prst="rect">
            <a:avLst/>
          </a:prstGeom>
          <a:noFill/>
          <a:ln>
            <a:noFill/>
          </a:ln>
        </p:spPr>
        <p:txBody>
          <a:bodyPr lIns="93156" tIns="93156" rIns="93156" bIns="93156" anchor="t" anchorCtr="0"/>
          <a:lstStyle>
            <a:lvl1pPr marL="0" marR="0" lvl="0" indent="0" algn="l" rtl="0">
              <a:spcBef>
                <a:spcPts val="0"/>
              </a:spcBef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65859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31717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97576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63435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329294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95153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61012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72687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4" y="1"/>
            <a:ext cx="2971799" cy="498055"/>
          </a:xfrm>
          <a:prstGeom prst="rect">
            <a:avLst/>
          </a:prstGeom>
          <a:noFill/>
          <a:ln>
            <a:noFill/>
          </a:ln>
        </p:spPr>
        <p:txBody>
          <a:bodyPr lIns="93156" tIns="93156" rIns="93156" bIns="93156" anchor="t" anchorCtr="0"/>
          <a:lstStyle>
            <a:lvl1pPr marL="0" marR="0" lvl="0" indent="0" algn="r" rtl="0">
              <a:spcBef>
                <a:spcPts val="0"/>
              </a:spcBef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65859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31717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97576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63435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329294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95153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61012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72687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452438" y="1241425"/>
            <a:ext cx="5953125" cy="3349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1" y="4777194"/>
            <a:ext cx="5486399" cy="3908614"/>
          </a:xfrm>
          <a:prstGeom prst="rect">
            <a:avLst/>
          </a:prstGeom>
          <a:noFill/>
          <a:ln>
            <a:noFill/>
          </a:ln>
        </p:spPr>
        <p:txBody>
          <a:bodyPr lIns="93156" tIns="93156" rIns="93156" bIns="93156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1" y="9428584"/>
            <a:ext cx="2971799" cy="498053"/>
          </a:xfrm>
          <a:prstGeom prst="rect">
            <a:avLst/>
          </a:prstGeom>
          <a:noFill/>
          <a:ln>
            <a:noFill/>
          </a:ln>
        </p:spPr>
        <p:txBody>
          <a:bodyPr lIns="93156" tIns="93156" rIns="93156" bIns="93156" anchor="b" anchorCtr="0"/>
          <a:lstStyle>
            <a:lvl1pPr marL="0" marR="0" lvl="0" indent="0" algn="l" rtl="0">
              <a:spcBef>
                <a:spcPts val="0"/>
              </a:spcBef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65859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31717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97576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63435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329294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95153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61012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72687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4" y="9428584"/>
            <a:ext cx="2971799" cy="498053"/>
          </a:xfrm>
          <a:prstGeom prst="rect">
            <a:avLst/>
          </a:prstGeom>
          <a:noFill/>
          <a:ln>
            <a:noFill/>
          </a:ln>
        </p:spPr>
        <p:txBody>
          <a:bodyPr lIns="93156" tIns="46565" rIns="93156" bIns="46565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506713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1" y="4777194"/>
            <a:ext cx="5486399" cy="3908614"/>
          </a:xfrm>
          <a:prstGeom prst="rect">
            <a:avLst/>
          </a:prstGeom>
        </p:spPr>
        <p:txBody>
          <a:bodyPr lIns="93156" tIns="93156" rIns="93156" bIns="93156" anchor="t" anchorCtr="0">
            <a:noAutofit/>
          </a:bodyPr>
          <a:lstStyle/>
          <a:p>
            <a:pPr marL="174697" indent="-174697">
              <a:buFont typeface="Arial" panose="020B0604020202020204" pitchFamily="34" charset="0"/>
              <a:buChar char="•"/>
            </a:pPr>
            <a:endParaRPr b="1" dirty="0"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30774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en-US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10</a:t>
            </a:fld>
            <a:endParaRPr lang="en-US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1106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en-US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2</a:t>
            </a:fld>
            <a:endParaRPr lang="en-US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969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en-US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3</a:t>
            </a:fld>
            <a:endParaRPr lang="en-US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13439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en-US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4</a:t>
            </a:fld>
            <a:endParaRPr lang="en-US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6423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en-US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5</a:t>
            </a:fld>
            <a:endParaRPr lang="en-US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2332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en-US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6</a:t>
            </a:fld>
            <a:endParaRPr lang="en-US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0546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en-US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7</a:t>
            </a:fld>
            <a:endParaRPr lang="en-US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43439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en-US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8</a:t>
            </a:fld>
            <a:endParaRPr lang="en-US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2491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SzPct val="25000"/>
            </a:pPr>
            <a:fld id="{00000000-1234-1234-1234-123412341234}" type="slidenum">
              <a:rPr lang="en-US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9</a:t>
            </a:fld>
            <a:endParaRPr lang="en-US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7173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5376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370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944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20" y="4781223"/>
            <a:ext cx="1539240" cy="28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785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382007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956528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776184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107577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149878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5919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391097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900" b="0" i="0" u="none" strike="noStrike" cap="none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900" b="0" i="0" u="none" strike="noStrike" cap="none">
              <a:solidFill>
                <a:srgbClr val="7F7F7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753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1204857" y="4620280"/>
            <a:ext cx="76702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Population Data Management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09032" y="827767"/>
            <a:ext cx="8754311" cy="418529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>
              <a:solidFill>
                <a:schemeClr val="accent5"/>
              </a:solidFill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schemeClr val="accent5"/>
                </a:solidFill>
              </a:rPr>
              <a:t>					THANK YOU</a:t>
            </a:r>
          </a:p>
        </p:txBody>
      </p:sp>
    </p:spTree>
    <p:extLst>
      <p:ext uri="{BB962C8B-B14F-4D97-AF65-F5344CB8AC3E}">
        <p14:creationId xmlns:p14="http://schemas.microsoft.com/office/powerpoint/2010/main" val="2921118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34" y="204348"/>
            <a:ext cx="8754311" cy="51584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Population Data Management (PDM)                                                                           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09033" y="720191"/>
            <a:ext cx="8754311" cy="4314388"/>
          </a:xfrm>
        </p:spPr>
        <p:txBody>
          <a:bodyPr>
            <a:normAutofit/>
          </a:bodyPr>
          <a:lstStyle/>
          <a:p>
            <a:pPr lvl="0"/>
            <a:endParaRPr lang="en-GB" sz="2400" dirty="0"/>
          </a:p>
          <a:p>
            <a:r>
              <a:rPr lang="en-US" sz="2400" dirty="0"/>
              <a:t>Is the </a:t>
            </a:r>
            <a:r>
              <a:rPr lang="en-US" sz="2400" b="1" dirty="0"/>
              <a:t>recording</a:t>
            </a:r>
            <a:r>
              <a:rPr lang="en-US" sz="2400" dirty="0"/>
              <a:t> of the </a:t>
            </a:r>
            <a:r>
              <a:rPr lang="en-US" sz="2400" b="1" dirty="0"/>
              <a:t>number</a:t>
            </a:r>
            <a:r>
              <a:rPr lang="en-US" sz="2400" dirty="0"/>
              <a:t> and </a:t>
            </a:r>
            <a:r>
              <a:rPr lang="en-US" sz="2400" b="1" dirty="0"/>
              <a:t>characteristic</a:t>
            </a:r>
            <a:r>
              <a:rPr lang="en-US" sz="2400" dirty="0"/>
              <a:t>, </a:t>
            </a:r>
            <a:r>
              <a:rPr lang="en-US" sz="2400" b="1" dirty="0"/>
              <a:t>disaggregated</a:t>
            </a:r>
            <a:r>
              <a:rPr lang="en-US" sz="2400" dirty="0"/>
              <a:t> as appropriate, of a population in a specific </a:t>
            </a:r>
            <a:r>
              <a:rPr lang="en-US" sz="2400" b="1" dirty="0"/>
              <a:t>place and time period</a:t>
            </a:r>
            <a:r>
              <a:rPr lang="en-US" sz="2400" dirty="0"/>
              <a:t>, for the purpose of programming effective </a:t>
            </a:r>
            <a:r>
              <a:rPr lang="en-US" sz="2400" b="1" dirty="0"/>
              <a:t>response and decision-making</a:t>
            </a:r>
          </a:p>
          <a:p>
            <a:pPr lvl="0"/>
            <a:endParaRPr lang="en-GB" sz="2400" dirty="0"/>
          </a:p>
          <a:p>
            <a:pPr lvl="0"/>
            <a:endParaRPr lang="en-GB" sz="2400" dirty="0"/>
          </a:p>
          <a:p>
            <a:pPr lvl="0"/>
            <a:endParaRPr lang="en-US" sz="2400" dirty="0"/>
          </a:p>
          <a:p>
            <a:endParaRPr lang="en-US" sz="2400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7675" y="2388198"/>
            <a:ext cx="6619875" cy="232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63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34" y="204348"/>
            <a:ext cx="8754311" cy="51584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Importance of PDM                                                                             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09033" y="720191"/>
            <a:ext cx="8754311" cy="4314388"/>
          </a:xfrm>
        </p:spPr>
        <p:txBody>
          <a:bodyPr>
            <a:normAutofit/>
          </a:bodyPr>
          <a:lstStyle/>
          <a:p>
            <a:pPr lvl="0"/>
            <a:endParaRPr lang="en-GB" sz="2400" dirty="0"/>
          </a:p>
          <a:p>
            <a:pPr>
              <a:defRPr/>
            </a:pPr>
            <a:r>
              <a:rPr lang="en-GB" sz="2400" dirty="0"/>
              <a:t>Scale and scope of emergency</a:t>
            </a:r>
          </a:p>
          <a:p>
            <a:pPr>
              <a:defRPr/>
            </a:pPr>
            <a:r>
              <a:rPr lang="en-GB" sz="2400" dirty="0"/>
              <a:t>Consistency in figures</a:t>
            </a:r>
          </a:p>
          <a:p>
            <a:pPr>
              <a:defRPr/>
            </a:pPr>
            <a:r>
              <a:rPr lang="en-GB" sz="2400" dirty="0"/>
              <a:t>Strategic and Programme planning</a:t>
            </a:r>
          </a:p>
          <a:p>
            <a:pPr>
              <a:defRPr/>
            </a:pPr>
            <a:r>
              <a:rPr lang="en-GB" sz="2400" dirty="0"/>
              <a:t>Delivery of protection and assistance </a:t>
            </a:r>
          </a:p>
          <a:p>
            <a:pPr>
              <a:defRPr/>
            </a:pPr>
            <a:r>
              <a:rPr lang="en-GB" sz="2400" dirty="0"/>
              <a:t>Funding</a:t>
            </a:r>
          </a:p>
          <a:p>
            <a:pPr marL="0" lvl="0" indent="0">
              <a:buNone/>
            </a:pPr>
            <a:endParaRPr lang="en-GB" sz="2400" dirty="0"/>
          </a:p>
          <a:p>
            <a:pPr lvl="0"/>
            <a:endParaRPr lang="en-GB" sz="2400" dirty="0"/>
          </a:p>
          <a:p>
            <a:pPr lvl="0"/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0595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34" y="204348"/>
            <a:ext cx="8754311" cy="51584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Types of Population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09033" y="720191"/>
            <a:ext cx="8754311" cy="3754989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Total population</a:t>
            </a:r>
          </a:p>
          <a:p>
            <a:pPr lvl="0"/>
            <a:r>
              <a:rPr lang="en-US" sz="2400" dirty="0"/>
              <a:t>Population affected</a:t>
            </a:r>
          </a:p>
          <a:p>
            <a:pPr lvl="0"/>
            <a:r>
              <a:rPr lang="en-US" sz="2400" dirty="0"/>
              <a:t>Population in need</a:t>
            </a:r>
          </a:p>
          <a:p>
            <a:pPr lvl="0"/>
            <a:r>
              <a:rPr lang="en-US" sz="2400" dirty="0"/>
              <a:t>Population targeted</a:t>
            </a:r>
          </a:p>
          <a:p>
            <a:pPr lvl="0"/>
            <a:r>
              <a:rPr lang="en-US" sz="2400" dirty="0"/>
              <a:t>Population reached</a:t>
            </a:r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5176" y="882127"/>
            <a:ext cx="4819426" cy="373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41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33" y="97342"/>
            <a:ext cx="8754311" cy="51584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Factors affecting PDM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09033" y="613186"/>
            <a:ext cx="8754311" cy="4453665"/>
          </a:xfrm>
        </p:spPr>
        <p:txBody>
          <a:bodyPr>
            <a:normAutofit/>
          </a:bodyPr>
          <a:lstStyle/>
          <a:p>
            <a:r>
              <a:rPr lang="en-US" sz="2400" dirty="0"/>
              <a:t> Disaster</a:t>
            </a:r>
          </a:p>
          <a:p>
            <a:r>
              <a:rPr lang="en-US" sz="2400" dirty="0"/>
              <a:t>Conflict</a:t>
            </a:r>
          </a:p>
          <a:p>
            <a:r>
              <a:rPr lang="en-US" sz="2400" dirty="0"/>
              <a:t>Influx</a:t>
            </a:r>
          </a:p>
          <a:p>
            <a:r>
              <a:rPr lang="en-US" sz="2400" dirty="0"/>
              <a:t>Movements</a:t>
            </a:r>
          </a:p>
        </p:txBody>
      </p:sp>
    </p:spTree>
    <p:extLst>
      <p:ext uri="{BB962C8B-B14F-4D97-AF65-F5344CB8AC3E}">
        <p14:creationId xmlns:p14="http://schemas.microsoft.com/office/powerpoint/2010/main" val="3412708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34" y="204348"/>
            <a:ext cx="8754311" cy="51584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Available Population figures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09033" y="720191"/>
            <a:ext cx="8754311" cy="4314388"/>
          </a:xfrm>
        </p:spPr>
        <p:txBody>
          <a:bodyPr>
            <a:normAutofit lnSpcReduction="10000"/>
          </a:bodyPr>
          <a:lstStyle/>
          <a:p>
            <a:pPr lvl="0"/>
            <a:endParaRPr lang="en-GB" sz="2400" dirty="0"/>
          </a:p>
          <a:p>
            <a:pPr>
              <a:defRPr/>
            </a:pPr>
            <a:r>
              <a:rPr lang="en-GB" sz="2400" dirty="0"/>
              <a:t>Census 2005</a:t>
            </a:r>
          </a:p>
          <a:p>
            <a:pPr>
              <a:defRPr/>
            </a:pPr>
            <a:r>
              <a:rPr lang="en-GB" sz="2400" dirty="0"/>
              <a:t>Assessments</a:t>
            </a:r>
          </a:p>
          <a:p>
            <a:pPr marL="0" indent="0">
              <a:buNone/>
              <a:defRPr/>
            </a:pPr>
            <a:r>
              <a:rPr lang="en-GB" sz="2400" dirty="0"/>
              <a:t>Total Population of Country: 9 m</a:t>
            </a:r>
          </a:p>
          <a:p>
            <a:pPr marL="0" indent="0">
              <a:buNone/>
              <a:defRPr/>
            </a:pPr>
            <a:r>
              <a:rPr lang="en-GB" sz="2400" dirty="0"/>
              <a:t>Total IDP families in camp: 17633 HHs/ 92000 </a:t>
            </a:r>
            <a:r>
              <a:rPr lang="en-GB" sz="2400" dirty="0" err="1"/>
              <a:t>indivs</a:t>
            </a:r>
            <a:endParaRPr lang="en-GB" sz="2400" dirty="0"/>
          </a:p>
          <a:p>
            <a:pPr marL="0" indent="0">
              <a:buNone/>
              <a:defRPr/>
            </a:pPr>
            <a:r>
              <a:rPr lang="en-GB" sz="2400" dirty="0"/>
              <a:t>Total IDP families in village: 40 HHs</a:t>
            </a:r>
          </a:p>
          <a:p>
            <a:pPr marL="0" indent="0">
              <a:buNone/>
              <a:defRPr/>
            </a:pPr>
            <a:r>
              <a:rPr lang="en-GB" sz="2400" dirty="0"/>
              <a:t>Total Refugee + other of concern in camp: 33022</a:t>
            </a:r>
          </a:p>
          <a:p>
            <a:pPr marL="0" indent="0">
              <a:buNone/>
              <a:defRPr/>
            </a:pPr>
            <a:r>
              <a:rPr lang="en-GB" sz="2400" dirty="0"/>
              <a:t>Other estimates/ assessment additional figures refugees: 22000 HHs/ 120000 </a:t>
            </a:r>
            <a:r>
              <a:rPr lang="en-GB" sz="2400" dirty="0" err="1"/>
              <a:t>indivs</a:t>
            </a:r>
            <a:endParaRPr lang="en-GB" sz="2400" dirty="0"/>
          </a:p>
          <a:p>
            <a:pPr marL="0" indent="0">
              <a:buNone/>
              <a:defRPr/>
            </a:pPr>
            <a:r>
              <a:rPr lang="en-GB" sz="2400" dirty="0"/>
              <a:t>Other estimates/ assessment additional figures IDPs: 15000 HHs/80000 </a:t>
            </a:r>
            <a:r>
              <a:rPr lang="en-GB" sz="2400" dirty="0" err="1"/>
              <a:t>indivs</a:t>
            </a:r>
            <a:endParaRPr lang="en-GB" sz="2400" dirty="0"/>
          </a:p>
          <a:p>
            <a:pPr lvl="0"/>
            <a:endParaRPr lang="en-GB" sz="2400" dirty="0"/>
          </a:p>
          <a:p>
            <a:pPr lvl="0"/>
            <a:endParaRPr lang="en-US" sz="2400" dirty="0"/>
          </a:p>
          <a:p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10023" y="1861071"/>
            <a:ext cx="8337177" cy="10758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178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34" y="204348"/>
            <a:ext cx="8754311" cy="51584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Shelter Cluster Stock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09033" y="720191"/>
            <a:ext cx="8754311" cy="4314388"/>
          </a:xfrm>
        </p:spPr>
        <p:txBody>
          <a:bodyPr>
            <a:normAutofit/>
          </a:bodyPr>
          <a:lstStyle/>
          <a:p>
            <a:pPr lvl="0"/>
            <a:endParaRPr lang="en-GB" sz="2400" dirty="0"/>
          </a:p>
          <a:p>
            <a:pPr lvl="0"/>
            <a:r>
              <a:rPr lang="en-GB" sz="2400" dirty="0"/>
              <a:t> Emergency Tents: 4550 pieces</a:t>
            </a:r>
          </a:p>
          <a:p>
            <a:pPr lvl="0"/>
            <a:r>
              <a:rPr lang="en-US" sz="2400" dirty="0"/>
              <a:t>NFI set:</a:t>
            </a:r>
          </a:p>
          <a:p>
            <a:pPr marL="0" lvl="0" indent="0">
              <a:buNone/>
            </a:pPr>
            <a:r>
              <a:rPr lang="en-US" sz="2400" dirty="0"/>
              <a:t>	Mattress: 5164</a:t>
            </a:r>
          </a:p>
          <a:p>
            <a:pPr marL="0" lvl="0" indent="0">
              <a:buNone/>
            </a:pPr>
            <a:r>
              <a:rPr lang="en-US" sz="2400" dirty="0"/>
              <a:t>	Blanket:197</a:t>
            </a:r>
          </a:p>
          <a:p>
            <a:pPr marL="0" lvl="0" indent="0">
              <a:buNone/>
            </a:pPr>
            <a:r>
              <a:rPr lang="en-US" sz="2400" dirty="0"/>
              <a:t>	Fuel Barrel: 385</a:t>
            </a:r>
          </a:p>
          <a:p>
            <a:pPr marL="0" lvl="0" indent="0">
              <a:buNone/>
            </a:pPr>
            <a:r>
              <a:rPr lang="en-US" sz="2400" dirty="0"/>
              <a:t>	Stoves: 435</a:t>
            </a:r>
          </a:p>
          <a:p>
            <a:pPr marL="0" lvl="0" indent="0">
              <a:buNone/>
            </a:pPr>
            <a:r>
              <a:rPr lang="en-US" sz="2400" dirty="0"/>
              <a:t>	Sleeping mats: 136</a:t>
            </a:r>
          </a:p>
          <a:p>
            <a:pPr marL="0" lvl="0" indent="0">
              <a:buNone/>
            </a:pPr>
            <a:r>
              <a:rPr lang="en-US" sz="2400" dirty="0"/>
              <a:t>	Sleeping bags: 500</a:t>
            </a:r>
          </a:p>
          <a:p>
            <a:endParaRPr lang="en-US" sz="24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253969E0-B0D7-43E1-8733-1C5F7C0BB2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3075695"/>
              </p:ext>
            </p:extLst>
          </p:nvPr>
        </p:nvGraphicFramePr>
        <p:xfrm>
          <a:off x="5383034" y="1358880"/>
          <a:ext cx="3766929" cy="3502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4827056" y="753089"/>
            <a:ext cx="37089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800" kern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Current Response Capacity and Gaps</a:t>
            </a:r>
          </a:p>
        </p:txBody>
      </p:sp>
      <p:sp>
        <p:nvSpPr>
          <p:cNvPr id="6" name="Rectangle 5"/>
          <p:cNvSpPr/>
          <p:nvPr/>
        </p:nvSpPr>
        <p:spPr>
          <a:xfrm>
            <a:off x="4980001" y="4618070"/>
            <a:ext cx="24350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kern="12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 Baseline    Target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5532120" y="3211830"/>
            <a:ext cx="142875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524500" y="2232660"/>
            <a:ext cx="142875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5383034" y="2232660"/>
            <a:ext cx="0" cy="101048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960870" y="2349106"/>
            <a:ext cx="17808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3,756 </a:t>
            </a:r>
          </a:p>
          <a:p>
            <a:r>
              <a:rPr lang="en-US" b="1" dirty="0">
                <a:solidFill>
                  <a:schemeClr val="accent2"/>
                </a:solidFill>
              </a:rPr>
              <a:t>Storm Emergency</a:t>
            </a:r>
          </a:p>
          <a:p>
            <a:r>
              <a:rPr lang="en-US" dirty="0">
                <a:solidFill>
                  <a:schemeClr val="accent2"/>
                </a:solidFill>
              </a:rPr>
              <a:t>Gap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918464" y="2225040"/>
            <a:ext cx="0" cy="101048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309360" y="1358880"/>
            <a:ext cx="502920" cy="86616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918464" y="1381258"/>
            <a:ext cx="17808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Unknown Gap</a:t>
            </a:r>
          </a:p>
          <a:p>
            <a:r>
              <a:rPr lang="en-US" b="1" dirty="0">
                <a:solidFill>
                  <a:schemeClr val="accent2"/>
                </a:solidFill>
              </a:rPr>
              <a:t>Country needs</a:t>
            </a:r>
          </a:p>
        </p:txBody>
      </p:sp>
      <p:cxnSp>
        <p:nvCxnSpPr>
          <p:cNvPr id="16" name="Straight Arrow Connector 15"/>
          <p:cNvCxnSpPr>
            <a:cxnSpLocks/>
          </p:cNvCxnSpPr>
          <p:nvPr/>
        </p:nvCxnSpPr>
        <p:spPr>
          <a:xfrm>
            <a:off x="5383034" y="1381258"/>
            <a:ext cx="3810" cy="7912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</p:cNvCxnSpPr>
          <p:nvPr/>
        </p:nvCxnSpPr>
        <p:spPr>
          <a:xfrm>
            <a:off x="6907034" y="1396498"/>
            <a:ext cx="3810" cy="7912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896744" y="1015042"/>
            <a:ext cx="38450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i="1" kern="1200" dirty="0">
                <a:solidFill>
                  <a:schemeClr val="bg1">
                    <a:lumMod val="50000"/>
                  </a:schemeClr>
                </a:solidFill>
              </a:rPr>
              <a:t>*Number of Kits/Durable Upgrades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586188" y="937755"/>
            <a:ext cx="0" cy="3849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29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33" y="97342"/>
            <a:ext cx="8754311" cy="51584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Population Figures Challenges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09033" y="613186"/>
            <a:ext cx="8754311" cy="4453665"/>
          </a:xfrm>
        </p:spPr>
        <p:txBody>
          <a:bodyPr>
            <a:normAutofit/>
          </a:bodyPr>
          <a:lstStyle/>
          <a:p>
            <a:r>
              <a:rPr lang="en-US" sz="2400" dirty="0"/>
              <a:t>Location</a:t>
            </a:r>
          </a:p>
          <a:p>
            <a:r>
              <a:rPr lang="en-US" sz="2400" dirty="0"/>
              <a:t>Accessibility</a:t>
            </a:r>
          </a:p>
          <a:p>
            <a:r>
              <a:rPr lang="en-US" sz="2400" dirty="0"/>
              <a:t>Duplication/Overlapping</a:t>
            </a:r>
          </a:p>
          <a:p>
            <a:r>
              <a:rPr lang="en-US" sz="2400" dirty="0"/>
              <a:t>Frequent movements/ Influx</a:t>
            </a:r>
          </a:p>
          <a:p>
            <a:r>
              <a:rPr lang="en-US" sz="2400" dirty="0"/>
              <a:t>Outdated data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268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033" y="97342"/>
            <a:ext cx="8754311" cy="51584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>Possible Methodology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209033" y="613186"/>
            <a:ext cx="8754311" cy="4453665"/>
          </a:xfrm>
        </p:spPr>
        <p:txBody>
          <a:bodyPr>
            <a:normAutofit/>
          </a:bodyPr>
          <a:lstStyle/>
          <a:p>
            <a:r>
              <a:rPr lang="en-US" sz="2400" dirty="0"/>
              <a:t> Head count</a:t>
            </a:r>
          </a:p>
          <a:p>
            <a:r>
              <a:rPr lang="en-US" sz="2400" dirty="0"/>
              <a:t>Registration/Census</a:t>
            </a:r>
          </a:p>
          <a:p>
            <a:r>
              <a:rPr lang="en-US" sz="2400" dirty="0"/>
              <a:t>Shelter count</a:t>
            </a:r>
          </a:p>
          <a:p>
            <a:r>
              <a:rPr lang="en-US" sz="2400" dirty="0"/>
              <a:t>Household Survey</a:t>
            </a:r>
          </a:p>
          <a:p>
            <a:r>
              <a:rPr lang="en-US" sz="2400" dirty="0"/>
              <a:t>Assessment</a:t>
            </a:r>
          </a:p>
          <a:p>
            <a:r>
              <a:rPr lang="en-US" sz="2400" dirty="0"/>
              <a:t>Screening</a:t>
            </a:r>
          </a:p>
          <a:p>
            <a:r>
              <a:rPr lang="en-US" sz="2400" dirty="0"/>
              <a:t>Satellite images</a:t>
            </a:r>
          </a:p>
          <a:p>
            <a:r>
              <a:rPr lang="en-US" sz="2400" dirty="0"/>
              <a:t>SDR</a:t>
            </a:r>
          </a:p>
          <a:p>
            <a:r>
              <a:rPr lang="en-US" sz="2400" dirty="0"/>
              <a:t>Profiling</a:t>
            </a:r>
          </a:p>
          <a:p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8353" y="656740"/>
            <a:ext cx="6004990" cy="3860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846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7085</TotalTime>
  <Words>223</Words>
  <Application>Microsoft Office PowerPoint</Application>
  <PresentationFormat>On-screen Show (16:9)</PresentationFormat>
  <Paragraphs>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Population Data Management (PDM)                                                                               </vt:lpstr>
      <vt:lpstr>Importance of PDM                                                                               </vt:lpstr>
      <vt:lpstr>Types of Population</vt:lpstr>
      <vt:lpstr>Factors affecting PDM</vt:lpstr>
      <vt:lpstr>Available Population figures</vt:lpstr>
      <vt:lpstr>Shelter Cluster Stock</vt:lpstr>
      <vt:lpstr>Population Figures Challenges</vt:lpstr>
      <vt:lpstr>Possible Methodology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systematic Information Management</dc:title>
  <dc:creator>Edouard Legoupil</dc:creator>
  <cp:lastModifiedBy>UNHCR</cp:lastModifiedBy>
  <cp:revision>349</cp:revision>
  <cp:lastPrinted>2017-05-21T05:00:46Z</cp:lastPrinted>
  <dcterms:modified xsi:type="dcterms:W3CDTF">2017-05-25T06:32:53Z</dcterms:modified>
</cp:coreProperties>
</file>