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 id="2147483673" r:id="rId2"/>
    <p:sldMasterId id="2147483751" r:id="rId3"/>
    <p:sldMasterId id="2147483764" r:id="rId4"/>
  </p:sldMasterIdLst>
  <p:notesMasterIdLst>
    <p:notesMasterId r:id="rId41"/>
  </p:notesMasterIdLst>
  <p:sldIdLst>
    <p:sldId id="305" r:id="rId5"/>
    <p:sldId id="382" r:id="rId6"/>
    <p:sldId id="362" r:id="rId7"/>
    <p:sldId id="396" r:id="rId8"/>
    <p:sldId id="385" r:id="rId9"/>
    <p:sldId id="404" r:id="rId10"/>
    <p:sldId id="405" r:id="rId11"/>
    <p:sldId id="397" r:id="rId12"/>
    <p:sldId id="354" r:id="rId13"/>
    <p:sldId id="300" r:id="rId14"/>
    <p:sldId id="374" r:id="rId15"/>
    <p:sldId id="347" r:id="rId16"/>
    <p:sldId id="343" r:id="rId17"/>
    <p:sldId id="427" r:id="rId18"/>
    <p:sldId id="428" r:id="rId19"/>
    <p:sldId id="429" r:id="rId20"/>
    <p:sldId id="430" r:id="rId21"/>
    <p:sldId id="406" r:id="rId22"/>
    <p:sldId id="431" r:id="rId23"/>
    <p:sldId id="432" r:id="rId24"/>
    <p:sldId id="409" r:id="rId25"/>
    <p:sldId id="433" r:id="rId26"/>
    <p:sldId id="434" r:id="rId27"/>
    <p:sldId id="413" r:id="rId28"/>
    <p:sldId id="435" r:id="rId29"/>
    <p:sldId id="426" r:id="rId30"/>
    <p:sldId id="414" r:id="rId31"/>
    <p:sldId id="415" r:id="rId32"/>
    <p:sldId id="416" r:id="rId33"/>
    <p:sldId id="417" r:id="rId34"/>
    <p:sldId id="418" r:id="rId35"/>
    <p:sldId id="421" r:id="rId36"/>
    <p:sldId id="422" r:id="rId37"/>
    <p:sldId id="423" r:id="rId38"/>
    <p:sldId id="424" r:id="rId39"/>
    <p:sldId id="425" r:id="rId40"/>
  </p:sldIdLst>
  <p:sldSz cx="12192000" cy="6858000"/>
  <p:notesSz cx="7004050" cy="9290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ie Dozin" initials="MD" lastIdx="1" clrIdx="0">
    <p:extLst>
      <p:ext uri="{19B8F6BF-5375-455C-9EA6-DF929625EA0E}">
        <p15:presenceInfo xmlns:p15="http://schemas.microsoft.com/office/powerpoint/2012/main" userId="Marie Doz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80" autoAdjust="0"/>
    <p:restoredTop sz="76646" autoAdjust="0"/>
  </p:normalViewPr>
  <p:slideViewPr>
    <p:cSldViewPr snapToGrid="0">
      <p:cViewPr>
        <p:scale>
          <a:sx n="64" d="100"/>
          <a:sy n="64" d="100"/>
        </p:scale>
        <p:origin x="808" y="576"/>
      </p:cViewPr>
      <p:guideLst/>
    </p:cSldViewPr>
  </p:slideViewPr>
  <p:notesTextViewPr>
    <p:cViewPr>
      <p:scale>
        <a:sx n="1" d="1"/>
        <a:sy n="1" d="1"/>
      </p:scale>
      <p:origin x="0" y="0"/>
    </p:cViewPr>
  </p:notesTextViewPr>
  <p:notesViewPr>
    <p:cSldViewPr snapToGrid="0">
      <p:cViewPr varScale="1">
        <p:scale>
          <a:sx n="85" d="100"/>
          <a:sy n="85" d="100"/>
        </p:scale>
        <p:origin x="2328" y="10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commentAuthors" Target="commentAuthors.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5088" cy="466116"/>
          </a:xfrm>
          <a:prstGeom prst="rect">
            <a:avLst/>
          </a:prstGeom>
        </p:spPr>
        <p:txBody>
          <a:bodyPr vert="horz" lIns="93104" tIns="46552" rIns="93104" bIns="46552" rtlCol="0"/>
          <a:lstStyle>
            <a:lvl1pPr algn="l">
              <a:defRPr sz="1200"/>
            </a:lvl1pPr>
          </a:lstStyle>
          <a:p>
            <a:endParaRPr lang="en-US"/>
          </a:p>
        </p:txBody>
      </p:sp>
      <p:sp>
        <p:nvSpPr>
          <p:cNvPr id="3" name="Date Placeholder 2"/>
          <p:cNvSpPr>
            <a:spLocks noGrp="1"/>
          </p:cNvSpPr>
          <p:nvPr>
            <p:ph type="dt" idx="1"/>
          </p:nvPr>
        </p:nvSpPr>
        <p:spPr>
          <a:xfrm>
            <a:off x="3967341" y="0"/>
            <a:ext cx="3035088" cy="466116"/>
          </a:xfrm>
          <a:prstGeom prst="rect">
            <a:avLst/>
          </a:prstGeom>
        </p:spPr>
        <p:txBody>
          <a:bodyPr vert="horz" lIns="93104" tIns="46552" rIns="93104" bIns="46552" rtlCol="0"/>
          <a:lstStyle>
            <a:lvl1pPr algn="r">
              <a:defRPr sz="1200"/>
            </a:lvl1pPr>
          </a:lstStyle>
          <a:p>
            <a:fld id="{FE6E59D7-2DEE-4DAB-84E0-AEC02F004E80}" type="datetimeFigureOut">
              <a:rPr lang="en-US" smtClean="0"/>
              <a:t>2/25/18</a:t>
            </a:fld>
            <a:endParaRPr lang="en-US"/>
          </a:p>
        </p:txBody>
      </p:sp>
      <p:sp>
        <p:nvSpPr>
          <p:cNvPr id="4" name="Slide Image Placeholder 3"/>
          <p:cNvSpPr>
            <a:spLocks noGrp="1" noRot="1" noChangeAspect="1"/>
          </p:cNvSpPr>
          <p:nvPr>
            <p:ph type="sldImg" idx="2"/>
          </p:nvPr>
        </p:nvSpPr>
        <p:spPr>
          <a:xfrm>
            <a:off x="714375" y="1160463"/>
            <a:ext cx="5575300" cy="3136900"/>
          </a:xfrm>
          <a:prstGeom prst="rect">
            <a:avLst/>
          </a:prstGeom>
          <a:noFill/>
          <a:ln w="12700">
            <a:solidFill>
              <a:prstClr val="black"/>
            </a:solidFill>
          </a:ln>
        </p:spPr>
        <p:txBody>
          <a:bodyPr vert="horz" lIns="93104" tIns="46552" rIns="93104" bIns="46552" rtlCol="0" anchor="ctr"/>
          <a:lstStyle/>
          <a:p>
            <a:endParaRPr lang="en-US"/>
          </a:p>
        </p:txBody>
      </p:sp>
      <p:sp>
        <p:nvSpPr>
          <p:cNvPr id="5" name="Notes Placeholder 4"/>
          <p:cNvSpPr>
            <a:spLocks noGrp="1"/>
          </p:cNvSpPr>
          <p:nvPr>
            <p:ph type="body" sz="quarter" idx="3"/>
          </p:nvPr>
        </p:nvSpPr>
        <p:spPr>
          <a:xfrm>
            <a:off x="700405" y="4470837"/>
            <a:ext cx="5603240" cy="3657957"/>
          </a:xfrm>
          <a:prstGeom prst="rect">
            <a:avLst/>
          </a:prstGeom>
        </p:spPr>
        <p:txBody>
          <a:bodyPr vert="horz" lIns="93104" tIns="46552" rIns="93104" bIns="4655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3936"/>
            <a:ext cx="3035088" cy="466115"/>
          </a:xfrm>
          <a:prstGeom prst="rect">
            <a:avLst/>
          </a:prstGeom>
        </p:spPr>
        <p:txBody>
          <a:bodyPr vert="horz" lIns="93104" tIns="46552" rIns="93104" bIns="46552" rtlCol="0" anchor="b"/>
          <a:lstStyle>
            <a:lvl1pPr algn="l">
              <a:defRPr sz="1200"/>
            </a:lvl1pPr>
          </a:lstStyle>
          <a:p>
            <a:endParaRPr lang="en-US"/>
          </a:p>
        </p:txBody>
      </p:sp>
      <p:sp>
        <p:nvSpPr>
          <p:cNvPr id="7" name="Slide Number Placeholder 6"/>
          <p:cNvSpPr>
            <a:spLocks noGrp="1"/>
          </p:cNvSpPr>
          <p:nvPr>
            <p:ph type="sldNum" sz="quarter" idx="5"/>
          </p:nvPr>
        </p:nvSpPr>
        <p:spPr>
          <a:xfrm>
            <a:off x="3967341" y="8823936"/>
            <a:ext cx="3035088" cy="466115"/>
          </a:xfrm>
          <a:prstGeom prst="rect">
            <a:avLst/>
          </a:prstGeom>
        </p:spPr>
        <p:txBody>
          <a:bodyPr vert="horz" lIns="93104" tIns="46552" rIns="93104" bIns="46552" rtlCol="0" anchor="b"/>
          <a:lstStyle>
            <a:lvl1pPr algn="r">
              <a:defRPr sz="1200"/>
            </a:lvl1pPr>
          </a:lstStyle>
          <a:p>
            <a:fld id="{CA3B4D0E-DFD3-41C7-8D3B-A2C66351E9B9}" type="slidenum">
              <a:rPr lang="en-US" smtClean="0"/>
              <a:t>‹#›</a:t>
            </a:fld>
            <a:endParaRPr lang="en-US"/>
          </a:p>
        </p:txBody>
      </p:sp>
    </p:spTree>
    <p:extLst>
      <p:ext uri="{BB962C8B-B14F-4D97-AF65-F5344CB8AC3E}">
        <p14:creationId xmlns:p14="http://schemas.microsoft.com/office/powerpoint/2010/main" val="41421661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www.globalprotectioncluster.org/en/areas-of-responsibility/protection-mainstreaming.html"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www.globalprotectioncluster.org/en/areas-of-responsibility/protection-mainstreaming.html"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31042">
              <a:buFont typeface="Arial" panose="020B0604020202020204" pitchFamily="34" charset="0"/>
              <a:buNone/>
              <a:defRPr/>
            </a:pPr>
            <a:r>
              <a:rPr lang="en-US" dirty="0"/>
              <a:t> </a:t>
            </a:r>
          </a:p>
        </p:txBody>
      </p:sp>
      <p:sp>
        <p:nvSpPr>
          <p:cNvPr id="4" name="Slide Number Placeholder 3"/>
          <p:cNvSpPr>
            <a:spLocks noGrp="1"/>
          </p:cNvSpPr>
          <p:nvPr>
            <p:ph type="sldNum" sz="quarter" idx="10"/>
          </p:nvPr>
        </p:nvSpPr>
        <p:spPr/>
        <p:txBody>
          <a:bodyPr/>
          <a:lstStyle/>
          <a:p>
            <a:fld id="{CA3B4D0E-DFD3-41C7-8D3B-A2C66351E9B9}" type="slidenum">
              <a:rPr lang="en-US" smtClean="0"/>
              <a:t>2</a:t>
            </a:fld>
            <a:endParaRPr lang="en-US"/>
          </a:p>
        </p:txBody>
      </p:sp>
    </p:spTree>
    <p:extLst>
      <p:ext uri="{BB962C8B-B14F-4D97-AF65-F5344CB8AC3E}">
        <p14:creationId xmlns:p14="http://schemas.microsoft.com/office/powerpoint/2010/main" val="31246629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CA3B4D0E-DFD3-41C7-8D3B-A2C66351E9B9}" type="slidenum">
              <a:rPr lang="en-US" smtClean="0"/>
              <a:t>11</a:t>
            </a:fld>
            <a:endParaRPr lang="en-US"/>
          </a:p>
        </p:txBody>
      </p:sp>
    </p:spTree>
    <p:extLst>
      <p:ext uri="{BB962C8B-B14F-4D97-AF65-F5344CB8AC3E}">
        <p14:creationId xmlns:p14="http://schemas.microsoft.com/office/powerpoint/2010/main" val="10716045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570" indent="-17457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CA3B4D0E-DFD3-41C7-8D3B-A2C66351E9B9}" type="slidenum">
              <a:rPr lang="en-US" smtClean="0"/>
              <a:t>12</a:t>
            </a:fld>
            <a:endParaRPr lang="en-US"/>
          </a:p>
        </p:txBody>
      </p:sp>
    </p:spTree>
    <p:extLst>
      <p:ext uri="{BB962C8B-B14F-4D97-AF65-F5344CB8AC3E}">
        <p14:creationId xmlns:p14="http://schemas.microsoft.com/office/powerpoint/2010/main" val="19516241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570" indent="-17457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CA3B4D0E-DFD3-41C7-8D3B-A2C66351E9B9}" type="slidenum">
              <a:rPr lang="en-US" smtClean="0"/>
              <a:t>13</a:t>
            </a:fld>
            <a:endParaRPr lang="en-US"/>
          </a:p>
        </p:txBody>
      </p:sp>
    </p:spTree>
    <p:extLst>
      <p:ext uri="{BB962C8B-B14F-4D97-AF65-F5344CB8AC3E}">
        <p14:creationId xmlns:p14="http://schemas.microsoft.com/office/powerpoint/2010/main" val="25836253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3B4D0E-DFD3-41C7-8D3B-A2C66351E9B9}" type="slidenum">
              <a:rPr lang="en-US" smtClean="0"/>
              <a:t>14</a:t>
            </a:fld>
            <a:endParaRPr lang="en-US"/>
          </a:p>
        </p:txBody>
      </p:sp>
    </p:spTree>
    <p:extLst>
      <p:ext uri="{BB962C8B-B14F-4D97-AF65-F5344CB8AC3E}">
        <p14:creationId xmlns:p14="http://schemas.microsoft.com/office/powerpoint/2010/main" val="24536733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 GPC Protection Mainstreaming Training Package has been developed to support field-based capacity-building of humanitarian workers from all sectors in humanitarian (including protracted) emergencies – in both conflict and natural disaster contexts. It can also be used to train government actors that are involved in the design and delivery of humanitarian programs. The Training Package is available in English, French, Arabic and Spanish. </a:t>
            </a:r>
            <a:br>
              <a:rPr lang="en-US" dirty="0"/>
            </a:br>
            <a:r>
              <a:rPr lang="en-US" dirty="0"/>
              <a:t>Follow this link: </a:t>
            </a:r>
            <a:r>
              <a:rPr lang="en-US" dirty="0">
                <a:hlinkClick r:id="rId3"/>
              </a:rPr>
              <a:t>http://www.globalprotectioncluster.org/en/areas-of-responsibility/protection-mainstreaming.html</a:t>
            </a:r>
            <a:endParaRPr lang="en-US" dirty="0"/>
          </a:p>
        </p:txBody>
      </p:sp>
      <p:sp>
        <p:nvSpPr>
          <p:cNvPr id="4" name="Slide Number Placeholder 3"/>
          <p:cNvSpPr>
            <a:spLocks noGrp="1"/>
          </p:cNvSpPr>
          <p:nvPr>
            <p:ph type="sldNum" sz="quarter" idx="10"/>
          </p:nvPr>
        </p:nvSpPr>
        <p:spPr/>
        <p:txBody>
          <a:bodyPr/>
          <a:lstStyle/>
          <a:p>
            <a:fld id="{E3DB5431-CA2C-4025-BD9B-2A1DF52CBF9C}" type="slidenum">
              <a:rPr lang="en-US" smtClean="0">
                <a:solidFill>
                  <a:srgbClr val="000000"/>
                </a:solidFill>
              </a:rPr>
              <a:pPr/>
              <a:t>15</a:t>
            </a:fld>
            <a:endParaRPr lang="en-US">
              <a:solidFill>
                <a:srgbClr val="000000"/>
              </a:solidFill>
            </a:endParaRPr>
          </a:p>
        </p:txBody>
      </p:sp>
    </p:spTree>
    <p:extLst>
      <p:ext uri="{BB962C8B-B14F-4D97-AF65-F5344CB8AC3E}">
        <p14:creationId xmlns:p14="http://schemas.microsoft.com/office/powerpoint/2010/main" val="7142219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 GPC Sector Checklists provide specific actions to mainstream protection principles in other humanitarian sectors/clusters (Shelter, WASH, CCCM, Education, Health, Food Security and Livelihoods, Protection). </a:t>
            </a:r>
            <a:br>
              <a:rPr lang="en-US" dirty="0"/>
            </a:br>
            <a:r>
              <a:rPr lang="en-US" dirty="0"/>
              <a:t>Follow this link: </a:t>
            </a:r>
            <a:r>
              <a:rPr lang="en-US" dirty="0">
                <a:hlinkClick r:id="rId3"/>
              </a:rPr>
              <a:t>http://www.globalprotectioncluster.org/en/areas-of-responsibility/protection-mainstreaming.html</a:t>
            </a:r>
            <a:endParaRPr lang="en-US" dirty="0"/>
          </a:p>
          <a:p>
            <a:endParaRPr lang="en-US" dirty="0"/>
          </a:p>
          <a:p>
            <a:r>
              <a:rPr lang="en-US" dirty="0"/>
              <a:t>The Protection Mainstreaming Guidance App is based on the GPC Sector Checklists. It provides a solution to streamline Protection Mainstreaming guidance to your specific needs. It is available for download through the Google Play and iTunes App Stores.</a:t>
            </a:r>
            <a:br>
              <a:rPr lang="en-US" dirty="0"/>
            </a:br>
            <a:endParaRPr lang="en-US" dirty="0"/>
          </a:p>
        </p:txBody>
      </p:sp>
      <p:sp>
        <p:nvSpPr>
          <p:cNvPr id="4" name="Slide Number Placeholder 3"/>
          <p:cNvSpPr>
            <a:spLocks noGrp="1"/>
          </p:cNvSpPr>
          <p:nvPr>
            <p:ph type="sldNum" sz="quarter" idx="10"/>
          </p:nvPr>
        </p:nvSpPr>
        <p:spPr/>
        <p:txBody>
          <a:bodyPr/>
          <a:lstStyle/>
          <a:p>
            <a:fld id="{E3DB5431-CA2C-4025-BD9B-2A1DF52CBF9C}" type="slidenum">
              <a:rPr lang="en-US" smtClean="0">
                <a:solidFill>
                  <a:srgbClr val="000000"/>
                </a:solidFill>
              </a:rPr>
              <a:pPr/>
              <a:t>16</a:t>
            </a:fld>
            <a:endParaRPr lang="en-US">
              <a:solidFill>
                <a:srgbClr val="000000"/>
              </a:solidFill>
            </a:endParaRPr>
          </a:p>
        </p:txBody>
      </p:sp>
    </p:spTree>
    <p:extLst>
      <p:ext uri="{BB962C8B-B14F-4D97-AF65-F5344CB8AC3E}">
        <p14:creationId xmlns:p14="http://schemas.microsoft.com/office/powerpoint/2010/main" val="35840146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69A57A-F0BF-4564-8090-538E1AB628AE}" type="slidenum">
              <a:rPr lang="en-US" smtClean="0"/>
              <a:t>21</a:t>
            </a:fld>
            <a:endParaRPr lang="en-US"/>
          </a:p>
        </p:txBody>
      </p:sp>
    </p:spTree>
    <p:extLst>
      <p:ext uri="{BB962C8B-B14F-4D97-AF65-F5344CB8AC3E}">
        <p14:creationId xmlns:p14="http://schemas.microsoft.com/office/powerpoint/2010/main" val="35477004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that some individuals do not consider</a:t>
            </a:r>
            <a:r>
              <a:rPr lang="en-US" baseline="0" dirty="0"/>
              <a:t> themselves “aid workers” so do not feel that the SG Bulletin applies to them. This is incorrect as it applies to all staff, regardless of their job title or position.</a:t>
            </a:r>
            <a:endParaRPr lang="en-US" dirty="0"/>
          </a:p>
        </p:txBody>
      </p:sp>
      <p:sp>
        <p:nvSpPr>
          <p:cNvPr id="4" name="Slide Number Placeholder 3"/>
          <p:cNvSpPr>
            <a:spLocks noGrp="1"/>
          </p:cNvSpPr>
          <p:nvPr>
            <p:ph type="sldNum" sz="quarter" idx="10"/>
          </p:nvPr>
        </p:nvSpPr>
        <p:spPr/>
        <p:txBody>
          <a:bodyPr/>
          <a:lstStyle/>
          <a:p>
            <a:fld id="{F2A0E007-26D3-4A50-9017-8355D8732D45}" type="slidenum">
              <a:rPr lang="en-US" smtClean="0"/>
              <a:pPr/>
              <a:t>28</a:t>
            </a:fld>
            <a:endParaRPr lang="en-US"/>
          </a:p>
        </p:txBody>
      </p:sp>
    </p:spTree>
    <p:extLst>
      <p:ext uri="{BB962C8B-B14F-4D97-AF65-F5344CB8AC3E}">
        <p14:creationId xmlns:p14="http://schemas.microsoft.com/office/powerpoint/2010/main" val="40889177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en-US" dirty="0"/>
          </a:p>
        </p:txBody>
      </p:sp>
      <p:sp>
        <p:nvSpPr>
          <p:cNvPr id="4" name="Tijdelijke aanduiding voor dianummer 3"/>
          <p:cNvSpPr>
            <a:spLocks noGrp="1"/>
          </p:cNvSpPr>
          <p:nvPr>
            <p:ph type="sldNum" sz="quarter" idx="10"/>
          </p:nvPr>
        </p:nvSpPr>
        <p:spPr/>
        <p:txBody>
          <a:bodyPr/>
          <a:lstStyle/>
          <a:p>
            <a:fld id="{F2A0E007-26D3-4A50-9017-8355D8732D45}" type="slidenum">
              <a:rPr lang="en-US" smtClean="0"/>
              <a:pPr/>
              <a:t>30</a:t>
            </a:fld>
            <a:endParaRPr lang="en-US"/>
          </a:p>
        </p:txBody>
      </p:sp>
    </p:spTree>
    <p:extLst>
      <p:ext uri="{BB962C8B-B14F-4D97-AF65-F5344CB8AC3E}">
        <p14:creationId xmlns:p14="http://schemas.microsoft.com/office/powerpoint/2010/main" val="33417861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en-GB" dirty="0"/>
              <a:t>The UN is not concerned with preventing sexual relationships but with preventing abuse, particularly of vulnerable populations. The focus is not on the individual or whether there is consent, but on the nature of the relationship. </a:t>
            </a:r>
          </a:p>
          <a:p>
            <a:r>
              <a:rPr lang="en-GB" dirty="0"/>
              <a:t>Where there is an unequal power dynamic, there is a strong potential for abuse. The SGB requires all - whether they are international or from the local population - to show good judgment, and to think about their actions and the consequences of their actions. All exploitative and abusive acts are prohibited, whether they are committed against a person of concern to the UN or someone living in the local community. </a:t>
            </a:r>
          </a:p>
          <a:p>
            <a:endParaRPr lang="en-GB" dirty="0"/>
          </a:p>
          <a:p>
            <a:r>
              <a:rPr lang="en-GB" dirty="0"/>
              <a:t>Mandatory reporting applies</a:t>
            </a:r>
            <a:r>
              <a:rPr lang="en-GB" baseline="0" dirty="0"/>
              <a:t> to all </a:t>
            </a:r>
            <a:r>
              <a:rPr lang="en-GB" dirty="0"/>
              <a:t>personnel and partners. </a:t>
            </a:r>
            <a:endParaRPr lang="en-US" dirty="0"/>
          </a:p>
        </p:txBody>
      </p:sp>
      <p:sp>
        <p:nvSpPr>
          <p:cNvPr id="4" name="Tijdelijke aanduiding voor dianummer 3"/>
          <p:cNvSpPr>
            <a:spLocks noGrp="1"/>
          </p:cNvSpPr>
          <p:nvPr>
            <p:ph type="sldNum" sz="quarter" idx="10"/>
          </p:nvPr>
        </p:nvSpPr>
        <p:spPr/>
        <p:txBody>
          <a:bodyPr/>
          <a:lstStyle/>
          <a:p>
            <a:fld id="{F2A0E007-26D3-4A50-9017-8355D8732D45}" type="slidenum">
              <a:rPr lang="en-US" smtClean="0"/>
              <a:pPr/>
              <a:t>31</a:t>
            </a:fld>
            <a:endParaRPr lang="en-US"/>
          </a:p>
        </p:txBody>
      </p:sp>
    </p:spTree>
    <p:extLst>
      <p:ext uri="{BB962C8B-B14F-4D97-AF65-F5344CB8AC3E}">
        <p14:creationId xmlns:p14="http://schemas.microsoft.com/office/powerpoint/2010/main" val="41228345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3B4D0E-DFD3-41C7-8D3B-A2C66351E9B9}" type="slidenum">
              <a:rPr lang="en-US" smtClean="0"/>
              <a:t>3</a:t>
            </a:fld>
            <a:endParaRPr lang="en-US"/>
          </a:p>
        </p:txBody>
      </p:sp>
    </p:spTree>
    <p:extLst>
      <p:ext uri="{BB962C8B-B14F-4D97-AF65-F5344CB8AC3E}">
        <p14:creationId xmlns:p14="http://schemas.microsoft.com/office/powerpoint/2010/main" val="18902287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US" dirty="0"/>
          </a:p>
        </p:txBody>
      </p:sp>
      <p:sp>
        <p:nvSpPr>
          <p:cNvPr id="4" name="Slide Number Placeholder 3"/>
          <p:cNvSpPr>
            <a:spLocks noGrp="1"/>
          </p:cNvSpPr>
          <p:nvPr>
            <p:ph type="sldNum" sz="quarter" idx="10"/>
          </p:nvPr>
        </p:nvSpPr>
        <p:spPr/>
        <p:txBody>
          <a:bodyPr/>
          <a:lstStyle/>
          <a:p>
            <a:fld id="{F2A0E007-26D3-4A50-9017-8355D8732D45}" type="slidenum">
              <a:rPr lang="en-US" smtClean="0"/>
              <a:pPr/>
              <a:t>32</a:t>
            </a:fld>
            <a:endParaRPr lang="en-US"/>
          </a:p>
        </p:txBody>
      </p:sp>
    </p:spTree>
    <p:extLst>
      <p:ext uri="{BB962C8B-B14F-4D97-AF65-F5344CB8AC3E}">
        <p14:creationId xmlns:p14="http://schemas.microsoft.com/office/powerpoint/2010/main" val="38530786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US" dirty="0"/>
          </a:p>
        </p:txBody>
      </p:sp>
      <p:sp>
        <p:nvSpPr>
          <p:cNvPr id="4" name="Slide Number Placeholder 3"/>
          <p:cNvSpPr>
            <a:spLocks noGrp="1"/>
          </p:cNvSpPr>
          <p:nvPr>
            <p:ph type="sldNum" sz="quarter" idx="10"/>
          </p:nvPr>
        </p:nvSpPr>
        <p:spPr/>
        <p:txBody>
          <a:bodyPr/>
          <a:lstStyle/>
          <a:p>
            <a:fld id="{F2A0E007-26D3-4A50-9017-8355D8732D45}" type="slidenum">
              <a:rPr lang="en-US" smtClean="0"/>
              <a:pPr/>
              <a:t>33</a:t>
            </a:fld>
            <a:endParaRPr lang="en-US"/>
          </a:p>
        </p:txBody>
      </p:sp>
    </p:spTree>
    <p:extLst>
      <p:ext uri="{BB962C8B-B14F-4D97-AF65-F5344CB8AC3E}">
        <p14:creationId xmlns:p14="http://schemas.microsoft.com/office/powerpoint/2010/main" val="30859122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US" dirty="0"/>
          </a:p>
        </p:txBody>
      </p:sp>
      <p:sp>
        <p:nvSpPr>
          <p:cNvPr id="4" name="Slide Number Placeholder 3"/>
          <p:cNvSpPr>
            <a:spLocks noGrp="1"/>
          </p:cNvSpPr>
          <p:nvPr>
            <p:ph type="sldNum" sz="quarter" idx="10"/>
          </p:nvPr>
        </p:nvSpPr>
        <p:spPr/>
        <p:txBody>
          <a:bodyPr/>
          <a:lstStyle/>
          <a:p>
            <a:fld id="{F2A0E007-26D3-4A50-9017-8355D8732D45}" type="slidenum">
              <a:rPr lang="en-US" smtClean="0"/>
              <a:pPr/>
              <a:t>34</a:t>
            </a:fld>
            <a:endParaRPr lang="en-US"/>
          </a:p>
        </p:txBody>
      </p:sp>
    </p:spTree>
    <p:extLst>
      <p:ext uri="{BB962C8B-B14F-4D97-AF65-F5344CB8AC3E}">
        <p14:creationId xmlns:p14="http://schemas.microsoft.com/office/powerpoint/2010/main" val="10268785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3B4D0E-DFD3-41C7-8D3B-A2C66351E9B9}" type="slidenum">
              <a:rPr lang="en-US" smtClean="0"/>
              <a:t>4</a:t>
            </a:fld>
            <a:endParaRPr lang="en-US"/>
          </a:p>
        </p:txBody>
      </p:sp>
    </p:spTree>
    <p:extLst>
      <p:ext uri="{BB962C8B-B14F-4D97-AF65-F5344CB8AC3E}">
        <p14:creationId xmlns:p14="http://schemas.microsoft.com/office/powerpoint/2010/main" val="26213524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CA3B4D0E-DFD3-41C7-8D3B-A2C66351E9B9}" type="slidenum">
              <a:rPr lang="en-US" smtClean="0"/>
              <a:t>5</a:t>
            </a:fld>
            <a:endParaRPr lang="en-US"/>
          </a:p>
        </p:txBody>
      </p:sp>
    </p:spTree>
    <p:extLst>
      <p:ext uri="{BB962C8B-B14F-4D97-AF65-F5344CB8AC3E}">
        <p14:creationId xmlns:p14="http://schemas.microsoft.com/office/powerpoint/2010/main" val="16465481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dirty="0">
                <a:latin typeface="Arial" pitchFamily="34" charset="0"/>
                <a:cs typeface="Arial" pitchFamily="34" charset="0"/>
              </a:rPr>
              <a:t>In December 2011, the IASC adopted five commitments on AAP:</a:t>
            </a:r>
          </a:p>
          <a:p>
            <a:pPr algn="l" rtl="0"/>
            <a:endParaRPr lang="ar-IQ" dirty="0"/>
          </a:p>
        </p:txBody>
      </p:sp>
      <p:sp>
        <p:nvSpPr>
          <p:cNvPr id="4" name="Slide Number Placeholder 3"/>
          <p:cNvSpPr>
            <a:spLocks noGrp="1"/>
          </p:cNvSpPr>
          <p:nvPr>
            <p:ph type="sldNum" sz="quarter" idx="10"/>
          </p:nvPr>
        </p:nvSpPr>
        <p:spPr/>
        <p:txBody>
          <a:bodyPr/>
          <a:lstStyle/>
          <a:p>
            <a:fld id="{102783C9-26A7-4FAD-8BBA-DCCE1EA87AB1}" type="slidenum">
              <a:rPr lang="ar-IQ" smtClean="0"/>
              <a:t>6</a:t>
            </a:fld>
            <a:endParaRPr lang="ar-IQ"/>
          </a:p>
        </p:txBody>
      </p:sp>
    </p:spTree>
    <p:extLst>
      <p:ext uri="{BB962C8B-B14F-4D97-AF65-F5344CB8AC3E}">
        <p14:creationId xmlns:p14="http://schemas.microsoft.com/office/powerpoint/2010/main" val="34754005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5AA4D5C-1A12-43D1-9F54-85BAE14E3570}" type="slidenum">
              <a:rPr lang="en-GB" smtClean="0"/>
              <a:t>7</a:t>
            </a:fld>
            <a:endParaRPr lang="en-GB"/>
          </a:p>
        </p:txBody>
      </p:sp>
    </p:spTree>
    <p:extLst>
      <p:ext uri="{BB962C8B-B14F-4D97-AF65-F5344CB8AC3E}">
        <p14:creationId xmlns:p14="http://schemas.microsoft.com/office/powerpoint/2010/main" val="4589024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CA3B4D0E-DFD3-41C7-8D3B-A2C66351E9B9}" type="slidenum">
              <a:rPr lang="en-US" smtClean="0"/>
              <a:t>8</a:t>
            </a:fld>
            <a:endParaRPr lang="en-US"/>
          </a:p>
        </p:txBody>
      </p:sp>
    </p:spTree>
    <p:extLst>
      <p:ext uri="{BB962C8B-B14F-4D97-AF65-F5344CB8AC3E}">
        <p14:creationId xmlns:p14="http://schemas.microsoft.com/office/powerpoint/2010/main" val="5923044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Affected populations are at the center of humanitarian action</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application of PM principles allow for all the above described issues to be reflected during the response.</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Finally humanitarian practitioners must consider and respect the environment where the humanitarian response takes place to ensure contextually appropriate action which avoids environmental degradation putting a strain on affected populations’ exposure to risks.</a:t>
            </a:r>
            <a:endParaRPr lang="en-US" dirty="0"/>
          </a:p>
        </p:txBody>
      </p:sp>
      <p:sp>
        <p:nvSpPr>
          <p:cNvPr id="4" name="Slide Number Placeholder 3"/>
          <p:cNvSpPr>
            <a:spLocks noGrp="1"/>
          </p:cNvSpPr>
          <p:nvPr>
            <p:ph type="sldNum" sz="quarter" idx="10"/>
          </p:nvPr>
        </p:nvSpPr>
        <p:spPr/>
        <p:txBody>
          <a:bodyPr/>
          <a:lstStyle/>
          <a:p>
            <a:fld id="{E3DB5431-CA2C-4025-BD9B-2A1DF52CBF9C}" type="slidenum">
              <a:rPr lang="en-US" smtClean="0">
                <a:solidFill>
                  <a:srgbClr val="000000"/>
                </a:solidFill>
              </a:rPr>
              <a:pPr/>
              <a:t>9</a:t>
            </a:fld>
            <a:endParaRPr lang="en-US">
              <a:solidFill>
                <a:srgbClr val="000000"/>
              </a:solidFill>
            </a:endParaRPr>
          </a:p>
        </p:txBody>
      </p:sp>
    </p:spTree>
    <p:extLst>
      <p:ext uri="{BB962C8B-B14F-4D97-AF65-F5344CB8AC3E}">
        <p14:creationId xmlns:p14="http://schemas.microsoft.com/office/powerpoint/2010/main" val="31758066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570" indent="-17457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CA3B4D0E-DFD3-41C7-8D3B-A2C66351E9B9}" type="slidenum">
              <a:rPr lang="en-US" smtClean="0"/>
              <a:t>10</a:t>
            </a:fld>
            <a:endParaRPr lang="en-US"/>
          </a:p>
        </p:txBody>
      </p:sp>
    </p:spTree>
    <p:extLst>
      <p:ext uri="{BB962C8B-B14F-4D97-AF65-F5344CB8AC3E}">
        <p14:creationId xmlns:p14="http://schemas.microsoft.com/office/powerpoint/2010/main" val="26186580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3" descr=" dotty.wmf                                                      01A0FDA3Rhodesia                       7C270890:"/>
          <p:cNvPicPr>
            <a:picLocks noChangeAspect="1" noChangeArrowheads="1"/>
          </p:cNvPicPr>
          <p:nvPr userDrawn="1"/>
        </p:nvPicPr>
        <p:blipFill>
          <a:blip r:embed="rId2" cstate="print"/>
          <a:srcRect l="3920" b="9322"/>
          <a:stretch>
            <a:fillRect/>
          </a:stretch>
        </p:blipFill>
        <p:spPr bwMode="auto">
          <a:xfrm>
            <a:off x="0" y="2209800"/>
            <a:ext cx="12192000" cy="4648200"/>
          </a:xfrm>
          <a:prstGeom prst="rect">
            <a:avLst/>
          </a:prstGeom>
          <a:noFill/>
          <a:ln w="9525">
            <a:noFill/>
            <a:miter lim="800000"/>
            <a:headEnd/>
            <a:tailEnd/>
          </a:ln>
        </p:spPr>
      </p:pic>
      <p:sp>
        <p:nvSpPr>
          <p:cNvPr id="4099" name="Rectangle 3"/>
          <p:cNvSpPr>
            <a:spLocks noGrp="1" noChangeArrowheads="1"/>
          </p:cNvSpPr>
          <p:nvPr>
            <p:ph type="ctrTitle"/>
          </p:nvPr>
        </p:nvSpPr>
        <p:spPr>
          <a:xfrm>
            <a:off x="609600" y="914400"/>
            <a:ext cx="10668000" cy="1143000"/>
          </a:xfrm>
        </p:spPr>
        <p:txBody>
          <a:bodyPr/>
          <a:lstStyle>
            <a:lvl1pPr algn="r">
              <a:defRPr sz="3400"/>
            </a:lvl1pPr>
          </a:lstStyle>
          <a:p>
            <a:r>
              <a:rPr lang="en-GB" noProof="0" dirty="0"/>
              <a:t>Click to edit Master title style</a:t>
            </a:r>
          </a:p>
        </p:txBody>
      </p:sp>
      <p:sp>
        <p:nvSpPr>
          <p:cNvPr id="4100" name="Rectangle 4"/>
          <p:cNvSpPr>
            <a:spLocks noGrp="1" noChangeArrowheads="1"/>
          </p:cNvSpPr>
          <p:nvPr>
            <p:ph type="subTitle" idx="1"/>
          </p:nvPr>
        </p:nvSpPr>
        <p:spPr>
          <a:xfrm>
            <a:off x="3048000" y="2057400"/>
            <a:ext cx="8212667" cy="457200"/>
          </a:xfrm>
        </p:spPr>
        <p:txBody>
          <a:bodyPr/>
          <a:lstStyle>
            <a:lvl1pPr marL="0" indent="0" algn="r">
              <a:buFontTx/>
              <a:buNone/>
              <a:defRPr sz="2800"/>
            </a:lvl1pPr>
          </a:lstStyle>
          <a:p>
            <a:r>
              <a:rPr lang="en-GB" noProof="0" dirty="0"/>
              <a:t>Click to edit Master subtitle style</a:t>
            </a:r>
          </a:p>
        </p:txBody>
      </p:sp>
    </p:spTree>
    <p:extLst>
      <p:ext uri="{BB962C8B-B14F-4D97-AF65-F5344CB8AC3E}">
        <p14:creationId xmlns:p14="http://schemas.microsoft.com/office/powerpoint/2010/main" val="1472027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54568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27901" y="1219201"/>
            <a:ext cx="2171700" cy="50577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12801" y="1219201"/>
            <a:ext cx="6311900" cy="50577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304059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Custom Layout">
    <p:spTree>
      <p:nvGrpSpPr>
        <p:cNvPr id="1" name=""/>
        <p:cNvGrpSpPr/>
        <p:nvPr/>
      </p:nvGrpSpPr>
      <p:grpSpPr>
        <a:xfrm>
          <a:off x="0" y="0"/>
          <a:ext cx="0" cy="0"/>
          <a:chOff x="0" y="0"/>
          <a:chExt cx="0" cy="0"/>
        </a:xfrm>
      </p:grpSpPr>
      <p:sp>
        <p:nvSpPr>
          <p:cNvPr id="4" name="Rectangle 8"/>
          <p:cNvSpPr>
            <a:spLocks noChangeArrowheads="1"/>
          </p:cNvSpPr>
          <p:nvPr userDrawn="1"/>
        </p:nvSpPr>
        <p:spPr bwMode="auto">
          <a:xfrm>
            <a:off x="101600" y="6172200"/>
            <a:ext cx="11988800" cy="609600"/>
          </a:xfrm>
          <a:prstGeom prst="rect">
            <a:avLst/>
          </a:prstGeom>
          <a:solidFill>
            <a:srgbClr val="FDC82F"/>
          </a:solidFill>
          <a:ln w="9525">
            <a:noFill/>
            <a:miter lim="800000"/>
            <a:headEnd/>
            <a:tailEnd/>
          </a:ln>
        </p:spPr>
        <p:txBody>
          <a:bodyPr wrap="none" anchor="ctr"/>
          <a:lstStyle/>
          <a:p>
            <a:pPr eaLnBrk="0" fontAlgn="base" hangingPunct="0">
              <a:spcBef>
                <a:spcPct val="0"/>
              </a:spcBef>
              <a:spcAft>
                <a:spcPct val="0"/>
              </a:spcAft>
              <a:defRPr/>
            </a:pPr>
            <a:endParaRPr lang="en-GB" sz="2400">
              <a:solidFill>
                <a:srgbClr val="000000"/>
              </a:solidFill>
              <a:latin typeface="Times" charset="0"/>
              <a:ea typeface="ヒラギノ角ゴ Pro W3" pitchFamily="80" charset="-128"/>
            </a:endParaRPr>
          </a:p>
        </p:txBody>
      </p:sp>
      <p:pic>
        <p:nvPicPr>
          <p:cNvPr id="5" name="Picture 2" descr="http://emma-toolkit.org/wp-content/uploads/2010/08/irc-logo.gif"/>
          <p:cNvPicPr>
            <a:picLocks noChangeAspect="1" noChangeArrowheads="1"/>
          </p:cNvPicPr>
          <p:nvPr userDrawn="1"/>
        </p:nvPicPr>
        <p:blipFill>
          <a:blip r:embed="rId2" cstate="print"/>
          <a:srcRect/>
          <a:stretch>
            <a:fillRect/>
          </a:stretch>
        </p:blipFill>
        <p:spPr bwMode="auto">
          <a:xfrm>
            <a:off x="11607800" y="6172200"/>
            <a:ext cx="457200" cy="609600"/>
          </a:xfrm>
          <a:prstGeom prst="rect">
            <a:avLst/>
          </a:prstGeom>
          <a:noFill/>
          <a:ln w="9525">
            <a:noFill/>
            <a:miter lim="800000"/>
            <a:headEnd/>
            <a:tailEnd/>
          </a:ln>
        </p:spPr>
      </p:pic>
      <p:sp>
        <p:nvSpPr>
          <p:cNvPr id="6" name="Footer Placeholder 2"/>
          <p:cNvSpPr txBox="1">
            <a:spLocks/>
          </p:cNvSpPr>
          <p:nvPr userDrawn="1"/>
        </p:nvSpPr>
        <p:spPr>
          <a:xfrm>
            <a:off x="101601" y="6375401"/>
            <a:ext cx="7126817" cy="365125"/>
          </a:xfrm>
          <a:prstGeom prst="rect">
            <a:avLst/>
          </a:prstGeom>
        </p:spPr>
        <p:txBody>
          <a:bodyPr anchor="ctr"/>
          <a:lstStyle>
            <a:lvl1pPr algn="r">
              <a:defRPr sz="1200">
                <a:solidFill>
                  <a:schemeClr val="tx2"/>
                </a:solidFill>
              </a:defRPr>
            </a:lvl1pPr>
            <a:extLst/>
          </a:lstStyle>
          <a:p>
            <a:pPr algn="l">
              <a:defRPr/>
            </a:pPr>
            <a:r>
              <a:rPr lang="en-US" sz="1200" dirty="0">
                <a:solidFill>
                  <a:srgbClr val="2AABE2"/>
                </a:solidFill>
              </a:rPr>
              <a:t>Session 1: Protection Mainstreaming Learning Forum </a:t>
            </a:r>
            <a:r>
              <a:rPr lang="fr-CH" sz="1200" dirty="0">
                <a:solidFill>
                  <a:srgbClr val="2AABE2"/>
                </a:solidFill>
              </a:rPr>
              <a:t>– </a:t>
            </a:r>
            <a:r>
              <a:rPr lang="fr-CH" sz="1200" dirty="0" err="1">
                <a:solidFill>
                  <a:srgbClr val="2AABE2"/>
                </a:solidFill>
              </a:rPr>
              <a:t>February</a:t>
            </a:r>
            <a:r>
              <a:rPr lang="fr-CH" sz="1200" dirty="0">
                <a:solidFill>
                  <a:srgbClr val="2AABE2"/>
                </a:solidFill>
              </a:rPr>
              <a:t> 2013</a:t>
            </a:r>
            <a:endParaRPr lang="en-US" sz="1200" dirty="0">
              <a:solidFill>
                <a:srgbClr val="2AABE2"/>
              </a:solidFill>
            </a:endParaRPr>
          </a:p>
        </p:txBody>
      </p:sp>
      <p:sp>
        <p:nvSpPr>
          <p:cNvPr id="2" name="Rectangle 1"/>
          <p:cNvSpPr>
            <a:spLocks noGrp="1"/>
          </p:cNvSpPr>
          <p:nvPr>
            <p:ph type="title"/>
          </p:nvPr>
        </p:nvSpPr>
        <p:spPr/>
        <p:txBody>
          <a:bodyPr/>
          <a:lstStyle/>
          <a:p>
            <a:r>
              <a:rPr lang="en-US"/>
              <a:t>Click to edit Master title style</a:t>
            </a:r>
            <a:endParaRPr lang="en-US" dirty="0"/>
          </a:p>
        </p:txBody>
      </p:sp>
      <p:sp>
        <p:nvSpPr>
          <p:cNvPr id="7" name="Rectangle 6"/>
          <p:cNvSpPr>
            <a:spLocks noGrp="1"/>
          </p:cNvSpPr>
          <p:nvPr>
            <p:ph sz="quarter" idx="13"/>
          </p:nvPr>
        </p:nvSpPr>
        <p:spPr>
          <a:xfrm>
            <a:off x="812800" y="1803400"/>
            <a:ext cx="10871200" cy="4368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p:cNvSpPr>
            <a:spLocks noGrp="1"/>
          </p:cNvSpPr>
          <p:nvPr>
            <p:ph type="dt" sz="half" idx="14"/>
          </p:nvPr>
        </p:nvSpPr>
        <p:spPr>
          <a:xfrm>
            <a:off x="8128000" y="6248401"/>
            <a:ext cx="3556000" cy="365125"/>
          </a:xfrm>
          <a:prstGeom prst="rect">
            <a:avLst/>
          </a:prstGeom>
        </p:spPr>
        <p:txBody>
          <a:bodyPr/>
          <a:lstStyle>
            <a:lvl1pPr>
              <a:defRPr/>
            </a:lvl1pPr>
            <a:extLst/>
          </a:lstStyle>
          <a:p>
            <a:pPr eaLnBrk="0" fontAlgn="base" hangingPunct="0">
              <a:spcBef>
                <a:spcPct val="0"/>
              </a:spcBef>
              <a:spcAft>
                <a:spcPct val="0"/>
              </a:spcAft>
              <a:defRPr/>
            </a:pPr>
            <a:fld id="{7676C067-7292-4E84-86D2-BBC5BBC977DA}" type="datetime1">
              <a:rPr lang="en-US" sz="2400">
                <a:solidFill>
                  <a:srgbClr val="000000"/>
                </a:solidFill>
                <a:latin typeface="Times" charset="0"/>
              </a:rPr>
              <a:pPr eaLnBrk="0" fontAlgn="base" hangingPunct="0">
                <a:spcBef>
                  <a:spcPct val="0"/>
                </a:spcBef>
                <a:spcAft>
                  <a:spcPct val="0"/>
                </a:spcAft>
                <a:defRPr/>
              </a:pPr>
              <a:t>2/25/18</a:t>
            </a:fld>
            <a:endParaRPr lang="en-US" sz="2400">
              <a:solidFill>
                <a:srgbClr val="000000"/>
              </a:solidFill>
              <a:latin typeface="Times" charset="0"/>
            </a:endParaRPr>
          </a:p>
        </p:txBody>
      </p:sp>
      <p:sp>
        <p:nvSpPr>
          <p:cNvPr id="9" name="Footer Placeholder 8"/>
          <p:cNvSpPr>
            <a:spLocks noGrp="1"/>
          </p:cNvSpPr>
          <p:nvPr>
            <p:ph type="ftr" sz="quarter" idx="15"/>
          </p:nvPr>
        </p:nvSpPr>
        <p:spPr>
          <a:xfrm>
            <a:off x="203201" y="6273801"/>
            <a:ext cx="7228417" cy="365125"/>
          </a:xfrm>
          <a:prstGeom prst="rect">
            <a:avLst/>
          </a:prstGeom>
        </p:spPr>
        <p:txBody>
          <a:bodyPr/>
          <a:lstStyle>
            <a:lvl1pPr>
              <a:defRPr/>
            </a:lvl1pPr>
            <a:extLst/>
          </a:lstStyle>
          <a:p>
            <a:pPr eaLnBrk="0" fontAlgn="base" hangingPunct="0">
              <a:spcBef>
                <a:spcPct val="0"/>
              </a:spcBef>
              <a:spcAft>
                <a:spcPct val="0"/>
              </a:spcAft>
              <a:defRPr/>
            </a:pPr>
            <a:endParaRPr lang="en-US" sz="2400">
              <a:solidFill>
                <a:srgbClr val="000000"/>
              </a:solidFill>
              <a:latin typeface="Times" charset="0"/>
            </a:endParaRPr>
          </a:p>
        </p:txBody>
      </p:sp>
      <p:sp>
        <p:nvSpPr>
          <p:cNvPr id="10" name="Slide Number Placeholder 9"/>
          <p:cNvSpPr>
            <a:spLocks noGrp="1"/>
          </p:cNvSpPr>
          <p:nvPr>
            <p:ph type="sldNum" sz="quarter" idx="16"/>
          </p:nvPr>
        </p:nvSpPr>
        <p:spPr>
          <a:xfrm>
            <a:off x="0" y="1498601"/>
            <a:ext cx="711200" cy="244475"/>
          </a:xfrm>
          <a:prstGeom prst="rect">
            <a:avLst/>
          </a:prstGeom>
        </p:spPr>
        <p:txBody>
          <a:bodyPr/>
          <a:lstStyle>
            <a:lvl1pPr algn="ctr">
              <a:defRPr sz="1400" b="1">
                <a:solidFill>
                  <a:srgbClr val="FFFFFF"/>
                </a:solidFill>
              </a:defRPr>
            </a:lvl1pPr>
            <a:extLst/>
          </a:lstStyle>
          <a:p>
            <a:pPr eaLnBrk="0" fontAlgn="base" hangingPunct="0">
              <a:spcBef>
                <a:spcPct val="0"/>
              </a:spcBef>
              <a:spcAft>
                <a:spcPct val="0"/>
              </a:spcAft>
              <a:defRPr/>
            </a:pPr>
            <a:fld id="{D11D2E57-3DD4-4817-ACE6-D52AB74204E7}" type="slidenum">
              <a:rPr lang="en-US">
                <a:latin typeface="Times" charset="0"/>
              </a:rPr>
              <a:pPr eaLnBrk="0" fontAlgn="base" hangingPunct="0">
                <a:spcBef>
                  <a:spcPct val="0"/>
                </a:spcBef>
                <a:spcAft>
                  <a:spcPct val="0"/>
                </a:spcAft>
                <a:defRPr/>
              </a:pPr>
              <a:t>‹#›</a:t>
            </a:fld>
            <a:endParaRPr lang="en-US">
              <a:latin typeface="Times" charset="0"/>
            </a:endParaRPr>
          </a:p>
        </p:txBody>
      </p:sp>
    </p:spTree>
    <p:extLst>
      <p:ext uri="{BB962C8B-B14F-4D97-AF65-F5344CB8AC3E}">
        <p14:creationId xmlns:p14="http://schemas.microsoft.com/office/powerpoint/2010/main" val="34397216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3" descr=" dotty.wmf                                                      01A0FDA3Rhodesia                       7C270890:"/>
          <p:cNvPicPr>
            <a:picLocks noChangeAspect="1" noChangeArrowheads="1"/>
          </p:cNvPicPr>
          <p:nvPr userDrawn="1"/>
        </p:nvPicPr>
        <p:blipFill>
          <a:blip r:embed="rId2" cstate="print"/>
          <a:srcRect l="3920" b="9322"/>
          <a:stretch>
            <a:fillRect/>
          </a:stretch>
        </p:blipFill>
        <p:spPr bwMode="auto">
          <a:xfrm>
            <a:off x="0" y="2209800"/>
            <a:ext cx="12192000" cy="4648200"/>
          </a:xfrm>
          <a:prstGeom prst="rect">
            <a:avLst/>
          </a:prstGeom>
          <a:noFill/>
          <a:ln w="9525">
            <a:noFill/>
            <a:miter lim="800000"/>
            <a:headEnd/>
            <a:tailEnd/>
          </a:ln>
        </p:spPr>
      </p:pic>
      <p:sp>
        <p:nvSpPr>
          <p:cNvPr id="4099" name="Rectangle 3"/>
          <p:cNvSpPr>
            <a:spLocks noGrp="1" noChangeArrowheads="1"/>
          </p:cNvSpPr>
          <p:nvPr>
            <p:ph type="ctrTitle"/>
          </p:nvPr>
        </p:nvSpPr>
        <p:spPr>
          <a:xfrm>
            <a:off x="609600" y="914400"/>
            <a:ext cx="10668000" cy="1143000"/>
          </a:xfrm>
        </p:spPr>
        <p:txBody>
          <a:bodyPr/>
          <a:lstStyle>
            <a:lvl1pPr algn="r">
              <a:defRPr sz="3400"/>
            </a:lvl1pPr>
          </a:lstStyle>
          <a:p>
            <a:r>
              <a:rPr lang="en-GB" noProof="0" dirty="0"/>
              <a:t>Click to edit Master title style</a:t>
            </a:r>
          </a:p>
        </p:txBody>
      </p:sp>
      <p:sp>
        <p:nvSpPr>
          <p:cNvPr id="4100" name="Rectangle 4"/>
          <p:cNvSpPr>
            <a:spLocks noGrp="1" noChangeArrowheads="1"/>
          </p:cNvSpPr>
          <p:nvPr>
            <p:ph type="subTitle" idx="1"/>
          </p:nvPr>
        </p:nvSpPr>
        <p:spPr>
          <a:xfrm>
            <a:off x="3048000" y="2057400"/>
            <a:ext cx="8212667" cy="457200"/>
          </a:xfrm>
        </p:spPr>
        <p:txBody>
          <a:bodyPr/>
          <a:lstStyle>
            <a:lvl1pPr marL="0" indent="0" algn="r">
              <a:buFontTx/>
              <a:buNone/>
              <a:defRPr sz="2800"/>
            </a:lvl1pPr>
          </a:lstStyle>
          <a:p>
            <a:r>
              <a:rPr lang="en-GB" noProof="0" dirty="0"/>
              <a:t>Click to edit Master subtitle style</a:t>
            </a:r>
          </a:p>
        </p:txBody>
      </p:sp>
    </p:spTree>
    <p:extLst>
      <p:ext uri="{BB962C8B-B14F-4D97-AF65-F5344CB8AC3E}">
        <p14:creationId xmlns:p14="http://schemas.microsoft.com/office/powerpoint/2010/main" val="33327920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12800" y="533401"/>
            <a:ext cx="9855200" cy="830263"/>
          </a:xfrm>
          <a:solidFill>
            <a:schemeClr val="tx2"/>
          </a:solidFill>
          <a:ln>
            <a:noFill/>
          </a:ln>
        </p:spPr>
        <p:txBody>
          <a:bodyPr/>
          <a:lstStyle>
            <a:lvl1pPr algn="ctr">
              <a:defRPr sz="3200">
                <a:solidFill>
                  <a:schemeClr val="bg1"/>
                </a:solidFill>
              </a:defRPr>
            </a:lvl1pPr>
          </a:lstStyle>
          <a:p>
            <a:r>
              <a:rPr lang="en-GB" noProof="0" dirty="0"/>
              <a:t>Click to edit Master title style</a:t>
            </a:r>
          </a:p>
        </p:txBody>
      </p:sp>
      <p:sp>
        <p:nvSpPr>
          <p:cNvPr id="3" name="Content Placeholder 2"/>
          <p:cNvSpPr>
            <a:spLocks noGrp="1"/>
          </p:cNvSpPr>
          <p:nvPr>
            <p:ph idx="1"/>
          </p:nvPr>
        </p:nvSpPr>
        <p:spPr>
          <a:xfrm>
            <a:off x="812800" y="1524001"/>
            <a:ext cx="9855200" cy="4752975"/>
          </a:xfrm>
        </p:spPr>
        <p:txBody>
          <a:bodyPr/>
          <a:lstStyle>
            <a:lvl1pPr>
              <a:defRPr sz="3200">
                <a:solidFill>
                  <a:schemeClr val="bg2">
                    <a:lumMod val="50000"/>
                  </a:schemeClr>
                </a:solidFill>
              </a:defRPr>
            </a:lvl1pPr>
            <a:lvl2pPr>
              <a:buFont typeface="Arial" pitchFamily="34" charset="0"/>
              <a:buChar char="•"/>
              <a:defRPr sz="2800">
                <a:solidFill>
                  <a:schemeClr val="bg2">
                    <a:lumMod val="75000"/>
                  </a:schemeClr>
                </a:solidFill>
                <a:latin typeface="Verdana" pitchFamily="34" charset="0"/>
                <a:ea typeface="Verdana" pitchFamily="34" charset="0"/>
                <a:cs typeface="Verdana" pitchFamily="34" charset="0"/>
              </a:defRPr>
            </a:lvl2pPr>
            <a:lvl3pPr>
              <a:buFont typeface="Symbol" pitchFamily="18" charset="2"/>
              <a:buChar char="-"/>
              <a:defRPr sz="2400" b="0">
                <a:solidFill>
                  <a:schemeClr val="tx1">
                    <a:lumMod val="65000"/>
                    <a:lumOff val="35000"/>
                  </a:schemeClr>
                </a:solidFill>
              </a:defRPr>
            </a:lvl3pPr>
            <a:lvl4pPr>
              <a:buFont typeface="Wingdings" pitchFamily="2" charset="2"/>
              <a:buChar char="§"/>
              <a:defRPr sz="2000"/>
            </a:lvl4pPr>
            <a:lvl5pPr>
              <a:buFont typeface="Wingdings" pitchFamily="2" charset="2"/>
              <a:buChar char="§"/>
              <a:defRPr/>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Tree>
    <p:extLst>
      <p:ext uri="{BB962C8B-B14F-4D97-AF65-F5344CB8AC3E}">
        <p14:creationId xmlns:p14="http://schemas.microsoft.com/office/powerpoint/2010/main" val="18284577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1254071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822451" y="2085975"/>
            <a:ext cx="3302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327651" y="2085975"/>
            <a:ext cx="3302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301600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560311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6272998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77226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12800" y="533401"/>
            <a:ext cx="9855200" cy="830263"/>
          </a:xfrm>
          <a:solidFill>
            <a:schemeClr val="tx2"/>
          </a:solidFill>
          <a:ln>
            <a:noFill/>
          </a:ln>
        </p:spPr>
        <p:txBody>
          <a:bodyPr/>
          <a:lstStyle>
            <a:lvl1pPr algn="ctr">
              <a:defRPr sz="3200">
                <a:solidFill>
                  <a:schemeClr val="bg1"/>
                </a:solidFill>
              </a:defRPr>
            </a:lvl1pPr>
          </a:lstStyle>
          <a:p>
            <a:r>
              <a:rPr lang="en-GB" noProof="0" dirty="0"/>
              <a:t>Click to edit Master title style</a:t>
            </a:r>
          </a:p>
        </p:txBody>
      </p:sp>
      <p:sp>
        <p:nvSpPr>
          <p:cNvPr id="3" name="Content Placeholder 2"/>
          <p:cNvSpPr>
            <a:spLocks noGrp="1"/>
          </p:cNvSpPr>
          <p:nvPr>
            <p:ph idx="1"/>
          </p:nvPr>
        </p:nvSpPr>
        <p:spPr>
          <a:xfrm>
            <a:off x="812800" y="1524001"/>
            <a:ext cx="9855200" cy="4752975"/>
          </a:xfrm>
        </p:spPr>
        <p:txBody>
          <a:bodyPr/>
          <a:lstStyle>
            <a:lvl1pPr>
              <a:defRPr sz="3200">
                <a:solidFill>
                  <a:schemeClr val="bg2">
                    <a:lumMod val="50000"/>
                  </a:schemeClr>
                </a:solidFill>
              </a:defRPr>
            </a:lvl1pPr>
            <a:lvl2pPr>
              <a:buFont typeface="Arial" pitchFamily="34" charset="0"/>
              <a:buChar char="•"/>
              <a:defRPr sz="2800">
                <a:solidFill>
                  <a:schemeClr val="bg2">
                    <a:lumMod val="75000"/>
                  </a:schemeClr>
                </a:solidFill>
                <a:latin typeface="Verdana" pitchFamily="34" charset="0"/>
                <a:ea typeface="Verdana" pitchFamily="34" charset="0"/>
                <a:cs typeface="Verdana" pitchFamily="34" charset="0"/>
              </a:defRPr>
            </a:lvl2pPr>
            <a:lvl3pPr>
              <a:buFont typeface="Symbol" pitchFamily="18" charset="2"/>
              <a:buChar char="-"/>
              <a:defRPr sz="2400" b="0">
                <a:solidFill>
                  <a:schemeClr val="tx1">
                    <a:lumMod val="65000"/>
                    <a:lumOff val="35000"/>
                  </a:schemeClr>
                </a:solidFill>
              </a:defRPr>
            </a:lvl3pPr>
            <a:lvl4pPr>
              <a:buFont typeface="Wingdings" pitchFamily="2" charset="2"/>
              <a:buChar char="§"/>
              <a:defRPr sz="2000"/>
            </a:lvl4pPr>
            <a:lvl5pPr>
              <a:buFont typeface="Wingdings" pitchFamily="2" charset="2"/>
              <a:buChar char="§"/>
              <a:defRPr/>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Tree>
    <p:extLst>
      <p:ext uri="{BB962C8B-B14F-4D97-AF65-F5344CB8AC3E}">
        <p14:creationId xmlns:p14="http://schemas.microsoft.com/office/powerpoint/2010/main" val="102034811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73653888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2267043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295043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27901" y="1219201"/>
            <a:ext cx="2171700" cy="50577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12801" y="1219201"/>
            <a:ext cx="6311900" cy="50577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3946888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cSld name="Custom Layout">
    <p:spTree>
      <p:nvGrpSpPr>
        <p:cNvPr id="1" name=""/>
        <p:cNvGrpSpPr/>
        <p:nvPr/>
      </p:nvGrpSpPr>
      <p:grpSpPr>
        <a:xfrm>
          <a:off x="0" y="0"/>
          <a:ext cx="0" cy="0"/>
          <a:chOff x="0" y="0"/>
          <a:chExt cx="0" cy="0"/>
        </a:xfrm>
      </p:grpSpPr>
      <p:sp>
        <p:nvSpPr>
          <p:cNvPr id="4" name="Rectangle 8"/>
          <p:cNvSpPr>
            <a:spLocks noChangeArrowheads="1"/>
          </p:cNvSpPr>
          <p:nvPr userDrawn="1"/>
        </p:nvSpPr>
        <p:spPr bwMode="auto">
          <a:xfrm>
            <a:off x="101600" y="6172200"/>
            <a:ext cx="11988800" cy="609600"/>
          </a:xfrm>
          <a:prstGeom prst="rect">
            <a:avLst/>
          </a:prstGeom>
          <a:solidFill>
            <a:srgbClr val="FDC82F"/>
          </a:solidFill>
          <a:ln w="9525">
            <a:noFill/>
            <a:miter lim="800000"/>
            <a:headEnd/>
            <a:tailEnd/>
          </a:ln>
        </p:spPr>
        <p:txBody>
          <a:bodyPr wrap="none" anchor="ctr"/>
          <a:lstStyle/>
          <a:p>
            <a:pPr eaLnBrk="0" fontAlgn="base" hangingPunct="0">
              <a:spcBef>
                <a:spcPct val="0"/>
              </a:spcBef>
              <a:spcAft>
                <a:spcPct val="0"/>
              </a:spcAft>
              <a:defRPr/>
            </a:pPr>
            <a:endParaRPr lang="en-GB" sz="2400">
              <a:solidFill>
                <a:srgbClr val="000000"/>
              </a:solidFill>
              <a:latin typeface="Times" charset="0"/>
              <a:ea typeface="ヒラギノ角ゴ Pro W3" pitchFamily="80" charset="-128"/>
            </a:endParaRPr>
          </a:p>
        </p:txBody>
      </p:sp>
      <p:pic>
        <p:nvPicPr>
          <p:cNvPr id="5" name="Picture 2" descr="http://emma-toolkit.org/wp-content/uploads/2010/08/irc-logo.gif"/>
          <p:cNvPicPr>
            <a:picLocks noChangeAspect="1" noChangeArrowheads="1"/>
          </p:cNvPicPr>
          <p:nvPr userDrawn="1"/>
        </p:nvPicPr>
        <p:blipFill>
          <a:blip r:embed="rId2" cstate="print"/>
          <a:srcRect/>
          <a:stretch>
            <a:fillRect/>
          </a:stretch>
        </p:blipFill>
        <p:spPr bwMode="auto">
          <a:xfrm>
            <a:off x="11607800" y="6172200"/>
            <a:ext cx="457200" cy="609600"/>
          </a:xfrm>
          <a:prstGeom prst="rect">
            <a:avLst/>
          </a:prstGeom>
          <a:noFill/>
          <a:ln w="9525">
            <a:noFill/>
            <a:miter lim="800000"/>
            <a:headEnd/>
            <a:tailEnd/>
          </a:ln>
        </p:spPr>
      </p:pic>
      <p:sp>
        <p:nvSpPr>
          <p:cNvPr id="6" name="Footer Placeholder 2"/>
          <p:cNvSpPr txBox="1">
            <a:spLocks/>
          </p:cNvSpPr>
          <p:nvPr userDrawn="1"/>
        </p:nvSpPr>
        <p:spPr>
          <a:xfrm>
            <a:off x="101601" y="6375401"/>
            <a:ext cx="7126817" cy="365125"/>
          </a:xfrm>
          <a:prstGeom prst="rect">
            <a:avLst/>
          </a:prstGeom>
        </p:spPr>
        <p:txBody>
          <a:bodyPr anchor="ctr"/>
          <a:lstStyle>
            <a:lvl1pPr algn="r">
              <a:defRPr sz="1200">
                <a:solidFill>
                  <a:schemeClr val="tx2"/>
                </a:solidFill>
              </a:defRPr>
            </a:lvl1pPr>
            <a:extLst/>
          </a:lstStyle>
          <a:p>
            <a:pPr algn="l">
              <a:defRPr/>
            </a:pPr>
            <a:r>
              <a:rPr lang="en-US" sz="1200" dirty="0">
                <a:solidFill>
                  <a:srgbClr val="2AABE2"/>
                </a:solidFill>
              </a:rPr>
              <a:t>Session 1: Protection Mainstreaming Learning Forum </a:t>
            </a:r>
            <a:r>
              <a:rPr lang="fr-CH" sz="1200" dirty="0">
                <a:solidFill>
                  <a:srgbClr val="2AABE2"/>
                </a:solidFill>
              </a:rPr>
              <a:t>– </a:t>
            </a:r>
            <a:r>
              <a:rPr lang="fr-CH" sz="1200" dirty="0" err="1">
                <a:solidFill>
                  <a:srgbClr val="2AABE2"/>
                </a:solidFill>
              </a:rPr>
              <a:t>February</a:t>
            </a:r>
            <a:r>
              <a:rPr lang="fr-CH" sz="1200" dirty="0">
                <a:solidFill>
                  <a:srgbClr val="2AABE2"/>
                </a:solidFill>
              </a:rPr>
              <a:t> 2013</a:t>
            </a:r>
            <a:endParaRPr lang="en-US" sz="1200" dirty="0">
              <a:solidFill>
                <a:srgbClr val="2AABE2"/>
              </a:solidFill>
            </a:endParaRPr>
          </a:p>
        </p:txBody>
      </p:sp>
      <p:sp>
        <p:nvSpPr>
          <p:cNvPr id="2" name="Rectangle 1"/>
          <p:cNvSpPr>
            <a:spLocks noGrp="1"/>
          </p:cNvSpPr>
          <p:nvPr>
            <p:ph type="title"/>
          </p:nvPr>
        </p:nvSpPr>
        <p:spPr/>
        <p:txBody>
          <a:bodyPr/>
          <a:lstStyle/>
          <a:p>
            <a:r>
              <a:rPr lang="en-US"/>
              <a:t>Click to edit Master title style</a:t>
            </a:r>
            <a:endParaRPr lang="en-US" dirty="0"/>
          </a:p>
        </p:txBody>
      </p:sp>
      <p:sp>
        <p:nvSpPr>
          <p:cNvPr id="7" name="Rectangle 6"/>
          <p:cNvSpPr>
            <a:spLocks noGrp="1"/>
          </p:cNvSpPr>
          <p:nvPr>
            <p:ph sz="quarter" idx="13"/>
          </p:nvPr>
        </p:nvSpPr>
        <p:spPr>
          <a:xfrm>
            <a:off x="812800" y="1803400"/>
            <a:ext cx="10871200" cy="4368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p:cNvSpPr>
            <a:spLocks noGrp="1"/>
          </p:cNvSpPr>
          <p:nvPr>
            <p:ph type="dt" sz="half" idx="14"/>
          </p:nvPr>
        </p:nvSpPr>
        <p:spPr>
          <a:xfrm>
            <a:off x="8128000" y="6248401"/>
            <a:ext cx="3556000" cy="365125"/>
          </a:xfrm>
          <a:prstGeom prst="rect">
            <a:avLst/>
          </a:prstGeom>
        </p:spPr>
        <p:txBody>
          <a:bodyPr/>
          <a:lstStyle>
            <a:lvl1pPr>
              <a:defRPr/>
            </a:lvl1pPr>
            <a:extLst/>
          </a:lstStyle>
          <a:p>
            <a:pPr eaLnBrk="0" fontAlgn="base" hangingPunct="0">
              <a:spcBef>
                <a:spcPct val="0"/>
              </a:spcBef>
              <a:spcAft>
                <a:spcPct val="0"/>
              </a:spcAft>
              <a:defRPr/>
            </a:pPr>
            <a:fld id="{7676C067-7292-4E84-86D2-BBC5BBC977DA}" type="datetime1">
              <a:rPr lang="en-US" sz="2400">
                <a:solidFill>
                  <a:srgbClr val="000000"/>
                </a:solidFill>
                <a:latin typeface="Times" charset="0"/>
              </a:rPr>
              <a:pPr eaLnBrk="0" fontAlgn="base" hangingPunct="0">
                <a:spcBef>
                  <a:spcPct val="0"/>
                </a:spcBef>
                <a:spcAft>
                  <a:spcPct val="0"/>
                </a:spcAft>
                <a:defRPr/>
              </a:pPr>
              <a:t>2/25/18</a:t>
            </a:fld>
            <a:endParaRPr lang="en-US" sz="2400">
              <a:solidFill>
                <a:srgbClr val="000000"/>
              </a:solidFill>
              <a:latin typeface="Times" charset="0"/>
            </a:endParaRPr>
          </a:p>
        </p:txBody>
      </p:sp>
      <p:sp>
        <p:nvSpPr>
          <p:cNvPr id="9" name="Footer Placeholder 8"/>
          <p:cNvSpPr>
            <a:spLocks noGrp="1"/>
          </p:cNvSpPr>
          <p:nvPr>
            <p:ph type="ftr" sz="quarter" idx="15"/>
          </p:nvPr>
        </p:nvSpPr>
        <p:spPr>
          <a:xfrm>
            <a:off x="203201" y="6273801"/>
            <a:ext cx="7228417" cy="365125"/>
          </a:xfrm>
          <a:prstGeom prst="rect">
            <a:avLst/>
          </a:prstGeom>
        </p:spPr>
        <p:txBody>
          <a:bodyPr/>
          <a:lstStyle>
            <a:lvl1pPr>
              <a:defRPr/>
            </a:lvl1pPr>
            <a:extLst/>
          </a:lstStyle>
          <a:p>
            <a:pPr eaLnBrk="0" fontAlgn="base" hangingPunct="0">
              <a:spcBef>
                <a:spcPct val="0"/>
              </a:spcBef>
              <a:spcAft>
                <a:spcPct val="0"/>
              </a:spcAft>
              <a:defRPr/>
            </a:pPr>
            <a:endParaRPr lang="en-US" sz="2400">
              <a:solidFill>
                <a:srgbClr val="000000"/>
              </a:solidFill>
              <a:latin typeface="Times" charset="0"/>
            </a:endParaRPr>
          </a:p>
        </p:txBody>
      </p:sp>
      <p:sp>
        <p:nvSpPr>
          <p:cNvPr id="10" name="Slide Number Placeholder 9"/>
          <p:cNvSpPr>
            <a:spLocks noGrp="1"/>
          </p:cNvSpPr>
          <p:nvPr>
            <p:ph type="sldNum" sz="quarter" idx="16"/>
          </p:nvPr>
        </p:nvSpPr>
        <p:spPr>
          <a:xfrm>
            <a:off x="0" y="1498601"/>
            <a:ext cx="711200" cy="244475"/>
          </a:xfrm>
          <a:prstGeom prst="rect">
            <a:avLst/>
          </a:prstGeom>
        </p:spPr>
        <p:txBody>
          <a:bodyPr/>
          <a:lstStyle>
            <a:lvl1pPr algn="ctr">
              <a:defRPr sz="1400" b="1">
                <a:solidFill>
                  <a:srgbClr val="FFFFFF"/>
                </a:solidFill>
              </a:defRPr>
            </a:lvl1pPr>
            <a:extLst/>
          </a:lstStyle>
          <a:p>
            <a:pPr eaLnBrk="0" fontAlgn="base" hangingPunct="0">
              <a:spcBef>
                <a:spcPct val="0"/>
              </a:spcBef>
              <a:spcAft>
                <a:spcPct val="0"/>
              </a:spcAft>
              <a:defRPr/>
            </a:pPr>
            <a:fld id="{D11D2E57-3DD4-4817-ACE6-D52AB74204E7}" type="slidenum">
              <a:rPr lang="en-US">
                <a:latin typeface="Times" charset="0"/>
              </a:rPr>
              <a:pPr eaLnBrk="0" fontAlgn="base" hangingPunct="0">
                <a:spcBef>
                  <a:spcPct val="0"/>
                </a:spcBef>
                <a:spcAft>
                  <a:spcPct val="0"/>
                </a:spcAft>
                <a:defRPr/>
              </a:pPr>
              <a:t>‹#›</a:t>
            </a:fld>
            <a:endParaRPr lang="en-US">
              <a:latin typeface="Times" charset="0"/>
            </a:endParaRPr>
          </a:p>
        </p:txBody>
      </p:sp>
    </p:spTree>
    <p:extLst>
      <p:ext uri="{BB962C8B-B14F-4D97-AF65-F5344CB8AC3E}">
        <p14:creationId xmlns:p14="http://schemas.microsoft.com/office/powerpoint/2010/main" val="288194345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3" descr=" dotty.wmf                                                      01A0FDA3Rhodesia                       7C270890:"/>
          <p:cNvPicPr>
            <a:picLocks noChangeAspect="1" noChangeArrowheads="1"/>
          </p:cNvPicPr>
          <p:nvPr userDrawn="1"/>
        </p:nvPicPr>
        <p:blipFill>
          <a:blip r:embed="rId2" cstate="print"/>
          <a:srcRect l="3920" b="9322"/>
          <a:stretch>
            <a:fillRect/>
          </a:stretch>
        </p:blipFill>
        <p:spPr bwMode="auto">
          <a:xfrm>
            <a:off x="0" y="2209800"/>
            <a:ext cx="12192000" cy="4648200"/>
          </a:xfrm>
          <a:prstGeom prst="rect">
            <a:avLst/>
          </a:prstGeom>
          <a:noFill/>
          <a:ln w="9525">
            <a:noFill/>
            <a:miter lim="800000"/>
            <a:headEnd/>
            <a:tailEnd/>
          </a:ln>
        </p:spPr>
      </p:pic>
      <p:sp>
        <p:nvSpPr>
          <p:cNvPr id="4099" name="Rectangle 3"/>
          <p:cNvSpPr>
            <a:spLocks noGrp="1" noChangeArrowheads="1"/>
          </p:cNvSpPr>
          <p:nvPr>
            <p:ph type="ctrTitle"/>
          </p:nvPr>
        </p:nvSpPr>
        <p:spPr>
          <a:xfrm>
            <a:off x="609600" y="914400"/>
            <a:ext cx="10668000" cy="1143000"/>
          </a:xfrm>
        </p:spPr>
        <p:txBody>
          <a:bodyPr/>
          <a:lstStyle>
            <a:lvl1pPr algn="r">
              <a:defRPr sz="3400"/>
            </a:lvl1pPr>
          </a:lstStyle>
          <a:p>
            <a:r>
              <a:rPr lang="en-GB" noProof="0" dirty="0"/>
              <a:t>Click to edit Master title style</a:t>
            </a:r>
          </a:p>
        </p:txBody>
      </p:sp>
      <p:sp>
        <p:nvSpPr>
          <p:cNvPr id="4100" name="Rectangle 4"/>
          <p:cNvSpPr>
            <a:spLocks noGrp="1" noChangeArrowheads="1"/>
          </p:cNvSpPr>
          <p:nvPr>
            <p:ph type="subTitle" idx="1"/>
          </p:nvPr>
        </p:nvSpPr>
        <p:spPr>
          <a:xfrm>
            <a:off x="3048000" y="2057400"/>
            <a:ext cx="8212667" cy="457200"/>
          </a:xfrm>
        </p:spPr>
        <p:txBody>
          <a:bodyPr/>
          <a:lstStyle>
            <a:lvl1pPr marL="0" indent="0" algn="r">
              <a:buFontTx/>
              <a:buNone/>
              <a:defRPr sz="2800"/>
            </a:lvl1pPr>
          </a:lstStyle>
          <a:p>
            <a:r>
              <a:rPr lang="en-GB" noProof="0" dirty="0"/>
              <a:t>Click to edit Master subtitle style</a:t>
            </a:r>
          </a:p>
        </p:txBody>
      </p:sp>
    </p:spTree>
    <p:extLst>
      <p:ext uri="{BB962C8B-B14F-4D97-AF65-F5344CB8AC3E}">
        <p14:creationId xmlns:p14="http://schemas.microsoft.com/office/powerpoint/2010/main" val="142944062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12800" y="533401"/>
            <a:ext cx="9855200" cy="830263"/>
          </a:xfrm>
          <a:solidFill>
            <a:schemeClr val="tx2"/>
          </a:solidFill>
          <a:ln>
            <a:noFill/>
          </a:ln>
        </p:spPr>
        <p:txBody>
          <a:bodyPr/>
          <a:lstStyle>
            <a:lvl1pPr algn="ctr">
              <a:defRPr sz="3200">
                <a:solidFill>
                  <a:schemeClr val="bg1"/>
                </a:solidFill>
              </a:defRPr>
            </a:lvl1pPr>
          </a:lstStyle>
          <a:p>
            <a:r>
              <a:rPr lang="en-GB" noProof="0" dirty="0"/>
              <a:t>Click to edit Master title style</a:t>
            </a:r>
          </a:p>
        </p:txBody>
      </p:sp>
      <p:sp>
        <p:nvSpPr>
          <p:cNvPr id="3" name="Content Placeholder 2"/>
          <p:cNvSpPr>
            <a:spLocks noGrp="1"/>
          </p:cNvSpPr>
          <p:nvPr>
            <p:ph idx="1"/>
          </p:nvPr>
        </p:nvSpPr>
        <p:spPr>
          <a:xfrm>
            <a:off x="812800" y="1524001"/>
            <a:ext cx="9855200" cy="4752975"/>
          </a:xfrm>
        </p:spPr>
        <p:txBody>
          <a:bodyPr/>
          <a:lstStyle>
            <a:lvl1pPr>
              <a:defRPr sz="3200">
                <a:solidFill>
                  <a:schemeClr val="bg2">
                    <a:lumMod val="50000"/>
                  </a:schemeClr>
                </a:solidFill>
              </a:defRPr>
            </a:lvl1pPr>
            <a:lvl2pPr>
              <a:buFont typeface="Arial" pitchFamily="34" charset="0"/>
              <a:buChar char="•"/>
              <a:defRPr sz="2800">
                <a:solidFill>
                  <a:schemeClr val="bg2">
                    <a:lumMod val="75000"/>
                  </a:schemeClr>
                </a:solidFill>
                <a:latin typeface="Verdana" pitchFamily="34" charset="0"/>
                <a:ea typeface="Verdana" pitchFamily="34" charset="0"/>
                <a:cs typeface="Verdana" pitchFamily="34" charset="0"/>
              </a:defRPr>
            </a:lvl2pPr>
            <a:lvl3pPr>
              <a:buFont typeface="Symbol" pitchFamily="18" charset="2"/>
              <a:buChar char="-"/>
              <a:defRPr sz="2400" b="0">
                <a:solidFill>
                  <a:schemeClr val="tx1">
                    <a:lumMod val="65000"/>
                    <a:lumOff val="35000"/>
                  </a:schemeClr>
                </a:solidFill>
              </a:defRPr>
            </a:lvl3pPr>
            <a:lvl4pPr>
              <a:buFont typeface="Wingdings" pitchFamily="2" charset="2"/>
              <a:buChar char="§"/>
              <a:defRPr sz="2000"/>
            </a:lvl4pPr>
            <a:lvl5pPr>
              <a:buFont typeface="Wingdings" pitchFamily="2" charset="2"/>
              <a:buChar char="§"/>
              <a:defRPr/>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Tree>
    <p:extLst>
      <p:ext uri="{BB962C8B-B14F-4D97-AF65-F5344CB8AC3E}">
        <p14:creationId xmlns:p14="http://schemas.microsoft.com/office/powerpoint/2010/main" val="231287578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9290690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822451" y="2085975"/>
            <a:ext cx="3302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327651" y="2085975"/>
            <a:ext cx="3302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6101023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83181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8970679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52882049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108704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51924718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45907639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7032653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27901" y="1219201"/>
            <a:ext cx="2171700" cy="50577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12801" y="1219201"/>
            <a:ext cx="6311900" cy="50577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1163056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cSld name="Custom Layout">
    <p:spTree>
      <p:nvGrpSpPr>
        <p:cNvPr id="1" name=""/>
        <p:cNvGrpSpPr/>
        <p:nvPr/>
      </p:nvGrpSpPr>
      <p:grpSpPr>
        <a:xfrm>
          <a:off x="0" y="0"/>
          <a:ext cx="0" cy="0"/>
          <a:chOff x="0" y="0"/>
          <a:chExt cx="0" cy="0"/>
        </a:xfrm>
      </p:grpSpPr>
      <p:sp>
        <p:nvSpPr>
          <p:cNvPr id="4" name="Rectangle 8"/>
          <p:cNvSpPr>
            <a:spLocks noChangeArrowheads="1"/>
          </p:cNvSpPr>
          <p:nvPr userDrawn="1"/>
        </p:nvSpPr>
        <p:spPr bwMode="auto">
          <a:xfrm>
            <a:off x="101600" y="6172200"/>
            <a:ext cx="11988800" cy="609600"/>
          </a:xfrm>
          <a:prstGeom prst="rect">
            <a:avLst/>
          </a:prstGeom>
          <a:solidFill>
            <a:srgbClr val="FDC82F"/>
          </a:solidFill>
          <a:ln w="9525">
            <a:noFill/>
            <a:miter lim="800000"/>
            <a:headEnd/>
            <a:tailEnd/>
          </a:ln>
        </p:spPr>
        <p:txBody>
          <a:bodyPr wrap="none" anchor="ctr"/>
          <a:lstStyle/>
          <a:p>
            <a:pPr eaLnBrk="0" fontAlgn="base" hangingPunct="0">
              <a:spcBef>
                <a:spcPct val="0"/>
              </a:spcBef>
              <a:spcAft>
                <a:spcPct val="0"/>
              </a:spcAft>
              <a:defRPr/>
            </a:pPr>
            <a:endParaRPr lang="en-GB" sz="2400">
              <a:solidFill>
                <a:srgbClr val="000000"/>
              </a:solidFill>
              <a:latin typeface="Times" charset="0"/>
              <a:ea typeface="ヒラギノ角ゴ Pro W3" pitchFamily="80" charset="-128"/>
            </a:endParaRPr>
          </a:p>
        </p:txBody>
      </p:sp>
      <p:pic>
        <p:nvPicPr>
          <p:cNvPr id="5" name="Picture 2" descr="http://emma-toolkit.org/wp-content/uploads/2010/08/irc-logo.gif"/>
          <p:cNvPicPr>
            <a:picLocks noChangeAspect="1" noChangeArrowheads="1"/>
          </p:cNvPicPr>
          <p:nvPr userDrawn="1"/>
        </p:nvPicPr>
        <p:blipFill>
          <a:blip r:embed="rId2" cstate="print"/>
          <a:srcRect/>
          <a:stretch>
            <a:fillRect/>
          </a:stretch>
        </p:blipFill>
        <p:spPr bwMode="auto">
          <a:xfrm>
            <a:off x="11607800" y="6172200"/>
            <a:ext cx="457200" cy="609600"/>
          </a:xfrm>
          <a:prstGeom prst="rect">
            <a:avLst/>
          </a:prstGeom>
          <a:noFill/>
          <a:ln w="9525">
            <a:noFill/>
            <a:miter lim="800000"/>
            <a:headEnd/>
            <a:tailEnd/>
          </a:ln>
        </p:spPr>
      </p:pic>
      <p:sp>
        <p:nvSpPr>
          <p:cNvPr id="6" name="Footer Placeholder 2"/>
          <p:cNvSpPr txBox="1">
            <a:spLocks/>
          </p:cNvSpPr>
          <p:nvPr userDrawn="1"/>
        </p:nvSpPr>
        <p:spPr>
          <a:xfrm>
            <a:off x="101601" y="6375401"/>
            <a:ext cx="7126817" cy="365125"/>
          </a:xfrm>
          <a:prstGeom prst="rect">
            <a:avLst/>
          </a:prstGeom>
        </p:spPr>
        <p:txBody>
          <a:bodyPr anchor="ctr"/>
          <a:lstStyle>
            <a:lvl1pPr algn="r">
              <a:defRPr sz="1200">
                <a:solidFill>
                  <a:schemeClr val="tx2"/>
                </a:solidFill>
              </a:defRPr>
            </a:lvl1pPr>
            <a:extLst/>
          </a:lstStyle>
          <a:p>
            <a:pPr algn="l">
              <a:defRPr/>
            </a:pPr>
            <a:r>
              <a:rPr lang="en-US" sz="1200" dirty="0">
                <a:solidFill>
                  <a:srgbClr val="2AABE2"/>
                </a:solidFill>
              </a:rPr>
              <a:t>Session 1: Protection Mainstreaming Learning Forum </a:t>
            </a:r>
            <a:r>
              <a:rPr lang="fr-CH" sz="1200" dirty="0">
                <a:solidFill>
                  <a:srgbClr val="2AABE2"/>
                </a:solidFill>
              </a:rPr>
              <a:t>– </a:t>
            </a:r>
            <a:r>
              <a:rPr lang="fr-CH" sz="1200" dirty="0" err="1">
                <a:solidFill>
                  <a:srgbClr val="2AABE2"/>
                </a:solidFill>
              </a:rPr>
              <a:t>February</a:t>
            </a:r>
            <a:r>
              <a:rPr lang="fr-CH" sz="1200" dirty="0">
                <a:solidFill>
                  <a:srgbClr val="2AABE2"/>
                </a:solidFill>
              </a:rPr>
              <a:t> 2013</a:t>
            </a:r>
            <a:endParaRPr lang="en-US" sz="1200" dirty="0">
              <a:solidFill>
                <a:srgbClr val="2AABE2"/>
              </a:solidFill>
            </a:endParaRPr>
          </a:p>
        </p:txBody>
      </p:sp>
      <p:sp>
        <p:nvSpPr>
          <p:cNvPr id="2" name="Rectangle 1"/>
          <p:cNvSpPr>
            <a:spLocks noGrp="1"/>
          </p:cNvSpPr>
          <p:nvPr>
            <p:ph type="title"/>
          </p:nvPr>
        </p:nvSpPr>
        <p:spPr/>
        <p:txBody>
          <a:bodyPr/>
          <a:lstStyle/>
          <a:p>
            <a:r>
              <a:rPr lang="en-US"/>
              <a:t>Click to edit Master title style</a:t>
            </a:r>
            <a:endParaRPr lang="en-US" dirty="0"/>
          </a:p>
        </p:txBody>
      </p:sp>
      <p:sp>
        <p:nvSpPr>
          <p:cNvPr id="7" name="Rectangle 6"/>
          <p:cNvSpPr>
            <a:spLocks noGrp="1"/>
          </p:cNvSpPr>
          <p:nvPr>
            <p:ph sz="quarter" idx="13"/>
          </p:nvPr>
        </p:nvSpPr>
        <p:spPr>
          <a:xfrm>
            <a:off x="812800" y="1803400"/>
            <a:ext cx="10871200" cy="4368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p:cNvSpPr>
            <a:spLocks noGrp="1"/>
          </p:cNvSpPr>
          <p:nvPr>
            <p:ph type="dt" sz="half" idx="14"/>
          </p:nvPr>
        </p:nvSpPr>
        <p:spPr>
          <a:xfrm>
            <a:off x="8128000" y="6248401"/>
            <a:ext cx="3556000" cy="365125"/>
          </a:xfrm>
          <a:prstGeom prst="rect">
            <a:avLst/>
          </a:prstGeom>
        </p:spPr>
        <p:txBody>
          <a:bodyPr/>
          <a:lstStyle>
            <a:lvl1pPr>
              <a:defRPr/>
            </a:lvl1pPr>
            <a:extLst/>
          </a:lstStyle>
          <a:p>
            <a:pPr eaLnBrk="0" fontAlgn="base" hangingPunct="0">
              <a:spcBef>
                <a:spcPct val="0"/>
              </a:spcBef>
              <a:spcAft>
                <a:spcPct val="0"/>
              </a:spcAft>
              <a:defRPr/>
            </a:pPr>
            <a:fld id="{7676C067-7292-4E84-86D2-BBC5BBC977DA}" type="datetime1">
              <a:rPr lang="en-US" sz="2400">
                <a:solidFill>
                  <a:srgbClr val="000000"/>
                </a:solidFill>
                <a:latin typeface="Times" charset="0"/>
              </a:rPr>
              <a:pPr eaLnBrk="0" fontAlgn="base" hangingPunct="0">
                <a:spcBef>
                  <a:spcPct val="0"/>
                </a:spcBef>
                <a:spcAft>
                  <a:spcPct val="0"/>
                </a:spcAft>
                <a:defRPr/>
              </a:pPr>
              <a:t>2/25/18</a:t>
            </a:fld>
            <a:endParaRPr lang="en-US" sz="2400">
              <a:solidFill>
                <a:srgbClr val="000000"/>
              </a:solidFill>
              <a:latin typeface="Times" charset="0"/>
            </a:endParaRPr>
          </a:p>
        </p:txBody>
      </p:sp>
      <p:sp>
        <p:nvSpPr>
          <p:cNvPr id="9" name="Footer Placeholder 8"/>
          <p:cNvSpPr>
            <a:spLocks noGrp="1"/>
          </p:cNvSpPr>
          <p:nvPr>
            <p:ph type="ftr" sz="quarter" idx="15"/>
          </p:nvPr>
        </p:nvSpPr>
        <p:spPr>
          <a:xfrm>
            <a:off x="203201" y="6273801"/>
            <a:ext cx="7228417" cy="365125"/>
          </a:xfrm>
          <a:prstGeom prst="rect">
            <a:avLst/>
          </a:prstGeom>
        </p:spPr>
        <p:txBody>
          <a:bodyPr/>
          <a:lstStyle>
            <a:lvl1pPr>
              <a:defRPr/>
            </a:lvl1pPr>
            <a:extLst/>
          </a:lstStyle>
          <a:p>
            <a:pPr eaLnBrk="0" fontAlgn="base" hangingPunct="0">
              <a:spcBef>
                <a:spcPct val="0"/>
              </a:spcBef>
              <a:spcAft>
                <a:spcPct val="0"/>
              </a:spcAft>
              <a:defRPr/>
            </a:pPr>
            <a:endParaRPr lang="en-US" sz="2400">
              <a:solidFill>
                <a:srgbClr val="000000"/>
              </a:solidFill>
              <a:latin typeface="Times" charset="0"/>
            </a:endParaRPr>
          </a:p>
        </p:txBody>
      </p:sp>
      <p:sp>
        <p:nvSpPr>
          <p:cNvPr id="10" name="Slide Number Placeholder 9"/>
          <p:cNvSpPr>
            <a:spLocks noGrp="1"/>
          </p:cNvSpPr>
          <p:nvPr>
            <p:ph type="sldNum" sz="quarter" idx="16"/>
          </p:nvPr>
        </p:nvSpPr>
        <p:spPr>
          <a:xfrm>
            <a:off x="0" y="1498601"/>
            <a:ext cx="711200" cy="244475"/>
          </a:xfrm>
          <a:prstGeom prst="rect">
            <a:avLst/>
          </a:prstGeom>
        </p:spPr>
        <p:txBody>
          <a:bodyPr/>
          <a:lstStyle>
            <a:lvl1pPr algn="ctr">
              <a:defRPr sz="1400" b="1">
                <a:solidFill>
                  <a:srgbClr val="FFFFFF"/>
                </a:solidFill>
              </a:defRPr>
            </a:lvl1pPr>
            <a:extLst/>
          </a:lstStyle>
          <a:p>
            <a:pPr eaLnBrk="0" fontAlgn="base" hangingPunct="0">
              <a:spcBef>
                <a:spcPct val="0"/>
              </a:spcBef>
              <a:spcAft>
                <a:spcPct val="0"/>
              </a:spcAft>
              <a:defRPr/>
            </a:pPr>
            <a:fld id="{D11D2E57-3DD4-4817-ACE6-D52AB74204E7}" type="slidenum">
              <a:rPr lang="en-US">
                <a:latin typeface="Times" charset="0"/>
              </a:rPr>
              <a:pPr eaLnBrk="0" fontAlgn="base" hangingPunct="0">
                <a:spcBef>
                  <a:spcPct val="0"/>
                </a:spcBef>
                <a:spcAft>
                  <a:spcPct val="0"/>
                </a:spcAft>
                <a:defRPr/>
              </a:pPr>
              <a:t>‹#›</a:t>
            </a:fld>
            <a:endParaRPr lang="en-US">
              <a:latin typeface="Times" charset="0"/>
            </a:endParaRPr>
          </a:p>
        </p:txBody>
      </p:sp>
    </p:spTree>
    <p:extLst>
      <p:ext uri="{BB962C8B-B14F-4D97-AF65-F5344CB8AC3E}">
        <p14:creationId xmlns:p14="http://schemas.microsoft.com/office/powerpoint/2010/main" val="172167933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3" descr=" dotty.wmf                                                      01A0FDA3Rhodesia                       7C270890:"/>
          <p:cNvPicPr>
            <a:picLocks noChangeAspect="1" noChangeArrowheads="1"/>
          </p:cNvPicPr>
          <p:nvPr userDrawn="1"/>
        </p:nvPicPr>
        <p:blipFill>
          <a:blip r:embed="rId2" cstate="print"/>
          <a:srcRect l="3920" b="9322"/>
          <a:stretch>
            <a:fillRect/>
          </a:stretch>
        </p:blipFill>
        <p:spPr bwMode="auto">
          <a:xfrm>
            <a:off x="0" y="2209800"/>
            <a:ext cx="12192000" cy="4648200"/>
          </a:xfrm>
          <a:prstGeom prst="rect">
            <a:avLst/>
          </a:prstGeom>
          <a:noFill/>
          <a:ln w="9525">
            <a:noFill/>
            <a:miter lim="800000"/>
            <a:headEnd/>
            <a:tailEnd/>
          </a:ln>
        </p:spPr>
      </p:pic>
      <p:sp>
        <p:nvSpPr>
          <p:cNvPr id="4099" name="Rectangle 3"/>
          <p:cNvSpPr>
            <a:spLocks noGrp="1" noChangeArrowheads="1"/>
          </p:cNvSpPr>
          <p:nvPr>
            <p:ph type="ctrTitle"/>
          </p:nvPr>
        </p:nvSpPr>
        <p:spPr>
          <a:xfrm>
            <a:off x="609600" y="914400"/>
            <a:ext cx="10668000" cy="1143000"/>
          </a:xfrm>
        </p:spPr>
        <p:txBody>
          <a:bodyPr/>
          <a:lstStyle>
            <a:lvl1pPr algn="r">
              <a:defRPr sz="3400"/>
            </a:lvl1pPr>
          </a:lstStyle>
          <a:p>
            <a:r>
              <a:rPr lang="en-GB" noProof="0" dirty="0"/>
              <a:t>Click to edit Master title style</a:t>
            </a:r>
          </a:p>
        </p:txBody>
      </p:sp>
      <p:sp>
        <p:nvSpPr>
          <p:cNvPr id="4100" name="Rectangle 4"/>
          <p:cNvSpPr>
            <a:spLocks noGrp="1" noChangeArrowheads="1"/>
          </p:cNvSpPr>
          <p:nvPr>
            <p:ph type="subTitle" idx="1"/>
          </p:nvPr>
        </p:nvSpPr>
        <p:spPr>
          <a:xfrm>
            <a:off x="3048000" y="2057400"/>
            <a:ext cx="8212667" cy="457200"/>
          </a:xfrm>
        </p:spPr>
        <p:txBody>
          <a:bodyPr/>
          <a:lstStyle>
            <a:lvl1pPr marL="0" indent="0" algn="r">
              <a:buFontTx/>
              <a:buNone/>
              <a:defRPr sz="2800"/>
            </a:lvl1pPr>
          </a:lstStyle>
          <a:p>
            <a:r>
              <a:rPr lang="en-GB" noProof="0" dirty="0"/>
              <a:t>Click to edit Master subtitle style</a:t>
            </a:r>
          </a:p>
        </p:txBody>
      </p:sp>
    </p:spTree>
    <p:extLst>
      <p:ext uri="{BB962C8B-B14F-4D97-AF65-F5344CB8AC3E}">
        <p14:creationId xmlns:p14="http://schemas.microsoft.com/office/powerpoint/2010/main" val="406088879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12800" y="533401"/>
            <a:ext cx="9855200" cy="830263"/>
          </a:xfrm>
          <a:solidFill>
            <a:schemeClr val="tx2"/>
          </a:solidFill>
          <a:ln>
            <a:noFill/>
          </a:ln>
        </p:spPr>
        <p:txBody>
          <a:bodyPr/>
          <a:lstStyle>
            <a:lvl1pPr algn="ctr">
              <a:defRPr sz="3200">
                <a:solidFill>
                  <a:schemeClr val="bg1"/>
                </a:solidFill>
              </a:defRPr>
            </a:lvl1pPr>
          </a:lstStyle>
          <a:p>
            <a:r>
              <a:rPr lang="en-GB" noProof="0" dirty="0"/>
              <a:t>Click to edit Master title style</a:t>
            </a:r>
          </a:p>
        </p:txBody>
      </p:sp>
      <p:sp>
        <p:nvSpPr>
          <p:cNvPr id="3" name="Content Placeholder 2"/>
          <p:cNvSpPr>
            <a:spLocks noGrp="1"/>
          </p:cNvSpPr>
          <p:nvPr>
            <p:ph idx="1"/>
          </p:nvPr>
        </p:nvSpPr>
        <p:spPr>
          <a:xfrm>
            <a:off x="812800" y="1524001"/>
            <a:ext cx="9855200" cy="4752975"/>
          </a:xfrm>
        </p:spPr>
        <p:txBody>
          <a:bodyPr/>
          <a:lstStyle>
            <a:lvl1pPr>
              <a:defRPr sz="3200">
                <a:solidFill>
                  <a:schemeClr val="bg2">
                    <a:lumMod val="50000"/>
                  </a:schemeClr>
                </a:solidFill>
              </a:defRPr>
            </a:lvl1pPr>
            <a:lvl2pPr>
              <a:buFont typeface="Arial" pitchFamily="34" charset="0"/>
              <a:buChar char="•"/>
              <a:defRPr sz="2800">
                <a:solidFill>
                  <a:schemeClr val="bg2">
                    <a:lumMod val="75000"/>
                  </a:schemeClr>
                </a:solidFill>
                <a:latin typeface="Verdana" pitchFamily="34" charset="0"/>
                <a:ea typeface="Verdana" pitchFamily="34" charset="0"/>
                <a:cs typeface="Verdana" pitchFamily="34" charset="0"/>
              </a:defRPr>
            </a:lvl2pPr>
            <a:lvl3pPr>
              <a:buFont typeface="Symbol" pitchFamily="18" charset="2"/>
              <a:buChar char="-"/>
              <a:defRPr sz="2400" b="0">
                <a:solidFill>
                  <a:schemeClr val="tx1">
                    <a:lumMod val="65000"/>
                    <a:lumOff val="35000"/>
                  </a:schemeClr>
                </a:solidFill>
              </a:defRPr>
            </a:lvl3pPr>
            <a:lvl4pPr>
              <a:buFont typeface="Wingdings" pitchFamily="2" charset="2"/>
              <a:buChar char="§"/>
              <a:defRPr sz="2000"/>
            </a:lvl4pPr>
            <a:lvl5pPr>
              <a:buFont typeface="Wingdings" pitchFamily="2" charset="2"/>
              <a:buChar char="§"/>
              <a:defRPr/>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Tree>
    <p:extLst>
      <p:ext uri="{BB962C8B-B14F-4D97-AF65-F5344CB8AC3E}">
        <p14:creationId xmlns:p14="http://schemas.microsoft.com/office/powerpoint/2010/main" val="242839358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91938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822451" y="2085975"/>
            <a:ext cx="3302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327651" y="2085975"/>
            <a:ext cx="3302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9202283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822451" y="2085975"/>
            <a:ext cx="3302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327651" y="2085975"/>
            <a:ext cx="3302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4937481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9936339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2211137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941980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9486349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828962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5893677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27901" y="1219201"/>
            <a:ext cx="2171700" cy="50577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12801" y="1219201"/>
            <a:ext cx="6311900" cy="50577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566536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cSld name="Custom Layout">
    <p:spTree>
      <p:nvGrpSpPr>
        <p:cNvPr id="1" name=""/>
        <p:cNvGrpSpPr/>
        <p:nvPr/>
      </p:nvGrpSpPr>
      <p:grpSpPr>
        <a:xfrm>
          <a:off x="0" y="0"/>
          <a:ext cx="0" cy="0"/>
          <a:chOff x="0" y="0"/>
          <a:chExt cx="0" cy="0"/>
        </a:xfrm>
      </p:grpSpPr>
      <p:sp>
        <p:nvSpPr>
          <p:cNvPr id="4" name="Rectangle 8"/>
          <p:cNvSpPr>
            <a:spLocks noChangeArrowheads="1"/>
          </p:cNvSpPr>
          <p:nvPr userDrawn="1"/>
        </p:nvSpPr>
        <p:spPr bwMode="auto">
          <a:xfrm>
            <a:off x="101600" y="6172200"/>
            <a:ext cx="11988800" cy="609600"/>
          </a:xfrm>
          <a:prstGeom prst="rect">
            <a:avLst/>
          </a:prstGeom>
          <a:solidFill>
            <a:srgbClr val="FDC82F"/>
          </a:solidFill>
          <a:ln w="9525">
            <a:noFill/>
            <a:miter lim="800000"/>
            <a:headEnd/>
            <a:tailEnd/>
          </a:ln>
        </p:spPr>
        <p:txBody>
          <a:bodyPr wrap="none" anchor="ctr"/>
          <a:lstStyle/>
          <a:p>
            <a:pPr eaLnBrk="0" fontAlgn="base" hangingPunct="0">
              <a:spcBef>
                <a:spcPct val="0"/>
              </a:spcBef>
              <a:spcAft>
                <a:spcPct val="0"/>
              </a:spcAft>
              <a:defRPr/>
            </a:pPr>
            <a:endParaRPr lang="en-GB" sz="2400">
              <a:solidFill>
                <a:srgbClr val="000000"/>
              </a:solidFill>
              <a:latin typeface="Times" charset="0"/>
              <a:ea typeface="ヒラギノ角ゴ Pro W3" pitchFamily="80" charset="-128"/>
            </a:endParaRPr>
          </a:p>
        </p:txBody>
      </p:sp>
      <p:pic>
        <p:nvPicPr>
          <p:cNvPr id="5" name="Picture 2" descr="http://emma-toolkit.org/wp-content/uploads/2010/08/irc-logo.gif"/>
          <p:cNvPicPr>
            <a:picLocks noChangeAspect="1" noChangeArrowheads="1"/>
          </p:cNvPicPr>
          <p:nvPr userDrawn="1"/>
        </p:nvPicPr>
        <p:blipFill>
          <a:blip r:embed="rId2" cstate="print"/>
          <a:srcRect/>
          <a:stretch>
            <a:fillRect/>
          </a:stretch>
        </p:blipFill>
        <p:spPr bwMode="auto">
          <a:xfrm>
            <a:off x="11607800" y="6172200"/>
            <a:ext cx="457200" cy="609600"/>
          </a:xfrm>
          <a:prstGeom prst="rect">
            <a:avLst/>
          </a:prstGeom>
          <a:noFill/>
          <a:ln w="9525">
            <a:noFill/>
            <a:miter lim="800000"/>
            <a:headEnd/>
            <a:tailEnd/>
          </a:ln>
        </p:spPr>
      </p:pic>
      <p:sp>
        <p:nvSpPr>
          <p:cNvPr id="6" name="Footer Placeholder 2"/>
          <p:cNvSpPr txBox="1">
            <a:spLocks/>
          </p:cNvSpPr>
          <p:nvPr userDrawn="1"/>
        </p:nvSpPr>
        <p:spPr>
          <a:xfrm>
            <a:off x="101601" y="6375401"/>
            <a:ext cx="7126817" cy="365125"/>
          </a:xfrm>
          <a:prstGeom prst="rect">
            <a:avLst/>
          </a:prstGeom>
        </p:spPr>
        <p:txBody>
          <a:bodyPr anchor="ctr"/>
          <a:lstStyle>
            <a:lvl1pPr algn="r">
              <a:defRPr sz="1200">
                <a:solidFill>
                  <a:schemeClr val="tx2"/>
                </a:solidFill>
              </a:defRPr>
            </a:lvl1pPr>
            <a:extLst/>
          </a:lstStyle>
          <a:p>
            <a:pPr algn="l">
              <a:defRPr/>
            </a:pPr>
            <a:r>
              <a:rPr lang="en-US" sz="1200" dirty="0">
                <a:solidFill>
                  <a:srgbClr val="2AABE2"/>
                </a:solidFill>
              </a:rPr>
              <a:t>Session 1: Protection Mainstreaming Learning Forum </a:t>
            </a:r>
            <a:r>
              <a:rPr lang="fr-CH" sz="1200" dirty="0">
                <a:solidFill>
                  <a:srgbClr val="2AABE2"/>
                </a:solidFill>
              </a:rPr>
              <a:t>– </a:t>
            </a:r>
            <a:r>
              <a:rPr lang="fr-CH" sz="1200" dirty="0" err="1">
                <a:solidFill>
                  <a:srgbClr val="2AABE2"/>
                </a:solidFill>
              </a:rPr>
              <a:t>February</a:t>
            </a:r>
            <a:r>
              <a:rPr lang="fr-CH" sz="1200" dirty="0">
                <a:solidFill>
                  <a:srgbClr val="2AABE2"/>
                </a:solidFill>
              </a:rPr>
              <a:t> 2013</a:t>
            </a:r>
            <a:endParaRPr lang="en-US" sz="1200" dirty="0">
              <a:solidFill>
                <a:srgbClr val="2AABE2"/>
              </a:solidFill>
            </a:endParaRPr>
          </a:p>
        </p:txBody>
      </p:sp>
      <p:sp>
        <p:nvSpPr>
          <p:cNvPr id="2" name="Rectangle 1"/>
          <p:cNvSpPr>
            <a:spLocks noGrp="1"/>
          </p:cNvSpPr>
          <p:nvPr>
            <p:ph type="title"/>
          </p:nvPr>
        </p:nvSpPr>
        <p:spPr/>
        <p:txBody>
          <a:bodyPr/>
          <a:lstStyle/>
          <a:p>
            <a:r>
              <a:rPr lang="en-US"/>
              <a:t>Click to edit Master title style</a:t>
            </a:r>
            <a:endParaRPr lang="en-US" dirty="0"/>
          </a:p>
        </p:txBody>
      </p:sp>
      <p:sp>
        <p:nvSpPr>
          <p:cNvPr id="7" name="Rectangle 6"/>
          <p:cNvSpPr>
            <a:spLocks noGrp="1"/>
          </p:cNvSpPr>
          <p:nvPr>
            <p:ph sz="quarter" idx="13"/>
          </p:nvPr>
        </p:nvSpPr>
        <p:spPr>
          <a:xfrm>
            <a:off x="812800" y="1803400"/>
            <a:ext cx="10871200" cy="4368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p:cNvSpPr>
            <a:spLocks noGrp="1"/>
          </p:cNvSpPr>
          <p:nvPr>
            <p:ph type="dt" sz="half" idx="14"/>
          </p:nvPr>
        </p:nvSpPr>
        <p:spPr>
          <a:xfrm>
            <a:off x="8128000" y="6248401"/>
            <a:ext cx="3556000" cy="365125"/>
          </a:xfrm>
          <a:prstGeom prst="rect">
            <a:avLst/>
          </a:prstGeom>
        </p:spPr>
        <p:txBody>
          <a:bodyPr/>
          <a:lstStyle>
            <a:lvl1pPr>
              <a:defRPr/>
            </a:lvl1pPr>
            <a:extLst/>
          </a:lstStyle>
          <a:p>
            <a:pPr eaLnBrk="0" fontAlgn="base" hangingPunct="0">
              <a:spcBef>
                <a:spcPct val="0"/>
              </a:spcBef>
              <a:spcAft>
                <a:spcPct val="0"/>
              </a:spcAft>
              <a:defRPr/>
            </a:pPr>
            <a:fld id="{7676C067-7292-4E84-86D2-BBC5BBC977DA}" type="datetime1">
              <a:rPr lang="en-US" sz="2400">
                <a:solidFill>
                  <a:srgbClr val="000000"/>
                </a:solidFill>
                <a:latin typeface="Times" charset="0"/>
              </a:rPr>
              <a:pPr eaLnBrk="0" fontAlgn="base" hangingPunct="0">
                <a:spcBef>
                  <a:spcPct val="0"/>
                </a:spcBef>
                <a:spcAft>
                  <a:spcPct val="0"/>
                </a:spcAft>
                <a:defRPr/>
              </a:pPr>
              <a:t>2/25/18</a:t>
            </a:fld>
            <a:endParaRPr lang="en-US" sz="2400">
              <a:solidFill>
                <a:srgbClr val="000000"/>
              </a:solidFill>
              <a:latin typeface="Times" charset="0"/>
            </a:endParaRPr>
          </a:p>
        </p:txBody>
      </p:sp>
      <p:sp>
        <p:nvSpPr>
          <p:cNvPr id="9" name="Footer Placeholder 8"/>
          <p:cNvSpPr>
            <a:spLocks noGrp="1"/>
          </p:cNvSpPr>
          <p:nvPr>
            <p:ph type="ftr" sz="quarter" idx="15"/>
          </p:nvPr>
        </p:nvSpPr>
        <p:spPr>
          <a:xfrm>
            <a:off x="203201" y="6273801"/>
            <a:ext cx="7228417" cy="365125"/>
          </a:xfrm>
          <a:prstGeom prst="rect">
            <a:avLst/>
          </a:prstGeom>
        </p:spPr>
        <p:txBody>
          <a:bodyPr/>
          <a:lstStyle>
            <a:lvl1pPr>
              <a:defRPr/>
            </a:lvl1pPr>
            <a:extLst/>
          </a:lstStyle>
          <a:p>
            <a:pPr eaLnBrk="0" fontAlgn="base" hangingPunct="0">
              <a:spcBef>
                <a:spcPct val="0"/>
              </a:spcBef>
              <a:spcAft>
                <a:spcPct val="0"/>
              </a:spcAft>
              <a:defRPr/>
            </a:pPr>
            <a:endParaRPr lang="en-US" sz="2400">
              <a:solidFill>
                <a:srgbClr val="000000"/>
              </a:solidFill>
              <a:latin typeface="Times" charset="0"/>
            </a:endParaRPr>
          </a:p>
        </p:txBody>
      </p:sp>
      <p:sp>
        <p:nvSpPr>
          <p:cNvPr id="10" name="Slide Number Placeholder 9"/>
          <p:cNvSpPr>
            <a:spLocks noGrp="1"/>
          </p:cNvSpPr>
          <p:nvPr>
            <p:ph type="sldNum" sz="quarter" idx="16"/>
          </p:nvPr>
        </p:nvSpPr>
        <p:spPr>
          <a:xfrm>
            <a:off x="0" y="1498601"/>
            <a:ext cx="711200" cy="244475"/>
          </a:xfrm>
          <a:prstGeom prst="rect">
            <a:avLst/>
          </a:prstGeom>
        </p:spPr>
        <p:txBody>
          <a:bodyPr/>
          <a:lstStyle>
            <a:lvl1pPr algn="ctr">
              <a:defRPr sz="1400" b="1">
                <a:solidFill>
                  <a:srgbClr val="FFFFFF"/>
                </a:solidFill>
              </a:defRPr>
            </a:lvl1pPr>
            <a:extLst/>
          </a:lstStyle>
          <a:p>
            <a:pPr eaLnBrk="0" fontAlgn="base" hangingPunct="0">
              <a:spcBef>
                <a:spcPct val="0"/>
              </a:spcBef>
              <a:spcAft>
                <a:spcPct val="0"/>
              </a:spcAft>
              <a:defRPr/>
            </a:pPr>
            <a:fld id="{D11D2E57-3DD4-4817-ACE6-D52AB74204E7}" type="slidenum">
              <a:rPr lang="en-US">
                <a:latin typeface="Times" charset="0"/>
              </a:rPr>
              <a:pPr eaLnBrk="0" fontAlgn="base" hangingPunct="0">
                <a:spcBef>
                  <a:spcPct val="0"/>
                </a:spcBef>
                <a:spcAft>
                  <a:spcPct val="0"/>
                </a:spcAft>
                <a:defRPr/>
              </a:pPr>
              <a:t>‹#›</a:t>
            </a:fld>
            <a:endParaRPr lang="en-US">
              <a:latin typeface="Times" charset="0"/>
            </a:endParaRPr>
          </a:p>
        </p:txBody>
      </p:sp>
    </p:spTree>
    <p:extLst>
      <p:ext uri="{BB962C8B-B14F-4D97-AF65-F5344CB8AC3E}">
        <p14:creationId xmlns:p14="http://schemas.microsoft.com/office/powerpoint/2010/main" val="2840478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8827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683833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53231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766524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573474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wmf"/></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wmf"/></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bwMode="auto">
          <a:xfrm>
            <a:off x="812800" y="1219201"/>
            <a:ext cx="8686800" cy="8302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noProof="0" dirty="0"/>
              <a:t>Click to edit Master title style</a:t>
            </a:r>
          </a:p>
        </p:txBody>
      </p:sp>
      <p:sp>
        <p:nvSpPr>
          <p:cNvPr id="2052" name="Rectangle 3"/>
          <p:cNvSpPr>
            <a:spLocks noGrp="1" noChangeArrowheads="1"/>
          </p:cNvSpPr>
          <p:nvPr>
            <p:ph type="body" idx="1"/>
          </p:nvPr>
        </p:nvSpPr>
        <p:spPr bwMode="auto">
          <a:xfrm>
            <a:off x="1822451" y="2085975"/>
            <a:ext cx="68072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pic>
        <p:nvPicPr>
          <p:cNvPr id="2053" name="Picture 78" descr="dotty_side.wmf                                                 01A0FDA3Rhodesia                       7C270890:"/>
          <p:cNvPicPr>
            <a:picLocks noChangeAspect="1" noChangeArrowheads="1"/>
          </p:cNvPicPr>
          <p:nvPr userDrawn="1"/>
        </p:nvPicPr>
        <p:blipFill>
          <a:blip r:embed="rId14" cstate="print"/>
          <a:srcRect t="1053" r="13693" b="4210"/>
          <a:stretch>
            <a:fillRect/>
          </a:stretch>
        </p:blipFill>
        <p:spPr bwMode="auto">
          <a:xfrm>
            <a:off x="10261600" y="0"/>
            <a:ext cx="1930400" cy="6858000"/>
          </a:xfrm>
          <a:prstGeom prst="rect">
            <a:avLst/>
          </a:prstGeom>
          <a:noFill/>
          <a:ln w="9525">
            <a:noFill/>
            <a:miter lim="800000"/>
            <a:headEnd/>
            <a:tailEnd/>
          </a:ln>
        </p:spPr>
      </p:pic>
    </p:spTree>
    <p:extLst>
      <p:ext uri="{BB962C8B-B14F-4D97-AF65-F5344CB8AC3E}">
        <p14:creationId xmlns:p14="http://schemas.microsoft.com/office/powerpoint/2010/main" val="40596698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0" fontAlgn="base" hangingPunct="0">
        <a:spcBef>
          <a:spcPct val="0"/>
        </a:spcBef>
        <a:spcAft>
          <a:spcPct val="0"/>
        </a:spcAft>
        <a:defRPr sz="3000" b="1">
          <a:solidFill>
            <a:schemeClr val="tx2"/>
          </a:solidFill>
          <a:latin typeface="+mj-lt"/>
          <a:ea typeface="+mj-ea"/>
          <a:cs typeface="+mj-cs"/>
        </a:defRPr>
      </a:lvl1pPr>
      <a:lvl2pPr algn="l" rtl="0" eaLnBrk="0" fontAlgn="base" hangingPunct="0">
        <a:spcBef>
          <a:spcPct val="0"/>
        </a:spcBef>
        <a:spcAft>
          <a:spcPct val="0"/>
        </a:spcAft>
        <a:defRPr sz="3000" b="1">
          <a:solidFill>
            <a:schemeClr val="tx2"/>
          </a:solidFill>
          <a:latin typeface="Verdana" charset="0"/>
        </a:defRPr>
      </a:lvl2pPr>
      <a:lvl3pPr algn="l" rtl="0" eaLnBrk="0" fontAlgn="base" hangingPunct="0">
        <a:spcBef>
          <a:spcPct val="0"/>
        </a:spcBef>
        <a:spcAft>
          <a:spcPct val="0"/>
        </a:spcAft>
        <a:defRPr sz="3000" b="1">
          <a:solidFill>
            <a:schemeClr val="tx2"/>
          </a:solidFill>
          <a:latin typeface="Verdana" charset="0"/>
        </a:defRPr>
      </a:lvl3pPr>
      <a:lvl4pPr algn="l" rtl="0" eaLnBrk="0" fontAlgn="base" hangingPunct="0">
        <a:spcBef>
          <a:spcPct val="0"/>
        </a:spcBef>
        <a:spcAft>
          <a:spcPct val="0"/>
        </a:spcAft>
        <a:defRPr sz="3000" b="1">
          <a:solidFill>
            <a:schemeClr val="tx2"/>
          </a:solidFill>
          <a:latin typeface="Verdana" charset="0"/>
        </a:defRPr>
      </a:lvl4pPr>
      <a:lvl5pPr algn="l" rtl="0" eaLnBrk="0" fontAlgn="base" hangingPunct="0">
        <a:spcBef>
          <a:spcPct val="0"/>
        </a:spcBef>
        <a:spcAft>
          <a:spcPct val="0"/>
        </a:spcAft>
        <a:defRPr sz="3000" b="1">
          <a:solidFill>
            <a:schemeClr val="tx2"/>
          </a:solidFill>
          <a:latin typeface="Verdana" charset="0"/>
        </a:defRPr>
      </a:lvl5pPr>
      <a:lvl6pPr marL="457200" algn="l" rtl="0" eaLnBrk="0" fontAlgn="base" hangingPunct="0">
        <a:spcBef>
          <a:spcPct val="0"/>
        </a:spcBef>
        <a:spcAft>
          <a:spcPct val="0"/>
        </a:spcAft>
        <a:defRPr sz="3000" b="1">
          <a:solidFill>
            <a:schemeClr val="tx2"/>
          </a:solidFill>
          <a:latin typeface="Verdana" charset="0"/>
        </a:defRPr>
      </a:lvl6pPr>
      <a:lvl7pPr marL="914400" algn="l" rtl="0" eaLnBrk="0" fontAlgn="base" hangingPunct="0">
        <a:spcBef>
          <a:spcPct val="0"/>
        </a:spcBef>
        <a:spcAft>
          <a:spcPct val="0"/>
        </a:spcAft>
        <a:defRPr sz="3000" b="1">
          <a:solidFill>
            <a:schemeClr val="tx2"/>
          </a:solidFill>
          <a:latin typeface="Verdana" charset="0"/>
        </a:defRPr>
      </a:lvl7pPr>
      <a:lvl8pPr marL="1371600" algn="l" rtl="0" eaLnBrk="0" fontAlgn="base" hangingPunct="0">
        <a:spcBef>
          <a:spcPct val="0"/>
        </a:spcBef>
        <a:spcAft>
          <a:spcPct val="0"/>
        </a:spcAft>
        <a:defRPr sz="3000" b="1">
          <a:solidFill>
            <a:schemeClr val="tx2"/>
          </a:solidFill>
          <a:latin typeface="Verdana" charset="0"/>
        </a:defRPr>
      </a:lvl8pPr>
      <a:lvl9pPr marL="1828800" algn="l" rtl="0" eaLnBrk="0" fontAlgn="base" hangingPunct="0">
        <a:spcBef>
          <a:spcPct val="0"/>
        </a:spcBef>
        <a:spcAft>
          <a:spcPct val="0"/>
        </a:spcAft>
        <a:defRPr sz="3000" b="1">
          <a:solidFill>
            <a:schemeClr val="tx2"/>
          </a:solidFill>
          <a:latin typeface="Verdana" charset="0"/>
        </a:defRPr>
      </a:lvl9pPr>
    </p:titleStyle>
    <p:bodyStyle>
      <a:lvl1pPr marL="342900" indent="-342900" algn="l" rtl="0" eaLnBrk="0" fontAlgn="base" hangingPunct="0">
        <a:spcBef>
          <a:spcPct val="20000"/>
        </a:spcBef>
        <a:spcAft>
          <a:spcPct val="0"/>
        </a:spcAft>
        <a:buClr>
          <a:schemeClr val="bg2"/>
        </a:buClr>
        <a:buChar char="&gt;"/>
        <a:defRPr sz="2400">
          <a:solidFill>
            <a:srgbClr val="487BB7"/>
          </a:solidFill>
          <a:latin typeface="+mn-lt"/>
          <a:ea typeface="+mn-ea"/>
          <a:cs typeface="+mn-cs"/>
        </a:defRPr>
      </a:lvl1pPr>
      <a:lvl2pPr marL="742950" indent="-285750" algn="l" rtl="0" eaLnBrk="0" fontAlgn="base" hangingPunct="0">
        <a:spcBef>
          <a:spcPct val="20000"/>
        </a:spcBef>
        <a:spcAft>
          <a:spcPct val="0"/>
        </a:spcAft>
        <a:buClr>
          <a:schemeClr val="bg2"/>
        </a:buClr>
        <a:buSzPct val="120000"/>
        <a:buChar char=" "/>
        <a:defRPr sz="1500">
          <a:solidFill>
            <a:srgbClr val="404040"/>
          </a:solidFill>
          <a:latin typeface="Times" charset="0"/>
        </a:defRPr>
      </a:lvl2pPr>
      <a:lvl3pPr marL="1143000" indent="-228600" algn="l" rtl="0" eaLnBrk="0" fontAlgn="base" hangingPunct="0">
        <a:spcBef>
          <a:spcPct val="20000"/>
        </a:spcBef>
        <a:spcAft>
          <a:spcPct val="0"/>
        </a:spcAft>
        <a:buClr>
          <a:schemeClr val="bg2"/>
        </a:buClr>
        <a:buSzPct val="75000"/>
        <a:buChar char="•"/>
        <a:defRPr sz="1600" b="1">
          <a:solidFill>
            <a:srgbClr val="404040"/>
          </a:solidFill>
          <a:latin typeface="+mn-lt"/>
        </a:defRPr>
      </a:lvl3pPr>
      <a:lvl4pPr marL="1600200" indent="-228600" algn="l" rtl="0" eaLnBrk="0" fontAlgn="base" hangingPunct="0">
        <a:spcBef>
          <a:spcPct val="20000"/>
        </a:spcBef>
        <a:spcAft>
          <a:spcPct val="0"/>
        </a:spcAft>
        <a:buClr>
          <a:schemeClr val="bg2"/>
        </a:buClr>
        <a:buChar char="&gt;"/>
        <a:defRPr sz="1600">
          <a:solidFill>
            <a:srgbClr val="404040"/>
          </a:solidFill>
          <a:latin typeface="+mn-lt"/>
        </a:defRPr>
      </a:lvl4pPr>
      <a:lvl5pPr marL="2057400" indent="-228600" algn="l" rtl="0" eaLnBrk="0" fontAlgn="base" hangingPunct="0">
        <a:spcBef>
          <a:spcPct val="20000"/>
        </a:spcBef>
        <a:spcAft>
          <a:spcPct val="0"/>
        </a:spcAft>
        <a:buClr>
          <a:schemeClr val="bg2"/>
        </a:buClr>
        <a:buSzPct val="85000"/>
        <a:buFont typeface="Times" charset="0"/>
        <a:buChar char="•"/>
        <a:defRPr sz="1500">
          <a:solidFill>
            <a:srgbClr val="404040"/>
          </a:solidFill>
          <a:latin typeface="Times New Roman" charset="0"/>
        </a:defRPr>
      </a:lvl5pPr>
      <a:lvl6pPr marL="2514600" indent="-228600" algn="l" rtl="0" eaLnBrk="0" fontAlgn="base" hangingPunct="0">
        <a:spcBef>
          <a:spcPct val="20000"/>
        </a:spcBef>
        <a:spcAft>
          <a:spcPct val="0"/>
        </a:spcAft>
        <a:buClr>
          <a:schemeClr val="bg2"/>
        </a:buClr>
        <a:buSzPct val="85000"/>
        <a:buFont typeface="Times" charset="0"/>
        <a:buChar char="•"/>
        <a:defRPr sz="1500">
          <a:solidFill>
            <a:srgbClr val="404040"/>
          </a:solidFill>
          <a:latin typeface="Times New Roman" charset="0"/>
        </a:defRPr>
      </a:lvl6pPr>
      <a:lvl7pPr marL="2971800" indent="-228600" algn="l" rtl="0" eaLnBrk="0" fontAlgn="base" hangingPunct="0">
        <a:spcBef>
          <a:spcPct val="20000"/>
        </a:spcBef>
        <a:spcAft>
          <a:spcPct val="0"/>
        </a:spcAft>
        <a:buClr>
          <a:schemeClr val="bg2"/>
        </a:buClr>
        <a:buSzPct val="85000"/>
        <a:buFont typeface="Times" charset="0"/>
        <a:buChar char="•"/>
        <a:defRPr sz="1500">
          <a:solidFill>
            <a:srgbClr val="404040"/>
          </a:solidFill>
          <a:latin typeface="Times New Roman" charset="0"/>
        </a:defRPr>
      </a:lvl7pPr>
      <a:lvl8pPr marL="3429000" indent="-228600" algn="l" rtl="0" eaLnBrk="0" fontAlgn="base" hangingPunct="0">
        <a:spcBef>
          <a:spcPct val="20000"/>
        </a:spcBef>
        <a:spcAft>
          <a:spcPct val="0"/>
        </a:spcAft>
        <a:buClr>
          <a:schemeClr val="bg2"/>
        </a:buClr>
        <a:buSzPct val="85000"/>
        <a:buFont typeface="Times" charset="0"/>
        <a:buChar char="•"/>
        <a:defRPr sz="1500">
          <a:solidFill>
            <a:srgbClr val="404040"/>
          </a:solidFill>
          <a:latin typeface="Times New Roman" charset="0"/>
        </a:defRPr>
      </a:lvl8pPr>
      <a:lvl9pPr marL="3886200" indent="-228600" algn="l" rtl="0" eaLnBrk="0" fontAlgn="base" hangingPunct="0">
        <a:spcBef>
          <a:spcPct val="20000"/>
        </a:spcBef>
        <a:spcAft>
          <a:spcPct val="0"/>
        </a:spcAft>
        <a:buClr>
          <a:schemeClr val="bg2"/>
        </a:buClr>
        <a:buSzPct val="85000"/>
        <a:buFont typeface="Times" charset="0"/>
        <a:buChar char="•"/>
        <a:defRPr sz="1500">
          <a:solidFill>
            <a:srgbClr val="404040"/>
          </a:solidFill>
          <a:latin typeface="Times New Roman"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bwMode="auto">
          <a:xfrm>
            <a:off x="812800" y="1219201"/>
            <a:ext cx="8686800" cy="8302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noProof="0" dirty="0"/>
              <a:t>Click to edit Master title style</a:t>
            </a:r>
          </a:p>
        </p:txBody>
      </p:sp>
      <p:sp>
        <p:nvSpPr>
          <p:cNvPr id="2052" name="Rectangle 3"/>
          <p:cNvSpPr>
            <a:spLocks noGrp="1" noChangeArrowheads="1"/>
          </p:cNvSpPr>
          <p:nvPr>
            <p:ph type="body" idx="1"/>
          </p:nvPr>
        </p:nvSpPr>
        <p:spPr bwMode="auto">
          <a:xfrm>
            <a:off x="1822451" y="2085975"/>
            <a:ext cx="68072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pic>
        <p:nvPicPr>
          <p:cNvPr id="2053" name="Picture 78" descr="dotty_side.wmf                                                 01A0FDA3Rhodesia                       7C270890:"/>
          <p:cNvPicPr>
            <a:picLocks noChangeAspect="1" noChangeArrowheads="1"/>
          </p:cNvPicPr>
          <p:nvPr userDrawn="1"/>
        </p:nvPicPr>
        <p:blipFill>
          <a:blip r:embed="rId14" cstate="print"/>
          <a:srcRect t="1053" r="13693" b="4210"/>
          <a:stretch>
            <a:fillRect/>
          </a:stretch>
        </p:blipFill>
        <p:spPr bwMode="auto">
          <a:xfrm>
            <a:off x="10261600" y="0"/>
            <a:ext cx="1930400" cy="6858000"/>
          </a:xfrm>
          <a:prstGeom prst="rect">
            <a:avLst/>
          </a:prstGeom>
          <a:noFill/>
          <a:ln w="9525">
            <a:noFill/>
            <a:miter lim="800000"/>
            <a:headEnd/>
            <a:tailEnd/>
          </a:ln>
        </p:spPr>
      </p:pic>
    </p:spTree>
    <p:extLst>
      <p:ext uri="{BB962C8B-B14F-4D97-AF65-F5344CB8AC3E}">
        <p14:creationId xmlns:p14="http://schemas.microsoft.com/office/powerpoint/2010/main" val="415312578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rtl="0" eaLnBrk="0" fontAlgn="base" hangingPunct="0">
        <a:spcBef>
          <a:spcPct val="0"/>
        </a:spcBef>
        <a:spcAft>
          <a:spcPct val="0"/>
        </a:spcAft>
        <a:defRPr sz="3000" b="1">
          <a:solidFill>
            <a:schemeClr val="tx2"/>
          </a:solidFill>
          <a:latin typeface="+mj-lt"/>
          <a:ea typeface="+mj-ea"/>
          <a:cs typeface="+mj-cs"/>
        </a:defRPr>
      </a:lvl1pPr>
      <a:lvl2pPr algn="l" rtl="0" eaLnBrk="0" fontAlgn="base" hangingPunct="0">
        <a:spcBef>
          <a:spcPct val="0"/>
        </a:spcBef>
        <a:spcAft>
          <a:spcPct val="0"/>
        </a:spcAft>
        <a:defRPr sz="3000" b="1">
          <a:solidFill>
            <a:schemeClr val="tx2"/>
          </a:solidFill>
          <a:latin typeface="Verdana" charset="0"/>
        </a:defRPr>
      </a:lvl2pPr>
      <a:lvl3pPr algn="l" rtl="0" eaLnBrk="0" fontAlgn="base" hangingPunct="0">
        <a:spcBef>
          <a:spcPct val="0"/>
        </a:spcBef>
        <a:spcAft>
          <a:spcPct val="0"/>
        </a:spcAft>
        <a:defRPr sz="3000" b="1">
          <a:solidFill>
            <a:schemeClr val="tx2"/>
          </a:solidFill>
          <a:latin typeface="Verdana" charset="0"/>
        </a:defRPr>
      </a:lvl3pPr>
      <a:lvl4pPr algn="l" rtl="0" eaLnBrk="0" fontAlgn="base" hangingPunct="0">
        <a:spcBef>
          <a:spcPct val="0"/>
        </a:spcBef>
        <a:spcAft>
          <a:spcPct val="0"/>
        </a:spcAft>
        <a:defRPr sz="3000" b="1">
          <a:solidFill>
            <a:schemeClr val="tx2"/>
          </a:solidFill>
          <a:latin typeface="Verdana" charset="0"/>
        </a:defRPr>
      </a:lvl4pPr>
      <a:lvl5pPr algn="l" rtl="0" eaLnBrk="0" fontAlgn="base" hangingPunct="0">
        <a:spcBef>
          <a:spcPct val="0"/>
        </a:spcBef>
        <a:spcAft>
          <a:spcPct val="0"/>
        </a:spcAft>
        <a:defRPr sz="3000" b="1">
          <a:solidFill>
            <a:schemeClr val="tx2"/>
          </a:solidFill>
          <a:latin typeface="Verdana" charset="0"/>
        </a:defRPr>
      </a:lvl5pPr>
      <a:lvl6pPr marL="457200" algn="l" rtl="0" eaLnBrk="0" fontAlgn="base" hangingPunct="0">
        <a:spcBef>
          <a:spcPct val="0"/>
        </a:spcBef>
        <a:spcAft>
          <a:spcPct val="0"/>
        </a:spcAft>
        <a:defRPr sz="3000" b="1">
          <a:solidFill>
            <a:schemeClr val="tx2"/>
          </a:solidFill>
          <a:latin typeface="Verdana" charset="0"/>
        </a:defRPr>
      </a:lvl6pPr>
      <a:lvl7pPr marL="914400" algn="l" rtl="0" eaLnBrk="0" fontAlgn="base" hangingPunct="0">
        <a:spcBef>
          <a:spcPct val="0"/>
        </a:spcBef>
        <a:spcAft>
          <a:spcPct val="0"/>
        </a:spcAft>
        <a:defRPr sz="3000" b="1">
          <a:solidFill>
            <a:schemeClr val="tx2"/>
          </a:solidFill>
          <a:latin typeface="Verdana" charset="0"/>
        </a:defRPr>
      </a:lvl7pPr>
      <a:lvl8pPr marL="1371600" algn="l" rtl="0" eaLnBrk="0" fontAlgn="base" hangingPunct="0">
        <a:spcBef>
          <a:spcPct val="0"/>
        </a:spcBef>
        <a:spcAft>
          <a:spcPct val="0"/>
        </a:spcAft>
        <a:defRPr sz="3000" b="1">
          <a:solidFill>
            <a:schemeClr val="tx2"/>
          </a:solidFill>
          <a:latin typeface="Verdana" charset="0"/>
        </a:defRPr>
      </a:lvl8pPr>
      <a:lvl9pPr marL="1828800" algn="l" rtl="0" eaLnBrk="0" fontAlgn="base" hangingPunct="0">
        <a:spcBef>
          <a:spcPct val="0"/>
        </a:spcBef>
        <a:spcAft>
          <a:spcPct val="0"/>
        </a:spcAft>
        <a:defRPr sz="3000" b="1">
          <a:solidFill>
            <a:schemeClr val="tx2"/>
          </a:solidFill>
          <a:latin typeface="Verdana" charset="0"/>
        </a:defRPr>
      </a:lvl9pPr>
    </p:titleStyle>
    <p:bodyStyle>
      <a:lvl1pPr marL="342900" indent="-342900" algn="l" rtl="0" eaLnBrk="0" fontAlgn="base" hangingPunct="0">
        <a:spcBef>
          <a:spcPct val="20000"/>
        </a:spcBef>
        <a:spcAft>
          <a:spcPct val="0"/>
        </a:spcAft>
        <a:buClr>
          <a:schemeClr val="bg2"/>
        </a:buClr>
        <a:buChar char="&gt;"/>
        <a:defRPr sz="2400">
          <a:solidFill>
            <a:srgbClr val="487BB7"/>
          </a:solidFill>
          <a:latin typeface="+mn-lt"/>
          <a:ea typeface="+mn-ea"/>
          <a:cs typeface="+mn-cs"/>
        </a:defRPr>
      </a:lvl1pPr>
      <a:lvl2pPr marL="742950" indent="-285750" algn="l" rtl="0" eaLnBrk="0" fontAlgn="base" hangingPunct="0">
        <a:spcBef>
          <a:spcPct val="20000"/>
        </a:spcBef>
        <a:spcAft>
          <a:spcPct val="0"/>
        </a:spcAft>
        <a:buClr>
          <a:schemeClr val="bg2"/>
        </a:buClr>
        <a:buSzPct val="120000"/>
        <a:buChar char=" "/>
        <a:defRPr sz="1500">
          <a:solidFill>
            <a:srgbClr val="404040"/>
          </a:solidFill>
          <a:latin typeface="Times" charset="0"/>
        </a:defRPr>
      </a:lvl2pPr>
      <a:lvl3pPr marL="1143000" indent="-228600" algn="l" rtl="0" eaLnBrk="0" fontAlgn="base" hangingPunct="0">
        <a:spcBef>
          <a:spcPct val="20000"/>
        </a:spcBef>
        <a:spcAft>
          <a:spcPct val="0"/>
        </a:spcAft>
        <a:buClr>
          <a:schemeClr val="bg2"/>
        </a:buClr>
        <a:buSzPct val="75000"/>
        <a:buChar char="•"/>
        <a:defRPr sz="1600" b="1">
          <a:solidFill>
            <a:srgbClr val="404040"/>
          </a:solidFill>
          <a:latin typeface="+mn-lt"/>
        </a:defRPr>
      </a:lvl3pPr>
      <a:lvl4pPr marL="1600200" indent="-228600" algn="l" rtl="0" eaLnBrk="0" fontAlgn="base" hangingPunct="0">
        <a:spcBef>
          <a:spcPct val="20000"/>
        </a:spcBef>
        <a:spcAft>
          <a:spcPct val="0"/>
        </a:spcAft>
        <a:buClr>
          <a:schemeClr val="bg2"/>
        </a:buClr>
        <a:buChar char="&gt;"/>
        <a:defRPr sz="1600">
          <a:solidFill>
            <a:srgbClr val="404040"/>
          </a:solidFill>
          <a:latin typeface="+mn-lt"/>
        </a:defRPr>
      </a:lvl4pPr>
      <a:lvl5pPr marL="2057400" indent="-228600" algn="l" rtl="0" eaLnBrk="0" fontAlgn="base" hangingPunct="0">
        <a:spcBef>
          <a:spcPct val="20000"/>
        </a:spcBef>
        <a:spcAft>
          <a:spcPct val="0"/>
        </a:spcAft>
        <a:buClr>
          <a:schemeClr val="bg2"/>
        </a:buClr>
        <a:buSzPct val="85000"/>
        <a:buFont typeface="Times" charset="0"/>
        <a:buChar char="•"/>
        <a:defRPr sz="1500">
          <a:solidFill>
            <a:srgbClr val="404040"/>
          </a:solidFill>
          <a:latin typeface="Times New Roman" charset="0"/>
        </a:defRPr>
      </a:lvl5pPr>
      <a:lvl6pPr marL="2514600" indent="-228600" algn="l" rtl="0" eaLnBrk="0" fontAlgn="base" hangingPunct="0">
        <a:spcBef>
          <a:spcPct val="20000"/>
        </a:spcBef>
        <a:spcAft>
          <a:spcPct val="0"/>
        </a:spcAft>
        <a:buClr>
          <a:schemeClr val="bg2"/>
        </a:buClr>
        <a:buSzPct val="85000"/>
        <a:buFont typeface="Times" charset="0"/>
        <a:buChar char="•"/>
        <a:defRPr sz="1500">
          <a:solidFill>
            <a:srgbClr val="404040"/>
          </a:solidFill>
          <a:latin typeface="Times New Roman" charset="0"/>
        </a:defRPr>
      </a:lvl6pPr>
      <a:lvl7pPr marL="2971800" indent="-228600" algn="l" rtl="0" eaLnBrk="0" fontAlgn="base" hangingPunct="0">
        <a:spcBef>
          <a:spcPct val="20000"/>
        </a:spcBef>
        <a:spcAft>
          <a:spcPct val="0"/>
        </a:spcAft>
        <a:buClr>
          <a:schemeClr val="bg2"/>
        </a:buClr>
        <a:buSzPct val="85000"/>
        <a:buFont typeface="Times" charset="0"/>
        <a:buChar char="•"/>
        <a:defRPr sz="1500">
          <a:solidFill>
            <a:srgbClr val="404040"/>
          </a:solidFill>
          <a:latin typeface="Times New Roman" charset="0"/>
        </a:defRPr>
      </a:lvl7pPr>
      <a:lvl8pPr marL="3429000" indent="-228600" algn="l" rtl="0" eaLnBrk="0" fontAlgn="base" hangingPunct="0">
        <a:spcBef>
          <a:spcPct val="20000"/>
        </a:spcBef>
        <a:spcAft>
          <a:spcPct val="0"/>
        </a:spcAft>
        <a:buClr>
          <a:schemeClr val="bg2"/>
        </a:buClr>
        <a:buSzPct val="85000"/>
        <a:buFont typeface="Times" charset="0"/>
        <a:buChar char="•"/>
        <a:defRPr sz="1500">
          <a:solidFill>
            <a:srgbClr val="404040"/>
          </a:solidFill>
          <a:latin typeface="Times New Roman" charset="0"/>
        </a:defRPr>
      </a:lvl8pPr>
      <a:lvl9pPr marL="3886200" indent="-228600" algn="l" rtl="0" eaLnBrk="0" fontAlgn="base" hangingPunct="0">
        <a:spcBef>
          <a:spcPct val="20000"/>
        </a:spcBef>
        <a:spcAft>
          <a:spcPct val="0"/>
        </a:spcAft>
        <a:buClr>
          <a:schemeClr val="bg2"/>
        </a:buClr>
        <a:buSzPct val="85000"/>
        <a:buFont typeface="Times" charset="0"/>
        <a:buChar char="•"/>
        <a:defRPr sz="1500">
          <a:solidFill>
            <a:srgbClr val="404040"/>
          </a:solidFill>
          <a:latin typeface="Times New Roman"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bwMode="auto">
          <a:xfrm>
            <a:off x="812800" y="1219201"/>
            <a:ext cx="8686800" cy="8302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noProof="0" dirty="0"/>
              <a:t>Click to edit Master title style</a:t>
            </a:r>
          </a:p>
        </p:txBody>
      </p:sp>
      <p:sp>
        <p:nvSpPr>
          <p:cNvPr id="2052" name="Rectangle 3"/>
          <p:cNvSpPr>
            <a:spLocks noGrp="1" noChangeArrowheads="1"/>
          </p:cNvSpPr>
          <p:nvPr>
            <p:ph type="body" idx="1"/>
          </p:nvPr>
        </p:nvSpPr>
        <p:spPr bwMode="auto">
          <a:xfrm>
            <a:off x="1822451" y="2085975"/>
            <a:ext cx="68072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pic>
        <p:nvPicPr>
          <p:cNvPr id="2053" name="Picture 78" descr="dotty_side.wmf                                                 01A0FDA3Rhodesia                       7C270890:"/>
          <p:cNvPicPr>
            <a:picLocks noChangeAspect="1" noChangeArrowheads="1"/>
          </p:cNvPicPr>
          <p:nvPr userDrawn="1"/>
        </p:nvPicPr>
        <p:blipFill>
          <a:blip r:embed="rId14" cstate="print"/>
          <a:srcRect t="1053" r="13693" b="4210"/>
          <a:stretch>
            <a:fillRect/>
          </a:stretch>
        </p:blipFill>
        <p:spPr bwMode="auto">
          <a:xfrm>
            <a:off x="10261600" y="0"/>
            <a:ext cx="1930400" cy="6858000"/>
          </a:xfrm>
          <a:prstGeom prst="rect">
            <a:avLst/>
          </a:prstGeom>
          <a:noFill/>
          <a:ln w="9525">
            <a:noFill/>
            <a:miter lim="800000"/>
            <a:headEnd/>
            <a:tailEnd/>
          </a:ln>
        </p:spPr>
      </p:pic>
    </p:spTree>
    <p:extLst>
      <p:ext uri="{BB962C8B-B14F-4D97-AF65-F5344CB8AC3E}">
        <p14:creationId xmlns:p14="http://schemas.microsoft.com/office/powerpoint/2010/main" val="1849489855"/>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 id="2147483763" r:id="rId12"/>
  </p:sldLayoutIdLst>
  <p:txStyles>
    <p:titleStyle>
      <a:lvl1pPr algn="l" rtl="0" eaLnBrk="0" fontAlgn="base" hangingPunct="0">
        <a:spcBef>
          <a:spcPct val="0"/>
        </a:spcBef>
        <a:spcAft>
          <a:spcPct val="0"/>
        </a:spcAft>
        <a:defRPr sz="3000" b="1">
          <a:solidFill>
            <a:schemeClr val="tx2"/>
          </a:solidFill>
          <a:latin typeface="+mj-lt"/>
          <a:ea typeface="+mj-ea"/>
          <a:cs typeface="+mj-cs"/>
        </a:defRPr>
      </a:lvl1pPr>
      <a:lvl2pPr algn="l" rtl="0" eaLnBrk="0" fontAlgn="base" hangingPunct="0">
        <a:spcBef>
          <a:spcPct val="0"/>
        </a:spcBef>
        <a:spcAft>
          <a:spcPct val="0"/>
        </a:spcAft>
        <a:defRPr sz="3000" b="1">
          <a:solidFill>
            <a:schemeClr val="tx2"/>
          </a:solidFill>
          <a:latin typeface="Verdana" charset="0"/>
        </a:defRPr>
      </a:lvl2pPr>
      <a:lvl3pPr algn="l" rtl="0" eaLnBrk="0" fontAlgn="base" hangingPunct="0">
        <a:spcBef>
          <a:spcPct val="0"/>
        </a:spcBef>
        <a:spcAft>
          <a:spcPct val="0"/>
        </a:spcAft>
        <a:defRPr sz="3000" b="1">
          <a:solidFill>
            <a:schemeClr val="tx2"/>
          </a:solidFill>
          <a:latin typeface="Verdana" charset="0"/>
        </a:defRPr>
      </a:lvl3pPr>
      <a:lvl4pPr algn="l" rtl="0" eaLnBrk="0" fontAlgn="base" hangingPunct="0">
        <a:spcBef>
          <a:spcPct val="0"/>
        </a:spcBef>
        <a:spcAft>
          <a:spcPct val="0"/>
        </a:spcAft>
        <a:defRPr sz="3000" b="1">
          <a:solidFill>
            <a:schemeClr val="tx2"/>
          </a:solidFill>
          <a:latin typeface="Verdana" charset="0"/>
        </a:defRPr>
      </a:lvl4pPr>
      <a:lvl5pPr algn="l" rtl="0" eaLnBrk="0" fontAlgn="base" hangingPunct="0">
        <a:spcBef>
          <a:spcPct val="0"/>
        </a:spcBef>
        <a:spcAft>
          <a:spcPct val="0"/>
        </a:spcAft>
        <a:defRPr sz="3000" b="1">
          <a:solidFill>
            <a:schemeClr val="tx2"/>
          </a:solidFill>
          <a:latin typeface="Verdana" charset="0"/>
        </a:defRPr>
      </a:lvl5pPr>
      <a:lvl6pPr marL="457200" algn="l" rtl="0" eaLnBrk="0" fontAlgn="base" hangingPunct="0">
        <a:spcBef>
          <a:spcPct val="0"/>
        </a:spcBef>
        <a:spcAft>
          <a:spcPct val="0"/>
        </a:spcAft>
        <a:defRPr sz="3000" b="1">
          <a:solidFill>
            <a:schemeClr val="tx2"/>
          </a:solidFill>
          <a:latin typeface="Verdana" charset="0"/>
        </a:defRPr>
      </a:lvl6pPr>
      <a:lvl7pPr marL="914400" algn="l" rtl="0" eaLnBrk="0" fontAlgn="base" hangingPunct="0">
        <a:spcBef>
          <a:spcPct val="0"/>
        </a:spcBef>
        <a:spcAft>
          <a:spcPct val="0"/>
        </a:spcAft>
        <a:defRPr sz="3000" b="1">
          <a:solidFill>
            <a:schemeClr val="tx2"/>
          </a:solidFill>
          <a:latin typeface="Verdana" charset="0"/>
        </a:defRPr>
      </a:lvl7pPr>
      <a:lvl8pPr marL="1371600" algn="l" rtl="0" eaLnBrk="0" fontAlgn="base" hangingPunct="0">
        <a:spcBef>
          <a:spcPct val="0"/>
        </a:spcBef>
        <a:spcAft>
          <a:spcPct val="0"/>
        </a:spcAft>
        <a:defRPr sz="3000" b="1">
          <a:solidFill>
            <a:schemeClr val="tx2"/>
          </a:solidFill>
          <a:latin typeface="Verdana" charset="0"/>
        </a:defRPr>
      </a:lvl8pPr>
      <a:lvl9pPr marL="1828800" algn="l" rtl="0" eaLnBrk="0" fontAlgn="base" hangingPunct="0">
        <a:spcBef>
          <a:spcPct val="0"/>
        </a:spcBef>
        <a:spcAft>
          <a:spcPct val="0"/>
        </a:spcAft>
        <a:defRPr sz="3000" b="1">
          <a:solidFill>
            <a:schemeClr val="tx2"/>
          </a:solidFill>
          <a:latin typeface="Verdana" charset="0"/>
        </a:defRPr>
      </a:lvl9pPr>
    </p:titleStyle>
    <p:bodyStyle>
      <a:lvl1pPr marL="342900" indent="-342900" algn="l" rtl="0" eaLnBrk="0" fontAlgn="base" hangingPunct="0">
        <a:spcBef>
          <a:spcPct val="20000"/>
        </a:spcBef>
        <a:spcAft>
          <a:spcPct val="0"/>
        </a:spcAft>
        <a:buClr>
          <a:schemeClr val="bg2"/>
        </a:buClr>
        <a:buChar char="&gt;"/>
        <a:defRPr sz="2400">
          <a:solidFill>
            <a:srgbClr val="487BB7"/>
          </a:solidFill>
          <a:latin typeface="+mn-lt"/>
          <a:ea typeface="+mn-ea"/>
          <a:cs typeface="+mn-cs"/>
        </a:defRPr>
      </a:lvl1pPr>
      <a:lvl2pPr marL="742950" indent="-285750" algn="l" rtl="0" eaLnBrk="0" fontAlgn="base" hangingPunct="0">
        <a:spcBef>
          <a:spcPct val="20000"/>
        </a:spcBef>
        <a:spcAft>
          <a:spcPct val="0"/>
        </a:spcAft>
        <a:buClr>
          <a:schemeClr val="bg2"/>
        </a:buClr>
        <a:buSzPct val="120000"/>
        <a:buChar char=" "/>
        <a:defRPr sz="1500">
          <a:solidFill>
            <a:srgbClr val="404040"/>
          </a:solidFill>
          <a:latin typeface="Times" charset="0"/>
        </a:defRPr>
      </a:lvl2pPr>
      <a:lvl3pPr marL="1143000" indent="-228600" algn="l" rtl="0" eaLnBrk="0" fontAlgn="base" hangingPunct="0">
        <a:spcBef>
          <a:spcPct val="20000"/>
        </a:spcBef>
        <a:spcAft>
          <a:spcPct val="0"/>
        </a:spcAft>
        <a:buClr>
          <a:schemeClr val="bg2"/>
        </a:buClr>
        <a:buSzPct val="75000"/>
        <a:buChar char="•"/>
        <a:defRPr sz="1600" b="1">
          <a:solidFill>
            <a:srgbClr val="404040"/>
          </a:solidFill>
          <a:latin typeface="+mn-lt"/>
        </a:defRPr>
      </a:lvl3pPr>
      <a:lvl4pPr marL="1600200" indent="-228600" algn="l" rtl="0" eaLnBrk="0" fontAlgn="base" hangingPunct="0">
        <a:spcBef>
          <a:spcPct val="20000"/>
        </a:spcBef>
        <a:spcAft>
          <a:spcPct val="0"/>
        </a:spcAft>
        <a:buClr>
          <a:schemeClr val="bg2"/>
        </a:buClr>
        <a:buChar char="&gt;"/>
        <a:defRPr sz="1600">
          <a:solidFill>
            <a:srgbClr val="404040"/>
          </a:solidFill>
          <a:latin typeface="+mn-lt"/>
        </a:defRPr>
      </a:lvl4pPr>
      <a:lvl5pPr marL="2057400" indent="-228600" algn="l" rtl="0" eaLnBrk="0" fontAlgn="base" hangingPunct="0">
        <a:spcBef>
          <a:spcPct val="20000"/>
        </a:spcBef>
        <a:spcAft>
          <a:spcPct val="0"/>
        </a:spcAft>
        <a:buClr>
          <a:schemeClr val="bg2"/>
        </a:buClr>
        <a:buSzPct val="85000"/>
        <a:buFont typeface="Times" charset="0"/>
        <a:buChar char="•"/>
        <a:defRPr sz="1500">
          <a:solidFill>
            <a:srgbClr val="404040"/>
          </a:solidFill>
          <a:latin typeface="Times New Roman" charset="0"/>
        </a:defRPr>
      </a:lvl5pPr>
      <a:lvl6pPr marL="2514600" indent="-228600" algn="l" rtl="0" eaLnBrk="0" fontAlgn="base" hangingPunct="0">
        <a:spcBef>
          <a:spcPct val="20000"/>
        </a:spcBef>
        <a:spcAft>
          <a:spcPct val="0"/>
        </a:spcAft>
        <a:buClr>
          <a:schemeClr val="bg2"/>
        </a:buClr>
        <a:buSzPct val="85000"/>
        <a:buFont typeface="Times" charset="0"/>
        <a:buChar char="•"/>
        <a:defRPr sz="1500">
          <a:solidFill>
            <a:srgbClr val="404040"/>
          </a:solidFill>
          <a:latin typeface="Times New Roman" charset="0"/>
        </a:defRPr>
      </a:lvl6pPr>
      <a:lvl7pPr marL="2971800" indent="-228600" algn="l" rtl="0" eaLnBrk="0" fontAlgn="base" hangingPunct="0">
        <a:spcBef>
          <a:spcPct val="20000"/>
        </a:spcBef>
        <a:spcAft>
          <a:spcPct val="0"/>
        </a:spcAft>
        <a:buClr>
          <a:schemeClr val="bg2"/>
        </a:buClr>
        <a:buSzPct val="85000"/>
        <a:buFont typeface="Times" charset="0"/>
        <a:buChar char="•"/>
        <a:defRPr sz="1500">
          <a:solidFill>
            <a:srgbClr val="404040"/>
          </a:solidFill>
          <a:latin typeface="Times New Roman" charset="0"/>
        </a:defRPr>
      </a:lvl7pPr>
      <a:lvl8pPr marL="3429000" indent="-228600" algn="l" rtl="0" eaLnBrk="0" fontAlgn="base" hangingPunct="0">
        <a:spcBef>
          <a:spcPct val="20000"/>
        </a:spcBef>
        <a:spcAft>
          <a:spcPct val="0"/>
        </a:spcAft>
        <a:buClr>
          <a:schemeClr val="bg2"/>
        </a:buClr>
        <a:buSzPct val="85000"/>
        <a:buFont typeface="Times" charset="0"/>
        <a:buChar char="•"/>
        <a:defRPr sz="1500">
          <a:solidFill>
            <a:srgbClr val="404040"/>
          </a:solidFill>
          <a:latin typeface="Times New Roman" charset="0"/>
        </a:defRPr>
      </a:lvl8pPr>
      <a:lvl9pPr marL="3886200" indent="-228600" algn="l" rtl="0" eaLnBrk="0" fontAlgn="base" hangingPunct="0">
        <a:spcBef>
          <a:spcPct val="20000"/>
        </a:spcBef>
        <a:spcAft>
          <a:spcPct val="0"/>
        </a:spcAft>
        <a:buClr>
          <a:schemeClr val="bg2"/>
        </a:buClr>
        <a:buSzPct val="85000"/>
        <a:buFont typeface="Times" charset="0"/>
        <a:buChar char="•"/>
        <a:defRPr sz="1500">
          <a:solidFill>
            <a:srgbClr val="404040"/>
          </a:solidFill>
          <a:latin typeface="Times New Roman"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bwMode="auto">
          <a:xfrm>
            <a:off x="812800" y="1219201"/>
            <a:ext cx="8686800" cy="8302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noProof="0" dirty="0"/>
              <a:t>Click to edit Master title style</a:t>
            </a:r>
          </a:p>
        </p:txBody>
      </p:sp>
      <p:sp>
        <p:nvSpPr>
          <p:cNvPr id="2052" name="Rectangle 3"/>
          <p:cNvSpPr>
            <a:spLocks noGrp="1" noChangeArrowheads="1"/>
          </p:cNvSpPr>
          <p:nvPr>
            <p:ph type="body" idx="1"/>
          </p:nvPr>
        </p:nvSpPr>
        <p:spPr bwMode="auto">
          <a:xfrm>
            <a:off x="1822451" y="2085975"/>
            <a:ext cx="68072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pic>
        <p:nvPicPr>
          <p:cNvPr id="2053" name="Picture 78" descr="dotty_side.wmf                                                 01A0FDA3Rhodesia                       7C270890:"/>
          <p:cNvPicPr>
            <a:picLocks noChangeAspect="1" noChangeArrowheads="1"/>
          </p:cNvPicPr>
          <p:nvPr userDrawn="1"/>
        </p:nvPicPr>
        <p:blipFill>
          <a:blip r:embed="rId14" cstate="print"/>
          <a:srcRect t="1053" r="13693" b="4210"/>
          <a:stretch>
            <a:fillRect/>
          </a:stretch>
        </p:blipFill>
        <p:spPr bwMode="auto">
          <a:xfrm>
            <a:off x="10261600" y="0"/>
            <a:ext cx="1930400" cy="6858000"/>
          </a:xfrm>
          <a:prstGeom prst="rect">
            <a:avLst/>
          </a:prstGeom>
          <a:noFill/>
          <a:ln w="9525">
            <a:noFill/>
            <a:miter lim="800000"/>
            <a:headEnd/>
            <a:tailEnd/>
          </a:ln>
        </p:spPr>
      </p:pic>
    </p:spTree>
    <p:extLst>
      <p:ext uri="{BB962C8B-B14F-4D97-AF65-F5344CB8AC3E}">
        <p14:creationId xmlns:p14="http://schemas.microsoft.com/office/powerpoint/2010/main" val="246542319"/>
      </p:ext>
    </p:extLst>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 id="2147483776" r:id="rId12"/>
  </p:sldLayoutIdLst>
  <p:txStyles>
    <p:titleStyle>
      <a:lvl1pPr algn="l" rtl="0" eaLnBrk="0" fontAlgn="base" hangingPunct="0">
        <a:spcBef>
          <a:spcPct val="0"/>
        </a:spcBef>
        <a:spcAft>
          <a:spcPct val="0"/>
        </a:spcAft>
        <a:defRPr sz="3000" b="1">
          <a:solidFill>
            <a:schemeClr val="tx2"/>
          </a:solidFill>
          <a:latin typeface="+mj-lt"/>
          <a:ea typeface="+mj-ea"/>
          <a:cs typeface="+mj-cs"/>
        </a:defRPr>
      </a:lvl1pPr>
      <a:lvl2pPr algn="l" rtl="0" eaLnBrk="0" fontAlgn="base" hangingPunct="0">
        <a:spcBef>
          <a:spcPct val="0"/>
        </a:spcBef>
        <a:spcAft>
          <a:spcPct val="0"/>
        </a:spcAft>
        <a:defRPr sz="3000" b="1">
          <a:solidFill>
            <a:schemeClr val="tx2"/>
          </a:solidFill>
          <a:latin typeface="Verdana" charset="0"/>
        </a:defRPr>
      </a:lvl2pPr>
      <a:lvl3pPr algn="l" rtl="0" eaLnBrk="0" fontAlgn="base" hangingPunct="0">
        <a:spcBef>
          <a:spcPct val="0"/>
        </a:spcBef>
        <a:spcAft>
          <a:spcPct val="0"/>
        </a:spcAft>
        <a:defRPr sz="3000" b="1">
          <a:solidFill>
            <a:schemeClr val="tx2"/>
          </a:solidFill>
          <a:latin typeface="Verdana" charset="0"/>
        </a:defRPr>
      </a:lvl3pPr>
      <a:lvl4pPr algn="l" rtl="0" eaLnBrk="0" fontAlgn="base" hangingPunct="0">
        <a:spcBef>
          <a:spcPct val="0"/>
        </a:spcBef>
        <a:spcAft>
          <a:spcPct val="0"/>
        </a:spcAft>
        <a:defRPr sz="3000" b="1">
          <a:solidFill>
            <a:schemeClr val="tx2"/>
          </a:solidFill>
          <a:latin typeface="Verdana" charset="0"/>
        </a:defRPr>
      </a:lvl4pPr>
      <a:lvl5pPr algn="l" rtl="0" eaLnBrk="0" fontAlgn="base" hangingPunct="0">
        <a:spcBef>
          <a:spcPct val="0"/>
        </a:spcBef>
        <a:spcAft>
          <a:spcPct val="0"/>
        </a:spcAft>
        <a:defRPr sz="3000" b="1">
          <a:solidFill>
            <a:schemeClr val="tx2"/>
          </a:solidFill>
          <a:latin typeface="Verdana" charset="0"/>
        </a:defRPr>
      </a:lvl5pPr>
      <a:lvl6pPr marL="457200" algn="l" rtl="0" eaLnBrk="0" fontAlgn="base" hangingPunct="0">
        <a:spcBef>
          <a:spcPct val="0"/>
        </a:spcBef>
        <a:spcAft>
          <a:spcPct val="0"/>
        </a:spcAft>
        <a:defRPr sz="3000" b="1">
          <a:solidFill>
            <a:schemeClr val="tx2"/>
          </a:solidFill>
          <a:latin typeface="Verdana" charset="0"/>
        </a:defRPr>
      </a:lvl6pPr>
      <a:lvl7pPr marL="914400" algn="l" rtl="0" eaLnBrk="0" fontAlgn="base" hangingPunct="0">
        <a:spcBef>
          <a:spcPct val="0"/>
        </a:spcBef>
        <a:spcAft>
          <a:spcPct val="0"/>
        </a:spcAft>
        <a:defRPr sz="3000" b="1">
          <a:solidFill>
            <a:schemeClr val="tx2"/>
          </a:solidFill>
          <a:latin typeface="Verdana" charset="0"/>
        </a:defRPr>
      </a:lvl7pPr>
      <a:lvl8pPr marL="1371600" algn="l" rtl="0" eaLnBrk="0" fontAlgn="base" hangingPunct="0">
        <a:spcBef>
          <a:spcPct val="0"/>
        </a:spcBef>
        <a:spcAft>
          <a:spcPct val="0"/>
        </a:spcAft>
        <a:defRPr sz="3000" b="1">
          <a:solidFill>
            <a:schemeClr val="tx2"/>
          </a:solidFill>
          <a:latin typeface="Verdana" charset="0"/>
        </a:defRPr>
      </a:lvl8pPr>
      <a:lvl9pPr marL="1828800" algn="l" rtl="0" eaLnBrk="0" fontAlgn="base" hangingPunct="0">
        <a:spcBef>
          <a:spcPct val="0"/>
        </a:spcBef>
        <a:spcAft>
          <a:spcPct val="0"/>
        </a:spcAft>
        <a:defRPr sz="3000" b="1">
          <a:solidFill>
            <a:schemeClr val="tx2"/>
          </a:solidFill>
          <a:latin typeface="Verdana" charset="0"/>
        </a:defRPr>
      </a:lvl9pPr>
    </p:titleStyle>
    <p:bodyStyle>
      <a:lvl1pPr marL="342900" indent="-342900" algn="l" rtl="0" eaLnBrk="0" fontAlgn="base" hangingPunct="0">
        <a:spcBef>
          <a:spcPct val="20000"/>
        </a:spcBef>
        <a:spcAft>
          <a:spcPct val="0"/>
        </a:spcAft>
        <a:buClr>
          <a:schemeClr val="bg2"/>
        </a:buClr>
        <a:buChar char="&gt;"/>
        <a:defRPr sz="2400">
          <a:solidFill>
            <a:srgbClr val="487BB7"/>
          </a:solidFill>
          <a:latin typeface="+mn-lt"/>
          <a:ea typeface="+mn-ea"/>
          <a:cs typeface="+mn-cs"/>
        </a:defRPr>
      </a:lvl1pPr>
      <a:lvl2pPr marL="742950" indent="-285750" algn="l" rtl="0" eaLnBrk="0" fontAlgn="base" hangingPunct="0">
        <a:spcBef>
          <a:spcPct val="20000"/>
        </a:spcBef>
        <a:spcAft>
          <a:spcPct val="0"/>
        </a:spcAft>
        <a:buClr>
          <a:schemeClr val="bg2"/>
        </a:buClr>
        <a:buSzPct val="120000"/>
        <a:buChar char=" "/>
        <a:defRPr sz="1500">
          <a:solidFill>
            <a:srgbClr val="404040"/>
          </a:solidFill>
          <a:latin typeface="Times" charset="0"/>
        </a:defRPr>
      </a:lvl2pPr>
      <a:lvl3pPr marL="1143000" indent="-228600" algn="l" rtl="0" eaLnBrk="0" fontAlgn="base" hangingPunct="0">
        <a:spcBef>
          <a:spcPct val="20000"/>
        </a:spcBef>
        <a:spcAft>
          <a:spcPct val="0"/>
        </a:spcAft>
        <a:buClr>
          <a:schemeClr val="bg2"/>
        </a:buClr>
        <a:buSzPct val="75000"/>
        <a:buChar char="•"/>
        <a:defRPr sz="1600" b="1">
          <a:solidFill>
            <a:srgbClr val="404040"/>
          </a:solidFill>
          <a:latin typeface="+mn-lt"/>
        </a:defRPr>
      </a:lvl3pPr>
      <a:lvl4pPr marL="1600200" indent="-228600" algn="l" rtl="0" eaLnBrk="0" fontAlgn="base" hangingPunct="0">
        <a:spcBef>
          <a:spcPct val="20000"/>
        </a:spcBef>
        <a:spcAft>
          <a:spcPct val="0"/>
        </a:spcAft>
        <a:buClr>
          <a:schemeClr val="bg2"/>
        </a:buClr>
        <a:buChar char="&gt;"/>
        <a:defRPr sz="1600">
          <a:solidFill>
            <a:srgbClr val="404040"/>
          </a:solidFill>
          <a:latin typeface="+mn-lt"/>
        </a:defRPr>
      </a:lvl4pPr>
      <a:lvl5pPr marL="2057400" indent="-228600" algn="l" rtl="0" eaLnBrk="0" fontAlgn="base" hangingPunct="0">
        <a:spcBef>
          <a:spcPct val="20000"/>
        </a:spcBef>
        <a:spcAft>
          <a:spcPct val="0"/>
        </a:spcAft>
        <a:buClr>
          <a:schemeClr val="bg2"/>
        </a:buClr>
        <a:buSzPct val="85000"/>
        <a:buFont typeface="Times" charset="0"/>
        <a:buChar char="•"/>
        <a:defRPr sz="1500">
          <a:solidFill>
            <a:srgbClr val="404040"/>
          </a:solidFill>
          <a:latin typeface="Times New Roman" charset="0"/>
        </a:defRPr>
      </a:lvl5pPr>
      <a:lvl6pPr marL="2514600" indent="-228600" algn="l" rtl="0" eaLnBrk="0" fontAlgn="base" hangingPunct="0">
        <a:spcBef>
          <a:spcPct val="20000"/>
        </a:spcBef>
        <a:spcAft>
          <a:spcPct val="0"/>
        </a:spcAft>
        <a:buClr>
          <a:schemeClr val="bg2"/>
        </a:buClr>
        <a:buSzPct val="85000"/>
        <a:buFont typeface="Times" charset="0"/>
        <a:buChar char="•"/>
        <a:defRPr sz="1500">
          <a:solidFill>
            <a:srgbClr val="404040"/>
          </a:solidFill>
          <a:latin typeface="Times New Roman" charset="0"/>
        </a:defRPr>
      </a:lvl6pPr>
      <a:lvl7pPr marL="2971800" indent="-228600" algn="l" rtl="0" eaLnBrk="0" fontAlgn="base" hangingPunct="0">
        <a:spcBef>
          <a:spcPct val="20000"/>
        </a:spcBef>
        <a:spcAft>
          <a:spcPct val="0"/>
        </a:spcAft>
        <a:buClr>
          <a:schemeClr val="bg2"/>
        </a:buClr>
        <a:buSzPct val="85000"/>
        <a:buFont typeface="Times" charset="0"/>
        <a:buChar char="•"/>
        <a:defRPr sz="1500">
          <a:solidFill>
            <a:srgbClr val="404040"/>
          </a:solidFill>
          <a:latin typeface="Times New Roman" charset="0"/>
        </a:defRPr>
      </a:lvl7pPr>
      <a:lvl8pPr marL="3429000" indent="-228600" algn="l" rtl="0" eaLnBrk="0" fontAlgn="base" hangingPunct="0">
        <a:spcBef>
          <a:spcPct val="20000"/>
        </a:spcBef>
        <a:spcAft>
          <a:spcPct val="0"/>
        </a:spcAft>
        <a:buClr>
          <a:schemeClr val="bg2"/>
        </a:buClr>
        <a:buSzPct val="85000"/>
        <a:buFont typeface="Times" charset="0"/>
        <a:buChar char="•"/>
        <a:defRPr sz="1500">
          <a:solidFill>
            <a:srgbClr val="404040"/>
          </a:solidFill>
          <a:latin typeface="Times New Roman" charset="0"/>
        </a:defRPr>
      </a:lvl8pPr>
      <a:lvl9pPr marL="3886200" indent="-228600" algn="l" rtl="0" eaLnBrk="0" fontAlgn="base" hangingPunct="0">
        <a:spcBef>
          <a:spcPct val="20000"/>
        </a:spcBef>
        <a:spcAft>
          <a:spcPct val="0"/>
        </a:spcAft>
        <a:buClr>
          <a:schemeClr val="bg2"/>
        </a:buClr>
        <a:buSzPct val="85000"/>
        <a:buFont typeface="Times" charset="0"/>
        <a:buChar char="•"/>
        <a:defRPr sz="1500">
          <a:solidFill>
            <a:srgbClr val="404040"/>
          </a:solidFill>
          <a:latin typeface="Times New Roman"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9.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13.png"/></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2057400"/>
            <a:ext cx="7772400" cy="1771650"/>
          </a:xfrm>
          <a:solidFill>
            <a:schemeClr val="tx2">
              <a:lumMod val="60000"/>
              <a:lumOff val="40000"/>
            </a:schemeClr>
          </a:solidFill>
        </p:spPr>
        <p:txBody>
          <a:bodyPr>
            <a:normAutofit/>
          </a:bodyPr>
          <a:lstStyle/>
          <a:p>
            <a:pPr algn="ctr"/>
            <a:r>
              <a:rPr lang="en-GB" dirty="0">
                <a:solidFill>
                  <a:schemeClr val="bg1"/>
                </a:solidFill>
              </a:rPr>
              <a:t>Protection Mainstreaming</a:t>
            </a:r>
          </a:p>
        </p:txBody>
      </p:sp>
      <p:sp>
        <p:nvSpPr>
          <p:cNvPr id="3" name="Subtitle 2"/>
          <p:cNvSpPr>
            <a:spLocks noGrp="1"/>
          </p:cNvSpPr>
          <p:nvPr>
            <p:ph type="subTitle" idx="1"/>
          </p:nvPr>
        </p:nvSpPr>
        <p:spPr>
          <a:xfrm>
            <a:off x="2209800" y="4572000"/>
            <a:ext cx="7772400" cy="1752600"/>
          </a:xfrm>
        </p:spPr>
        <p:txBody>
          <a:bodyPr/>
          <a:lstStyle/>
          <a:p>
            <a:pPr algn="l"/>
            <a:endParaRPr lang="en-GB" sz="2500" dirty="0"/>
          </a:p>
          <a:p>
            <a:pPr algn="ctr"/>
            <a:r>
              <a:rPr lang="en-GB" sz="2500" dirty="0">
                <a:solidFill>
                  <a:schemeClr val="tx1"/>
                </a:solidFill>
              </a:rPr>
              <a:t>ICCG – IHF 1</a:t>
            </a:r>
            <a:r>
              <a:rPr lang="en-GB" sz="2500" baseline="30000" dirty="0">
                <a:solidFill>
                  <a:schemeClr val="tx1"/>
                </a:solidFill>
              </a:rPr>
              <a:t>st</a:t>
            </a:r>
            <a:r>
              <a:rPr lang="en-GB" sz="2500" dirty="0">
                <a:solidFill>
                  <a:schemeClr val="tx1"/>
                </a:solidFill>
              </a:rPr>
              <a:t> Standard Allocation</a:t>
            </a:r>
          </a:p>
          <a:p>
            <a:pPr algn="ctr"/>
            <a:r>
              <a:rPr lang="en-GB" sz="2500" dirty="0">
                <a:solidFill>
                  <a:schemeClr val="tx1"/>
                </a:solidFill>
              </a:rPr>
              <a:t>Erbil, Iraq – 26 February, 2018</a:t>
            </a:r>
          </a:p>
        </p:txBody>
      </p:sp>
    </p:spTree>
    <p:extLst>
      <p:ext uri="{BB962C8B-B14F-4D97-AF65-F5344CB8AC3E}">
        <p14:creationId xmlns:p14="http://schemas.microsoft.com/office/powerpoint/2010/main" val="12503293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Protection Mainstreaming in the HPC</a:t>
            </a:r>
            <a:endParaRPr lang="fr-BE"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12800" y="1510749"/>
            <a:ext cx="9855199" cy="5347252"/>
          </a:xfrm>
        </p:spPr>
      </p:pic>
    </p:spTree>
    <p:extLst>
      <p:ext uri="{BB962C8B-B14F-4D97-AF65-F5344CB8AC3E}">
        <p14:creationId xmlns:p14="http://schemas.microsoft.com/office/powerpoint/2010/main" val="39222702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Tools  - Collective Level </a:t>
            </a:r>
          </a:p>
        </p:txBody>
      </p:sp>
      <p:sp>
        <p:nvSpPr>
          <p:cNvPr id="3" name="Content Placeholder 2"/>
          <p:cNvSpPr>
            <a:spLocks noGrp="1"/>
          </p:cNvSpPr>
          <p:nvPr>
            <p:ph idx="1"/>
          </p:nvPr>
        </p:nvSpPr>
        <p:spPr/>
        <p:txBody>
          <a:bodyPr/>
          <a:lstStyle/>
          <a:p>
            <a:pPr algn="just">
              <a:spcBef>
                <a:spcPts val="0"/>
              </a:spcBef>
            </a:pPr>
            <a:r>
              <a:rPr lang="en-US" sz="2000" u="sng" dirty="0">
                <a:solidFill>
                  <a:schemeClr val="tx1"/>
                </a:solidFill>
              </a:rPr>
              <a:t>Protection Risk Analysis Methodology and Report Template</a:t>
            </a:r>
            <a:r>
              <a:rPr lang="en-US" sz="2000" dirty="0">
                <a:solidFill>
                  <a:schemeClr val="tx1"/>
                </a:solidFill>
              </a:rPr>
              <a:t>: Template to gather information about threats, vulnerable groups and capacities. </a:t>
            </a:r>
          </a:p>
          <a:p>
            <a:pPr lvl="1" algn="just">
              <a:spcBef>
                <a:spcPts val="0"/>
              </a:spcBef>
            </a:pPr>
            <a:endParaRPr lang="en-US" sz="2000" dirty="0">
              <a:solidFill>
                <a:schemeClr val="tx1"/>
              </a:solidFill>
            </a:endParaRPr>
          </a:p>
          <a:p>
            <a:pPr algn="just">
              <a:spcBef>
                <a:spcPts val="0"/>
              </a:spcBef>
            </a:pPr>
            <a:r>
              <a:rPr lang="en-US" sz="2000" u="sng" dirty="0">
                <a:solidFill>
                  <a:schemeClr val="tx1"/>
                </a:solidFill>
              </a:rPr>
              <a:t>Protection Mainstreaming Action Plan</a:t>
            </a:r>
            <a:r>
              <a:rPr lang="en-US" sz="2000" dirty="0">
                <a:solidFill>
                  <a:schemeClr val="tx1"/>
                </a:solidFill>
              </a:rPr>
              <a:t>: Template for planning and reporting on protection mainstreaming related activities. </a:t>
            </a:r>
          </a:p>
          <a:p>
            <a:pPr algn="just">
              <a:spcBef>
                <a:spcPts val="0"/>
              </a:spcBef>
            </a:pPr>
            <a:endParaRPr lang="en-US" sz="2000" dirty="0">
              <a:solidFill>
                <a:schemeClr val="tx1"/>
              </a:solidFill>
            </a:endParaRPr>
          </a:p>
          <a:p>
            <a:pPr algn="just">
              <a:spcBef>
                <a:spcPts val="0"/>
              </a:spcBef>
            </a:pPr>
            <a:r>
              <a:rPr lang="en-US" sz="2000" u="sng" dirty="0">
                <a:solidFill>
                  <a:schemeClr val="tx1"/>
                </a:solidFill>
              </a:rPr>
              <a:t>Protection Mainstreaming in Funding Allocation – Process Score Card</a:t>
            </a:r>
            <a:r>
              <a:rPr lang="en-US" sz="2000" dirty="0">
                <a:solidFill>
                  <a:schemeClr val="tx1"/>
                </a:solidFill>
              </a:rPr>
              <a:t>: Template to assess the quality of proposal submitted to the review board. </a:t>
            </a:r>
          </a:p>
          <a:p>
            <a:pPr algn="just">
              <a:spcBef>
                <a:spcPts val="0"/>
              </a:spcBef>
            </a:pPr>
            <a:endParaRPr lang="en-US" sz="2000" dirty="0">
              <a:solidFill>
                <a:schemeClr val="tx1"/>
              </a:solidFill>
            </a:endParaRPr>
          </a:p>
          <a:p>
            <a:pPr algn="just">
              <a:spcBef>
                <a:spcPts val="0"/>
              </a:spcBef>
            </a:pPr>
            <a:r>
              <a:rPr lang="en-US" sz="2000" u="sng" dirty="0">
                <a:solidFill>
                  <a:schemeClr val="tx1"/>
                </a:solidFill>
              </a:rPr>
              <a:t>Protection Mainstreaming Process and Impact Indicators</a:t>
            </a:r>
            <a:r>
              <a:rPr lang="en-US" sz="2000" dirty="0">
                <a:solidFill>
                  <a:schemeClr val="tx1"/>
                </a:solidFill>
              </a:rPr>
              <a:t>: List of suggested indicators to monitor protection mainstreaming. </a:t>
            </a:r>
          </a:p>
          <a:p>
            <a:pPr algn="just">
              <a:spcBef>
                <a:spcPts val="0"/>
              </a:spcBef>
            </a:pPr>
            <a:endParaRPr lang="en-US" sz="2000" dirty="0">
              <a:solidFill>
                <a:schemeClr val="tx1"/>
              </a:solidFill>
            </a:endParaRPr>
          </a:p>
          <a:p>
            <a:pPr algn="just">
              <a:spcBef>
                <a:spcPts val="0"/>
              </a:spcBef>
            </a:pPr>
            <a:r>
              <a:rPr lang="en-GB" sz="2000" u="sng" dirty="0">
                <a:solidFill>
                  <a:schemeClr val="tx1"/>
                </a:solidFill>
              </a:rPr>
              <a:t>Protection Mainstreaming in Field Clusters – Process Score Ca</a:t>
            </a:r>
            <a:r>
              <a:rPr lang="en-GB" sz="2000" dirty="0">
                <a:solidFill>
                  <a:schemeClr val="tx1"/>
                </a:solidFill>
              </a:rPr>
              <a:t>rd: Template to evaluate the mainstreaming of protection in the cluster level system. </a:t>
            </a:r>
          </a:p>
          <a:p>
            <a:pPr algn="just">
              <a:spcBef>
                <a:spcPts val="0"/>
              </a:spcBef>
            </a:pPr>
            <a:endParaRPr lang="en-US" sz="2000" dirty="0"/>
          </a:p>
          <a:p>
            <a:pPr>
              <a:spcBef>
                <a:spcPts val="0"/>
              </a:spcBef>
            </a:pPr>
            <a:endParaRPr lang="en-US" sz="2000" dirty="0"/>
          </a:p>
          <a:p>
            <a:pPr>
              <a:spcBef>
                <a:spcPts val="0"/>
              </a:spcBef>
            </a:pPr>
            <a:endParaRPr lang="en-US" sz="2000" dirty="0"/>
          </a:p>
        </p:txBody>
      </p:sp>
    </p:spTree>
    <p:extLst>
      <p:ext uri="{BB962C8B-B14F-4D97-AF65-F5344CB8AC3E}">
        <p14:creationId xmlns:p14="http://schemas.microsoft.com/office/powerpoint/2010/main" val="7642869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00" dirty="0"/>
              <a:t>Protection Mainstreaming in the Project Cycle</a:t>
            </a:r>
            <a:endParaRPr lang="fr-BE" sz="2900" dirty="0"/>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12800" y="1524000"/>
            <a:ext cx="9855199" cy="5194852"/>
          </a:xfrm>
        </p:spPr>
      </p:pic>
    </p:spTree>
    <p:extLst>
      <p:ext uri="{BB962C8B-B14F-4D97-AF65-F5344CB8AC3E}">
        <p14:creationId xmlns:p14="http://schemas.microsoft.com/office/powerpoint/2010/main" val="33463136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Tools – Individual Level</a:t>
            </a:r>
            <a:endParaRPr lang="fr-BE" dirty="0"/>
          </a:p>
        </p:txBody>
      </p:sp>
      <p:sp>
        <p:nvSpPr>
          <p:cNvPr id="3" name="Content Placeholder 2"/>
          <p:cNvSpPr>
            <a:spLocks noGrp="1"/>
          </p:cNvSpPr>
          <p:nvPr>
            <p:ph idx="1"/>
          </p:nvPr>
        </p:nvSpPr>
        <p:spPr/>
        <p:txBody>
          <a:bodyPr/>
          <a:lstStyle/>
          <a:p>
            <a:pPr algn="just"/>
            <a:r>
              <a:rPr lang="en-US" sz="2000" u="sng" dirty="0">
                <a:solidFill>
                  <a:schemeClr val="tx1"/>
                </a:solidFill>
              </a:rPr>
              <a:t>Beneficiary Assessment (Baseline/</a:t>
            </a:r>
            <a:r>
              <a:rPr lang="en-US" sz="2000" u="sng" dirty="0" err="1">
                <a:solidFill>
                  <a:schemeClr val="tx1"/>
                </a:solidFill>
              </a:rPr>
              <a:t>Endline</a:t>
            </a:r>
            <a:r>
              <a:rPr lang="en-US" sz="2000" u="sng" dirty="0">
                <a:solidFill>
                  <a:schemeClr val="tx1"/>
                </a:solidFill>
              </a:rPr>
              <a:t>)</a:t>
            </a:r>
            <a:r>
              <a:rPr lang="en-US" sz="2000" dirty="0">
                <a:solidFill>
                  <a:schemeClr val="tx1"/>
                </a:solidFill>
              </a:rPr>
              <a:t>: Template to gather beneficiary’s perception of safety/dignity, access to services, accountability and participation.  </a:t>
            </a:r>
          </a:p>
          <a:p>
            <a:pPr algn="just"/>
            <a:r>
              <a:rPr lang="en-US" sz="2000" u="sng" dirty="0">
                <a:solidFill>
                  <a:schemeClr val="tx1"/>
                </a:solidFill>
              </a:rPr>
              <a:t>Project Design Assessment</a:t>
            </a:r>
            <a:r>
              <a:rPr lang="en-US" sz="2000" dirty="0">
                <a:solidFill>
                  <a:schemeClr val="tx1"/>
                </a:solidFill>
              </a:rPr>
              <a:t>: Template to assess the project proposal alignment with PM principles. </a:t>
            </a:r>
          </a:p>
          <a:p>
            <a:pPr algn="just"/>
            <a:r>
              <a:rPr lang="en-US" sz="2000" u="sng" dirty="0">
                <a:solidFill>
                  <a:schemeClr val="tx1"/>
                </a:solidFill>
              </a:rPr>
              <a:t>Staff Assessment </a:t>
            </a:r>
            <a:r>
              <a:rPr lang="en-US" sz="2000" dirty="0">
                <a:solidFill>
                  <a:schemeClr val="tx1"/>
                </a:solidFill>
              </a:rPr>
              <a:t>: Template to assess the staff knowledge and skillset on PM. </a:t>
            </a:r>
          </a:p>
          <a:p>
            <a:pPr algn="just"/>
            <a:r>
              <a:rPr lang="en-US" sz="2000" u="sng" dirty="0">
                <a:solidFill>
                  <a:schemeClr val="tx1"/>
                </a:solidFill>
              </a:rPr>
              <a:t>Protection Mainstreaming Action Plan</a:t>
            </a:r>
            <a:r>
              <a:rPr lang="en-US" sz="2000" dirty="0">
                <a:solidFill>
                  <a:schemeClr val="tx1"/>
                </a:solidFill>
              </a:rPr>
              <a:t>: Template for planning and reporting on PM activities. </a:t>
            </a:r>
          </a:p>
          <a:p>
            <a:pPr algn="just"/>
            <a:r>
              <a:rPr lang="en-US" sz="2000" u="sng" dirty="0">
                <a:solidFill>
                  <a:schemeClr val="tx1"/>
                </a:solidFill>
              </a:rPr>
              <a:t>Protection Mainstreaming – Process Score Card</a:t>
            </a:r>
            <a:r>
              <a:rPr lang="en-US" sz="2000" dirty="0">
                <a:solidFill>
                  <a:schemeClr val="tx1"/>
                </a:solidFill>
              </a:rPr>
              <a:t>: Template to assess the level to which the organization has followed the steps to effectively mainstream protection. </a:t>
            </a:r>
          </a:p>
          <a:p>
            <a:pPr algn="just"/>
            <a:r>
              <a:rPr lang="en-US" sz="2000" u="sng" dirty="0">
                <a:solidFill>
                  <a:schemeClr val="tx1"/>
                </a:solidFill>
              </a:rPr>
              <a:t>Protection Mainstreaming – Impact Score Card</a:t>
            </a:r>
            <a:r>
              <a:rPr lang="en-US" sz="2000" dirty="0">
                <a:solidFill>
                  <a:schemeClr val="tx1"/>
                </a:solidFill>
              </a:rPr>
              <a:t>: Template to assess the impact of having mainstreamed protection on affected populations. </a:t>
            </a:r>
          </a:p>
        </p:txBody>
      </p:sp>
    </p:spTree>
    <p:extLst>
      <p:ext uri="{BB962C8B-B14F-4D97-AF65-F5344CB8AC3E}">
        <p14:creationId xmlns:p14="http://schemas.microsoft.com/office/powerpoint/2010/main" val="4890339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Global Resources and Support </a:t>
            </a:r>
          </a:p>
        </p:txBody>
      </p:sp>
      <p:sp>
        <p:nvSpPr>
          <p:cNvPr id="3" name="Content Placeholder 2"/>
          <p:cNvSpPr>
            <a:spLocks noGrp="1"/>
          </p:cNvSpPr>
          <p:nvPr>
            <p:ph idx="1"/>
          </p:nvPr>
        </p:nvSpPr>
        <p:spPr/>
        <p:txBody>
          <a:bodyPr/>
          <a:lstStyle/>
          <a:p>
            <a:r>
              <a:rPr lang="en-US" dirty="0">
                <a:solidFill>
                  <a:schemeClr val="tx1"/>
                </a:solidFill>
              </a:rPr>
              <a:t>Material Available:</a:t>
            </a:r>
          </a:p>
          <a:p>
            <a:pPr lvl="1"/>
            <a:r>
              <a:rPr lang="en-US" sz="2000" dirty="0">
                <a:solidFill>
                  <a:schemeClr val="tx1">
                    <a:lumMod val="65000"/>
                    <a:lumOff val="35000"/>
                  </a:schemeClr>
                </a:solidFill>
              </a:rPr>
              <a:t>Protection Mainstreaming Training Package</a:t>
            </a:r>
          </a:p>
          <a:p>
            <a:pPr lvl="1" algn="just"/>
            <a:r>
              <a:rPr lang="en-US" sz="2000" dirty="0">
                <a:solidFill>
                  <a:schemeClr val="tx1">
                    <a:lumMod val="65000"/>
                    <a:lumOff val="35000"/>
                  </a:schemeClr>
                </a:solidFill>
              </a:rPr>
              <a:t>Protection Mainstreaming Sector-Specific Checklists (Guidance App)</a:t>
            </a:r>
          </a:p>
          <a:p>
            <a:pPr lvl="1" algn="just"/>
            <a:r>
              <a:rPr lang="en-US" sz="2000" dirty="0">
                <a:solidFill>
                  <a:schemeClr val="tx1">
                    <a:lumMod val="65000"/>
                    <a:lumOff val="35000"/>
                  </a:schemeClr>
                </a:solidFill>
              </a:rPr>
              <a:t>Protection Mainstreaming Videos </a:t>
            </a:r>
          </a:p>
          <a:p>
            <a:pPr lvl="1" algn="just"/>
            <a:r>
              <a:rPr lang="en-US" sz="2000" dirty="0">
                <a:solidFill>
                  <a:schemeClr val="tx1">
                    <a:lumMod val="65000"/>
                    <a:lumOff val="35000"/>
                  </a:schemeClr>
                </a:solidFill>
              </a:rPr>
              <a:t>Tip Sheets / Guidance Notes - Protection Cluster, Cluster, ICCG, HCT</a:t>
            </a:r>
          </a:p>
          <a:p>
            <a:endParaRPr lang="en-US" dirty="0">
              <a:solidFill>
                <a:schemeClr val="tx1"/>
              </a:solidFill>
            </a:endParaRPr>
          </a:p>
          <a:p>
            <a:r>
              <a:rPr lang="en-US" dirty="0">
                <a:solidFill>
                  <a:schemeClr val="tx1"/>
                </a:solidFill>
              </a:rPr>
              <a:t>Coming soon: </a:t>
            </a:r>
          </a:p>
          <a:p>
            <a:pPr lvl="1"/>
            <a:r>
              <a:rPr lang="en-US" sz="2000" dirty="0">
                <a:solidFill>
                  <a:schemeClr val="tx1">
                    <a:lumMod val="65000"/>
                    <a:lumOff val="35000"/>
                  </a:schemeClr>
                </a:solidFill>
              </a:rPr>
              <a:t>Protection Mainstreaming E-Learning Course</a:t>
            </a:r>
          </a:p>
          <a:p>
            <a:pPr lvl="1"/>
            <a:r>
              <a:rPr lang="en-US" sz="2000" dirty="0">
                <a:solidFill>
                  <a:schemeClr val="tx1">
                    <a:lumMod val="65000"/>
                    <a:lumOff val="35000"/>
                  </a:schemeClr>
                </a:solidFill>
              </a:rPr>
              <a:t>Protection Mainstreaming Toolkit </a:t>
            </a:r>
          </a:p>
          <a:p>
            <a:endParaRPr lang="en-US" dirty="0"/>
          </a:p>
        </p:txBody>
      </p:sp>
    </p:spTree>
    <p:extLst>
      <p:ext uri="{BB962C8B-B14F-4D97-AF65-F5344CB8AC3E}">
        <p14:creationId xmlns:p14="http://schemas.microsoft.com/office/powerpoint/2010/main" val="1859617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7616" y="1606047"/>
            <a:ext cx="3752850" cy="4886325"/>
          </a:xfrm>
          <a:prstGeom prst="rect">
            <a:avLst/>
          </a:prstGeom>
        </p:spPr>
      </p:pic>
      <p:sp>
        <p:nvSpPr>
          <p:cNvPr id="2" name="Title 1"/>
          <p:cNvSpPr>
            <a:spLocks noGrp="1"/>
          </p:cNvSpPr>
          <p:nvPr>
            <p:ph type="title"/>
          </p:nvPr>
        </p:nvSpPr>
        <p:spPr/>
        <p:txBody>
          <a:bodyPr/>
          <a:lstStyle/>
          <a:p>
            <a:r>
              <a:rPr lang="en-GB" dirty="0"/>
              <a:t>Global Resources and Support </a:t>
            </a:r>
          </a:p>
        </p:txBody>
      </p:sp>
      <p:sp>
        <p:nvSpPr>
          <p:cNvPr id="3" name="Content Placeholder 2"/>
          <p:cNvSpPr>
            <a:spLocks noGrp="1"/>
          </p:cNvSpPr>
          <p:nvPr>
            <p:ph idx="1"/>
          </p:nvPr>
        </p:nvSpPr>
        <p:spPr>
          <a:xfrm>
            <a:off x="812800" y="1524001"/>
            <a:ext cx="9855200" cy="5050419"/>
          </a:xfrm>
        </p:spPr>
        <p:txBody>
          <a:bodyPr/>
          <a:lstStyle/>
          <a:p>
            <a:pPr marL="57150" indent="0">
              <a:buNone/>
            </a:pPr>
            <a:r>
              <a:rPr lang="en-US" dirty="0"/>
              <a:t>					</a:t>
            </a:r>
            <a:r>
              <a:rPr lang="en-US" dirty="0">
                <a:solidFill>
                  <a:schemeClr val="tx1"/>
                </a:solidFill>
              </a:rPr>
              <a:t>GPC Protection 							Mainstreaming Training 					Package: Available in 						English, French, Arabic 					and Spanish  </a:t>
            </a:r>
          </a:p>
          <a:p>
            <a:pPr marL="57150" indent="0">
              <a:buNone/>
            </a:pPr>
            <a:endParaRPr lang="en-US" dirty="0"/>
          </a:p>
          <a:p>
            <a:pPr marL="0" indent="0">
              <a:buNone/>
            </a:pPr>
            <a:endParaRPr lang="en-US" dirty="0"/>
          </a:p>
          <a:p>
            <a:pPr marL="0"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17981005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51118" y="1501813"/>
            <a:ext cx="4772360" cy="3417427"/>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2800" y="1501814"/>
            <a:ext cx="2895189" cy="3858168"/>
          </a:xfrm>
          <a:prstGeom prst="rect">
            <a:avLst/>
          </a:prstGeom>
        </p:spPr>
      </p:pic>
      <p:sp>
        <p:nvSpPr>
          <p:cNvPr id="2" name="Title 1"/>
          <p:cNvSpPr>
            <a:spLocks noGrp="1"/>
          </p:cNvSpPr>
          <p:nvPr>
            <p:ph type="title"/>
          </p:nvPr>
        </p:nvSpPr>
        <p:spPr/>
        <p:txBody>
          <a:bodyPr/>
          <a:lstStyle/>
          <a:p>
            <a:r>
              <a:rPr lang="en-GB" dirty="0"/>
              <a:t>Global Resources and Support </a:t>
            </a:r>
          </a:p>
        </p:txBody>
      </p:sp>
      <p:sp>
        <p:nvSpPr>
          <p:cNvPr id="3" name="Content Placeholder 2"/>
          <p:cNvSpPr>
            <a:spLocks noGrp="1"/>
          </p:cNvSpPr>
          <p:nvPr>
            <p:ph idx="1"/>
          </p:nvPr>
        </p:nvSpPr>
        <p:spPr>
          <a:xfrm>
            <a:off x="823518" y="1363664"/>
            <a:ext cx="9855200" cy="5050419"/>
          </a:xfrm>
        </p:spPr>
        <p:txBody>
          <a:bodyPr/>
          <a:lstStyle/>
          <a:p>
            <a:pPr marL="57150" indent="0">
              <a:buNone/>
            </a:pPr>
            <a:endParaRPr lang="en-US" dirty="0"/>
          </a:p>
          <a:p>
            <a:pPr marL="57150" indent="0">
              <a:buNone/>
            </a:pPr>
            <a:endParaRPr lang="en-US" dirty="0"/>
          </a:p>
          <a:p>
            <a:pPr marL="57150" indent="0">
              <a:buNone/>
            </a:pPr>
            <a:endParaRPr lang="en-US" dirty="0"/>
          </a:p>
          <a:p>
            <a:pPr marL="57150" indent="0">
              <a:buNone/>
            </a:pPr>
            <a:endParaRPr lang="en-US" dirty="0"/>
          </a:p>
          <a:p>
            <a:pPr marL="57150" indent="0">
              <a:buNone/>
            </a:pPr>
            <a:endParaRPr lang="en-US" dirty="0"/>
          </a:p>
          <a:p>
            <a:pPr marL="57150" indent="0">
              <a:buNone/>
            </a:pPr>
            <a:endParaRPr lang="en-US" dirty="0"/>
          </a:p>
          <a:p>
            <a:pPr marL="57150" indent="0">
              <a:buNone/>
            </a:pPr>
            <a:endParaRPr lang="en-US" dirty="0"/>
          </a:p>
          <a:p>
            <a:pPr marL="57150" indent="0">
              <a:buNone/>
            </a:pPr>
            <a:r>
              <a:rPr lang="en-US" dirty="0">
                <a:solidFill>
                  <a:schemeClr val="tx1"/>
                </a:solidFill>
              </a:rPr>
              <a:t>GPC Protection Mainstreaming Sector-Specific Checklists and Guidance App</a:t>
            </a:r>
          </a:p>
          <a:p>
            <a:pPr marL="57150" indent="0">
              <a:buNone/>
            </a:pPr>
            <a:endParaRPr lang="en-US" dirty="0"/>
          </a:p>
          <a:p>
            <a:pPr marL="0" indent="0">
              <a:buNone/>
            </a:pPr>
            <a:endParaRPr lang="en-US" dirty="0"/>
          </a:p>
          <a:p>
            <a:pPr marL="0"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4901533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096CE-8A7C-D94F-B689-B5E01304DBE2}"/>
              </a:ext>
            </a:extLst>
          </p:cNvPr>
          <p:cNvSpPr>
            <a:spLocks noGrp="1"/>
          </p:cNvSpPr>
          <p:nvPr>
            <p:ph type="title"/>
          </p:nvPr>
        </p:nvSpPr>
        <p:spPr/>
        <p:txBody>
          <a:bodyPr/>
          <a:lstStyle/>
          <a:p>
            <a:r>
              <a:rPr lang="en-US" dirty="0"/>
              <a:t>Global Resources and Support</a:t>
            </a:r>
          </a:p>
        </p:txBody>
      </p:sp>
      <p:sp>
        <p:nvSpPr>
          <p:cNvPr id="3" name="Content Placeholder 2">
            <a:extLst>
              <a:ext uri="{FF2B5EF4-FFF2-40B4-BE49-F238E27FC236}">
                <a16:creationId xmlns:a16="http://schemas.microsoft.com/office/drawing/2014/main" id="{F3BFA1DF-BCAD-D846-9EFA-34E484332C71}"/>
              </a:ext>
            </a:extLst>
          </p:cNvPr>
          <p:cNvSpPr>
            <a:spLocks noGrp="1"/>
          </p:cNvSpPr>
          <p:nvPr>
            <p:ph idx="1"/>
          </p:nvPr>
        </p:nvSpPr>
        <p:spPr/>
        <p:txBody>
          <a:bodyPr/>
          <a:lstStyle/>
          <a:p>
            <a:r>
              <a:rPr lang="en-US" dirty="0"/>
              <a:t>GPC Protection Mainstreaming Video is a short on the four principles of protection mainstreaming</a:t>
            </a:r>
          </a:p>
          <a:p>
            <a:r>
              <a:rPr lang="en-US" dirty="0"/>
              <a:t>The video is available in English with Spanish and Arabic subtitles. </a:t>
            </a:r>
          </a:p>
          <a:p>
            <a:r>
              <a:rPr lang="en-US" dirty="0"/>
              <a:t>http://</a:t>
            </a:r>
            <a:r>
              <a:rPr lang="en-US" dirty="0" err="1"/>
              <a:t>www.globalprotectioncluster.org</a:t>
            </a:r>
            <a:r>
              <a:rPr lang="en-US" dirty="0"/>
              <a:t>/</a:t>
            </a:r>
            <a:r>
              <a:rPr lang="en-US" dirty="0" err="1"/>
              <a:t>en</a:t>
            </a:r>
            <a:r>
              <a:rPr lang="en-US" dirty="0"/>
              <a:t>/areas-of-responsibility/protection-</a:t>
            </a:r>
            <a:r>
              <a:rPr lang="en-US" dirty="0" err="1"/>
              <a:t>mainstreaming.html</a:t>
            </a:r>
            <a:endParaRPr lang="en-US" dirty="0">
              <a:solidFill>
                <a:schemeClr val="tx1"/>
              </a:solidFill>
            </a:endParaRPr>
          </a:p>
        </p:txBody>
      </p:sp>
    </p:spTree>
    <p:extLst>
      <p:ext uri="{BB962C8B-B14F-4D97-AF65-F5344CB8AC3E}">
        <p14:creationId xmlns:p14="http://schemas.microsoft.com/office/powerpoint/2010/main" val="32576916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677B0-2028-40AC-9B0C-63EDF663FDEA}"/>
              </a:ext>
            </a:extLst>
          </p:cNvPr>
          <p:cNvSpPr>
            <a:spLocks noGrp="1"/>
          </p:cNvSpPr>
          <p:nvPr>
            <p:ph type="ctrTitle"/>
          </p:nvPr>
        </p:nvSpPr>
        <p:spPr>
          <a:xfrm>
            <a:off x="1524000" y="2050532"/>
            <a:ext cx="9144000" cy="1752283"/>
          </a:xfrm>
        </p:spPr>
        <p:txBody>
          <a:bodyPr/>
          <a:lstStyle/>
          <a:p>
            <a:pPr algn="ctr"/>
            <a:r>
              <a:rPr lang="en-US" b="1" dirty="0">
                <a:solidFill>
                  <a:schemeClr val="tx1">
                    <a:lumMod val="75000"/>
                    <a:lumOff val="25000"/>
                  </a:schemeClr>
                </a:solidFill>
              </a:rPr>
              <a:t>Gender Marker in IHF Proposals </a:t>
            </a:r>
            <a:endParaRPr lang="en-GB" b="1" dirty="0">
              <a:solidFill>
                <a:schemeClr val="tx1">
                  <a:lumMod val="75000"/>
                  <a:lumOff val="25000"/>
                </a:schemeClr>
              </a:solidFill>
            </a:endParaRPr>
          </a:p>
        </p:txBody>
      </p:sp>
      <p:pic>
        <p:nvPicPr>
          <p:cNvPr id="4" name="Picture 3">
            <a:extLst>
              <a:ext uri="{FF2B5EF4-FFF2-40B4-BE49-F238E27FC236}">
                <a16:creationId xmlns:a16="http://schemas.microsoft.com/office/drawing/2014/main" id="{CF3DFDA1-1C16-431E-A8DA-9D6465CFBBEB}"/>
              </a:ext>
            </a:extLst>
          </p:cNvPr>
          <p:cNvPicPr>
            <a:picLocks noChangeAspect="1"/>
          </p:cNvPicPr>
          <p:nvPr/>
        </p:nvPicPr>
        <p:blipFill>
          <a:blip r:embed="rId2"/>
          <a:stretch>
            <a:fillRect/>
          </a:stretch>
        </p:blipFill>
        <p:spPr>
          <a:xfrm>
            <a:off x="9420445" y="201980"/>
            <a:ext cx="2345769" cy="1078180"/>
          </a:xfrm>
          <a:prstGeom prst="rect">
            <a:avLst/>
          </a:prstGeom>
        </p:spPr>
      </p:pic>
      <p:sp>
        <p:nvSpPr>
          <p:cNvPr id="5" name="Rectangle 4">
            <a:extLst>
              <a:ext uri="{FF2B5EF4-FFF2-40B4-BE49-F238E27FC236}">
                <a16:creationId xmlns:a16="http://schemas.microsoft.com/office/drawing/2014/main" id="{6311FCB2-EA91-470C-922C-EB8B5C27EA9D}"/>
              </a:ext>
            </a:extLst>
          </p:cNvPr>
          <p:cNvSpPr/>
          <p:nvPr/>
        </p:nvSpPr>
        <p:spPr>
          <a:xfrm>
            <a:off x="4867431" y="4964991"/>
            <a:ext cx="3203143" cy="646331"/>
          </a:xfrm>
          <a:prstGeom prst="rect">
            <a:avLst/>
          </a:prstGeom>
        </p:spPr>
        <p:txBody>
          <a:bodyPr wrap="square">
            <a:spAutoFit/>
          </a:bodyPr>
          <a:lstStyle/>
          <a:p>
            <a:pPr algn="ctr"/>
            <a:r>
              <a:rPr lang="en-US" b="1" dirty="0">
                <a:solidFill>
                  <a:schemeClr val="tx1">
                    <a:lumMod val="75000"/>
                    <a:lumOff val="25000"/>
                  </a:schemeClr>
                </a:solidFill>
              </a:rPr>
              <a:t>ICCG</a:t>
            </a:r>
          </a:p>
          <a:p>
            <a:pPr algn="ctr"/>
            <a:r>
              <a:rPr lang="en-US" b="1" dirty="0">
                <a:solidFill>
                  <a:schemeClr val="tx1">
                    <a:lumMod val="75000"/>
                    <a:lumOff val="25000"/>
                  </a:schemeClr>
                </a:solidFill>
              </a:rPr>
              <a:t>26 February 2018 </a:t>
            </a:r>
            <a:endParaRPr lang="en-GB" dirty="0"/>
          </a:p>
        </p:txBody>
      </p:sp>
    </p:spTree>
    <p:extLst>
      <p:ext uri="{BB962C8B-B14F-4D97-AF65-F5344CB8AC3E}">
        <p14:creationId xmlns:p14="http://schemas.microsoft.com/office/powerpoint/2010/main" val="33144681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9453" y="1600201"/>
            <a:ext cx="5978182" cy="4938385"/>
          </a:xfrm>
        </p:spPr>
        <p:txBody>
          <a:bodyPr>
            <a:normAutofit lnSpcReduction="10000"/>
          </a:bodyPr>
          <a:lstStyle/>
          <a:p>
            <a:pPr marL="0" indent="0">
              <a:buNone/>
            </a:pPr>
            <a:r>
              <a:rPr lang="en-US" b="1" dirty="0">
                <a:solidFill>
                  <a:schemeClr val="tx1"/>
                </a:solidFill>
                <a:latin typeface="Times New Roman" pitchFamily="18" charset="0"/>
                <a:cs typeface="Times New Roman" pitchFamily="18" charset="0"/>
              </a:rPr>
              <a:t>Gender</a:t>
            </a:r>
            <a:r>
              <a:rPr lang="en-US" dirty="0">
                <a:solidFill>
                  <a:schemeClr val="tx1"/>
                </a:solidFill>
                <a:latin typeface="Times New Roman" pitchFamily="18" charset="0"/>
                <a:cs typeface="Times New Roman" pitchFamily="18" charset="0"/>
              </a:rPr>
              <a:t> is a </a:t>
            </a:r>
            <a:r>
              <a:rPr lang="en-US" b="1" dirty="0">
                <a:solidFill>
                  <a:schemeClr val="tx1"/>
                </a:solidFill>
                <a:latin typeface="Times New Roman" pitchFamily="18" charset="0"/>
                <a:cs typeface="Times New Roman" pitchFamily="18" charset="0"/>
              </a:rPr>
              <a:t>socially</a:t>
            </a:r>
            <a:r>
              <a:rPr lang="en-US" dirty="0">
                <a:solidFill>
                  <a:schemeClr val="tx1"/>
                </a:solidFill>
                <a:latin typeface="Times New Roman" pitchFamily="18" charset="0"/>
                <a:cs typeface="Times New Roman" pitchFamily="18" charset="0"/>
              </a:rPr>
              <a:t> constructed definition of women and men. It is not the same as sex (biological characteristics of women and men) and it is not the same as women. Gender is determined by the conception of </a:t>
            </a:r>
            <a:r>
              <a:rPr lang="en-US" b="1" dirty="0">
                <a:solidFill>
                  <a:schemeClr val="tx1"/>
                </a:solidFill>
                <a:latin typeface="Times New Roman" pitchFamily="18" charset="0"/>
                <a:cs typeface="Times New Roman" pitchFamily="18" charset="0"/>
              </a:rPr>
              <a:t>tasks</a:t>
            </a:r>
            <a:r>
              <a:rPr lang="en-US" dirty="0">
                <a:solidFill>
                  <a:schemeClr val="tx1"/>
                </a:solidFill>
                <a:latin typeface="Times New Roman" pitchFamily="18" charset="0"/>
                <a:cs typeface="Times New Roman" pitchFamily="18" charset="0"/>
              </a:rPr>
              <a:t>, </a:t>
            </a:r>
            <a:r>
              <a:rPr lang="en-US" b="1" dirty="0">
                <a:solidFill>
                  <a:schemeClr val="tx1"/>
                </a:solidFill>
                <a:latin typeface="Times New Roman" pitchFamily="18" charset="0"/>
                <a:cs typeface="Times New Roman" pitchFamily="18" charset="0"/>
              </a:rPr>
              <a:t>functions</a:t>
            </a:r>
            <a:r>
              <a:rPr lang="en-US" dirty="0">
                <a:solidFill>
                  <a:schemeClr val="tx1"/>
                </a:solidFill>
                <a:latin typeface="Times New Roman" pitchFamily="18" charset="0"/>
                <a:cs typeface="Times New Roman" pitchFamily="18" charset="0"/>
              </a:rPr>
              <a:t>, roles and responsibilities attributed to women and men in society and in public and private life. </a:t>
            </a:r>
            <a:endParaRPr lang="en-GB" dirty="0">
              <a:solidFill>
                <a:schemeClr val="tx1"/>
              </a:solidFill>
            </a:endParaRPr>
          </a:p>
          <a:p>
            <a:pPr marL="0" indent="0">
              <a:buNone/>
            </a:pPr>
            <a:endParaRPr lang="en-US" dirty="0"/>
          </a:p>
        </p:txBody>
      </p:sp>
      <p:sp>
        <p:nvSpPr>
          <p:cNvPr id="4" name="Rectangle 3"/>
          <p:cNvSpPr/>
          <p:nvPr/>
        </p:nvSpPr>
        <p:spPr>
          <a:xfrm>
            <a:off x="939453" y="617787"/>
            <a:ext cx="8761138" cy="646331"/>
          </a:xfrm>
          <a:prstGeom prst="rect">
            <a:avLst/>
          </a:prstGeom>
        </p:spPr>
        <p:txBody>
          <a:bodyPr wrap="square">
            <a:spAutoFit/>
          </a:bodyPr>
          <a:lstStyle/>
          <a:p>
            <a:r>
              <a:rPr lang="en-US" sz="3600" b="1" dirty="0"/>
              <a:t>What is Gender?</a:t>
            </a:r>
            <a:endParaRPr lang="en-US" sz="3600" dirty="0"/>
          </a:p>
        </p:txBody>
      </p:sp>
      <p:pic>
        <p:nvPicPr>
          <p:cNvPr id="5" name="Picture 4">
            <a:extLst>
              <a:ext uri="{FF2B5EF4-FFF2-40B4-BE49-F238E27FC236}">
                <a16:creationId xmlns:a16="http://schemas.microsoft.com/office/drawing/2014/main" id="{13C72899-F897-4552-B8A6-EAC0E3F11825}"/>
              </a:ext>
            </a:extLst>
          </p:cNvPr>
          <p:cNvPicPr>
            <a:picLocks noChangeAspect="1"/>
          </p:cNvPicPr>
          <p:nvPr/>
        </p:nvPicPr>
        <p:blipFill>
          <a:blip r:embed="rId2"/>
          <a:stretch>
            <a:fillRect/>
          </a:stretch>
        </p:blipFill>
        <p:spPr>
          <a:xfrm>
            <a:off x="9420445" y="185938"/>
            <a:ext cx="2345769" cy="1078180"/>
          </a:xfrm>
          <a:prstGeom prst="rect">
            <a:avLst/>
          </a:prstGeom>
        </p:spPr>
      </p:pic>
      <p:pic>
        <p:nvPicPr>
          <p:cNvPr id="7" name="Picture 6">
            <a:extLst>
              <a:ext uri="{FF2B5EF4-FFF2-40B4-BE49-F238E27FC236}">
                <a16:creationId xmlns:a16="http://schemas.microsoft.com/office/drawing/2014/main" id="{739560C8-04EE-944F-AD9D-4483A841CF3B}"/>
              </a:ext>
            </a:extLst>
          </p:cNvPr>
          <p:cNvPicPr>
            <a:picLocks noChangeAspect="1"/>
          </p:cNvPicPr>
          <p:nvPr/>
        </p:nvPicPr>
        <p:blipFill>
          <a:blip r:embed="rId3"/>
          <a:stretch>
            <a:fillRect/>
          </a:stretch>
        </p:blipFill>
        <p:spPr>
          <a:xfrm>
            <a:off x="7093325" y="1695967"/>
            <a:ext cx="3500004" cy="3986117"/>
          </a:xfrm>
          <a:prstGeom prst="rect">
            <a:avLst/>
          </a:prstGeom>
        </p:spPr>
      </p:pic>
    </p:spTree>
    <p:extLst>
      <p:ext uri="{BB962C8B-B14F-4D97-AF65-F5344CB8AC3E}">
        <p14:creationId xmlns:p14="http://schemas.microsoft.com/office/powerpoint/2010/main" val="2260858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12800" y="533401"/>
            <a:ext cx="9855200" cy="990600"/>
          </a:xfrm>
        </p:spPr>
        <p:txBody>
          <a:bodyPr/>
          <a:lstStyle/>
          <a:p>
            <a:r>
              <a:rPr lang="en-US" dirty="0"/>
              <a:t>Protection Mainstreaming</a:t>
            </a:r>
            <a:endParaRPr lang="fr-BE" dirty="0"/>
          </a:p>
        </p:txBody>
      </p:sp>
      <p:sp>
        <p:nvSpPr>
          <p:cNvPr id="3" name="Content Placeholder 2"/>
          <p:cNvSpPr>
            <a:spLocks noGrp="1"/>
          </p:cNvSpPr>
          <p:nvPr>
            <p:ph idx="1"/>
          </p:nvPr>
        </p:nvSpPr>
        <p:spPr/>
        <p:txBody>
          <a:bodyPr/>
          <a:lstStyle/>
          <a:p>
            <a:pPr marL="0" indent="0">
              <a:buNone/>
            </a:pPr>
            <a:endParaRPr lang="en-GB" altLang="ja-JP" sz="2000" dirty="0">
              <a:solidFill>
                <a:schemeClr val="tx1"/>
              </a:solidFill>
            </a:endParaRPr>
          </a:p>
          <a:p>
            <a:pPr marL="0" indent="0">
              <a:buNone/>
            </a:pPr>
            <a:r>
              <a:rPr lang="en-GB" altLang="ja-JP" sz="2600" u="sng" dirty="0">
                <a:solidFill>
                  <a:schemeClr val="tx1"/>
                </a:solidFill>
              </a:rPr>
              <a:t>What is “Protection Mainstreaming”? </a:t>
            </a:r>
          </a:p>
          <a:p>
            <a:pPr algn="just">
              <a:buFont typeface="Wingdings" panose="05000000000000000000" pitchFamily="2" charset="2"/>
              <a:buChar char="Ø"/>
            </a:pPr>
            <a:r>
              <a:rPr lang="en-US" altLang="ja-JP" sz="2600" dirty="0">
                <a:solidFill>
                  <a:schemeClr val="tx1"/>
                </a:solidFill>
              </a:rPr>
              <a:t>The process of incorporating protection principles and promoting meaningful access, safety and dignity in humanitarian aid. </a:t>
            </a:r>
          </a:p>
          <a:p>
            <a:pPr algn="just">
              <a:buFont typeface="Wingdings" panose="05000000000000000000" pitchFamily="2" charset="2"/>
              <a:buChar char="Ø"/>
            </a:pPr>
            <a:r>
              <a:rPr lang="en-GB" sz="2600" dirty="0">
                <a:solidFill>
                  <a:schemeClr val="tx1"/>
                </a:solidFill>
              </a:rPr>
              <a:t>Although not all agencies implement protection programming, every agency has a responsibility to include protection principles into programmes.</a:t>
            </a:r>
          </a:p>
          <a:p>
            <a:pPr algn="just">
              <a:buFont typeface="Wingdings" panose="05000000000000000000" pitchFamily="2" charset="2"/>
              <a:buChar char="Ø"/>
            </a:pPr>
            <a:r>
              <a:rPr lang="en-US" sz="2600" dirty="0">
                <a:solidFill>
                  <a:schemeClr val="tx1"/>
                </a:solidFill>
              </a:rPr>
              <a:t>Protection Mainstreaming focuses not on </a:t>
            </a:r>
            <a:r>
              <a:rPr lang="en-US" sz="2600" dirty="0">
                <a:solidFill>
                  <a:srgbClr val="FF0000"/>
                </a:solidFill>
              </a:rPr>
              <a:t>WHAT</a:t>
            </a:r>
            <a:r>
              <a:rPr lang="en-US" sz="2600" dirty="0"/>
              <a:t> </a:t>
            </a:r>
            <a:r>
              <a:rPr lang="en-US" sz="2600" dirty="0">
                <a:solidFill>
                  <a:schemeClr val="tx1"/>
                </a:solidFill>
              </a:rPr>
              <a:t>we do (the product/service) but rather on </a:t>
            </a:r>
            <a:r>
              <a:rPr lang="en-US" sz="2600" dirty="0">
                <a:solidFill>
                  <a:srgbClr val="FF0000"/>
                </a:solidFill>
              </a:rPr>
              <a:t>HOW</a:t>
            </a:r>
            <a:r>
              <a:rPr lang="en-US" sz="2600" dirty="0"/>
              <a:t> </a:t>
            </a:r>
            <a:r>
              <a:rPr lang="en-US" sz="2600" dirty="0">
                <a:solidFill>
                  <a:schemeClr val="tx1"/>
                </a:solidFill>
              </a:rPr>
              <a:t>we do it (the process) </a:t>
            </a:r>
          </a:p>
          <a:p>
            <a:pPr algn="just">
              <a:buFont typeface="Wingdings" panose="05000000000000000000" pitchFamily="2" charset="2"/>
              <a:buChar char="Ø"/>
            </a:pPr>
            <a:endParaRPr lang="en-US" altLang="ja-JP" dirty="0"/>
          </a:p>
          <a:p>
            <a:pPr marL="457200" lvl="1" indent="0" algn="r">
              <a:buClr>
                <a:srgbClr val="85A7CF"/>
              </a:buClr>
              <a:buNone/>
            </a:pPr>
            <a:r>
              <a:rPr lang="en-US" dirty="0"/>
              <a:t>		</a:t>
            </a:r>
          </a:p>
          <a:p>
            <a:pPr marL="457200" lvl="1" indent="0" algn="r">
              <a:buClr>
                <a:srgbClr val="85A7CF"/>
              </a:buClr>
              <a:buNone/>
            </a:pPr>
            <a:r>
              <a:rPr lang="en-US" sz="2400" dirty="0">
                <a:solidFill>
                  <a:srgbClr val="85A7CF">
                    <a:lumMod val="75000"/>
                  </a:srgbClr>
                </a:solidFill>
              </a:rPr>
              <a:t> </a:t>
            </a:r>
          </a:p>
          <a:p>
            <a:pPr marL="0" indent="0" algn="r">
              <a:buNone/>
            </a:pPr>
            <a:r>
              <a:rPr lang="en-GB" sz="2400" dirty="0"/>
              <a:t> </a:t>
            </a:r>
          </a:p>
        </p:txBody>
      </p:sp>
    </p:spTree>
    <p:extLst>
      <p:ext uri="{BB962C8B-B14F-4D97-AF65-F5344CB8AC3E}">
        <p14:creationId xmlns:p14="http://schemas.microsoft.com/office/powerpoint/2010/main" val="1602335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9453" y="2249965"/>
            <a:ext cx="5978182" cy="4288621"/>
          </a:xfrm>
        </p:spPr>
        <p:txBody>
          <a:bodyPr>
            <a:normAutofit/>
          </a:bodyPr>
          <a:lstStyle/>
          <a:p>
            <a:pPr marL="457200" indent="-457200">
              <a:buFont typeface="Arial" panose="020B0604020202020204" pitchFamily="34" charset="0"/>
              <a:buChar char="•"/>
            </a:pPr>
            <a:r>
              <a:rPr lang="en-US" b="1" dirty="0">
                <a:solidFill>
                  <a:schemeClr val="tx1"/>
                </a:solidFill>
                <a:latin typeface="Times New Roman" pitchFamily="18" charset="0"/>
                <a:cs typeface="Times New Roman" pitchFamily="18" charset="0"/>
              </a:rPr>
              <a:t>Different Roles</a:t>
            </a:r>
          </a:p>
          <a:p>
            <a:pPr marL="457200" indent="-457200">
              <a:buFont typeface="Arial" panose="020B0604020202020204" pitchFamily="34" charset="0"/>
              <a:buChar char="•"/>
            </a:pPr>
            <a:r>
              <a:rPr lang="en-US" b="1" dirty="0">
                <a:solidFill>
                  <a:schemeClr val="tx1"/>
                </a:solidFill>
                <a:latin typeface="Times New Roman" pitchFamily="18" charset="0"/>
                <a:cs typeface="Times New Roman" pitchFamily="18" charset="0"/>
              </a:rPr>
              <a:t>Different Needs </a:t>
            </a:r>
          </a:p>
          <a:p>
            <a:pPr marL="457200" indent="-457200">
              <a:buFont typeface="Arial" panose="020B0604020202020204" pitchFamily="34" charset="0"/>
              <a:buChar char="•"/>
            </a:pPr>
            <a:r>
              <a:rPr lang="en-US" b="1" dirty="0">
                <a:solidFill>
                  <a:schemeClr val="tx1"/>
                </a:solidFill>
                <a:latin typeface="Times New Roman" pitchFamily="18" charset="0"/>
                <a:cs typeface="Times New Roman" pitchFamily="18" charset="0"/>
              </a:rPr>
              <a:t>Better Response </a:t>
            </a:r>
            <a:endParaRPr lang="en-GB" dirty="0">
              <a:solidFill>
                <a:schemeClr val="tx1"/>
              </a:solidFill>
            </a:endParaRPr>
          </a:p>
          <a:p>
            <a:pPr marL="0" indent="0">
              <a:buNone/>
            </a:pPr>
            <a:endParaRPr lang="en-US" dirty="0"/>
          </a:p>
        </p:txBody>
      </p:sp>
      <p:sp>
        <p:nvSpPr>
          <p:cNvPr id="4" name="Rectangle 3"/>
          <p:cNvSpPr/>
          <p:nvPr/>
        </p:nvSpPr>
        <p:spPr>
          <a:xfrm>
            <a:off x="939453" y="617787"/>
            <a:ext cx="8761138" cy="1200329"/>
          </a:xfrm>
          <a:prstGeom prst="rect">
            <a:avLst/>
          </a:prstGeom>
        </p:spPr>
        <p:txBody>
          <a:bodyPr wrap="square">
            <a:spAutoFit/>
          </a:bodyPr>
          <a:lstStyle/>
          <a:p>
            <a:r>
              <a:rPr lang="en-US" sz="3600" b="1" dirty="0"/>
              <a:t>Why should gender be considered in proposals?</a:t>
            </a:r>
            <a:endParaRPr lang="en-US" sz="3600" dirty="0"/>
          </a:p>
        </p:txBody>
      </p:sp>
      <p:pic>
        <p:nvPicPr>
          <p:cNvPr id="5" name="Picture 4">
            <a:extLst>
              <a:ext uri="{FF2B5EF4-FFF2-40B4-BE49-F238E27FC236}">
                <a16:creationId xmlns:a16="http://schemas.microsoft.com/office/drawing/2014/main" id="{13C72899-F897-4552-B8A6-EAC0E3F11825}"/>
              </a:ext>
            </a:extLst>
          </p:cNvPr>
          <p:cNvPicPr>
            <a:picLocks noChangeAspect="1"/>
          </p:cNvPicPr>
          <p:nvPr/>
        </p:nvPicPr>
        <p:blipFill>
          <a:blip r:embed="rId2"/>
          <a:stretch>
            <a:fillRect/>
          </a:stretch>
        </p:blipFill>
        <p:spPr>
          <a:xfrm>
            <a:off x="9420445" y="185938"/>
            <a:ext cx="2345769" cy="1078180"/>
          </a:xfrm>
          <a:prstGeom prst="rect">
            <a:avLst/>
          </a:prstGeom>
        </p:spPr>
      </p:pic>
      <p:pic>
        <p:nvPicPr>
          <p:cNvPr id="6" name="Picture 5">
            <a:extLst>
              <a:ext uri="{FF2B5EF4-FFF2-40B4-BE49-F238E27FC236}">
                <a16:creationId xmlns:a16="http://schemas.microsoft.com/office/drawing/2014/main" id="{0683ED9D-E74B-8A4A-AC2F-13CA25AE473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34315" y="2249965"/>
            <a:ext cx="4959014" cy="3306009"/>
          </a:xfrm>
          <a:prstGeom prst="rect">
            <a:avLst/>
          </a:prstGeom>
        </p:spPr>
      </p:pic>
    </p:spTree>
    <p:extLst>
      <p:ext uri="{BB962C8B-B14F-4D97-AF65-F5344CB8AC3E}">
        <p14:creationId xmlns:p14="http://schemas.microsoft.com/office/powerpoint/2010/main" val="1577904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F3DFDA1-1C16-431E-A8DA-9D6465CFBBEB}"/>
              </a:ext>
            </a:extLst>
          </p:cNvPr>
          <p:cNvPicPr>
            <a:picLocks noChangeAspect="1"/>
          </p:cNvPicPr>
          <p:nvPr/>
        </p:nvPicPr>
        <p:blipFill>
          <a:blip r:embed="rId3"/>
          <a:stretch>
            <a:fillRect/>
          </a:stretch>
        </p:blipFill>
        <p:spPr>
          <a:xfrm>
            <a:off x="9440765" y="0"/>
            <a:ext cx="2345769" cy="1078180"/>
          </a:xfrm>
          <a:prstGeom prst="rect">
            <a:avLst/>
          </a:prstGeom>
        </p:spPr>
      </p:pic>
      <p:pic>
        <p:nvPicPr>
          <p:cNvPr id="6" name="Picture 5">
            <a:extLst>
              <a:ext uri="{FF2B5EF4-FFF2-40B4-BE49-F238E27FC236}">
                <a16:creationId xmlns:a16="http://schemas.microsoft.com/office/drawing/2014/main" id="{ED9F8507-508C-4B64-8F1D-BF991AFD9FBA}"/>
              </a:ext>
            </a:extLst>
          </p:cNvPr>
          <p:cNvPicPr>
            <a:picLocks noChangeAspect="1"/>
          </p:cNvPicPr>
          <p:nvPr/>
        </p:nvPicPr>
        <p:blipFill>
          <a:blip r:embed="rId4"/>
          <a:stretch>
            <a:fillRect/>
          </a:stretch>
        </p:blipFill>
        <p:spPr>
          <a:xfrm>
            <a:off x="675861" y="1078180"/>
            <a:ext cx="10793896" cy="5640671"/>
          </a:xfrm>
          <a:prstGeom prst="rect">
            <a:avLst/>
          </a:prstGeom>
        </p:spPr>
      </p:pic>
      <p:sp>
        <p:nvSpPr>
          <p:cNvPr id="3" name="Rectangle 2">
            <a:extLst>
              <a:ext uri="{FF2B5EF4-FFF2-40B4-BE49-F238E27FC236}">
                <a16:creationId xmlns:a16="http://schemas.microsoft.com/office/drawing/2014/main" id="{25A7D9D9-E0F4-47F5-9027-4AB19FC55BD1}"/>
              </a:ext>
            </a:extLst>
          </p:cNvPr>
          <p:cNvSpPr/>
          <p:nvPr/>
        </p:nvSpPr>
        <p:spPr>
          <a:xfrm>
            <a:off x="2413872" y="3914999"/>
            <a:ext cx="7268607" cy="1323439"/>
          </a:xfrm>
          <a:prstGeom prst="rect">
            <a:avLst/>
          </a:prstGeom>
        </p:spPr>
        <p:txBody>
          <a:bodyPr wrap="square">
            <a:spAutoFit/>
          </a:bodyPr>
          <a:lstStyle/>
          <a:p>
            <a:r>
              <a:rPr lang="en-US" sz="2000" dirty="0"/>
              <a:t>To Achieve a 2a code, gender concerns must be addressed in: </a:t>
            </a:r>
          </a:p>
          <a:p>
            <a:pPr marL="342900" indent="-342900">
              <a:buFont typeface="Wingdings" panose="05000000000000000000" pitchFamily="2" charset="2"/>
              <a:buChar char="ü"/>
            </a:pPr>
            <a:r>
              <a:rPr lang="en-US" sz="2000" dirty="0"/>
              <a:t>Needs Analysis</a:t>
            </a:r>
          </a:p>
          <a:p>
            <a:pPr marL="342900" indent="-342900">
              <a:buFont typeface="Wingdings" panose="05000000000000000000" pitchFamily="2" charset="2"/>
              <a:buChar char="ü"/>
            </a:pPr>
            <a:r>
              <a:rPr lang="en-US" sz="2000" dirty="0"/>
              <a:t>Activities</a:t>
            </a:r>
          </a:p>
          <a:p>
            <a:pPr marL="342900" indent="-342900">
              <a:buFont typeface="Wingdings" panose="05000000000000000000" pitchFamily="2" charset="2"/>
              <a:buChar char="ü"/>
            </a:pPr>
            <a:r>
              <a:rPr lang="en-US" sz="2000" dirty="0"/>
              <a:t>Outcomes</a:t>
            </a:r>
          </a:p>
        </p:txBody>
      </p:sp>
      <p:sp>
        <p:nvSpPr>
          <p:cNvPr id="8" name="Rectangle 7">
            <a:extLst>
              <a:ext uri="{FF2B5EF4-FFF2-40B4-BE49-F238E27FC236}">
                <a16:creationId xmlns:a16="http://schemas.microsoft.com/office/drawing/2014/main" id="{DD3E6898-0D04-6249-A468-B123EBEC2635}"/>
              </a:ext>
            </a:extLst>
          </p:cNvPr>
          <p:cNvSpPr/>
          <p:nvPr/>
        </p:nvSpPr>
        <p:spPr>
          <a:xfrm>
            <a:off x="921341" y="431849"/>
            <a:ext cx="8761138" cy="646331"/>
          </a:xfrm>
          <a:prstGeom prst="rect">
            <a:avLst/>
          </a:prstGeom>
        </p:spPr>
        <p:txBody>
          <a:bodyPr wrap="square">
            <a:spAutoFit/>
          </a:bodyPr>
          <a:lstStyle/>
          <a:p>
            <a:r>
              <a:rPr lang="en-US" sz="3600" b="1" dirty="0"/>
              <a:t>Gender Marker in IHF Proposals</a:t>
            </a:r>
            <a:endParaRPr lang="en-US" sz="3600" dirty="0"/>
          </a:p>
        </p:txBody>
      </p:sp>
    </p:spTree>
    <p:extLst>
      <p:ext uri="{BB962C8B-B14F-4D97-AF65-F5344CB8AC3E}">
        <p14:creationId xmlns:p14="http://schemas.microsoft.com/office/powerpoint/2010/main" val="39508030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9453" y="1600201"/>
            <a:ext cx="10013469" cy="4938385"/>
          </a:xfrm>
        </p:spPr>
        <p:txBody>
          <a:bodyPr>
            <a:normAutofit fontScale="70000" lnSpcReduction="20000"/>
          </a:bodyPr>
          <a:lstStyle/>
          <a:p>
            <a:pPr marL="285750" indent="-285750">
              <a:buFont typeface="Wingdings" panose="05000000000000000000" pitchFamily="2" charset="2"/>
              <a:buChar char="ü"/>
            </a:pPr>
            <a:r>
              <a:rPr lang="en-US" b="1" u="sng" dirty="0">
                <a:solidFill>
                  <a:schemeClr val="tx1"/>
                </a:solidFill>
              </a:rPr>
              <a:t>Needs Analysis</a:t>
            </a:r>
          </a:p>
          <a:p>
            <a:r>
              <a:rPr lang="en-US" dirty="0">
                <a:solidFill>
                  <a:schemeClr val="tx1"/>
                </a:solidFill>
              </a:rPr>
              <a:t>      - Who is affected?  How are they affected? Who has access and what are the barriers to accessing services? Do women and men participate equally in decision making?</a:t>
            </a:r>
          </a:p>
          <a:p>
            <a:endParaRPr lang="en-US" dirty="0">
              <a:solidFill>
                <a:schemeClr val="tx1"/>
              </a:solidFill>
            </a:endParaRPr>
          </a:p>
          <a:p>
            <a:pPr marL="285750" indent="-285750">
              <a:buFont typeface="Wingdings" panose="05000000000000000000" pitchFamily="2" charset="2"/>
              <a:buChar char="ü"/>
            </a:pPr>
            <a:r>
              <a:rPr lang="en-US" b="1" u="sng" dirty="0">
                <a:solidFill>
                  <a:schemeClr val="tx1"/>
                </a:solidFill>
              </a:rPr>
              <a:t>Activities/Outcomes</a:t>
            </a:r>
          </a:p>
          <a:p>
            <a:r>
              <a:rPr lang="en-US" dirty="0">
                <a:solidFill>
                  <a:schemeClr val="tx1"/>
                </a:solidFill>
              </a:rPr>
              <a:t>      - All activities should </a:t>
            </a:r>
            <a:r>
              <a:rPr lang="en-US" b="1" dirty="0">
                <a:solidFill>
                  <a:schemeClr val="tx1"/>
                </a:solidFill>
              </a:rPr>
              <a:t>relate to and be justified by the needs and context described</a:t>
            </a:r>
            <a:r>
              <a:rPr lang="en-US" dirty="0">
                <a:solidFill>
                  <a:schemeClr val="tx1"/>
                </a:solidFill>
              </a:rPr>
              <a:t>.</a:t>
            </a:r>
          </a:p>
          <a:p>
            <a:r>
              <a:rPr lang="en-US" dirty="0">
                <a:solidFill>
                  <a:schemeClr val="tx1"/>
                </a:solidFill>
              </a:rPr>
              <a:t>      - Need to provide </a:t>
            </a:r>
            <a:r>
              <a:rPr lang="en-US" b="1" dirty="0">
                <a:solidFill>
                  <a:schemeClr val="tx1"/>
                </a:solidFill>
              </a:rPr>
              <a:t>target proportions </a:t>
            </a:r>
            <a:r>
              <a:rPr lang="en-US" dirty="0">
                <a:solidFill>
                  <a:schemeClr val="tx1"/>
                </a:solidFill>
              </a:rPr>
              <a:t>(men, women, boys and girls) to enable </a:t>
            </a:r>
            <a:r>
              <a:rPr lang="en-US" b="1" dirty="0">
                <a:solidFill>
                  <a:schemeClr val="tx1"/>
                </a:solidFill>
              </a:rPr>
              <a:t>monitoring of equitable participation and fair distribution of resources. </a:t>
            </a:r>
          </a:p>
          <a:p>
            <a:r>
              <a:rPr lang="en-US" dirty="0">
                <a:solidFill>
                  <a:schemeClr val="tx1"/>
                </a:solidFill>
              </a:rPr>
              <a:t>      - Set targets, and explain why you set them, for the participation levels of women, girls, boys and men in the various activities. Ratios do NOT have to be 50-50 --- they rarely are.</a:t>
            </a:r>
          </a:p>
          <a:p>
            <a:pPr marL="0" indent="0">
              <a:buNone/>
            </a:pPr>
            <a:endParaRPr lang="en-US" dirty="0"/>
          </a:p>
        </p:txBody>
      </p:sp>
      <p:sp>
        <p:nvSpPr>
          <p:cNvPr id="4" name="Rectangle 3"/>
          <p:cNvSpPr/>
          <p:nvPr/>
        </p:nvSpPr>
        <p:spPr>
          <a:xfrm>
            <a:off x="939453" y="617787"/>
            <a:ext cx="8761138" cy="646331"/>
          </a:xfrm>
          <a:prstGeom prst="rect">
            <a:avLst/>
          </a:prstGeom>
        </p:spPr>
        <p:txBody>
          <a:bodyPr wrap="square">
            <a:spAutoFit/>
          </a:bodyPr>
          <a:lstStyle/>
          <a:p>
            <a:r>
              <a:rPr lang="en-US" sz="3600" b="1" dirty="0"/>
              <a:t>Gender marker in IHF proposals</a:t>
            </a:r>
            <a:endParaRPr lang="en-US" sz="3600" dirty="0"/>
          </a:p>
        </p:txBody>
      </p:sp>
      <p:pic>
        <p:nvPicPr>
          <p:cNvPr id="5" name="Picture 4">
            <a:extLst>
              <a:ext uri="{FF2B5EF4-FFF2-40B4-BE49-F238E27FC236}">
                <a16:creationId xmlns:a16="http://schemas.microsoft.com/office/drawing/2014/main" id="{13C72899-F897-4552-B8A6-EAC0E3F11825}"/>
              </a:ext>
            </a:extLst>
          </p:cNvPr>
          <p:cNvPicPr>
            <a:picLocks noChangeAspect="1"/>
          </p:cNvPicPr>
          <p:nvPr/>
        </p:nvPicPr>
        <p:blipFill>
          <a:blip r:embed="rId2"/>
          <a:stretch>
            <a:fillRect/>
          </a:stretch>
        </p:blipFill>
        <p:spPr>
          <a:xfrm>
            <a:off x="9420445" y="185938"/>
            <a:ext cx="2345769" cy="1078180"/>
          </a:xfrm>
          <a:prstGeom prst="rect">
            <a:avLst/>
          </a:prstGeom>
        </p:spPr>
      </p:pic>
    </p:spTree>
    <p:extLst>
      <p:ext uri="{BB962C8B-B14F-4D97-AF65-F5344CB8AC3E}">
        <p14:creationId xmlns:p14="http://schemas.microsoft.com/office/powerpoint/2010/main" val="2168385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9453" y="1600201"/>
            <a:ext cx="10321446" cy="4938385"/>
          </a:xfrm>
        </p:spPr>
        <p:txBody>
          <a:bodyPr>
            <a:normAutofit fontScale="55000" lnSpcReduction="20000"/>
          </a:bodyPr>
          <a:lstStyle/>
          <a:p>
            <a:r>
              <a:rPr lang="en-US" b="1" u="sng" dirty="0">
                <a:solidFill>
                  <a:schemeClr val="tx1"/>
                </a:solidFill>
              </a:rPr>
              <a:t>Design services that meet the needs of the target population</a:t>
            </a:r>
          </a:p>
          <a:p>
            <a:pPr marL="285750" indent="-285750">
              <a:buFont typeface="Arial" panose="020B0604020202020204" pitchFamily="34" charset="0"/>
              <a:buChar char="•"/>
            </a:pPr>
            <a:r>
              <a:rPr lang="en-US" dirty="0">
                <a:solidFill>
                  <a:schemeClr val="tx1"/>
                </a:solidFill>
              </a:rPr>
              <a:t>Show how women, girls, boys and men use the services or benefit from them</a:t>
            </a:r>
          </a:p>
          <a:p>
            <a:r>
              <a:rPr lang="en-US" dirty="0">
                <a:solidFill>
                  <a:schemeClr val="tx1"/>
                </a:solidFill>
              </a:rPr>
              <a:t>Example: Separate latrines for men and women in service delivery areas</a:t>
            </a:r>
          </a:p>
          <a:p>
            <a:endParaRPr lang="en-US" b="1" dirty="0">
              <a:solidFill>
                <a:schemeClr val="tx1"/>
              </a:solidFill>
            </a:endParaRPr>
          </a:p>
          <a:p>
            <a:endParaRPr lang="en-US" b="1" dirty="0">
              <a:solidFill>
                <a:schemeClr val="tx1"/>
              </a:solidFill>
            </a:endParaRPr>
          </a:p>
          <a:p>
            <a:r>
              <a:rPr lang="en-US" b="1" u="sng" dirty="0">
                <a:solidFill>
                  <a:schemeClr val="tx1"/>
                </a:solidFill>
              </a:rPr>
              <a:t>Access to service for women, girls, boys and men </a:t>
            </a:r>
          </a:p>
          <a:p>
            <a:pPr marL="285750" indent="-285750">
              <a:buFont typeface="Arial" panose="020B0604020202020204" pitchFamily="34" charset="0"/>
              <a:buChar char="•"/>
            </a:pPr>
            <a:r>
              <a:rPr lang="en-US" dirty="0">
                <a:solidFill>
                  <a:schemeClr val="tx1"/>
                </a:solidFill>
              </a:rPr>
              <a:t>Examine barriers that might exist to access for certain groups</a:t>
            </a:r>
          </a:p>
          <a:p>
            <a:r>
              <a:rPr lang="en-US" dirty="0">
                <a:solidFill>
                  <a:schemeClr val="tx1"/>
                </a:solidFill>
              </a:rPr>
              <a:t>Example: Examine the composition of women and men in service delivery teams.  Examine if registration for services is not excluding some highly vulnerable groups such as female headed households, widows, etc.</a:t>
            </a:r>
          </a:p>
          <a:p>
            <a:endParaRPr lang="en-US" dirty="0">
              <a:solidFill>
                <a:schemeClr val="tx1"/>
              </a:solidFill>
            </a:endParaRPr>
          </a:p>
          <a:p>
            <a:endParaRPr lang="en-US" dirty="0">
              <a:solidFill>
                <a:schemeClr val="tx1"/>
              </a:solidFill>
            </a:endParaRPr>
          </a:p>
          <a:p>
            <a:pPr lvl="0"/>
            <a:r>
              <a:rPr lang="en-US" b="1" u="sng" dirty="0">
                <a:solidFill>
                  <a:schemeClr val="tx1"/>
                </a:solidFill>
              </a:rPr>
              <a:t>Participation of women and men</a:t>
            </a:r>
          </a:p>
          <a:p>
            <a:pPr marL="285750" lvl="0" indent="-285750">
              <a:buFont typeface="Arial" panose="020B0604020202020204" pitchFamily="34" charset="0"/>
              <a:buChar char="•"/>
            </a:pPr>
            <a:r>
              <a:rPr lang="en-US" dirty="0">
                <a:solidFill>
                  <a:schemeClr val="tx1"/>
                </a:solidFill>
              </a:rPr>
              <a:t>Ensure women, men, boys and girls participate in design, implementation, monitoring and evaluation. </a:t>
            </a:r>
          </a:p>
          <a:p>
            <a:pPr lvl="0"/>
            <a:r>
              <a:rPr lang="en-US" dirty="0">
                <a:solidFill>
                  <a:schemeClr val="tx1"/>
                </a:solidFill>
              </a:rPr>
              <a:t>Example: How many women are in decision making positions for the project design and implementation? </a:t>
            </a:r>
            <a:endParaRPr lang="en-US" b="1" dirty="0">
              <a:solidFill>
                <a:schemeClr val="tx1"/>
              </a:solidFill>
            </a:endParaRPr>
          </a:p>
        </p:txBody>
      </p:sp>
      <p:sp>
        <p:nvSpPr>
          <p:cNvPr id="4" name="Rectangle 3"/>
          <p:cNvSpPr/>
          <p:nvPr/>
        </p:nvSpPr>
        <p:spPr>
          <a:xfrm>
            <a:off x="939453" y="617787"/>
            <a:ext cx="8761138" cy="892552"/>
          </a:xfrm>
          <a:prstGeom prst="rect">
            <a:avLst/>
          </a:prstGeom>
        </p:spPr>
        <p:txBody>
          <a:bodyPr wrap="square">
            <a:spAutoFit/>
          </a:bodyPr>
          <a:lstStyle/>
          <a:p>
            <a:r>
              <a:rPr lang="en-US" sz="2600" b="1" dirty="0"/>
              <a:t>Criteria that Should be Addressed in Proposal Development</a:t>
            </a:r>
          </a:p>
        </p:txBody>
      </p:sp>
      <p:pic>
        <p:nvPicPr>
          <p:cNvPr id="5" name="Picture 4">
            <a:extLst>
              <a:ext uri="{FF2B5EF4-FFF2-40B4-BE49-F238E27FC236}">
                <a16:creationId xmlns:a16="http://schemas.microsoft.com/office/drawing/2014/main" id="{13C72899-F897-4552-B8A6-EAC0E3F11825}"/>
              </a:ext>
            </a:extLst>
          </p:cNvPr>
          <p:cNvPicPr>
            <a:picLocks noChangeAspect="1"/>
          </p:cNvPicPr>
          <p:nvPr/>
        </p:nvPicPr>
        <p:blipFill>
          <a:blip r:embed="rId2"/>
          <a:stretch>
            <a:fillRect/>
          </a:stretch>
        </p:blipFill>
        <p:spPr>
          <a:xfrm>
            <a:off x="9420445" y="185938"/>
            <a:ext cx="2345769" cy="1078180"/>
          </a:xfrm>
          <a:prstGeom prst="rect">
            <a:avLst/>
          </a:prstGeom>
        </p:spPr>
      </p:pic>
    </p:spTree>
    <p:extLst>
      <p:ext uri="{BB962C8B-B14F-4D97-AF65-F5344CB8AC3E}">
        <p14:creationId xmlns:p14="http://schemas.microsoft.com/office/powerpoint/2010/main" val="24229433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9453" y="1600201"/>
            <a:ext cx="10321446" cy="4938385"/>
          </a:xfrm>
        </p:spPr>
        <p:txBody>
          <a:bodyPr>
            <a:normAutofit fontScale="32500" lnSpcReduction="20000"/>
          </a:bodyPr>
          <a:lstStyle/>
          <a:p>
            <a:r>
              <a:rPr lang="en-US" sz="5100" b="1" u="sng" dirty="0">
                <a:solidFill>
                  <a:schemeClr val="tx1"/>
                </a:solidFill>
              </a:rPr>
              <a:t>Training should benefit men and women equally</a:t>
            </a:r>
          </a:p>
          <a:p>
            <a:pPr marL="285750" indent="-285750">
              <a:buFont typeface="Arial" panose="020B0604020202020204" pitchFamily="34" charset="0"/>
              <a:buChar char="•"/>
            </a:pPr>
            <a:r>
              <a:rPr lang="en-US" sz="5100" dirty="0">
                <a:solidFill>
                  <a:schemeClr val="tx1"/>
                </a:solidFill>
              </a:rPr>
              <a:t>Example: In cash for work activities, avoid male only work.  Tailor trainings to accommodate women. (ex. can women bring their children or is child care provided?)</a:t>
            </a:r>
          </a:p>
          <a:p>
            <a:endParaRPr lang="en-US" sz="5100" dirty="0">
              <a:solidFill>
                <a:schemeClr val="tx1"/>
              </a:solidFill>
            </a:endParaRPr>
          </a:p>
          <a:p>
            <a:r>
              <a:rPr lang="en-US" sz="5100" b="1" u="sng" dirty="0">
                <a:solidFill>
                  <a:schemeClr val="tx1"/>
                </a:solidFill>
              </a:rPr>
              <a:t>Address Gender-Based Violence</a:t>
            </a:r>
          </a:p>
          <a:p>
            <a:pPr marL="285750" indent="-285750">
              <a:buFont typeface="Arial" panose="020B0604020202020204" pitchFamily="34" charset="0"/>
              <a:buChar char="•"/>
            </a:pPr>
            <a:r>
              <a:rPr lang="en-US" sz="5100" dirty="0">
                <a:solidFill>
                  <a:schemeClr val="tx1"/>
                </a:solidFill>
              </a:rPr>
              <a:t>Services delivered should not put individuals at risk of GBV</a:t>
            </a:r>
          </a:p>
          <a:p>
            <a:r>
              <a:rPr lang="en-US" sz="5100" dirty="0">
                <a:solidFill>
                  <a:schemeClr val="tx1"/>
                </a:solidFill>
              </a:rPr>
              <a:t>Example: Examine the presence of lighting and lamps around service delivery areas (in camps, settlements, etc.) with a specific emphasis paid to sanitation facilities.  Examine distance between toilets, water points and dwelling places to reduce risk of GBV.  Examine the timing of distribution of food and non food items for safety and security.</a:t>
            </a:r>
          </a:p>
          <a:p>
            <a:endParaRPr lang="en-US" sz="5100" b="1" dirty="0">
              <a:solidFill>
                <a:schemeClr val="tx1"/>
              </a:solidFill>
            </a:endParaRPr>
          </a:p>
          <a:p>
            <a:endParaRPr lang="en-US" sz="5100" b="1" dirty="0">
              <a:solidFill>
                <a:schemeClr val="tx1"/>
              </a:solidFill>
            </a:endParaRPr>
          </a:p>
          <a:p>
            <a:r>
              <a:rPr lang="en-US" sz="5100" b="1" u="sng" dirty="0">
                <a:solidFill>
                  <a:schemeClr val="tx1"/>
                </a:solidFill>
              </a:rPr>
              <a:t>Collect, Analyze, and Report on Sex/Age Disaggregated Data (SADD)</a:t>
            </a:r>
          </a:p>
          <a:p>
            <a:pPr marL="285750" indent="-285750">
              <a:buFont typeface="Arial" panose="020B0604020202020204" pitchFamily="34" charset="0"/>
              <a:buChar char="•"/>
            </a:pPr>
            <a:r>
              <a:rPr lang="en-US" sz="5100" dirty="0">
                <a:solidFill>
                  <a:schemeClr val="tx1"/>
                </a:solidFill>
              </a:rPr>
              <a:t>Assists with determining needs and gaps among different groups that have not been met</a:t>
            </a:r>
          </a:p>
          <a:p>
            <a:pPr marL="285750" indent="-285750">
              <a:buFont typeface="Arial" panose="020B0604020202020204" pitchFamily="34" charset="0"/>
              <a:buChar char="•"/>
            </a:pPr>
            <a:r>
              <a:rPr lang="en-US" sz="5100" dirty="0">
                <a:solidFill>
                  <a:schemeClr val="tx1"/>
                </a:solidFill>
              </a:rPr>
              <a:t>Collect SADD using quantitative methods such as surveys, registration lists, distribution lists, clinic records etc. Qualitative methods such as key informant interviews, focus group discussions and one-on-one in-depth interviews should be used also.</a:t>
            </a:r>
          </a:p>
          <a:p>
            <a:endParaRPr lang="en-US" dirty="0"/>
          </a:p>
          <a:p>
            <a:pPr marL="0" indent="0">
              <a:buNone/>
            </a:pPr>
            <a:endParaRPr lang="en-US" dirty="0"/>
          </a:p>
        </p:txBody>
      </p:sp>
      <p:sp>
        <p:nvSpPr>
          <p:cNvPr id="4" name="Rectangle 3"/>
          <p:cNvSpPr/>
          <p:nvPr/>
        </p:nvSpPr>
        <p:spPr>
          <a:xfrm>
            <a:off x="939453" y="617787"/>
            <a:ext cx="8761138" cy="892552"/>
          </a:xfrm>
          <a:prstGeom prst="rect">
            <a:avLst/>
          </a:prstGeom>
        </p:spPr>
        <p:txBody>
          <a:bodyPr wrap="square">
            <a:spAutoFit/>
          </a:bodyPr>
          <a:lstStyle/>
          <a:p>
            <a:r>
              <a:rPr lang="en-US" sz="2600" b="1" dirty="0"/>
              <a:t>Criteria that Should be Addressed in Proposal Development</a:t>
            </a:r>
          </a:p>
        </p:txBody>
      </p:sp>
      <p:pic>
        <p:nvPicPr>
          <p:cNvPr id="5" name="Picture 4">
            <a:extLst>
              <a:ext uri="{FF2B5EF4-FFF2-40B4-BE49-F238E27FC236}">
                <a16:creationId xmlns:a16="http://schemas.microsoft.com/office/drawing/2014/main" id="{13C72899-F897-4552-B8A6-EAC0E3F11825}"/>
              </a:ext>
            </a:extLst>
          </p:cNvPr>
          <p:cNvPicPr>
            <a:picLocks noChangeAspect="1"/>
          </p:cNvPicPr>
          <p:nvPr/>
        </p:nvPicPr>
        <p:blipFill>
          <a:blip r:embed="rId2"/>
          <a:stretch>
            <a:fillRect/>
          </a:stretch>
        </p:blipFill>
        <p:spPr>
          <a:xfrm>
            <a:off x="9420445" y="185938"/>
            <a:ext cx="2345769" cy="1078180"/>
          </a:xfrm>
          <a:prstGeom prst="rect">
            <a:avLst/>
          </a:prstGeom>
        </p:spPr>
      </p:pic>
    </p:spTree>
    <p:extLst>
      <p:ext uri="{BB962C8B-B14F-4D97-AF65-F5344CB8AC3E}">
        <p14:creationId xmlns:p14="http://schemas.microsoft.com/office/powerpoint/2010/main" val="28874706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9453" y="1600201"/>
            <a:ext cx="10321446" cy="4938385"/>
          </a:xfrm>
        </p:spPr>
        <p:txBody>
          <a:bodyPr>
            <a:normAutofit fontScale="62500" lnSpcReduction="20000"/>
          </a:bodyPr>
          <a:lstStyle/>
          <a:p>
            <a:r>
              <a:rPr lang="en-US" dirty="0">
                <a:solidFill>
                  <a:schemeClr val="tx1"/>
                </a:solidFill>
              </a:rPr>
              <a:t>Indicators should be disaggregated by sex and age to show the proportions of male and female who will </a:t>
            </a:r>
            <a:r>
              <a:rPr lang="en-US" b="1" dirty="0">
                <a:solidFill>
                  <a:schemeClr val="tx1"/>
                </a:solidFill>
              </a:rPr>
              <a:t>benefit</a:t>
            </a:r>
            <a:r>
              <a:rPr lang="en-US" dirty="0">
                <a:solidFill>
                  <a:schemeClr val="tx1"/>
                </a:solidFill>
              </a:rPr>
              <a:t>. </a:t>
            </a:r>
          </a:p>
          <a:p>
            <a:pPr marL="0" indent="0">
              <a:buNone/>
            </a:pPr>
            <a:endParaRPr lang="en-US" dirty="0">
              <a:solidFill>
                <a:schemeClr val="tx1"/>
              </a:solidFill>
            </a:endParaRPr>
          </a:p>
          <a:p>
            <a:r>
              <a:rPr lang="en-US" dirty="0">
                <a:solidFill>
                  <a:schemeClr val="tx1"/>
                </a:solidFill>
              </a:rPr>
              <a:t># of farmers benefitting from agricultural inputs and livestock.</a:t>
            </a:r>
          </a:p>
          <a:p>
            <a:r>
              <a:rPr lang="en-US" dirty="0">
                <a:solidFill>
                  <a:schemeClr val="tx1"/>
                </a:solidFill>
              </a:rPr>
              <a:t># of men and women farmers benefitting from agricultural inputs and livestock.</a:t>
            </a:r>
          </a:p>
          <a:p>
            <a:endParaRPr lang="en-US" dirty="0">
              <a:solidFill>
                <a:schemeClr val="tx1"/>
              </a:solidFill>
            </a:endParaRPr>
          </a:p>
          <a:p>
            <a:r>
              <a:rPr lang="en-US" dirty="0">
                <a:solidFill>
                  <a:schemeClr val="tx1"/>
                </a:solidFill>
              </a:rPr>
              <a:t># of children attending school</a:t>
            </a:r>
          </a:p>
          <a:p>
            <a:r>
              <a:rPr lang="en-US" dirty="0">
                <a:solidFill>
                  <a:schemeClr val="tx1"/>
                </a:solidFill>
              </a:rPr>
              <a:t># of girls and boys attending school</a:t>
            </a:r>
          </a:p>
          <a:p>
            <a:endParaRPr lang="en-US" dirty="0">
              <a:solidFill>
                <a:schemeClr val="tx1"/>
              </a:solidFill>
            </a:endParaRPr>
          </a:p>
          <a:p>
            <a:r>
              <a:rPr lang="en-US" dirty="0">
                <a:solidFill>
                  <a:schemeClr val="tx1"/>
                </a:solidFill>
              </a:rPr>
              <a:t># of health workers receiving training</a:t>
            </a:r>
          </a:p>
          <a:p>
            <a:r>
              <a:rPr lang="en-US" dirty="0">
                <a:solidFill>
                  <a:schemeClr val="tx1"/>
                </a:solidFill>
              </a:rPr>
              <a:t># of men and women health workers receiving training</a:t>
            </a:r>
          </a:p>
          <a:p>
            <a:endParaRPr lang="en-US" dirty="0"/>
          </a:p>
          <a:p>
            <a:r>
              <a:rPr lang="en-US" b="1" dirty="0">
                <a:solidFill>
                  <a:schemeClr val="tx1"/>
                </a:solidFill>
              </a:rPr>
              <a:t>Gender Marker Tip Sheets – by sector: </a:t>
            </a:r>
            <a:r>
              <a:rPr lang="en-US" dirty="0">
                <a:solidFill>
                  <a:schemeClr val="tx1"/>
                </a:solidFill>
              </a:rPr>
              <a:t>https://</a:t>
            </a:r>
            <a:r>
              <a:rPr lang="en-US" dirty="0" err="1">
                <a:solidFill>
                  <a:schemeClr val="tx1"/>
                </a:solidFill>
              </a:rPr>
              <a:t>www.humanitarianresponse.info</a:t>
            </a:r>
            <a:r>
              <a:rPr lang="en-US" dirty="0">
                <a:solidFill>
                  <a:schemeClr val="tx1"/>
                </a:solidFill>
              </a:rPr>
              <a:t>/topics/gender/document/gender-marker-tip-sheets-</a:t>
            </a:r>
            <a:r>
              <a:rPr lang="en-US" dirty="0" err="1">
                <a:solidFill>
                  <a:schemeClr val="tx1"/>
                </a:solidFill>
              </a:rPr>
              <a:t>english</a:t>
            </a:r>
            <a:endParaRPr lang="en-US" dirty="0">
              <a:solidFill>
                <a:schemeClr val="tx1"/>
              </a:solidFill>
            </a:endParaRPr>
          </a:p>
          <a:p>
            <a:pPr marL="0" indent="0">
              <a:buNone/>
            </a:pPr>
            <a:endParaRPr lang="en-US" dirty="0"/>
          </a:p>
        </p:txBody>
      </p:sp>
      <p:sp>
        <p:nvSpPr>
          <p:cNvPr id="4" name="Rectangle 3"/>
          <p:cNvSpPr/>
          <p:nvPr/>
        </p:nvSpPr>
        <p:spPr>
          <a:xfrm>
            <a:off x="939453" y="617787"/>
            <a:ext cx="8761138" cy="646331"/>
          </a:xfrm>
          <a:prstGeom prst="rect">
            <a:avLst/>
          </a:prstGeom>
        </p:spPr>
        <p:txBody>
          <a:bodyPr wrap="square">
            <a:spAutoFit/>
          </a:bodyPr>
          <a:lstStyle/>
          <a:p>
            <a:r>
              <a:rPr lang="en-US" sz="3600" b="1" dirty="0"/>
              <a:t>Gender disaggregated indicators</a:t>
            </a:r>
            <a:endParaRPr lang="en-US" sz="3600" dirty="0"/>
          </a:p>
        </p:txBody>
      </p:sp>
      <p:pic>
        <p:nvPicPr>
          <p:cNvPr id="5" name="Picture 4">
            <a:extLst>
              <a:ext uri="{FF2B5EF4-FFF2-40B4-BE49-F238E27FC236}">
                <a16:creationId xmlns:a16="http://schemas.microsoft.com/office/drawing/2014/main" id="{13C72899-F897-4552-B8A6-EAC0E3F11825}"/>
              </a:ext>
            </a:extLst>
          </p:cNvPr>
          <p:cNvPicPr>
            <a:picLocks noChangeAspect="1"/>
          </p:cNvPicPr>
          <p:nvPr/>
        </p:nvPicPr>
        <p:blipFill>
          <a:blip r:embed="rId2"/>
          <a:stretch>
            <a:fillRect/>
          </a:stretch>
        </p:blipFill>
        <p:spPr>
          <a:xfrm>
            <a:off x="9420445" y="185938"/>
            <a:ext cx="2345769" cy="1078180"/>
          </a:xfrm>
          <a:prstGeom prst="rect">
            <a:avLst/>
          </a:prstGeom>
        </p:spPr>
      </p:pic>
    </p:spTree>
    <p:extLst>
      <p:ext uri="{BB962C8B-B14F-4D97-AF65-F5344CB8AC3E}">
        <p14:creationId xmlns:p14="http://schemas.microsoft.com/office/powerpoint/2010/main" val="22376560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677B0-2028-40AC-9B0C-63EDF663FDEA}"/>
              </a:ext>
            </a:extLst>
          </p:cNvPr>
          <p:cNvSpPr>
            <a:spLocks noGrp="1"/>
          </p:cNvSpPr>
          <p:nvPr>
            <p:ph type="ctrTitle"/>
          </p:nvPr>
        </p:nvSpPr>
        <p:spPr>
          <a:xfrm>
            <a:off x="1524000" y="2050532"/>
            <a:ext cx="9144000" cy="1752283"/>
          </a:xfrm>
        </p:spPr>
        <p:txBody>
          <a:bodyPr/>
          <a:lstStyle/>
          <a:p>
            <a:r>
              <a:rPr lang="en-US" dirty="0">
                <a:solidFill>
                  <a:schemeClr val="tx1"/>
                </a:solidFill>
              </a:rPr>
              <a:t>Protection from Sexual Exploitation and Abuse (PSEA) </a:t>
            </a:r>
            <a:r>
              <a:rPr lang="en-US" b="1" dirty="0">
                <a:solidFill>
                  <a:schemeClr val="tx1">
                    <a:lumMod val="75000"/>
                    <a:lumOff val="25000"/>
                  </a:schemeClr>
                </a:solidFill>
              </a:rPr>
              <a:t>in IHF Proposals </a:t>
            </a:r>
            <a:endParaRPr lang="en-GB" b="1" dirty="0">
              <a:solidFill>
                <a:schemeClr val="tx1">
                  <a:lumMod val="75000"/>
                  <a:lumOff val="25000"/>
                </a:schemeClr>
              </a:solidFill>
            </a:endParaRPr>
          </a:p>
        </p:txBody>
      </p:sp>
      <p:sp>
        <p:nvSpPr>
          <p:cNvPr id="6" name="Rectangle 5">
            <a:extLst>
              <a:ext uri="{FF2B5EF4-FFF2-40B4-BE49-F238E27FC236}">
                <a16:creationId xmlns:a16="http://schemas.microsoft.com/office/drawing/2014/main" id="{E8272C32-053C-DA42-AF01-DCE0D4AC1C3A}"/>
              </a:ext>
            </a:extLst>
          </p:cNvPr>
          <p:cNvSpPr/>
          <p:nvPr/>
        </p:nvSpPr>
        <p:spPr>
          <a:xfrm>
            <a:off x="4728282" y="4995401"/>
            <a:ext cx="3203143" cy="646331"/>
          </a:xfrm>
          <a:prstGeom prst="rect">
            <a:avLst/>
          </a:prstGeom>
        </p:spPr>
        <p:txBody>
          <a:bodyPr wrap="square">
            <a:spAutoFit/>
          </a:bodyPr>
          <a:lstStyle/>
          <a:p>
            <a:pPr algn="ctr"/>
            <a:r>
              <a:rPr lang="en-US" b="1" dirty="0">
                <a:solidFill>
                  <a:schemeClr val="tx1">
                    <a:lumMod val="75000"/>
                    <a:lumOff val="25000"/>
                  </a:schemeClr>
                </a:solidFill>
              </a:rPr>
              <a:t>ICCG</a:t>
            </a:r>
          </a:p>
          <a:p>
            <a:pPr algn="ctr"/>
            <a:r>
              <a:rPr lang="en-US" b="1" dirty="0">
                <a:solidFill>
                  <a:schemeClr val="tx1">
                    <a:lumMod val="75000"/>
                    <a:lumOff val="25000"/>
                  </a:schemeClr>
                </a:solidFill>
              </a:rPr>
              <a:t>26 February 2018 </a:t>
            </a:r>
            <a:endParaRPr lang="en-GB" dirty="0"/>
          </a:p>
        </p:txBody>
      </p:sp>
    </p:spTree>
    <p:extLst>
      <p:ext uri="{BB962C8B-B14F-4D97-AF65-F5344CB8AC3E}">
        <p14:creationId xmlns:p14="http://schemas.microsoft.com/office/powerpoint/2010/main" val="6615788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7307" y="368968"/>
            <a:ext cx="9859268" cy="962875"/>
          </a:xfrm>
        </p:spPr>
        <p:txBody>
          <a:bodyPr>
            <a:normAutofit fontScale="90000"/>
          </a:bodyPr>
          <a:lstStyle/>
          <a:p>
            <a:br>
              <a:rPr lang="en-US" b="1" dirty="0"/>
            </a:br>
            <a:r>
              <a:rPr lang="en-US" b="1" dirty="0"/>
              <a:t>Protection from Sexual Exploitation and Abuse (PSEA) </a:t>
            </a:r>
            <a:r>
              <a:rPr lang="en-GB" b="1" dirty="0"/>
              <a:t> </a:t>
            </a:r>
            <a:br>
              <a:rPr lang="en-GB" dirty="0"/>
            </a:br>
            <a:endParaRPr lang="en-US" dirty="0"/>
          </a:p>
        </p:txBody>
      </p:sp>
      <p:sp>
        <p:nvSpPr>
          <p:cNvPr id="3" name="Content Placeholder 2"/>
          <p:cNvSpPr>
            <a:spLocks noGrp="1"/>
          </p:cNvSpPr>
          <p:nvPr>
            <p:ph idx="1"/>
          </p:nvPr>
        </p:nvSpPr>
        <p:spPr>
          <a:xfrm>
            <a:off x="497306" y="1331843"/>
            <a:ext cx="9859268" cy="5074095"/>
          </a:xfrm>
        </p:spPr>
        <p:txBody>
          <a:bodyPr>
            <a:noAutofit/>
          </a:bodyPr>
          <a:lstStyle/>
          <a:p>
            <a:pPr marL="457200" indent="-457200">
              <a:spcBef>
                <a:spcPts val="600"/>
              </a:spcBef>
              <a:buNone/>
            </a:pPr>
            <a:r>
              <a:rPr lang="en-AU" sz="2400" b="1" dirty="0">
                <a:solidFill>
                  <a:schemeClr val="tx1"/>
                </a:solidFill>
              </a:rPr>
              <a:t>Sexual exploitation = </a:t>
            </a:r>
            <a:r>
              <a:rPr lang="en-AU" sz="2400" dirty="0">
                <a:solidFill>
                  <a:schemeClr val="tx1"/>
                </a:solidFill>
              </a:rPr>
              <a:t>any actual or attempted abuse of a position of power, vulnerability or trust for sexual purposes</a:t>
            </a:r>
          </a:p>
          <a:p>
            <a:pPr marL="457200" indent="-457200">
              <a:spcBef>
                <a:spcPts val="600"/>
              </a:spcBef>
              <a:buNone/>
            </a:pPr>
            <a:r>
              <a:rPr lang="en-AU" sz="2400" dirty="0">
                <a:solidFill>
                  <a:schemeClr val="tx1"/>
                </a:solidFill>
              </a:rPr>
              <a:t>		1) Often an exchange </a:t>
            </a:r>
          </a:p>
          <a:p>
            <a:pPr marL="457200" indent="-457200">
              <a:spcBef>
                <a:spcPts val="600"/>
              </a:spcBef>
              <a:buNone/>
            </a:pPr>
            <a:r>
              <a:rPr lang="en-AU" sz="2400" dirty="0">
                <a:solidFill>
                  <a:schemeClr val="tx1"/>
                </a:solidFill>
              </a:rPr>
              <a:t>		2) Always an improper use of position</a:t>
            </a:r>
          </a:p>
          <a:p>
            <a:pPr marL="457200" indent="-457200">
              <a:spcBef>
                <a:spcPts val="600"/>
              </a:spcBef>
              <a:buNone/>
            </a:pPr>
            <a:r>
              <a:rPr lang="en-AU" sz="2400" dirty="0">
                <a:solidFill>
                  <a:schemeClr val="tx1"/>
                </a:solidFill>
              </a:rPr>
              <a:t>		3) With purpose to benefit from it</a:t>
            </a:r>
          </a:p>
          <a:p>
            <a:pPr marL="457200" indent="-457200">
              <a:spcBef>
                <a:spcPts val="600"/>
              </a:spcBef>
              <a:buNone/>
            </a:pPr>
            <a:r>
              <a:rPr lang="en-AU" sz="2400" i="1" dirty="0"/>
              <a:t>	</a:t>
            </a:r>
            <a:r>
              <a:rPr lang="en-AU" sz="2400" i="1" dirty="0">
                <a:solidFill>
                  <a:srgbClr val="FF0000"/>
                </a:solidFill>
              </a:rPr>
              <a:t>ex. Paying for sex; engaging in a sexual relationship in exchange for a job or for more rations/goods/shelter, etc.</a:t>
            </a:r>
            <a:r>
              <a:rPr lang="en-AU" sz="2400" b="1" i="1" dirty="0">
                <a:solidFill>
                  <a:srgbClr val="FF0000"/>
                </a:solidFill>
              </a:rPr>
              <a:t> </a:t>
            </a:r>
          </a:p>
          <a:p>
            <a:pPr marL="457200" indent="-457200">
              <a:spcBef>
                <a:spcPts val="600"/>
              </a:spcBef>
              <a:buNone/>
            </a:pPr>
            <a:endParaRPr lang="en-AU" sz="2400" b="1" i="1" dirty="0">
              <a:solidFill>
                <a:srgbClr val="FF0000"/>
              </a:solidFill>
            </a:endParaRPr>
          </a:p>
          <a:p>
            <a:pPr marL="457200" indent="-457200">
              <a:spcBef>
                <a:spcPts val="600"/>
              </a:spcBef>
              <a:buNone/>
            </a:pPr>
            <a:r>
              <a:rPr lang="en-AU" sz="2400" b="1" dirty="0">
                <a:solidFill>
                  <a:schemeClr val="tx1"/>
                </a:solidFill>
              </a:rPr>
              <a:t>Sexual abuse </a:t>
            </a:r>
            <a:r>
              <a:rPr lang="en-AU" sz="2400" dirty="0">
                <a:solidFill>
                  <a:schemeClr val="tx1"/>
                </a:solidFill>
              </a:rPr>
              <a:t>= </a:t>
            </a:r>
            <a:r>
              <a:rPr lang="en-US" sz="2400" dirty="0">
                <a:solidFill>
                  <a:schemeClr val="tx1"/>
                </a:solidFill>
              </a:rPr>
              <a:t>the actual or threatened physical intrusion of a sexual nature by force or under unequal /</a:t>
            </a:r>
            <a:r>
              <a:rPr lang="en-US" sz="2400" b="1" dirty="0">
                <a:solidFill>
                  <a:schemeClr val="tx1"/>
                </a:solidFill>
              </a:rPr>
              <a:t>coercive</a:t>
            </a:r>
            <a:r>
              <a:rPr lang="en-US" sz="2400" dirty="0">
                <a:solidFill>
                  <a:schemeClr val="tx1"/>
                </a:solidFill>
              </a:rPr>
              <a:t>  conditions</a:t>
            </a:r>
          </a:p>
          <a:p>
            <a:pPr marL="457200" indent="-457200">
              <a:spcBef>
                <a:spcPts val="600"/>
              </a:spcBef>
              <a:buNone/>
            </a:pPr>
            <a:r>
              <a:rPr lang="en-US" sz="2400" dirty="0">
                <a:solidFill>
                  <a:srgbClr val="FF0000"/>
                </a:solidFill>
              </a:rPr>
              <a:t>	</a:t>
            </a:r>
            <a:r>
              <a:rPr lang="en-US" sz="2400" i="1" dirty="0">
                <a:solidFill>
                  <a:srgbClr val="FF0000"/>
                </a:solidFill>
              </a:rPr>
              <a:t>ex. Sex with a minor (under 18), rape, inappropriate touching, etc.</a:t>
            </a:r>
            <a:endParaRPr lang="en-US" sz="2400" dirty="0">
              <a:solidFill>
                <a:srgbClr val="FF0000"/>
              </a:solidFill>
            </a:endParaRPr>
          </a:p>
        </p:txBody>
      </p:sp>
    </p:spTree>
    <p:extLst>
      <p:ext uri="{BB962C8B-B14F-4D97-AF65-F5344CB8AC3E}">
        <p14:creationId xmlns:p14="http://schemas.microsoft.com/office/powerpoint/2010/main" val="2070222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6407" y="385011"/>
            <a:ext cx="9955129" cy="847441"/>
          </a:xfrm>
        </p:spPr>
        <p:txBody>
          <a:bodyPr>
            <a:normAutofit fontScale="90000"/>
          </a:bodyPr>
          <a:lstStyle/>
          <a:p>
            <a:r>
              <a:rPr lang="en-GB" b="1" dirty="0"/>
              <a:t>The PSEA Code of Conduct</a:t>
            </a:r>
            <a:br>
              <a:rPr lang="en-GB" dirty="0"/>
            </a:br>
            <a:endParaRPr lang="en-US" dirty="0"/>
          </a:p>
        </p:txBody>
      </p:sp>
      <p:sp>
        <p:nvSpPr>
          <p:cNvPr id="3" name="Content Placeholder 2"/>
          <p:cNvSpPr>
            <a:spLocks noGrp="1"/>
          </p:cNvSpPr>
          <p:nvPr>
            <p:ph idx="1"/>
          </p:nvPr>
        </p:nvSpPr>
        <p:spPr>
          <a:xfrm>
            <a:off x="536408" y="1443789"/>
            <a:ext cx="9955129" cy="5117432"/>
          </a:xfrm>
        </p:spPr>
        <p:txBody>
          <a:bodyPr>
            <a:normAutofit fontScale="85000" lnSpcReduction="20000"/>
          </a:bodyPr>
          <a:lstStyle/>
          <a:p>
            <a:pPr marL="34290" indent="0">
              <a:buNone/>
            </a:pPr>
            <a:r>
              <a:rPr lang="en-GB" dirty="0">
                <a:solidFill>
                  <a:schemeClr val="tx1"/>
                </a:solidFill>
              </a:rPr>
              <a:t>The Secretary General Bulletin </a:t>
            </a:r>
            <a:r>
              <a:rPr lang="en-US" dirty="0">
                <a:solidFill>
                  <a:schemeClr val="tx1"/>
                </a:solidFill>
              </a:rPr>
              <a:t>(ST/SGB/2003/13) </a:t>
            </a:r>
            <a:r>
              <a:rPr lang="en-GB" dirty="0">
                <a:solidFill>
                  <a:schemeClr val="tx1"/>
                </a:solidFill>
              </a:rPr>
              <a:t> outlines the UN’s </a:t>
            </a:r>
            <a:r>
              <a:rPr lang="en-GB" b="1" dirty="0">
                <a:solidFill>
                  <a:schemeClr val="tx1"/>
                </a:solidFill>
              </a:rPr>
              <a:t>zero tolerance approach </a:t>
            </a:r>
            <a:r>
              <a:rPr lang="en-GB" dirty="0">
                <a:solidFill>
                  <a:schemeClr val="tx1"/>
                </a:solidFill>
              </a:rPr>
              <a:t>to SEA. It prohibits the exchange of money, employment, goods or services for sexual favours or other forms of humiliating, degrading or exploitative behaviour </a:t>
            </a:r>
          </a:p>
          <a:p>
            <a:pPr marL="34290" indent="0">
              <a:buNone/>
            </a:pPr>
            <a:r>
              <a:rPr lang="en-GB" b="1" i="1" dirty="0">
                <a:solidFill>
                  <a:schemeClr val="tx1"/>
                </a:solidFill>
              </a:rPr>
              <a:t>It is the UN’s </a:t>
            </a:r>
            <a:r>
              <a:rPr lang="en-US" b="1" i="1" u="sng" dirty="0">
                <a:solidFill>
                  <a:schemeClr val="tx1"/>
                </a:solidFill>
              </a:rPr>
              <a:t>Code of Conduct </a:t>
            </a:r>
            <a:r>
              <a:rPr lang="en-US" b="1" i="1" dirty="0">
                <a:solidFill>
                  <a:schemeClr val="tx1"/>
                </a:solidFill>
              </a:rPr>
              <a:t>on PSEA</a:t>
            </a:r>
            <a:r>
              <a:rPr lang="en-US" i="1" dirty="0">
                <a:solidFill>
                  <a:schemeClr val="tx1"/>
                </a:solidFill>
              </a:rPr>
              <a:t>.</a:t>
            </a:r>
          </a:p>
          <a:p>
            <a:pPr marL="34290" indent="0">
              <a:buNone/>
            </a:pPr>
            <a:r>
              <a:rPr lang="en-US" dirty="0">
                <a:solidFill>
                  <a:schemeClr val="tx1"/>
                </a:solidFill>
              </a:rPr>
              <a:t>It applies to:</a:t>
            </a:r>
          </a:p>
          <a:p>
            <a:pPr lvl="1">
              <a:buFont typeface="Arial" panose="020B0604020202020204" pitchFamily="34" charset="0"/>
              <a:buChar char="•"/>
            </a:pPr>
            <a:r>
              <a:rPr lang="en-US" dirty="0">
                <a:solidFill>
                  <a:schemeClr val="tx1"/>
                </a:solidFill>
              </a:rPr>
              <a:t>All UN staff and humanitarian/aid workers</a:t>
            </a:r>
          </a:p>
          <a:p>
            <a:pPr lvl="1">
              <a:buFont typeface="Arial" panose="020B0604020202020204" pitchFamily="34" charset="0"/>
              <a:buChar char="•"/>
            </a:pPr>
            <a:r>
              <a:rPr lang="en-US" dirty="0">
                <a:solidFill>
                  <a:schemeClr val="tx1"/>
                </a:solidFill>
              </a:rPr>
              <a:t>All persons that have entered into a cooperative arrangement (or </a:t>
            </a:r>
            <a:r>
              <a:rPr lang="en-US" b="1" dirty="0">
                <a:solidFill>
                  <a:schemeClr val="tx1"/>
                </a:solidFill>
              </a:rPr>
              <a:t>contract</a:t>
            </a:r>
            <a:r>
              <a:rPr lang="en-US" dirty="0">
                <a:solidFill>
                  <a:schemeClr val="tx1"/>
                </a:solidFill>
              </a:rPr>
              <a:t>) with the UN (employment/partnership)</a:t>
            </a:r>
          </a:p>
          <a:p>
            <a:pPr lvl="3">
              <a:buFont typeface="Arial" panose="020B0604020202020204" pitchFamily="34" charset="0"/>
              <a:buChar char="•"/>
            </a:pPr>
            <a:r>
              <a:rPr lang="en-US" i="1" dirty="0">
                <a:solidFill>
                  <a:schemeClr val="tx1"/>
                </a:solidFill>
              </a:rPr>
              <a:t>Example: drivers, cleaners, daily laborers, distribution staff, etc.</a:t>
            </a:r>
          </a:p>
          <a:p>
            <a:pPr marL="34290" indent="0">
              <a:buNone/>
            </a:pPr>
            <a:r>
              <a:rPr lang="en-US" dirty="0">
                <a:solidFill>
                  <a:schemeClr val="tx1"/>
                </a:solidFill>
              </a:rPr>
              <a:t>Standards apply at </a:t>
            </a:r>
            <a:r>
              <a:rPr lang="en-US" b="1" u="sng" dirty="0">
                <a:solidFill>
                  <a:schemeClr val="tx1"/>
                </a:solidFill>
              </a:rPr>
              <a:t>all times </a:t>
            </a:r>
            <a:r>
              <a:rPr lang="en-US" dirty="0">
                <a:solidFill>
                  <a:schemeClr val="tx1"/>
                </a:solidFill>
              </a:rPr>
              <a:t>even when on leave or off duty.</a:t>
            </a:r>
          </a:p>
          <a:p>
            <a:pPr marL="34290" indent="0">
              <a:buNone/>
            </a:pPr>
            <a:endParaRPr lang="en-GB" dirty="0"/>
          </a:p>
        </p:txBody>
      </p:sp>
    </p:spTree>
    <p:extLst>
      <p:ext uri="{BB962C8B-B14F-4D97-AF65-F5344CB8AC3E}">
        <p14:creationId xmlns:p14="http://schemas.microsoft.com/office/powerpoint/2010/main" val="22285885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Grant Agreement- Article IV</a:t>
            </a:r>
            <a:br>
              <a:rPr lang="en-US" dirty="0"/>
            </a:br>
            <a:r>
              <a:rPr lang="en-US" dirty="0"/>
              <a:t> clause 4 and 5</a:t>
            </a:r>
          </a:p>
        </p:txBody>
      </p:sp>
      <p:sp>
        <p:nvSpPr>
          <p:cNvPr id="3" name="Content Placeholder 2"/>
          <p:cNvSpPr>
            <a:spLocks noGrp="1"/>
          </p:cNvSpPr>
          <p:nvPr>
            <p:ph idx="1"/>
          </p:nvPr>
        </p:nvSpPr>
        <p:spPr>
          <a:xfrm>
            <a:off x="812800" y="1524001"/>
            <a:ext cx="9855200" cy="5135216"/>
          </a:xfrm>
        </p:spPr>
        <p:txBody>
          <a:bodyPr>
            <a:noAutofit/>
          </a:bodyPr>
          <a:lstStyle/>
          <a:p>
            <a:pPr marL="0" indent="0">
              <a:buNone/>
            </a:pPr>
            <a:r>
              <a:rPr lang="en-US" sz="1900" dirty="0">
                <a:solidFill>
                  <a:schemeClr val="tx1"/>
                </a:solidFill>
              </a:rPr>
              <a:t>The Implementing Partner acknowledges and agrees that United Nations and OCHA have </a:t>
            </a:r>
            <a:r>
              <a:rPr lang="en-US" sz="1900" b="1" dirty="0">
                <a:solidFill>
                  <a:schemeClr val="tx1"/>
                </a:solidFill>
              </a:rPr>
              <a:t>zero tolerance for abuse and misconduct, including sexual exploitation and abuse.</a:t>
            </a:r>
            <a:r>
              <a:rPr lang="en-US" sz="1900" dirty="0">
                <a:solidFill>
                  <a:schemeClr val="tx1"/>
                </a:solidFill>
              </a:rPr>
              <a:t> It shall </a:t>
            </a:r>
            <a:r>
              <a:rPr lang="en-US" sz="1900" b="1" dirty="0">
                <a:solidFill>
                  <a:schemeClr val="tx1"/>
                </a:solidFill>
              </a:rPr>
              <a:t>communicate accordingly to its Personnel and shall take all reasonable measures to prevent abuse and misconduc</a:t>
            </a:r>
            <a:r>
              <a:rPr lang="en-US" sz="1900" dirty="0">
                <a:solidFill>
                  <a:schemeClr val="tx1"/>
                </a:solidFill>
              </a:rPr>
              <a:t>t. </a:t>
            </a:r>
          </a:p>
          <a:p>
            <a:pPr marL="0" indent="0">
              <a:buNone/>
            </a:pPr>
            <a:r>
              <a:rPr lang="en-US" sz="1900" dirty="0">
                <a:solidFill>
                  <a:schemeClr val="tx1"/>
                </a:solidFill>
              </a:rPr>
              <a:t>In particular, but not limited, </a:t>
            </a:r>
            <a:r>
              <a:rPr lang="en-US" sz="1900" b="1" dirty="0">
                <a:solidFill>
                  <a:schemeClr val="tx1"/>
                </a:solidFill>
              </a:rPr>
              <a:t>the Implementing Partner represents and certifies to undertake all reasonable actions to prevent: sexual exploitation and abuse, sexual and work place harassment, discrimination, assault</a:t>
            </a:r>
            <a:r>
              <a:rPr lang="en-US" sz="1900" dirty="0">
                <a:solidFill>
                  <a:schemeClr val="tx1"/>
                </a:solidFill>
              </a:rPr>
              <a:t>, threat, jeopardizing life of staff or others, abuse of authority, mismanagement, misuse and misappropriation of assets and funds, theft, fraud, corruption, misrepresentation, collusion and other violation of procurement principles, gross negligence, conflict of interest, violation of the relevant law, and/or of International Humanitarian, Human Rights and Refugee Law and of humanitarian principles, abuse of UN status, privileges and immunities, </a:t>
            </a:r>
            <a:r>
              <a:rPr lang="en-US" sz="1900" b="1" dirty="0">
                <a:solidFill>
                  <a:schemeClr val="tx1"/>
                </a:solidFill>
              </a:rPr>
              <a:t>violation of confidentiality</a:t>
            </a:r>
            <a:r>
              <a:rPr lang="en-US" sz="1900" dirty="0">
                <a:solidFill>
                  <a:schemeClr val="tx1"/>
                </a:solidFill>
              </a:rPr>
              <a:t>, violation of terms and contractual clauses under this Agreement. The Implementing Partner must comply with all requirements of the UN Standards of Conduct </a:t>
            </a:r>
          </a:p>
        </p:txBody>
      </p:sp>
    </p:spTree>
    <p:extLst>
      <p:ext uri="{BB962C8B-B14F-4D97-AF65-F5344CB8AC3E}">
        <p14:creationId xmlns:p14="http://schemas.microsoft.com/office/powerpoint/2010/main" val="3328168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 4 Key Elements</a:t>
            </a:r>
          </a:p>
        </p:txBody>
      </p:sp>
      <p:sp>
        <p:nvSpPr>
          <p:cNvPr id="3" name="Content Placeholder 2"/>
          <p:cNvSpPr>
            <a:spLocks noGrp="1"/>
          </p:cNvSpPr>
          <p:nvPr>
            <p:ph idx="1"/>
          </p:nvPr>
        </p:nvSpPr>
        <p:spPr/>
        <p:txBody>
          <a:bodyPr/>
          <a:lstStyle/>
          <a:p>
            <a:pPr algn="just">
              <a:spcBef>
                <a:spcPts val="0"/>
              </a:spcBef>
              <a:spcAft>
                <a:spcPts val="0"/>
              </a:spcAft>
            </a:pPr>
            <a:r>
              <a:rPr lang="en-GB" sz="2000" u="sng" dirty="0">
                <a:solidFill>
                  <a:schemeClr val="tx1"/>
                </a:solidFill>
              </a:rPr>
              <a:t>1. Prioritize safety and dignity and avoid causing harm</a:t>
            </a:r>
            <a:r>
              <a:rPr lang="en-GB" sz="2000" dirty="0">
                <a:solidFill>
                  <a:schemeClr val="tx1"/>
                </a:solidFill>
              </a:rPr>
              <a:t>: Identifying the physical and psychological threats affected populations can face in accessing our services, and act to prevent, minimize or mitigate the negative effects of our intervention.</a:t>
            </a:r>
          </a:p>
          <a:p>
            <a:pPr algn="just">
              <a:spcBef>
                <a:spcPts val="0"/>
              </a:spcBef>
              <a:spcAft>
                <a:spcPts val="0"/>
              </a:spcAft>
            </a:pPr>
            <a:endParaRPr lang="en-GB" sz="2000" dirty="0">
              <a:solidFill>
                <a:schemeClr val="tx1"/>
              </a:solidFill>
            </a:endParaRPr>
          </a:p>
          <a:p>
            <a:pPr algn="just">
              <a:spcBef>
                <a:spcPts val="0"/>
              </a:spcBef>
              <a:spcAft>
                <a:spcPts val="0"/>
              </a:spcAft>
            </a:pPr>
            <a:r>
              <a:rPr lang="en-GB" sz="2000" u="sng" dirty="0">
                <a:solidFill>
                  <a:schemeClr val="tx1"/>
                </a:solidFill>
              </a:rPr>
              <a:t>Examples:</a:t>
            </a:r>
          </a:p>
          <a:p>
            <a:pPr lvl="1" algn="just">
              <a:spcBef>
                <a:spcPts val="0"/>
              </a:spcBef>
              <a:spcAft>
                <a:spcPts val="0"/>
              </a:spcAft>
            </a:pPr>
            <a:r>
              <a:rPr lang="en-GB" sz="2000" dirty="0">
                <a:solidFill>
                  <a:schemeClr val="tx1">
                    <a:lumMod val="65000"/>
                    <a:lumOff val="35000"/>
                  </a:schemeClr>
                </a:solidFill>
                <a:latin typeface="+mn-lt"/>
              </a:rPr>
              <a:t>Provide assistance in safe and secure locations (away from threats such as violence, GBV, attacks). </a:t>
            </a:r>
          </a:p>
          <a:p>
            <a:pPr lvl="1" algn="just">
              <a:spcBef>
                <a:spcPts val="0"/>
              </a:spcBef>
              <a:spcAft>
                <a:spcPts val="0"/>
              </a:spcAft>
            </a:pPr>
            <a:r>
              <a:rPr lang="en-GB" sz="2000" dirty="0">
                <a:solidFill>
                  <a:schemeClr val="tx1">
                    <a:lumMod val="65000"/>
                    <a:lumOff val="35000"/>
                  </a:schemeClr>
                </a:solidFill>
                <a:latin typeface="+mn-lt"/>
              </a:rPr>
              <a:t>Ensure access to services respects culture and religious norms/practice. </a:t>
            </a:r>
          </a:p>
          <a:p>
            <a:pPr lvl="1" algn="just">
              <a:spcBef>
                <a:spcPts val="0"/>
              </a:spcBef>
              <a:spcAft>
                <a:spcPts val="0"/>
              </a:spcAft>
            </a:pPr>
            <a:r>
              <a:rPr lang="en-GB" sz="2000" dirty="0">
                <a:solidFill>
                  <a:schemeClr val="tx1">
                    <a:lumMod val="65000"/>
                    <a:lumOff val="35000"/>
                  </a:schemeClr>
                </a:solidFill>
                <a:latin typeface="+mn-lt"/>
              </a:rPr>
              <a:t>Ensure the design of facilities preserve the safety and dignity of individuals. </a:t>
            </a:r>
          </a:p>
          <a:p>
            <a:pPr lvl="1" algn="just">
              <a:spcBef>
                <a:spcPts val="0"/>
              </a:spcBef>
              <a:spcAft>
                <a:spcPts val="0"/>
              </a:spcAft>
            </a:pPr>
            <a:r>
              <a:rPr lang="en-GB" sz="2000" dirty="0">
                <a:solidFill>
                  <a:schemeClr val="tx1">
                    <a:lumMod val="65000"/>
                    <a:lumOff val="35000"/>
                  </a:schemeClr>
                </a:solidFill>
                <a:latin typeface="+mn-lt"/>
              </a:rPr>
              <a:t>Do not share identifiable information unless informed consent has been given. </a:t>
            </a:r>
          </a:p>
          <a:p>
            <a:pPr lvl="1" algn="just">
              <a:spcBef>
                <a:spcPts val="0"/>
              </a:spcBef>
              <a:spcAft>
                <a:spcPts val="0"/>
              </a:spcAft>
            </a:pPr>
            <a:r>
              <a:rPr lang="en-GB" sz="2000" dirty="0">
                <a:solidFill>
                  <a:schemeClr val="tx1">
                    <a:lumMod val="65000"/>
                    <a:lumOff val="35000"/>
                  </a:schemeClr>
                </a:solidFill>
                <a:latin typeface="+mn-lt"/>
              </a:rPr>
              <a:t>Ensure confidentiality and privacy in any form of consultation. </a:t>
            </a:r>
          </a:p>
          <a:p>
            <a:pPr lvl="1" algn="just">
              <a:spcBef>
                <a:spcPts val="0"/>
              </a:spcBef>
              <a:spcAft>
                <a:spcPts val="0"/>
              </a:spcAft>
            </a:pPr>
            <a:r>
              <a:rPr lang="en-GB" sz="2000" dirty="0">
                <a:solidFill>
                  <a:schemeClr val="tx1">
                    <a:lumMod val="65000"/>
                    <a:lumOff val="35000"/>
                  </a:schemeClr>
                </a:solidFill>
                <a:latin typeface="+mn-lt"/>
              </a:rPr>
              <a:t>Consider potential tensions between affected population and host communities. </a:t>
            </a:r>
          </a:p>
        </p:txBody>
      </p:sp>
    </p:spTree>
    <p:extLst>
      <p:ext uri="{BB962C8B-B14F-4D97-AF65-F5344CB8AC3E}">
        <p14:creationId xmlns:p14="http://schemas.microsoft.com/office/powerpoint/2010/main" val="1270597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83585" y="356901"/>
            <a:ext cx="9959825" cy="724942"/>
          </a:xfrm>
        </p:spPr>
        <p:txBody>
          <a:bodyPr>
            <a:normAutofit/>
          </a:bodyPr>
          <a:lstStyle/>
          <a:p>
            <a:r>
              <a:rPr lang="en-GB" b="1" dirty="0"/>
              <a:t>Six Core Principles</a:t>
            </a:r>
            <a:endParaRPr lang="en-US" b="1" dirty="0"/>
          </a:p>
        </p:txBody>
      </p:sp>
      <p:sp>
        <p:nvSpPr>
          <p:cNvPr id="3" name="Tijdelijke aanduiding voor inhoud 2"/>
          <p:cNvSpPr>
            <a:spLocks noGrp="1"/>
          </p:cNvSpPr>
          <p:nvPr>
            <p:ph idx="1"/>
          </p:nvPr>
        </p:nvSpPr>
        <p:spPr>
          <a:xfrm>
            <a:off x="866275" y="1268759"/>
            <a:ext cx="9577136" cy="5837893"/>
          </a:xfrm>
        </p:spPr>
        <p:txBody>
          <a:bodyPr>
            <a:normAutofit fontScale="92500" lnSpcReduction="10000"/>
          </a:bodyPr>
          <a:lstStyle/>
          <a:p>
            <a:pPr marL="514350" indent="-514350">
              <a:buFont typeface="+mj-lt"/>
              <a:buAutoNum type="arabicPeriod"/>
            </a:pPr>
            <a:r>
              <a:rPr lang="en-US" dirty="0">
                <a:solidFill>
                  <a:schemeClr val="tx1"/>
                </a:solidFill>
              </a:rPr>
              <a:t>Sexual exploitation and abuse is </a:t>
            </a:r>
            <a:r>
              <a:rPr lang="en-US" b="1" dirty="0">
                <a:solidFill>
                  <a:schemeClr val="tx1"/>
                </a:solidFill>
              </a:rPr>
              <a:t>serious misconduct </a:t>
            </a:r>
            <a:r>
              <a:rPr lang="en-US" dirty="0">
                <a:solidFill>
                  <a:schemeClr val="tx1"/>
                </a:solidFill>
              </a:rPr>
              <a:t>and ground for </a:t>
            </a:r>
            <a:r>
              <a:rPr lang="en-US" b="1" dirty="0">
                <a:solidFill>
                  <a:schemeClr val="tx1"/>
                </a:solidFill>
              </a:rPr>
              <a:t>disciplinary measures</a:t>
            </a:r>
            <a:r>
              <a:rPr lang="en-US" dirty="0">
                <a:solidFill>
                  <a:schemeClr val="tx1"/>
                </a:solidFill>
              </a:rPr>
              <a:t>, including summary dismissal.</a:t>
            </a:r>
          </a:p>
          <a:p>
            <a:pPr marL="457200" indent="-457200">
              <a:buAutoNum type="arabicPeriod"/>
            </a:pPr>
            <a:r>
              <a:rPr lang="en-GB" b="1" dirty="0">
                <a:solidFill>
                  <a:schemeClr val="tx1"/>
                </a:solidFill>
              </a:rPr>
              <a:t>Sexual activity with children </a:t>
            </a:r>
            <a:r>
              <a:rPr lang="en-GB" dirty="0">
                <a:solidFill>
                  <a:schemeClr val="tx1"/>
                </a:solidFill>
              </a:rPr>
              <a:t>(persons under the age of 18) is </a:t>
            </a:r>
            <a:r>
              <a:rPr lang="en-GB" b="1" dirty="0">
                <a:solidFill>
                  <a:schemeClr val="tx1"/>
                </a:solidFill>
              </a:rPr>
              <a:t>prohibited</a:t>
            </a:r>
            <a:r>
              <a:rPr lang="en-GB" dirty="0">
                <a:solidFill>
                  <a:schemeClr val="tx1"/>
                </a:solidFill>
              </a:rPr>
              <a:t> - regardless of the age of majority or age of consent locally.  Mistaken belief in the age of the child is not a defence.</a:t>
            </a:r>
          </a:p>
          <a:p>
            <a:pPr marL="457200" indent="-457200">
              <a:buNone/>
            </a:pPr>
            <a:r>
              <a:rPr lang="en-GB" dirty="0">
                <a:solidFill>
                  <a:schemeClr val="tx1"/>
                </a:solidFill>
              </a:rPr>
              <a:t>3.	Exchange of </a:t>
            </a:r>
            <a:r>
              <a:rPr lang="en-GB" b="1" dirty="0">
                <a:solidFill>
                  <a:schemeClr val="tx1"/>
                </a:solidFill>
              </a:rPr>
              <a:t>money, employment, goods or services for sex</a:t>
            </a:r>
            <a:r>
              <a:rPr lang="en-GB" dirty="0">
                <a:solidFill>
                  <a:schemeClr val="tx1"/>
                </a:solidFill>
              </a:rPr>
              <a:t>, including any humiliating, degrading, or exploitive behaviour is </a:t>
            </a:r>
            <a:r>
              <a:rPr lang="en-GB" b="1" dirty="0">
                <a:solidFill>
                  <a:schemeClr val="tx1"/>
                </a:solidFill>
              </a:rPr>
              <a:t>prohibited</a:t>
            </a:r>
            <a:r>
              <a:rPr lang="en-GB" dirty="0">
                <a:solidFill>
                  <a:schemeClr val="tx1"/>
                </a:solidFill>
              </a:rPr>
              <a:t>.  This includes beneficiaries but also job seekers.</a:t>
            </a:r>
          </a:p>
        </p:txBody>
      </p:sp>
    </p:spTree>
    <p:extLst>
      <p:ext uri="{BB962C8B-B14F-4D97-AF65-F5344CB8AC3E}">
        <p14:creationId xmlns:p14="http://schemas.microsoft.com/office/powerpoint/2010/main" val="1546540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0126" y="316614"/>
            <a:ext cx="9557544" cy="724942"/>
          </a:xfrm>
        </p:spPr>
        <p:txBody>
          <a:bodyPr/>
          <a:lstStyle/>
          <a:p>
            <a:r>
              <a:rPr lang="en-GB" b="1" dirty="0"/>
              <a:t>Six Core Principles</a:t>
            </a:r>
            <a:endParaRPr lang="en-US" b="1" dirty="0"/>
          </a:p>
        </p:txBody>
      </p:sp>
      <p:sp>
        <p:nvSpPr>
          <p:cNvPr id="3" name="Tijdelijke aanduiding voor inhoud 2"/>
          <p:cNvSpPr>
            <a:spLocks noGrp="1"/>
          </p:cNvSpPr>
          <p:nvPr>
            <p:ph idx="1"/>
          </p:nvPr>
        </p:nvSpPr>
        <p:spPr>
          <a:xfrm>
            <a:off x="620126" y="1315453"/>
            <a:ext cx="9557544" cy="5281899"/>
          </a:xfrm>
        </p:spPr>
        <p:txBody>
          <a:bodyPr>
            <a:noAutofit/>
          </a:bodyPr>
          <a:lstStyle/>
          <a:p>
            <a:pPr marL="491490" indent="-457200">
              <a:buFont typeface="+mj-lt"/>
              <a:buAutoNum type="arabicPeriod" startAt="4"/>
            </a:pPr>
            <a:r>
              <a:rPr lang="en-US" sz="2400" b="1" dirty="0">
                <a:solidFill>
                  <a:schemeClr val="tx1"/>
                </a:solidFill>
              </a:rPr>
              <a:t>Sexual relationships </a:t>
            </a:r>
            <a:r>
              <a:rPr lang="en-US" sz="2400" dirty="0">
                <a:solidFill>
                  <a:schemeClr val="tx1"/>
                </a:solidFill>
              </a:rPr>
              <a:t>between staff and beneficiaries of assistance (since they are based on </a:t>
            </a:r>
            <a:r>
              <a:rPr lang="en-US" sz="2400" u="sng" dirty="0">
                <a:solidFill>
                  <a:schemeClr val="tx1"/>
                </a:solidFill>
              </a:rPr>
              <a:t>unequal power dynamics</a:t>
            </a:r>
            <a:r>
              <a:rPr lang="en-US" sz="2400" dirty="0">
                <a:solidFill>
                  <a:schemeClr val="tx1"/>
                </a:solidFill>
              </a:rPr>
              <a:t>) are </a:t>
            </a:r>
            <a:r>
              <a:rPr lang="en-US" sz="2400" b="1" dirty="0">
                <a:solidFill>
                  <a:schemeClr val="tx1"/>
                </a:solidFill>
              </a:rPr>
              <a:t>strongly discouraged</a:t>
            </a:r>
            <a:r>
              <a:rPr lang="en-US" sz="2400" dirty="0">
                <a:solidFill>
                  <a:schemeClr val="tx1"/>
                </a:solidFill>
              </a:rPr>
              <a:t>.</a:t>
            </a:r>
          </a:p>
          <a:p>
            <a:pPr marL="491490" indent="-457200">
              <a:buFont typeface="+mj-lt"/>
              <a:buAutoNum type="arabicPeriod" startAt="4"/>
            </a:pPr>
            <a:r>
              <a:rPr lang="en-US" sz="2400" dirty="0">
                <a:solidFill>
                  <a:schemeClr val="tx1"/>
                </a:solidFill>
              </a:rPr>
              <a:t>Where a staff member has </a:t>
            </a:r>
            <a:r>
              <a:rPr lang="en-US" sz="2400" b="1" dirty="0">
                <a:solidFill>
                  <a:schemeClr val="tx1"/>
                </a:solidFill>
              </a:rPr>
              <a:t>concerns or suspicions</a:t>
            </a:r>
            <a:r>
              <a:rPr lang="en-US" sz="2400" dirty="0">
                <a:solidFill>
                  <a:schemeClr val="tx1"/>
                </a:solidFill>
              </a:rPr>
              <a:t> regarding sexual exploitation or abuse by a fellow worker, whether in the same agency or not, he/she </a:t>
            </a:r>
            <a:r>
              <a:rPr lang="en-US" sz="2400" b="1" u="sng" dirty="0">
                <a:solidFill>
                  <a:schemeClr val="tx1"/>
                </a:solidFill>
              </a:rPr>
              <a:t>must report </a:t>
            </a:r>
            <a:r>
              <a:rPr lang="en-US" sz="2400" dirty="0">
                <a:solidFill>
                  <a:schemeClr val="tx1"/>
                </a:solidFill>
              </a:rPr>
              <a:t>such concerns via established reporting mechanisms.</a:t>
            </a:r>
          </a:p>
          <a:p>
            <a:pPr marL="1420040" lvl="5" indent="-457200"/>
            <a:r>
              <a:rPr lang="en-US" sz="2400" dirty="0">
                <a:solidFill>
                  <a:srgbClr val="FF0000"/>
                </a:solidFill>
              </a:rPr>
              <a:t>In Iraq, this includes the PSEA Network (</a:t>
            </a:r>
            <a:r>
              <a:rPr lang="en-US" sz="2400" dirty="0" err="1">
                <a:solidFill>
                  <a:srgbClr val="FF0000"/>
                </a:solidFill>
              </a:rPr>
              <a:t>emond@unfpa.org</a:t>
            </a:r>
            <a:r>
              <a:rPr lang="en-US" sz="2400" dirty="0">
                <a:solidFill>
                  <a:srgbClr val="FF0000"/>
                </a:solidFill>
              </a:rPr>
              <a:t>) or the UN IDP Call Centre (80069999) </a:t>
            </a:r>
          </a:p>
          <a:p>
            <a:pPr marL="491490" indent="-457200">
              <a:buFont typeface="+mj-lt"/>
              <a:buAutoNum type="arabicPeriod" startAt="4"/>
            </a:pPr>
            <a:r>
              <a:rPr lang="en-US" sz="2400" dirty="0">
                <a:solidFill>
                  <a:schemeClr val="tx1"/>
                </a:solidFill>
              </a:rPr>
              <a:t>Staff and related personnel are obliged to </a:t>
            </a:r>
            <a:r>
              <a:rPr lang="en-US" sz="2400" b="1" dirty="0">
                <a:solidFill>
                  <a:schemeClr val="tx1"/>
                </a:solidFill>
              </a:rPr>
              <a:t>create and maintain an environment</a:t>
            </a:r>
            <a:r>
              <a:rPr lang="en-US" sz="2400" dirty="0">
                <a:solidFill>
                  <a:schemeClr val="tx1"/>
                </a:solidFill>
              </a:rPr>
              <a:t> that prevents sexual exploitation and abuse.  </a:t>
            </a:r>
            <a:r>
              <a:rPr lang="en-US" sz="2400" b="1" dirty="0">
                <a:solidFill>
                  <a:schemeClr val="tx1"/>
                </a:solidFill>
              </a:rPr>
              <a:t>Managers at all levels</a:t>
            </a:r>
            <a:r>
              <a:rPr lang="en-US" sz="2400" dirty="0">
                <a:solidFill>
                  <a:schemeClr val="tx1"/>
                </a:solidFill>
              </a:rPr>
              <a:t> have an additional responsibility to do so.</a:t>
            </a:r>
          </a:p>
        </p:txBody>
      </p:sp>
    </p:spTree>
    <p:extLst>
      <p:ext uri="{BB962C8B-B14F-4D97-AF65-F5344CB8AC3E}">
        <p14:creationId xmlns:p14="http://schemas.microsoft.com/office/powerpoint/2010/main" val="2695586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9829" y="560890"/>
            <a:ext cx="9352411" cy="1091208"/>
          </a:xfrm>
        </p:spPr>
        <p:txBody>
          <a:bodyPr>
            <a:normAutofit/>
          </a:bodyPr>
          <a:lstStyle/>
          <a:p>
            <a:r>
              <a:rPr lang="en-GB" b="1" dirty="0"/>
              <a:t>PSEA in your Projects</a:t>
            </a:r>
            <a:br>
              <a:rPr lang="en-GB" dirty="0"/>
            </a:br>
            <a:endParaRPr lang="en-US" dirty="0"/>
          </a:p>
        </p:txBody>
      </p:sp>
      <p:sp>
        <p:nvSpPr>
          <p:cNvPr id="3" name="Content Placeholder 2"/>
          <p:cNvSpPr>
            <a:spLocks noGrp="1"/>
          </p:cNvSpPr>
          <p:nvPr>
            <p:ph idx="1"/>
          </p:nvPr>
        </p:nvSpPr>
        <p:spPr>
          <a:xfrm>
            <a:off x="385012" y="1652098"/>
            <a:ext cx="9567228" cy="5112568"/>
          </a:xfrm>
        </p:spPr>
        <p:txBody>
          <a:bodyPr>
            <a:noAutofit/>
          </a:bodyPr>
          <a:lstStyle/>
          <a:p>
            <a:r>
              <a:rPr lang="en-US" dirty="0"/>
              <a:t> </a:t>
            </a:r>
            <a:r>
              <a:rPr lang="en-US" b="1" dirty="0">
                <a:solidFill>
                  <a:schemeClr val="tx1"/>
                </a:solidFill>
              </a:rPr>
              <a:t>Project proposal</a:t>
            </a:r>
            <a:r>
              <a:rPr lang="en-US" dirty="0">
                <a:solidFill>
                  <a:schemeClr val="tx1"/>
                </a:solidFill>
              </a:rPr>
              <a:t>:  </a:t>
            </a:r>
          </a:p>
          <a:p>
            <a:pPr lvl="1"/>
            <a:r>
              <a:rPr lang="en-US" sz="2800" dirty="0">
                <a:solidFill>
                  <a:schemeClr val="tx1"/>
                </a:solidFill>
              </a:rPr>
              <a:t>Have you analyzed risk of SEA? </a:t>
            </a:r>
            <a:endParaRPr lang="en-US" dirty="0">
              <a:solidFill>
                <a:schemeClr val="tx1"/>
              </a:solidFill>
            </a:endParaRPr>
          </a:p>
          <a:p>
            <a:pPr lvl="2"/>
            <a:r>
              <a:rPr lang="en-US" sz="1900" dirty="0">
                <a:solidFill>
                  <a:schemeClr val="tx1"/>
                </a:solidFill>
              </a:rPr>
              <a:t>Will your staff have one-on-one interactions with the beneficiaries? </a:t>
            </a:r>
          </a:p>
          <a:p>
            <a:pPr lvl="2"/>
            <a:r>
              <a:rPr lang="en-US" sz="1900" dirty="0">
                <a:solidFill>
                  <a:schemeClr val="tx1"/>
                </a:solidFill>
              </a:rPr>
              <a:t>Will your project include distribution of goods such as food, water, NFI, shelter, or cash?</a:t>
            </a:r>
          </a:p>
          <a:p>
            <a:pPr lvl="2"/>
            <a:r>
              <a:rPr lang="en-US" sz="1900" dirty="0">
                <a:solidFill>
                  <a:schemeClr val="tx1"/>
                </a:solidFill>
              </a:rPr>
              <a:t>Will your staff control or influence access to services such as livelihood opportunities, health care, education, etc.? </a:t>
            </a:r>
          </a:p>
          <a:p>
            <a:pPr lvl="1"/>
            <a:r>
              <a:rPr lang="en-US" sz="2800" dirty="0">
                <a:solidFill>
                  <a:schemeClr val="tx1"/>
                </a:solidFill>
              </a:rPr>
              <a:t>Does your proposal include activities/strategy (and budget) to reduce SEA risks? </a:t>
            </a:r>
            <a:endParaRPr lang="en-US" dirty="0">
              <a:solidFill>
                <a:schemeClr val="tx1"/>
              </a:solidFill>
            </a:endParaRPr>
          </a:p>
          <a:p>
            <a:pPr lvl="2"/>
            <a:r>
              <a:rPr lang="en-US" sz="1900" dirty="0">
                <a:solidFill>
                  <a:schemeClr val="tx1"/>
                </a:solidFill>
              </a:rPr>
              <a:t>Awareness raising materials or sessions</a:t>
            </a:r>
          </a:p>
          <a:p>
            <a:pPr lvl="2"/>
            <a:r>
              <a:rPr lang="en-US" sz="1900" dirty="0">
                <a:solidFill>
                  <a:schemeClr val="tx1"/>
                </a:solidFill>
              </a:rPr>
              <a:t>Training for beneficiaries and/or for staff on PSEA. </a:t>
            </a:r>
          </a:p>
          <a:p>
            <a:pPr lvl="2"/>
            <a:r>
              <a:rPr lang="en-US" sz="1900" dirty="0">
                <a:solidFill>
                  <a:schemeClr val="tx1"/>
                </a:solidFill>
              </a:rPr>
              <a:t>PSEA policy in place, including Code of Conduct</a:t>
            </a:r>
          </a:p>
          <a:p>
            <a:endParaRPr lang="en-US" sz="2200" dirty="0"/>
          </a:p>
        </p:txBody>
      </p:sp>
    </p:spTree>
    <p:extLst>
      <p:ext uri="{BB962C8B-B14F-4D97-AF65-F5344CB8AC3E}">
        <p14:creationId xmlns:p14="http://schemas.microsoft.com/office/powerpoint/2010/main" val="26279560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9829" y="560890"/>
            <a:ext cx="9336368" cy="914745"/>
          </a:xfrm>
        </p:spPr>
        <p:txBody>
          <a:bodyPr>
            <a:normAutofit fontScale="90000"/>
          </a:bodyPr>
          <a:lstStyle/>
          <a:p>
            <a:r>
              <a:rPr lang="en-GB" b="1" dirty="0"/>
              <a:t>PSEA in your Projects</a:t>
            </a:r>
            <a:br>
              <a:rPr lang="en-GB" dirty="0"/>
            </a:br>
            <a:endParaRPr lang="en-US" dirty="0"/>
          </a:p>
        </p:txBody>
      </p:sp>
      <p:sp>
        <p:nvSpPr>
          <p:cNvPr id="3" name="Content Placeholder 2"/>
          <p:cNvSpPr>
            <a:spLocks noGrp="1"/>
          </p:cNvSpPr>
          <p:nvPr>
            <p:ph idx="1"/>
          </p:nvPr>
        </p:nvSpPr>
        <p:spPr>
          <a:xfrm>
            <a:off x="368969" y="1475635"/>
            <a:ext cx="9567228" cy="5112568"/>
          </a:xfrm>
        </p:spPr>
        <p:txBody>
          <a:bodyPr>
            <a:noAutofit/>
          </a:bodyPr>
          <a:lstStyle/>
          <a:p>
            <a:r>
              <a:rPr lang="en-US" b="1" dirty="0">
                <a:solidFill>
                  <a:schemeClr val="tx1"/>
                </a:solidFill>
              </a:rPr>
              <a:t>Monitoring and Evaluation: </a:t>
            </a:r>
            <a:r>
              <a:rPr lang="en-US" dirty="0">
                <a:solidFill>
                  <a:schemeClr val="tx1"/>
                </a:solidFill>
              </a:rPr>
              <a:t>identify, collect, and analyze key indicators.</a:t>
            </a:r>
          </a:p>
          <a:p>
            <a:pPr marL="925830" lvl="3" indent="-342900">
              <a:lnSpc>
                <a:spcPct val="107000"/>
              </a:lnSpc>
              <a:spcBef>
                <a:spcPts val="0"/>
              </a:spcBef>
              <a:buFont typeface="Wingdings" panose="05000000000000000000" pitchFamily="2" charset="2"/>
              <a:buChar char=""/>
            </a:pPr>
            <a:r>
              <a:rPr lang="en-US" sz="2000" dirty="0">
                <a:solidFill>
                  <a:schemeClr val="tx1"/>
                </a:solidFill>
                <a:latin typeface="Calibri" panose="020F0502020204030204" pitchFamily="34" charset="0"/>
                <a:ea typeface="Calibri" panose="020F0502020204030204" pitchFamily="34" charset="0"/>
                <a:cs typeface="Times New Roman" panose="02020603050405020304" pitchFamily="18" charset="0"/>
              </a:rPr>
              <a:t>% of staff with signed Code of Conduct </a:t>
            </a:r>
          </a:p>
          <a:p>
            <a:pPr marL="925830" lvl="3" indent="-342900">
              <a:lnSpc>
                <a:spcPct val="107000"/>
              </a:lnSpc>
              <a:spcBef>
                <a:spcPts val="0"/>
              </a:spcBef>
              <a:buFont typeface="Wingdings" panose="05000000000000000000" pitchFamily="2" charset="2"/>
              <a:buChar char=""/>
            </a:pPr>
            <a:r>
              <a:rPr lang="en-US" sz="2000" dirty="0">
                <a:solidFill>
                  <a:schemeClr val="tx1"/>
                </a:solidFill>
                <a:latin typeface="Calibri" panose="020F0502020204030204" pitchFamily="34" charset="0"/>
                <a:ea typeface="Calibri" panose="020F0502020204030204" pitchFamily="34" charset="0"/>
                <a:cs typeface="Times New Roman" panose="02020603050405020304" pitchFamily="18" charset="0"/>
              </a:rPr>
              <a:t>% of staff who received briefings or trainings on PSEA</a:t>
            </a:r>
          </a:p>
          <a:p>
            <a:pPr marL="925830" lvl="3" indent="-342900">
              <a:lnSpc>
                <a:spcPct val="107000"/>
              </a:lnSpc>
              <a:spcBef>
                <a:spcPts val="0"/>
              </a:spcBef>
              <a:buFont typeface="Wingdings" panose="05000000000000000000" pitchFamily="2" charset="2"/>
              <a:buChar char=""/>
            </a:pPr>
            <a:r>
              <a:rPr lang="en-GB" sz="2000" dirty="0">
                <a:solidFill>
                  <a:schemeClr val="tx1"/>
                </a:solidFill>
                <a:latin typeface="Calibri" panose="020F0502020204030204" pitchFamily="34" charset="0"/>
                <a:ea typeface="Calibri" panose="020F0502020204030204" pitchFamily="34" charset="0"/>
                <a:cs typeface="Times New Roman" panose="02020603050405020304" pitchFamily="18" charset="0"/>
              </a:rPr>
              <a:t>% of activities where Code of Conduct and/or PSEA communication materials are displayed.</a:t>
            </a:r>
            <a:endParaRPr lang="en-US" sz="20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925830" lvl="3" indent="-342900">
              <a:lnSpc>
                <a:spcPct val="107000"/>
              </a:lnSpc>
              <a:spcBef>
                <a:spcPts val="0"/>
              </a:spcBef>
              <a:buFont typeface="Wingdings" panose="05000000000000000000" pitchFamily="2" charset="2"/>
              <a:buChar char=""/>
            </a:pPr>
            <a:r>
              <a:rPr lang="en-GB" sz="2000" dirty="0">
                <a:solidFill>
                  <a:schemeClr val="tx1"/>
                </a:solidFill>
                <a:latin typeface="Calibri" panose="020F0502020204030204" pitchFamily="34" charset="0"/>
                <a:ea typeface="Calibri" panose="020F0502020204030204" pitchFamily="34" charset="0"/>
                <a:cs typeface="Times New Roman" panose="02020603050405020304" pitchFamily="18" charset="0"/>
              </a:rPr>
              <a:t># of post-distribution or post-activity assessments, surveys, or feedback forms completed. These should include questions such as: </a:t>
            </a:r>
            <a:endParaRPr lang="en-US" sz="20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1500050" lvl="5" indent="-285750">
              <a:lnSpc>
                <a:spcPct val="107000"/>
              </a:lnSpc>
              <a:spcBef>
                <a:spcPts val="0"/>
              </a:spcBef>
              <a:buFont typeface="Courier New" panose="02070309020205020404" pitchFamily="49" charset="0"/>
              <a:buChar char="o"/>
            </a:pPr>
            <a:r>
              <a:rPr lang="en-GB" sz="2000" dirty="0">
                <a:solidFill>
                  <a:schemeClr val="tx1"/>
                </a:solidFill>
                <a:latin typeface="Calibri" panose="020F0502020204030204" pitchFamily="34" charset="0"/>
                <a:ea typeface="Calibri" panose="020F0502020204030204" pitchFamily="34" charset="0"/>
                <a:cs typeface="Times New Roman" panose="02020603050405020304" pitchFamily="18" charset="0"/>
              </a:rPr>
              <a:t>Did you feel safe? </a:t>
            </a:r>
            <a:endParaRPr lang="en-US" sz="20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1500050" lvl="5" indent="-285750">
              <a:lnSpc>
                <a:spcPct val="107000"/>
              </a:lnSpc>
              <a:spcBef>
                <a:spcPts val="0"/>
              </a:spcBef>
              <a:buFont typeface="Courier New" panose="02070309020205020404" pitchFamily="49" charset="0"/>
              <a:buChar char="o"/>
            </a:pPr>
            <a:r>
              <a:rPr lang="en-GB" sz="2000" dirty="0">
                <a:solidFill>
                  <a:schemeClr val="tx1"/>
                </a:solidFill>
                <a:latin typeface="Calibri" panose="020F0502020204030204" pitchFamily="34" charset="0"/>
                <a:ea typeface="Calibri" panose="020F0502020204030204" pitchFamily="34" charset="0"/>
                <a:cs typeface="Times New Roman" panose="02020603050405020304" pitchFamily="18" charset="0"/>
              </a:rPr>
              <a:t>Were you ever asked to pay or give anything in exchange for your assistance? </a:t>
            </a:r>
            <a:endParaRPr lang="en-US" sz="20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1500050" lvl="5" indent="-285750">
              <a:lnSpc>
                <a:spcPct val="107000"/>
              </a:lnSpc>
              <a:spcBef>
                <a:spcPts val="0"/>
              </a:spcBef>
              <a:spcAft>
                <a:spcPts val="800"/>
              </a:spcAft>
              <a:buFont typeface="Courier New" panose="02070309020205020404" pitchFamily="49" charset="0"/>
              <a:buChar char="o"/>
            </a:pPr>
            <a:r>
              <a:rPr lang="en-GB" sz="2000" dirty="0">
                <a:solidFill>
                  <a:schemeClr val="tx1"/>
                </a:solidFill>
                <a:latin typeface="Calibri" panose="020F0502020204030204" pitchFamily="34" charset="0"/>
                <a:ea typeface="Calibri" panose="020F0502020204030204" pitchFamily="34" charset="0"/>
                <a:cs typeface="Times New Roman" panose="02020603050405020304" pitchFamily="18" charset="0"/>
              </a:rPr>
              <a:t>Do you know how to report abuse or exploitation?</a:t>
            </a:r>
          </a:p>
          <a:p>
            <a:pPr marL="2014400" lvl="6" indent="-342900">
              <a:lnSpc>
                <a:spcPct val="107000"/>
              </a:lnSpc>
              <a:spcBef>
                <a:spcPts val="0"/>
              </a:spcBef>
              <a:spcAft>
                <a:spcPts val="800"/>
              </a:spcAft>
              <a:buFont typeface="Wingdings" panose="05000000000000000000" pitchFamily="2" charset="2"/>
              <a:buChar char="ü"/>
            </a:pPr>
            <a:r>
              <a:rPr lang="en-GB" sz="2000" dirty="0">
                <a:solidFill>
                  <a:srgbClr val="FF0000"/>
                </a:solidFill>
                <a:latin typeface="Calibri" panose="020F0502020204030204" pitchFamily="34" charset="0"/>
                <a:ea typeface="Calibri" panose="020F0502020204030204" pitchFamily="34" charset="0"/>
                <a:cs typeface="Times New Roman" panose="02020603050405020304" pitchFamily="18" charset="0"/>
              </a:rPr>
              <a:t>Future activities should be modified based on this feedback!</a:t>
            </a:r>
            <a:endParaRPr lang="en-US" sz="20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endParaRPr lang="en-US" sz="2200" dirty="0"/>
          </a:p>
        </p:txBody>
      </p:sp>
    </p:spTree>
    <p:extLst>
      <p:ext uri="{BB962C8B-B14F-4D97-AF65-F5344CB8AC3E}">
        <p14:creationId xmlns:p14="http://schemas.microsoft.com/office/powerpoint/2010/main" val="1316675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9829" y="560890"/>
            <a:ext cx="9352411" cy="1091208"/>
          </a:xfrm>
        </p:spPr>
        <p:txBody>
          <a:bodyPr>
            <a:normAutofit/>
          </a:bodyPr>
          <a:lstStyle/>
          <a:p>
            <a:r>
              <a:rPr lang="en-GB" b="1" dirty="0"/>
              <a:t>PSEA in your Projects</a:t>
            </a:r>
            <a:br>
              <a:rPr lang="en-GB" dirty="0"/>
            </a:br>
            <a:endParaRPr lang="en-US" dirty="0"/>
          </a:p>
        </p:txBody>
      </p:sp>
      <p:sp>
        <p:nvSpPr>
          <p:cNvPr id="3" name="Content Placeholder 2"/>
          <p:cNvSpPr>
            <a:spLocks noGrp="1"/>
          </p:cNvSpPr>
          <p:nvPr>
            <p:ph idx="1"/>
          </p:nvPr>
        </p:nvSpPr>
        <p:spPr>
          <a:xfrm>
            <a:off x="385012" y="1652098"/>
            <a:ext cx="9567228" cy="5112568"/>
          </a:xfrm>
        </p:spPr>
        <p:txBody>
          <a:bodyPr>
            <a:noAutofit/>
          </a:bodyPr>
          <a:lstStyle/>
          <a:p>
            <a:r>
              <a:rPr lang="en-US" b="1" dirty="0">
                <a:solidFill>
                  <a:schemeClr val="tx1"/>
                </a:solidFill>
              </a:rPr>
              <a:t>Staff Training: </a:t>
            </a:r>
            <a:r>
              <a:rPr lang="en-US" dirty="0">
                <a:solidFill>
                  <a:schemeClr val="tx1"/>
                </a:solidFill>
              </a:rPr>
              <a:t>Assess the need for staff training on PSEA, and plan/budget for trainings as required. </a:t>
            </a:r>
          </a:p>
          <a:p>
            <a:r>
              <a:rPr lang="en-US" b="1" dirty="0">
                <a:solidFill>
                  <a:schemeClr val="tx1"/>
                </a:solidFill>
              </a:rPr>
              <a:t>Outreach and awareness raising: </a:t>
            </a:r>
            <a:r>
              <a:rPr lang="en-US" dirty="0">
                <a:solidFill>
                  <a:schemeClr val="tx1"/>
                </a:solidFill>
              </a:rPr>
              <a:t>Key Messages should include:</a:t>
            </a:r>
            <a:endParaRPr lang="en-US" sz="2000" b="1" dirty="0">
              <a:solidFill>
                <a:schemeClr val="tx1"/>
              </a:solidFill>
            </a:endParaRPr>
          </a:p>
          <a:p>
            <a:pPr lvl="1"/>
            <a:r>
              <a:rPr lang="en-GB" sz="2000" dirty="0">
                <a:solidFill>
                  <a:schemeClr val="tx1"/>
                </a:solidFill>
              </a:rPr>
              <a:t>This humanitarian assistance is free.</a:t>
            </a:r>
            <a:endParaRPr lang="en-US" sz="2000" dirty="0">
              <a:solidFill>
                <a:schemeClr val="tx1"/>
              </a:solidFill>
            </a:endParaRPr>
          </a:p>
          <a:p>
            <a:pPr lvl="1"/>
            <a:r>
              <a:rPr lang="en-GB" sz="2400" dirty="0">
                <a:solidFill>
                  <a:schemeClr val="tx1"/>
                </a:solidFill>
              </a:rPr>
              <a:t>You should not be asked to give money or anything else in return for your assistance. </a:t>
            </a:r>
            <a:endParaRPr lang="en-US" sz="2400" dirty="0">
              <a:solidFill>
                <a:schemeClr val="tx1"/>
              </a:solidFill>
            </a:endParaRPr>
          </a:p>
          <a:p>
            <a:pPr lvl="1"/>
            <a:r>
              <a:rPr lang="en-GB" sz="2400" dirty="0">
                <a:solidFill>
                  <a:schemeClr val="tx1"/>
                </a:solidFill>
              </a:rPr>
              <a:t>If you feel unsafe or wish to file a </a:t>
            </a:r>
            <a:r>
              <a:rPr lang="en-GB" sz="2400" b="1" dirty="0">
                <a:solidFill>
                  <a:schemeClr val="tx1"/>
                </a:solidFill>
              </a:rPr>
              <a:t>confidential</a:t>
            </a:r>
            <a:r>
              <a:rPr lang="en-GB" sz="2400" dirty="0">
                <a:solidFill>
                  <a:schemeClr val="tx1"/>
                </a:solidFill>
              </a:rPr>
              <a:t> complaint, please call the</a:t>
            </a:r>
            <a:r>
              <a:rPr lang="en-GB" sz="2400" b="1" dirty="0">
                <a:solidFill>
                  <a:schemeClr val="tx1"/>
                </a:solidFill>
              </a:rPr>
              <a:t> free</a:t>
            </a:r>
            <a:r>
              <a:rPr lang="en-GB" sz="2400" dirty="0">
                <a:solidFill>
                  <a:schemeClr val="tx1"/>
                </a:solidFill>
              </a:rPr>
              <a:t> UN IDP Information Centre Hot Line (</a:t>
            </a:r>
            <a:r>
              <a:rPr lang="en-GB" sz="2400" b="1" dirty="0">
                <a:solidFill>
                  <a:schemeClr val="tx1"/>
                </a:solidFill>
              </a:rPr>
              <a:t>80069999</a:t>
            </a:r>
            <a:r>
              <a:rPr lang="en-GB" sz="2400" dirty="0">
                <a:solidFill>
                  <a:schemeClr val="tx1"/>
                </a:solidFill>
              </a:rPr>
              <a:t>).</a:t>
            </a:r>
            <a:endParaRPr lang="en-US" sz="3600" b="1" dirty="0">
              <a:solidFill>
                <a:schemeClr val="tx1"/>
              </a:solidFill>
            </a:endParaRPr>
          </a:p>
          <a:p>
            <a:endParaRPr lang="en-US" sz="2200" dirty="0"/>
          </a:p>
        </p:txBody>
      </p:sp>
    </p:spTree>
    <p:extLst>
      <p:ext uri="{BB962C8B-B14F-4D97-AF65-F5344CB8AC3E}">
        <p14:creationId xmlns:p14="http://schemas.microsoft.com/office/powerpoint/2010/main" val="22071125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2451" y="298174"/>
            <a:ext cx="9585462" cy="1356360"/>
          </a:xfrm>
        </p:spPr>
        <p:txBody>
          <a:bodyPr/>
          <a:lstStyle/>
          <a:p>
            <a:r>
              <a:rPr lang="en-US" b="1" dirty="0"/>
              <a:t>PSEA Resources</a:t>
            </a:r>
          </a:p>
        </p:txBody>
      </p:sp>
      <p:sp>
        <p:nvSpPr>
          <p:cNvPr id="3" name="Content Placeholder 2"/>
          <p:cNvSpPr>
            <a:spLocks noGrp="1"/>
          </p:cNvSpPr>
          <p:nvPr>
            <p:ph idx="1"/>
          </p:nvPr>
        </p:nvSpPr>
        <p:spPr>
          <a:xfrm>
            <a:off x="552451" y="2007704"/>
            <a:ext cx="10551330" cy="4072983"/>
          </a:xfrm>
        </p:spPr>
        <p:txBody>
          <a:bodyPr>
            <a:noAutofit/>
          </a:bodyPr>
          <a:lstStyle/>
          <a:p>
            <a:pPr>
              <a:spcAft>
                <a:spcPts val="600"/>
              </a:spcAft>
            </a:pPr>
            <a:r>
              <a:rPr lang="en-US" sz="2400" b="1" dirty="0">
                <a:solidFill>
                  <a:schemeClr val="tx1"/>
                </a:solidFill>
              </a:rPr>
              <a:t>Iraq PSEA Network</a:t>
            </a:r>
            <a:r>
              <a:rPr lang="en-US" sz="2400" dirty="0">
                <a:solidFill>
                  <a:schemeClr val="tx1"/>
                </a:solidFill>
              </a:rPr>
              <a:t>: Jennifer Emond, </a:t>
            </a:r>
            <a:r>
              <a:rPr lang="en-US" sz="2400" dirty="0" err="1">
                <a:solidFill>
                  <a:schemeClr val="tx1"/>
                </a:solidFill>
              </a:rPr>
              <a:t>emond@unfpa.org</a:t>
            </a:r>
            <a:r>
              <a:rPr lang="en-US" sz="2400" dirty="0">
                <a:solidFill>
                  <a:schemeClr val="tx1"/>
                </a:solidFill>
              </a:rPr>
              <a:t>; 07510157328; - Douglas Jennings, </a:t>
            </a:r>
            <a:r>
              <a:rPr lang="en-US" sz="2400" dirty="0" err="1">
                <a:solidFill>
                  <a:schemeClr val="tx1"/>
                </a:solidFill>
              </a:rPr>
              <a:t>douglas.jennings@wfp.org</a:t>
            </a:r>
            <a:r>
              <a:rPr lang="en-US" sz="2400" dirty="0">
                <a:solidFill>
                  <a:schemeClr val="tx1"/>
                </a:solidFill>
              </a:rPr>
              <a:t>, 07827806774</a:t>
            </a:r>
          </a:p>
          <a:p>
            <a:pPr>
              <a:spcAft>
                <a:spcPts val="600"/>
              </a:spcAft>
            </a:pPr>
            <a:r>
              <a:rPr lang="en-US" sz="2400" b="1" dirty="0">
                <a:solidFill>
                  <a:schemeClr val="tx1"/>
                </a:solidFill>
              </a:rPr>
              <a:t>Global PSEA Task Force – Tools</a:t>
            </a:r>
            <a:r>
              <a:rPr lang="en-US" sz="2400" dirty="0">
                <a:solidFill>
                  <a:schemeClr val="tx1"/>
                </a:solidFill>
              </a:rPr>
              <a:t>: http://</a:t>
            </a:r>
            <a:r>
              <a:rPr lang="en-US" sz="2400" dirty="0" err="1">
                <a:solidFill>
                  <a:schemeClr val="tx1"/>
                </a:solidFill>
              </a:rPr>
              <a:t>pseataskforce.org</a:t>
            </a:r>
            <a:r>
              <a:rPr lang="en-US" sz="2400" dirty="0">
                <a:solidFill>
                  <a:schemeClr val="tx1"/>
                </a:solidFill>
              </a:rPr>
              <a:t>/</a:t>
            </a:r>
          </a:p>
          <a:p>
            <a:pPr>
              <a:spcAft>
                <a:spcPts val="600"/>
              </a:spcAft>
            </a:pPr>
            <a:r>
              <a:rPr lang="en-US" sz="2400" b="1" dirty="0">
                <a:solidFill>
                  <a:schemeClr val="tx1"/>
                </a:solidFill>
              </a:rPr>
              <a:t>PSEA Implementation Quick Reference Handbook</a:t>
            </a:r>
            <a:r>
              <a:rPr lang="en-US" sz="2400" dirty="0">
                <a:solidFill>
                  <a:schemeClr val="tx1"/>
                </a:solidFill>
              </a:rPr>
              <a:t>: http://</a:t>
            </a:r>
            <a:r>
              <a:rPr lang="en-US" sz="2400" dirty="0" err="1">
                <a:solidFill>
                  <a:schemeClr val="tx1"/>
                </a:solidFill>
              </a:rPr>
              <a:t>www.chsalliance.org</a:t>
            </a:r>
            <a:r>
              <a:rPr lang="en-US" sz="2400" dirty="0">
                <a:solidFill>
                  <a:schemeClr val="tx1"/>
                </a:solidFill>
              </a:rPr>
              <a:t>/files/files/</a:t>
            </a:r>
            <a:r>
              <a:rPr lang="en-US" sz="2400" dirty="0" err="1">
                <a:solidFill>
                  <a:schemeClr val="tx1"/>
                </a:solidFill>
              </a:rPr>
              <a:t>PSEA%Handbook.pdf</a:t>
            </a:r>
            <a:endParaRPr lang="en-US" sz="2400" dirty="0">
              <a:solidFill>
                <a:schemeClr val="tx1"/>
              </a:solidFill>
            </a:endParaRPr>
          </a:p>
          <a:p>
            <a:pPr>
              <a:spcAft>
                <a:spcPts val="600"/>
              </a:spcAft>
            </a:pPr>
            <a:r>
              <a:rPr lang="en-US" sz="2400" b="1" dirty="0">
                <a:solidFill>
                  <a:schemeClr val="tx1"/>
                </a:solidFill>
              </a:rPr>
              <a:t>Frequently Asked Questions</a:t>
            </a:r>
            <a:r>
              <a:rPr lang="en-US" sz="2400" dirty="0">
                <a:solidFill>
                  <a:schemeClr val="tx1"/>
                </a:solidFill>
              </a:rPr>
              <a:t>: http://</a:t>
            </a:r>
            <a:r>
              <a:rPr lang="en-US" sz="2400" dirty="0" err="1">
                <a:solidFill>
                  <a:schemeClr val="tx1"/>
                </a:solidFill>
              </a:rPr>
              <a:t>www.pseataskforce.org</a:t>
            </a:r>
            <a:r>
              <a:rPr lang="en-US" sz="2400" dirty="0">
                <a:solidFill>
                  <a:schemeClr val="tx1"/>
                </a:solidFill>
              </a:rPr>
              <a:t>/uploads/tools/faqsseabyunpersonnelandpartners_echaecpsunandngotaskforceonpsea_english.pdf</a:t>
            </a:r>
          </a:p>
          <a:p>
            <a:pPr marL="0" indent="0">
              <a:buNone/>
            </a:pPr>
            <a:endParaRPr lang="en-US" sz="1800" dirty="0"/>
          </a:p>
        </p:txBody>
      </p:sp>
    </p:spTree>
    <p:extLst>
      <p:ext uri="{BB962C8B-B14F-4D97-AF65-F5344CB8AC3E}">
        <p14:creationId xmlns:p14="http://schemas.microsoft.com/office/powerpoint/2010/main" val="41874669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4BBE12A-8F61-4B2B-ABF9-1353482EEE26}"/>
              </a:ext>
            </a:extLst>
          </p:cNvPr>
          <p:cNvSpPr/>
          <p:nvPr/>
        </p:nvSpPr>
        <p:spPr>
          <a:xfrm>
            <a:off x="3419060" y="757055"/>
            <a:ext cx="5287617" cy="646331"/>
          </a:xfrm>
          <a:prstGeom prst="rect">
            <a:avLst/>
          </a:prstGeom>
        </p:spPr>
        <p:txBody>
          <a:bodyPr wrap="square">
            <a:spAutoFit/>
          </a:bodyPr>
          <a:lstStyle/>
          <a:p>
            <a:pPr algn="ctr"/>
            <a:r>
              <a:rPr lang="en-US" sz="3600" b="1" dirty="0"/>
              <a:t>Thank You </a:t>
            </a:r>
          </a:p>
        </p:txBody>
      </p:sp>
      <p:pic>
        <p:nvPicPr>
          <p:cNvPr id="5" name="Picture 4">
            <a:extLst>
              <a:ext uri="{FF2B5EF4-FFF2-40B4-BE49-F238E27FC236}">
                <a16:creationId xmlns:a16="http://schemas.microsoft.com/office/drawing/2014/main" id="{4DC4296F-E0C2-4492-99F1-CDF3A25CEE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2107096"/>
            <a:ext cx="12192000" cy="4750904"/>
          </a:xfrm>
          <a:prstGeom prst="rect">
            <a:avLst/>
          </a:prstGeom>
        </p:spPr>
      </p:pic>
    </p:spTree>
    <p:extLst>
      <p:ext uri="{BB962C8B-B14F-4D97-AF65-F5344CB8AC3E}">
        <p14:creationId xmlns:p14="http://schemas.microsoft.com/office/powerpoint/2010/main" val="2064714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 4 Key Elements</a:t>
            </a:r>
          </a:p>
        </p:txBody>
      </p:sp>
      <p:sp>
        <p:nvSpPr>
          <p:cNvPr id="3" name="Content Placeholder 2"/>
          <p:cNvSpPr>
            <a:spLocks noGrp="1"/>
          </p:cNvSpPr>
          <p:nvPr>
            <p:ph idx="1"/>
          </p:nvPr>
        </p:nvSpPr>
        <p:spPr/>
        <p:txBody>
          <a:bodyPr/>
          <a:lstStyle/>
          <a:p>
            <a:pPr algn="just">
              <a:spcBef>
                <a:spcPts val="0"/>
              </a:spcBef>
              <a:spcAft>
                <a:spcPts val="0"/>
              </a:spcAft>
            </a:pPr>
            <a:r>
              <a:rPr lang="en-GB" sz="2000" u="sng" dirty="0">
                <a:solidFill>
                  <a:schemeClr val="tx1"/>
                </a:solidFill>
              </a:rPr>
              <a:t>2. Meaningful access</a:t>
            </a:r>
            <a:r>
              <a:rPr lang="en-GB" sz="2000" dirty="0">
                <a:solidFill>
                  <a:schemeClr val="tx1"/>
                </a:solidFill>
              </a:rPr>
              <a:t>: Ensure access to assistance in proportion to need and without barriers (e.g. physical, financial, discrimination, information). Pay attention to those who are particularly vulnerable or have difficulty accessing services. </a:t>
            </a:r>
          </a:p>
          <a:p>
            <a:pPr algn="just">
              <a:spcBef>
                <a:spcPts val="0"/>
              </a:spcBef>
              <a:spcAft>
                <a:spcPts val="0"/>
              </a:spcAft>
            </a:pPr>
            <a:endParaRPr lang="en-GB" sz="2000" dirty="0">
              <a:solidFill>
                <a:schemeClr val="tx1"/>
              </a:solidFill>
            </a:endParaRPr>
          </a:p>
          <a:p>
            <a:pPr algn="just">
              <a:spcBef>
                <a:spcPts val="0"/>
              </a:spcBef>
              <a:spcAft>
                <a:spcPts val="0"/>
              </a:spcAft>
            </a:pPr>
            <a:r>
              <a:rPr lang="en-GB" sz="2000" u="sng" dirty="0">
                <a:solidFill>
                  <a:schemeClr val="tx1"/>
                </a:solidFill>
              </a:rPr>
              <a:t>Examples</a:t>
            </a:r>
            <a:r>
              <a:rPr lang="en-GB" sz="2000" dirty="0">
                <a:solidFill>
                  <a:schemeClr val="tx1"/>
                </a:solidFill>
              </a:rPr>
              <a:t>: </a:t>
            </a:r>
          </a:p>
          <a:p>
            <a:pPr lvl="1" algn="just">
              <a:spcBef>
                <a:spcPts val="0"/>
              </a:spcBef>
              <a:spcAft>
                <a:spcPts val="0"/>
              </a:spcAft>
            </a:pPr>
            <a:r>
              <a:rPr lang="en-GB" sz="2000" dirty="0">
                <a:solidFill>
                  <a:schemeClr val="tx1">
                    <a:lumMod val="65000"/>
                    <a:lumOff val="35000"/>
                  </a:schemeClr>
                </a:solidFill>
                <a:latin typeface="+mn-lt"/>
              </a:rPr>
              <a:t>Consult with all population groups (AGD approach) to identify specific needs and challenges they may face. </a:t>
            </a:r>
          </a:p>
          <a:p>
            <a:pPr lvl="1" algn="just">
              <a:spcBef>
                <a:spcPts val="0"/>
              </a:spcBef>
              <a:spcAft>
                <a:spcPts val="0"/>
              </a:spcAft>
            </a:pPr>
            <a:r>
              <a:rPr lang="en-GB" sz="2000" dirty="0">
                <a:solidFill>
                  <a:schemeClr val="tx1">
                    <a:lumMod val="65000"/>
                    <a:lumOff val="35000"/>
                  </a:schemeClr>
                </a:solidFill>
                <a:latin typeface="+mn-lt"/>
              </a:rPr>
              <a:t>Develop vulnerability criteria. </a:t>
            </a:r>
          </a:p>
          <a:p>
            <a:pPr lvl="1" algn="just">
              <a:spcBef>
                <a:spcPts val="0"/>
              </a:spcBef>
              <a:spcAft>
                <a:spcPts val="0"/>
              </a:spcAft>
            </a:pPr>
            <a:r>
              <a:rPr lang="en-GB" sz="2000" dirty="0">
                <a:solidFill>
                  <a:schemeClr val="tx1">
                    <a:lumMod val="65000"/>
                    <a:lumOff val="35000"/>
                  </a:schemeClr>
                </a:solidFill>
                <a:latin typeface="+mn-lt"/>
              </a:rPr>
              <a:t>Make adaptation to infrastructures to ensure services can be accessed by persons with reduced mobility. </a:t>
            </a:r>
          </a:p>
          <a:p>
            <a:pPr lvl="1" algn="just">
              <a:spcBef>
                <a:spcPts val="0"/>
              </a:spcBef>
              <a:spcAft>
                <a:spcPts val="0"/>
              </a:spcAft>
            </a:pPr>
            <a:r>
              <a:rPr lang="en-GB" sz="2000" dirty="0">
                <a:solidFill>
                  <a:schemeClr val="tx1">
                    <a:lumMod val="65000"/>
                    <a:lumOff val="35000"/>
                  </a:schemeClr>
                </a:solidFill>
                <a:latin typeface="+mn-lt"/>
              </a:rPr>
              <a:t>Monitor access to services, potential discrimination and services being diverted. </a:t>
            </a:r>
          </a:p>
        </p:txBody>
      </p:sp>
    </p:spTree>
    <p:extLst>
      <p:ext uri="{BB962C8B-B14F-4D97-AF65-F5344CB8AC3E}">
        <p14:creationId xmlns:p14="http://schemas.microsoft.com/office/powerpoint/2010/main" val="3305632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 4 Key Elements</a:t>
            </a:r>
          </a:p>
        </p:txBody>
      </p:sp>
      <p:sp>
        <p:nvSpPr>
          <p:cNvPr id="3" name="Content Placeholder 2"/>
          <p:cNvSpPr>
            <a:spLocks noGrp="1"/>
          </p:cNvSpPr>
          <p:nvPr>
            <p:ph idx="1"/>
          </p:nvPr>
        </p:nvSpPr>
        <p:spPr/>
        <p:txBody>
          <a:bodyPr/>
          <a:lstStyle/>
          <a:p>
            <a:pPr marL="400050" algn="just"/>
            <a:r>
              <a:rPr lang="en-GB" sz="2000" u="sng" dirty="0">
                <a:solidFill>
                  <a:schemeClr val="tx1"/>
                </a:solidFill>
              </a:rPr>
              <a:t>3. Accountability</a:t>
            </a:r>
            <a:r>
              <a:rPr lang="en-GB" sz="2000" dirty="0">
                <a:solidFill>
                  <a:schemeClr val="tx1"/>
                </a:solidFill>
              </a:rPr>
              <a:t>: Set up appropriate mechanisms through which affected populations can measure the adequacy of interventions and address concerns or complaints.</a:t>
            </a:r>
          </a:p>
          <a:p>
            <a:pPr marL="400050" algn="just"/>
            <a:endParaRPr lang="en-GB" sz="2000" dirty="0">
              <a:solidFill>
                <a:schemeClr val="tx1">
                  <a:lumMod val="65000"/>
                  <a:lumOff val="35000"/>
                </a:schemeClr>
              </a:solidFill>
            </a:endParaRPr>
          </a:p>
          <a:p>
            <a:pPr marL="400050" algn="just"/>
            <a:r>
              <a:rPr lang="en-GB" sz="2000" u="sng" dirty="0">
                <a:solidFill>
                  <a:schemeClr val="tx1"/>
                </a:solidFill>
              </a:rPr>
              <a:t>Examples: </a:t>
            </a:r>
          </a:p>
          <a:p>
            <a:pPr marL="800100" lvl="1" algn="just"/>
            <a:r>
              <a:rPr lang="en-US" sz="2000" dirty="0">
                <a:solidFill>
                  <a:schemeClr val="tx1">
                    <a:lumMod val="65000"/>
                    <a:lumOff val="35000"/>
                  </a:schemeClr>
                </a:solidFill>
                <a:latin typeface="+mn-lt"/>
              </a:rPr>
              <a:t>Be transparent (provide information about how to access assistance).</a:t>
            </a:r>
          </a:p>
          <a:p>
            <a:pPr marL="800100" lvl="1" algn="just"/>
            <a:r>
              <a:rPr lang="en-US" sz="2000" dirty="0">
                <a:solidFill>
                  <a:schemeClr val="tx1">
                    <a:lumMod val="65000"/>
                    <a:lumOff val="35000"/>
                  </a:schemeClr>
                </a:solidFill>
                <a:latin typeface="+mn-lt"/>
              </a:rPr>
              <a:t>Monitor how assistance is delivered – is it reaching the identified population? </a:t>
            </a:r>
          </a:p>
          <a:p>
            <a:pPr marL="800100" lvl="1" algn="just"/>
            <a:r>
              <a:rPr lang="en-US" sz="2000" dirty="0">
                <a:solidFill>
                  <a:schemeClr val="tx1">
                    <a:lumMod val="65000"/>
                    <a:lumOff val="35000"/>
                  </a:schemeClr>
                </a:solidFill>
                <a:latin typeface="+mn-lt"/>
              </a:rPr>
              <a:t>Is it meeting the needs identified?  Set-up comprehensive complaints mechanism.</a:t>
            </a:r>
            <a:endParaRPr lang="en-GB" sz="2000" dirty="0">
              <a:solidFill>
                <a:schemeClr val="tx1">
                  <a:lumMod val="65000"/>
                  <a:lumOff val="35000"/>
                </a:schemeClr>
              </a:solidFill>
              <a:latin typeface="+mn-lt"/>
            </a:endParaRPr>
          </a:p>
          <a:p>
            <a:pPr marL="800100" lvl="1" algn="just"/>
            <a:endParaRPr lang="en-GB" sz="1600" b="1" dirty="0">
              <a:solidFill>
                <a:schemeClr val="tx1">
                  <a:lumMod val="65000"/>
                  <a:lumOff val="35000"/>
                </a:schemeClr>
              </a:solidFill>
              <a:latin typeface="Verbana (Body)"/>
            </a:endParaRPr>
          </a:p>
        </p:txBody>
      </p:sp>
    </p:spTree>
    <p:extLst>
      <p:ext uri="{BB962C8B-B14F-4D97-AF65-F5344CB8AC3E}">
        <p14:creationId xmlns:p14="http://schemas.microsoft.com/office/powerpoint/2010/main" val="3723816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0" y="4191001"/>
            <a:ext cx="8953500" cy="3657599"/>
          </a:xfrm>
        </p:spPr>
        <p:txBody>
          <a:bodyPr>
            <a:normAutofit/>
          </a:bodyPr>
          <a:lstStyle/>
          <a:p>
            <a:pPr algn="l" rtl="0">
              <a:defRPr/>
            </a:pPr>
            <a:endParaRPr lang="en-GB" sz="2000" dirty="0">
              <a:ea typeface="ＭＳ Ｐゴシック" charset="0"/>
              <a:cs typeface="Arial" charset="0"/>
            </a:endParaRPr>
          </a:p>
          <a:p>
            <a:pPr algn="l" rtl="0">
              <a:defRPr/>
            </a:pPr>
            <a:endParaRPr lang="en-US" sz="2000" dirty="0"/>
          </a:p>
          <a:p>
            <a:pPr marL="0" indent="0">
              <a:buNone/>
            </a:pPr>
            <a:r>
              <a:rPr lang="en-US" sz="2000" dirty="0"/>
              <a:t> </a:t>
            </a:r>
            <a:endParaRPr lang="ar-IQ" sz="2000" dirty="0"/>
          </a:p>
        </p:txBody>
      </p:sp>
      <p:sp>
        <p:nvSpPr>
          <p:cNvPr id="6" name="Title 4"/>
          <p:cNvSpPr>
            <a:spLocks noGrp="1"/>
          </p:cNvSpPr>
          <p:nvPr>
            <p:ph type="title"/>
          </p:nvPr>
        </p:nvSpPr>
        <p:spPr>
          <a:xfrm>
            <a:off x="1638300" y="274638"/>
            <a:ext cx="8915400" cy="1143000"/>
          </a:xfrm>
        </p:spPr>
        <p:txBody>
          <a:bodyPr>
            <a:normAutofit/>
          </a:bodyPr>
          <a:lstStyle/>
          <a:p>
            <a:pPr algn="l"/>
            <a:r>
              <a:rPr lang="en-GB" altLang="en-US" sz="3200" b="1" dirty="0">
                <a:cs typeface="Arial" pitchFamily="34" charset="0"/>
              </a:rPr>
              <a:t>AAP includes: </a:t>
            </a:r>
            <a:endParaRPr lang="ar-IQ" sz="3200" b="1" dirty="0"/>
          </a:p>
        </p:txBody>
      </p:sp>
      <p:sp>
        <p:nvSpPr>
          <p:cNvPr id="7" name="Rectangle 6"/>
          <p:cNvSpPr/>
          <p:nvPr/>
        </p:nvSpPr>
        <p:spPr>
          <a:xfrm>
            <a:off x="2438400" y="5715000"/>
            <a:ext cx="7467600" cy="609600"/>
          </a:xfrm>
          <a:prstGeom prst="rect">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
        <p:nvSpPr>
          <p:cNvPr id="8" name="TextBox 7"/>
          <p:cNvSpPr txBox="1"/>
          <p:nvPr/>
        </p:nvSpPr>
        <p:spPr>
          <a:xfrm>
            <a:off x="1138646" y="5835134"/>
            <a:ext cx="9906000" cy="369332"/>
          </a:xfrm>
          <a:prstGeom prst="rect">
            <a:avLst/>
          </a:prstGeom>
          <a:solidFill>
            <a:schemeClr val="bg1"/>
          </a:solidFill>
        </p:spPr>
        <p:txBody>
          <a:bodyPr wrap="square" rtlCol="1">
            <a:spAutoFit/>
          </a:bodyPr>
          <a:lstStyle/>
          <a:p>
            <a:pPr algn="ctr"/>
            <a:r>
              <a:rPr lang="en-US" i="1" dirty="0"/>
              <a:t> (commitments endorsed by the Interagency Standing Committee, 2011)</a:t>
            </a:r>
            <a:endParaRPr lang="ar-IQ" dirty="0"/>
          </a:p>
        </p:txBody>
      </p:sp>
      <p:sp>
        <p:nvSpPr>
          <p:cNvPr id="9" name="Oval 8"/>
          <p:cNvSpPr/>
          <p:nvPr/>
        </p:nvSpPr>
        <p:spPr>
          <a:xfrm>
            <a:off x="3429000" y="1264920"/>
            <a:ext cx="2438400" cy="2438400"/>
          </a:xfrm>
          <a:prstGeom prst="ellipse">
            <a:avLst/>
          </a:prstGeom>
          <a:solidFill>
            <a:srgbClr val="FBC842">
              <a:alpha val="54902"/>
            </a:srgbClr>
          </a:solidFill>
          <a:ln>
            <a:solidFill>
              <a:srgbClr val="FBC842">
                <a:alpha val="52941"/>
              </a:srgbClr>
            </a:solidFill>
          </a:ln>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0" name="TextBox 9"/>
          <p:cNvSpPr txBox="1"/>
          <p:nvPr/>
        </p:nvSpPr>
        <p:spPr>
          <a:xfrm>
            <a:off x="3467100" y="1453068"/>
            <a:ext cx="2362200" cy="2062103"/>
          </a:xfrm>
          <a:prstGeom prst="rect">
            <a:avLst/>
          </a:prstGeom>
          <a:noFill/>
        </p:spPr>
        <p:txBody>
          <a:bodyPr wrap="square" rtlCol="1">
            <a:spAutoFit/>
          </a:bodyPr>
          <a:lstStyle/>
          <a:p>
            <a:pPr algn="ctr"/>
            <a:r>
              <a:rPr lang="en-GB" sz="2800" b="1" u="sng" dirty="0">
                <a:ea typeface="ＭＳ Ｐゴシック" charset="0"/>
                <a:cs typeface="Arial" charset="0"/>
              </a:rPr>
              <a:t>Trans-</a:t>
            </a:r>
            <a:r>
              <a:rPr lang="en-GB" sz="2800" b="1" u="sng" dirty="0" err="1">
                <a:ea typeface="ＭＳ Ｐゴシック" charset="0"/>
                <a:cs typeface="Arial" charset="0"/>
              </a:rPr>
              <a:t>parency</a:t>
            </a:r>
            <a:r>
              <a:rPr lang="en-GB" sz="2800" b="1" dirty="0">
                <a:ea typeface="ＭＳ Ｐゴシック" charset="0"/>
                <a:cs typeface="Arial" charset="0"/>
              </a:rPr>
              <a:t>:</a:t>
            </a:r>
            <a:r>
              <a:rPr lang="en-GB" sz="2000" b="1" dirty="0">
                <a:ea typeface="ＭＳ Ｐゴシック" charset="0"/>
                <a:cs typeface="Arial" charset="0"/>
              </a:rPr>
              <a:t> </a:t>
            </a:r>
          </a:p>
          <a:p>
            <a:pPr algn="ctr"/>
            <a:r>
              <a:rPr lang="en-US" dirty="0">
                <a:ea typeface="ＭＳ Ｐゴシック" charset="0"/>
                <a:cs typeface="Arial" charset="0"/>
              </a:rPr>
              <a:t>Provide timely and adequate information</a:t>
            </a:r>
          </a:p>
          <a:p>
            <a:pPr algn="ctr"/>
            <a:endParaRPr lang="ar-IQ" dirty="0"/>
          </a:p>
        </p:txBody>
      </p:sp>
      <p:sp>
        <p:nvSpPr>
          <p:cNvPr id="11" name="Oval 10"/>
          <p:cNvSpPr/>
          <p:nvPr/>
        </p:nvSpPr>
        <p:spPr>
          <a:xfrm>
            <a:off x="6472646" y="434828"/>
            <a:ext cx="3429000" cy="3429000"/>
          </a:xfrm>
          <a:prstGeom prst="ellipse">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
        <p:nvSpPr>
          <p:cNvPr id="12" name="TextBox 11"/>
          <p:cNvSpPr txBox="1"/>
          <p:nvPr/>
        </p:nvSpPr>
        <p:spPr>
          <a:xfrm>
            <a:off x="6851469" y="657726"/>
            <a:ext cx="2693584" cy="3323987"/>
          </a:xfrm>
          <a:prstGeom prst="rect">
            <a:avLst/>
          </a:prstGeom>
          <a:noFill/>
        </p:spPr>
        <p:txBody>
          <a:bodyPr wrap="square" rtlCol="1">
            <a:spAutoFit/>
          </a:bodyPr>
          <a:lstStyle/>
          <a:p>
            <a:pPr algn="ctr"/>
            <a:r>
              <a:rPr lang="en-US" sz="2800" b="1" u="sng" dirty="0">
                <a:solidFill>
                  <a:schemeClr val="bg1"/>
                </a:solidFill>
                <a:ea typeface="ＭＳ Ｐゴシック" charset="0"/>
                <a:cs typeface="Arial" charset="0"/>
              </a:rPr>
              <a:t>Feedback and complaints</a:t>
            </a:r>
            <a:r>
              <a:rPr lang="en-US" sz="2800" b="1" dirty="0">
                <a:solidFill>
                  <a:schemeClr val="bg1"/>
                </a:solidFill>
                <a:ea typeface="ＭＳ Ｐゴシック" charset="0"/>
                <a:cs typeface="Arial" charset="0"/>
              </a:rPr>
              <a:t>:</a:t>
            </a:r>
          </a:p>
          <a:p>
            <a:pPr algn="ctr"/>
            <a:r>
              <a:rPr lang="en-US" b="1" dirty="0">
                <a:solidFill>
                  <a:schemeClr val="bg1"/>
                </a:solidFill>
                <a:ea typeface="ＭＳ Ｐゴシック" charset="0"/>
                <a:cs typeface="Arial" charset="0"/>
              </a:rPr>
              <a:t> </a:t>
            </a:r>
            <a:r>
              <a:rPr lang="en-US" dirty="0">
                <a:solidFill>
                  <a:schemeClr val="bg1"/>
                </a:solidFill>
                <a:ea typeface="ＭＳ Ｐゴシック" charset="0"/>
                <a:cs typeface="Arial" charset="0"/>
              </a:rPr>
              <a:t>Actively seek the views of affected communities to improve policy and practice in programming</a:t>
            </a:r>
          </a:p>
          <a:p>
            <a:pPr algn="ctr"/>
            <a:endParaRPr lang="ar-IQ" dirty="0">
              <a:solidFill>
                <a:schemeClr val="bg1"/>
              </a:solidFill>
            </a:endParaRPr>
          </a:p>
        </p:txBody>
      </p:sp>
      <p:sp>
        <p:nvSpPr>
          <p:cNvPr id="14" name="Oval 13"/>
          <p:cNvSpPr/>
          <p:nvPr/>
        </p:nvSpPr>
        <p:spPr>
          <a:xfrm>
            <a:off x="4838700" y="2819400"/>
            <a:ext cx="2667000" cy="2667000"/>
          </a:xfrm>
          <a:prstGeom prst="ellipse">
            <a:avLst/>
          </a:prstGeom>
          <a:solidFill>
            <a:srgbClr val="FBC842"/>
          </a:solidFill>
          <a:ln>
            <a:solidFill>
              <a:srgbClr val="FBC84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
        <p:nvSpPr>
          <p:cNvPr id="15" name="TextBox 14"/>
          <p:cNvSpPr txBox="1"/>
          <p:nvPr/>
        </p:nvSpPr>
        <p:spPr>
          <a:xfrm>
            <a:off x="5031377" y="2978765"/>
            <a:ext cx="2324100" cy="2616101"/>
          </a:xfrm>
          <a:prstGeom prst="rect">
            <a:avLst/>
          </a:prstGeom>
          <a:noFill/>
        </p:spPr>
        <p:txBody>
          <a:bodyPr wrap="square" rtlCol="1">
            <a:spAutoFit/>
          </a:bodyPr>
          <a:lstStyle/>
          <a:p>
            <a:pPr algn="ctr"/>
            <a:r>
              <a:rPr lang="en-US" sz="2800" b="1" u="sng" dirty="0" err="1"/>
              <a:t>Partici-pation</a:t>
            </a:r>
            <a:r>
              <a:rPr lang="en-US" sz="2800" b="1" dirty="0"/>
              <a:t>: </a:t>
            </a:r>
          </a:p>
          <a:p>
            <a:pPr algn="ctr"/>
            <a:r>
              <a:rPr lang="en-US" dirty="0"/>
              <a:t>Enable affected communities to play an active role in the decision-making processes </a:t>
            </a:r>
          </a:p>
          <a:p>
            <a:pPr algn="ctr"/>
            <a:endParaRPr lang="ar-IQ" dirty="0"/>
          </a:p>
        </p:txBody>
      </p:sp>
    </p:spTree>
    <p:extLst>
      <p:ext uri="{BB962C8B-B14F-4D97-AF65-F5344CB8AC3E}">
        <p14:creationId xmlns:p14="http://schemas.microsoft.com/office/powerpoint/2010/main" val="3272548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6"/>
                                        </p:tgtEl>
                                        <p:attrNameLst>
                                          <p:attrName>ppt_y</p:attrName>
                                        </p:attrNameLst>
                                      </p:cBhvr>
                                      <p:tavLst>
                                        <p:tav tm="0">
                                          <p:val>
                                            <p:strVal val="#ppt_y"/>
                                          </p:val>
                                        </p:tav>
                                        <p:tav tm="100000">
                                          <p:val>
                                            <p:strVal val="#ppt_y"/>
                                          </p:val>
                                        </p:tav>
                                      </p:tavLst>
                                    </p:anim>
                                    <p:anim calcmode="lin" valueType="num">
                                      <p:cBhvr>
                                        <p:cTn id="9" dur="5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21" presetClass="entr" presetSubtype="1"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heel(1)">
                                      <p:cBhvr>
                                        <p:cTn id="16" dur="20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56" presetClass="entr" presetSubtype="0" fill="hold" grpId="0" nodeType="clickEffect">
                                  <p:stCondLst>
                                    <p:cond delay="0"/>
                                  </p:stCondLst>
                                  <p:iterate type="lt">
                                    <p:tmPct val="10000"/>
                                  </p:iterate>
                                  <p:childTnLst>
                                    <p:set>
                                      <p:cBhvr>
                                        <p:cTn id="20" dur="1" fill="hold">
                                          <p:stCondLst>
                                            <p:cond delay="0"/>
                                          </p:stCondLst>
                                        </p:cTn>
                                        <p:tgtEl>
                                          <p:spTgt spid="10"/>
                                        </p:tgtEl>
                                        <p:attrNameLst>
                                          <p:attrName>style.visibility</p:attrName>
                                        </p:attrNameLst>
                                      </p:cBhvr>
                                      <p:to>
                                        <p:strVal val="visible"/>
                                      </p:to>
                                    </p:set>
                                    <p:anim by="(-#ppt_w*2)" calcmode="lin" valueType="num">
                                      <p:cBhvr rctx="PPT">
                                        <p:cTn id="21" dur="250" autoRev="1" fill="hold">
                                          <p:stCondLst>
                                            <p:cond delay="0"/>
                                          </p:stCondLst>
                                        </p:cTn>
                                        <p:tgtEl>
                                          <p:spTgt spid="10"/>
                                        </p:tgtEl>
                                        <p:attrNameLst>
                                          <p:attrName>ppt_w</p:attrName>
                                        </p:attrNameLst>
                                      </p:cBhvr>
                                    </p:anim>
                                    <p:anim by="(#ppt_w*0.50)" calcmode="lin" valueType="num">
                                      <p:cBhvr>
                                        <p:cTn id="22" dur="250" decel="50000" autoRev="1" fill="hold">
                                          <p:stCondLst>
                                            <p:cond delay="0"/>
                                          </p:stCondLst>
                                        </p:cTn>
                                        <p:tgtEl>
                                          <p:spTgt spid="10"/>
                                        </p:tgtEl>
                                        <p:attrNameLst>
                                          <p:attrName>ppt_x</p:attrName>
                                        </p:attrNameLst>
                                      </p:cBhvr>
                                    </p:anim>
                                    <p:anim from="(-#ppt_h/2)" to="(#ppt_y)" calcmode="lin" valueType="num">
                                      <p:cBhvr>
                                        <p:cTn id="23" dur="500" fill="hold">
                                          <p:stCondLst>
                                            <p:cond delay="0"/>
                                          </p:stCondLst>
                                        </p:cTn>
                                        <p:tgtEl>
                                          <p:spTgt spid="10"/>
                                        </p:tgtEl>
                                        <p:attrNameLst>
                                          <p:attrName>ppt_y</p:attrName>
                                        </p:attrNameLst>
                                      </p:cBhvr>
                                    </p:anim>
                                    <p:animRot by="21600000">
                                      <p:cBhvr>
                                        <p:cTn id="24" dur="500" fill="hold">
                                          <p:stCondLst>
                                            <p:cond delay="0"/>
                                          </p:stCondLst>
                                        </p:cTn>
                                        <p:tgtEl>
                                          <p:spTgt spid="10"/>
                                        </p:tgtEl>
                                        <p:attrNameLst>
                                          <p:attrName>r</p:attrName>
                                        </p:attrNameLst>
                                      </p:cBhvr>
                                    </p:animRot>
                                  </p:childTnLst>
                                </p:cTn>
                              </p:par>
                            </p:childTnLst>
                          </p:cTn>
                        </p:par>
                      </p:childTnLst>
                    </p:cTn>
                  </p:par>
                  <p:par>
                    <p:cTn id="25" fill="hold">
                      <p:stCondLst>
                        <p:cond delay="indefinite"/>
                      </p:stCondLst>
                      <p:childTnLst>
                        <p:par>
                          <p:cTn id="26" fill="hold">
                            <p:stCondLst>
                              <p:cond delay="0"/>
                            </p:stCondLst>
                            <p:childTnLst>
                              <p:par>
                                <p:cTn id="27" presetID="21" presetClass="entr" presetSubtype="1"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wheel(1)">
                                      <p:cBhvr>
                                        <p:cTn id="29" dur="2000"/>
                                        <p:tgtEl>
                                          <p:spTgt spid="11"/>
                                        </p:tgtEl>
                                      </p:cBhvr>
                                    </p:animEffect>
                                  </p:childTnLst>
                                </p:cTn>
                              </p:par>
                            </p:childTnLst>
                          </p:cTn>
                        </p:par>
                      </p:childTnLst>
                    </p:cTn>
                  </p:par>
                  <p:par>
                    <p:cTn id="30" fill="hold">
                      <p:stCondLst>
                        <p:cond delay="indefinite"/>
                      </p:stCondLst>
                      <p:childTnLst>
                        <p:par>
                          <p:cTn id="31" fill="hold">
                            <p:stCondLst>
                              <p:cond delay="0"/>
                            </p:stCondLst>
                            <p:childTnLst>
                              <p:par>
                                <p:cTn id="32" presetID="56" presetClass="entr" presetSubtype="0" fill="hold" grpId="0" nodeType="clickEffect">
                                  <p:stCondLst>
                                    <p:cond delay="0"/>
                                  </p:stCondLst>
                                  <p:iterate type="lt">
                                    <p:tmPct val="10000"/>
                                  </p:iterate>
                                  <p:childTnLst>
                                    <p:set>
                                      <p:cBhvr>
                                        <p:cTn id="33" dur="1" fill="hold">
                                          <p:stCondLst>
                                            <p:cond delay="0"/>
                                          </p:stCondLst>
                                        </p:cTn>
                                        <p:tgtEl>
                                          <p:spTgt spid="12"/>
                                        </p:tgtEl>
                                        <p:attrNameLst>
                                          <p:attrName>style.visibility</p:attrName>
                                        </p:attrNameLst>
                                      </p:cBhvr>
                                      <p:to>
                                        <p:strVal val="visible"/>
                                      </p:to>
                                    </p:set>
                                    <p:anim by="(-#ppt_w*2)" calcmode="lin" valueType="num">
                                      <p:cBhvr rctx="PPT">
                                        <p:cTn id="34" dur="250" autoRev="1" fill="hold">
                                          <p:stCondLst>
                                            <p:cond delay="0"/>
                                          </p:stCondLst>
                                        </p:cTn>
                                        <p:tgtEl>
                                          <p:spTgt spid="12"/>
                                        </p:tgtEl>
                                        <p:attrNameLst>
                                          <p:attrName>ppt_w</p:attrName>
                                        </p:attrNameLst>
                                      </p:cBhvr>
                                    </p:anim>
                                    <p:anim by="(#ppt_w*0.50)" calcmode="lin" valueType="num">
                                      <p:cBhvr>
                                        <p:cTn id="35" dur="250" decel="50000" autoRev="1" fill="hold">
                                          <p:stCondLst>
                                            <p:cond delay="0"/>
                                          </p:stCondLst>
                                        </p:cTn>
                                        <p:tgtEl>
                                          <p:spTgt spid="12"/>
                                        </p:tgtEl>
                                        <p:attrNameLst>
                                          <p:attrName>ppt_x</p:attrName>
                                        </p:attrNameLst>
                                      </p:cBhvr>
                                    </p:anim>
                                    <p:anim from="(-#ppt_h/2)" to="(#ppt_y)" calcmode="lin" valueType="num">
                                      <p:cBhvr>
                                        <p:cTn id="36" dur="500" fill="hold">
                                          <p:stCondLst>
                                            <p:cond delay="0"/>
                                          </p:stCondLst>
                                        </p:cTn>
                                        <p:tgtEl>
                                          <p:spTgt spid="12"/>
                                        </p:tgtEl>
                                        <p:attrNameLst>
                                          <p:attrName>ppt_y</p:attrName>
                                        </p:attrNameLst>
                                      </p:cBhvr>
                                    </p:anim>
                                    <p:animRot by="21600000">
                                      <p:cBhvr>
                                        <p:cTn id="37" dur="500" fill="hold">
                                          <p:stCondLst>
                                            <p:cond delay="0"/>
                                          </p:stCondLst>
                                        </p:cTn>
                                        <p:tgtEl>
                                          <p:spTgt spid="12"/>
                                        </p:tgtEl>
                                        <p:attrNameLst>
                                          <p:attrName>r</p:attrName>
                                        </p:attrNameLst>
                                      </p:cBhvr>
                                    </p:animRo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wheel(1)">
                                      <p:cBhvr>
                                        <p:cTn id="42" dur="20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56" presetClass="entr" presetSubtype="0" fill="hold" grpId="0" nodeType="clickEffect">
                                  <p:stCondLst>
                                    <p:cond delay="0"/>
                                  </p:stCondLst>
                                  <p:iterate type="lt">
                                    <p:tmPct val="10000"/>
                                  </p:iterate>
                                  <p:childTnLst>
                                    <p:set>
                                      <p:cBhvr>
                                        <p:cTn id="46" dur="1" fill="hold">
                                          <p:stCondLst>
                                            <p:cond delay="0"/>
                                          </p:stCondLst>
                                        </p:cTn>
                                        <p:tgtEl>
                                          <p:spTgt spid="15"/>
                                        </p:tgtEl>
                                        <p:attrNameLst>
                                          <p:attrName>style.visibility</p:attrName>
                                        </p:attrNameLst>
                                      </p:cBhvr>
                                      <p:to>
                                        <p:strVal val="visible"/>
                                      </p:to>
                                    </p:set>
                                    <p:anim by="(-#ppt_w*2)" calcmode="lin" valueType="num">
                                      <p:cBhvr rctx="PPT">
                                        <p:cTn id="47" dur="250" autoRev="1" fill="hold">
                                          <p:stCondLst>
                                            <p:cond delay="0"/>
                                          </p:stCondLst>
                                        </p:cTn>
                                        <p:tgtEl>
                                          <p:spTgt spid="15"/>
                                        </p:tgtEl>
                                        <p:attrNameLst>
                                          <p:attrName>ppt_w</p:attrName>
                                        </p:attrNameLst>
                                      </p:cBhvr>
                                    </p:anim>
                                    <p:anim by="(#ppt_w*0.50)" calcmode="lin" valueType="num">
                                      <p:cBhvr>
                                        <p:cTn id="48" dur="250" decel="50000" autoRev="1" fill="hold">
                                          <p:stCondLst>
                                            <p:cond delay="0"/>
                                          </p:stCondLst>
                                        </p:cTn>
                                        <p:tgtEl>
                                          <p:spTgt spid="15"/>
                                        </p:tgtEl>
                                        <p:attrNameLst>
                                          <p:attrName>ppt_x</p:attrName>
                                        </p:attrNameLst>
                                      </p:cBhvr>
                                    </p:anim>
                                    <p:anim from="(-#ppt_h/2)" to="(#ppt_y)" calcmode="lin" valueType="num">
                                      <p:cBhvr>
                                        <p:cTn id="49" dur="500" fill="hold">
                                          <p:stCondLst>
                                            <p:cond delay="0"/>
                                          </p:stCondLst>
                                        </p:cTn>
                                        <p:tgtEl>
                                          <p:spTgt spid="15"/>
                                        </p:tgtEl>
                                        <p:attrNameLst>
                                          <p:attrName>ppt_y</p:attrName>
                                        </p:attrNameLst>
                                      </p:cBhvr>
                                    </p:anim>
                                    <p:animRot by="21600000">
                                      <p:cBhvr>
                                        <p:cTn id="50" dur="500" fill="hold">
                                          <p:stCondLst>
                                            <p:cond delay="0"/>
                                          </p:stCondLst>
                                        </p:cTn>
                                        <p:tgtEl>
                                          <p:spTgt spid="15"/>
                                        </p:tgtEl>
                                        <p:attrNameLst>
                                          <p:attrName>r</p:attrName>
                                        </p:attrNameLst>
                                      </p:cBhvr>
                                    </p:animRot>
                                  </p:childTnLst>
                                </p:cTn>
                              </p:par>
                            </p:childTnLst>
                          </p:cTn>
                        </p:par>
                      </p:childTnLst>
                    </p:cTn>
                  </p:par>
                  <p:par>
                    <p:cTn id="51" fill="hold">
                      <p:stCondLst>
                        <p:cond delay="indefinite"/>
                      </p:stCondLst>
                      <p:childTnLst>
                        <p:par>
                          <p:cTn id="52" fill="hold">
                            <p:stCondLst>
                              <p:cond delay="0"/>
                            </p:stCondLst>
                            <p:childTnLst>
                              <p:par>
                                <p:cTn id="53" presetID="53" presetClass="entr" presetSubtype="16" fill="hold" grpId="0" nodeType="clickEffect">
                                  <p:stCondLst>
                                    <p:cond delay="0"/>
                                  </p:stCondLst>
                                  <p:childTnLst>
                                    <p:set>
                                      <p:cBhvr>
                                        <p:cTn id="54" dur="1" fill="hold">
                                          <p:stCondLst>
                                            <p:cond delay="0"/>
                                          </p:stCondLst>
                                        </p:cTn>
                                        <p:tgtEl>
                                          <p:spTgt spid="7"/>
                                        </p:tgtEl>
                                        <p:attrNameLst>
                                          <p:attrName>style.visibility</p:attrName>
                                        </p:attrNameLst>
                                      </p:cBhvr>
                                      <p:to>
                                        <p:strVal val="visible"/>
                                      </p:to>
                                    </p:set>
                                    <p:anim calcmode="lin" valueType="num">
                                      <p:cBhvr>
                                        <p:cTn id="55" dur="500" fill="hold"/>
                                        <p:tgtEl>
                                          <p:spTgt spid="7"/>
                                        </p:tgtEl>
                                        <p:attrNameLst>
                                          <p:attrName>ppt_w</p:attrName>
                                        </p:attrNameLst>
                                      </p:cBhvr>
                                      <p:tavLst>
                                        <p:tav tm="0">
                                          <p:val>
                                            <p:fltVal val="0"/>
                                          </p:val>
                                        </p:tav>
                                        <p:tav tm="100000">
                                          <p:val>
                                            <p:strVal val="#ppt_w"/>
                                          </p:val>
                                        </p:tav>
                                      </p:tavLst>
                                    </p:anim>
                                    <p:anim calcmode="lin" valueType="num">
                                      <p:cBhvr>
                                        <p:cTn id="56" dur="500" fill="hold"/>
                                        <p:tgtEl>
                                          <p:spTgt spid="7"/>
                                        </p:tgtEl>
                                        <p:attrNameLst>
                                          <p:attrName>ppt_h</p:attrName>
                                        </p:attrNameLst>
                                      </p:cBhvr>
                                      <p:tavLst>
                                        <p:tav tm="0">
                                          <p:val>
                                            <p:fltVal val="0"/>
                                          </p:val>
                                        </p:tav>
                                        <p:tav tm="100000">
                                          <p:val>
                                            <p:strVal val="#ppt_h"/>
                                          </p:val>
                                        </p:tav>
                                      </p:tavLst>
                                    </p:anim>
                                    <p:animEffect transition="in" filter="fade">
                                      <p:cBhvr>
                                        <p:cTn id="57" dur="500"/>
                                        <p:tgtEl>
                                          <p:spTgt spid="7"/>
                                        </p:tgtEl>
                                      </p:cBhvr>
                                    </p:animEffect>
                                  </p:childTnLst>
                                </p:cTn>
                              </p:par>
                            </p:childTnLst>
                          </p:cTn>
                        </p:par>
                      </p:childTnLst>
                    </p:cTn>
                  </p:par>
                  <p:par>
                    <p:cTn id="58" fill="hold">
                      <p:stCondLst>
                        <p:cond delay="indefinite"/>
                      </p:stCondLst>
                      <p:childTnLst>
                        <p:par>
                          <p:cTn id="59" fill="hold">
                            <p:stCondLst>
                              <p:cond delay="0"/>
                            </p:stCondLst>
                            <p:childTnLst>
                              <p:par>
                                <p:cTn id="60" presetID="56" presetClass="entr" presetSubtype="0" fill="hold" grpId="0" nodeType="clickEffect">
                                  <p:stCondLst>
                                    <p:cond delay="0"/>
                                  </p:stCondLst>
                                  <p:iterate type="lt">
                                    <p:tmPct val="10000"/>
                                  </p:iterate>
                                  <p:childTnLst>
                                    <p:set>
                                      <p:cBhvr>
                                        <p:cTn id="61" dur="1" fill="hold">
                                          <p:stCondLst>
                                            <p:cond delay="0"/>
                                          </p:stCondLst>
                                        </p:cTn>
                                        <p:tgtEl>
                                          <p:spTgt spid="8"/>
                                        </p:tgtEl>
                                        <p:attrNameLst>
                                          <p:attrName>style.visibility</p:attrName>
                                        </p:attrNameLst>
                                      </p:cBhvr>
                                      <p:to>
                                        <p:strVal val="visible"/>
                                      </p:to>
                                    </p:set>
                                    <p:anim by="(-#ppt_w*2)" calcmode="lin" valueType="num">
                                      <p:cBhvr rctx="PPT">
                                        <p:cTn id="62" dur="250" autoRev="1" fill="hold">
                                          <p:stCondLst>
                                            <p:cond delay="0"/>
                                          </p:stCondLst>
                                        </p:cTn>
                                        <p:tgtEl>
                                          <p:spTgt spid="8"/>
                                        </p:tgtEl>
                                        <p:attrNameLst>
                                          <p:attrName>ppt_w</p:attrName>
                                        </p:attrNameLst>
                                      </p:cBhvr>
                                    </p:anim>
                                    <p:anim by="(#ppt_w*0.50)" calcmode="lin" valueType="num">
                                      <p:cBhvr>
                                        <p:cTn id="63" dur="250" decel="50000" autoRev="1" fill="hold">
                                          <p:stCondLst>
                                            <p:cond delay="0"/>
                                          </p:stCondLst>
                                        </p:cTn>
                                        <p:tgtEl>
                                          <p:spTgt spid="8"/>
                                        </p:tgtEl>
                                        <p:attrNameLst>
                                          <p:attrName>ppt_x</p:attrName>
                                        </p:attrNameLst>
                                      </p:cBhvr>
                                    </p:anim>
                                    <p:anim from="(-#ppt_h/2)" to="(#ppt_y)" calcmode="lin" valueType="num">
                                      <p:cBhvr>
                                        <p:cTn id="64" dur="500" fill="hold">
                                          <p:stCondLst>
                                            <p:cond delay="0"/>
                                          </p:stCondLst>
                                        </p:cTn>
                                        <p:tgtEl>
                                          <p:spTgt spid="8"/>
                                        </p:tgtEl>
                                        <p:attrNameLst>
                                          <p:attrName>ppt_y</p:attrName>
                                        </p:attrNameLst>
                                      </p:cBhvr>
                                    </p:anim>
                                    <p:animRot by="21600000">
                                      <p:cBhvr>
                                        <p:cTn id="65" dur="500" fill="hold">
                                          <p:stCondLst>
                                            <p:cond delay="0"/>
                                          </p:stCondLst>
                                        </p:cTn>
                                        <p:tgtEl>
                                          <p:spTgt spid="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8" grpId="0" animBg="1"/>
      <p:bldP spid="9" grpId="0" animBg="1"/>
      <p:bldP spid="10" grpId="0"/>
      <p:bldP spid="11" grpId="0" animBg="1"/>
      <p:bldP spid="12" grpId="0"/>
      <p:bldP spid="14" grpId="0" animBg="1"/>
      <p:bldP spid="1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36648" y="0"/>
            <a:ext cx="8153400" cy="1502398"/>
          </a:xfrm>
        </p:spPr>
        <p:txBody>
          <a:bodyPr>
            <a:noAutofit/>
          </a:bodyPr>
          <a:lstStyle/>
          <a:p>
            <a:pPr algn="ctr"/>
            <a:r>
              <a:rPr lang="en-GB" sz="4000" b="1" dirty="0">
                <a:latin typeface="Arial" panose="020B0604020202020204" pitchFamily="34" charset="0"/>
                <a:cs typeface="Arial" panose="020B0604020202020204" pitchFamily="34" charset="0"/>
              </a:rPr>
              <a:t>Accountability to affected populations</a:t>
            </a:r>
            <a:endParaRPr lang="en-GB" sz="3200" b="1" dirty="0">
              <a:latin typeface="Arial" panose="020B0604020202020204" pitchFamily="34" charset="0"/>
              <a:cs typeface="Arial" panose="020B0604020202020204" pitchFamily="34" charset="0"/>
            </a:endParaRPr>
          </a:p>
        </p:txBody>
      </p:sp>
      <p:sp>
        <p:nvSpPr>
          <p:cNvPr id="5" name="Content Placeholder 4"/>
          <p:cNvSpPr>
            <a:spLocks noGrp="1"/>
          </p:cNvSpPr>
          <p:nvPr>
            <p:ph sz="quarter" idx="1"/>
          </p:nvPr>
        </p:nvSpPr>
        <p:spPr>
          <a:xfrm>
            <a:off x="1626550" y="1701800"/>
            <a:ext cx="8663498" cy="4801550"/>
          </a:xfrm>
        </p:spPr>
        <p:txBody>
          <a:bodyPr>
            <a:normAutofit fontScale="32500" lnSpcReduction="20000"/>
          </a:bodyPr>
          <a:lstStyle/>
          <a:p>
            <a:pPr marL="0" indent="0" algn="just">
              <a:buNone/>
            </a:pPr>
            <a:r>
              <a:rPr lang="en-US" sz="5800" dirty="0">
                <a:solidFill>
                  <a:schemeClr val="tx1"/>
                </a:solidFill>
                <a:cs typeface="Arial" panose="020B0604020202020204" pitchFamily="34" charset="0"/>
              </a:rPr>
              <a:t>Beneficiaries are key partners in their own future. Three key areas:</a:t>
            </a:r>
          </a:p>
          <a:p>
            <a:pPr marL="742950" indent="-742950" algn="just">
              <a:buFont typeface="+mj-lt"/>
              <a:buAutoNum type="arabicPeriod"/>
            </a:pPr>
            <a:r>
              <a:rPr lang="en-US" sz="5800" b="1" i="1" dirty="0">
                <a:solidFill>
                  <a:schemeClr val="tx1"/>
                </a:solidFill>
                <a:cs typeface="Arial" panose="020B0604020202020204" pitchFamily="34" charset="0"/>
              </a:rPr>
              <a:t>Information provision (</a:t>
            </a:r>
            <a:r>
              <a:rPr lang="en-US" sz="5800" b="1" i="1" dirty="0" err="1">
                <a:solidFill>
                  <a:schemeClr val="tx1"/>
                </a:solidFill>
                <a:cs typeface="Arial" panose="020B0604020202020204" pitchFamily="34" charset="0"/>
              </a:rPr>
              <a:t>CwC</a:t>
            </a:r>
            <a:r>
              <a:rPr lang="en-US" sz="5800" b="1" i="1" dirty="0">
                <a:solidFill>
                  <a:schemeClr val="tx1"/>
                </a:solidFill>
                <a:cs typeface="Arial" panose="020B0604020202020204" pitchFamily="34" charset="0"/>
              </a:rPr>
              <a:t>): </a:t>
            </a:r>
            <a:r>
              <a:rPr lang="en-US" sz="5800" dirty="0">
                <a:solidFill>
                  <a:schemeClr val="tx1"/>
                </a:solidFill>
                <a:cs typeface="Arial" panose="020B0604020202020204" pitchFamily="34" charset="0"/>
              </a:rPr>
              <a:t>Provide to affected people accurate, timely and accessible information about assistance. Information provided has to be clearly understandable by everyone, irrespective of their age, gender, or other characteristics. </a:t>
            </a:r>
          </a:p>
          <a:p>
            <a:pPr marL="742950" indent="-742950" algn="just">
              <a:buFont typeface="+mj-lt"/>
              <a:buAutoNum type="arabicPeriod"/>
            </a:pPr>
            <a:endParaRPr lang="en-US" sz="5800" dirty="0">
              <a:solidFill>
                <a:schemeClr val="tx1"/>
              </a:solidFill>
              <a:cs typeface="Arial" panose="020B0604020202020204" pitchFamily="34" charset="0"/>
            </a:endParaRPr>
          </a:p>
          <a:p>
            <a:pPr marL="742950" indent="-742950" algn="just">
              <a:buFont typeface="+mj-lt"/>
              <a:buAutoNum type="arabicPeriod"/>
            </a:pPr>
            <a:r>
              <a:rPr lang="en-US" sz="5800" b="1" i="1" dirty="0">
                <a:solidFill>
                  <a:schemeClr val="tx1"/>
                </a:solidFill>
                <a:cs typeface="Arial" panose="020B0604020202020204" pitchFamily="34" charset="0"/>
              </a:rPr>
              <a:t>Consultation (</a:t>
            </a:r>
            <a:r>
              <a:rPr lang="en-US" sz="5800" b="1" i="1" dirty="0" err="1">
                <a:solidFill>
                  <a:schemeClr val="tx1"/>
                </a:solidFill>
                <a:cs typeface="Arial" panose="020B0604020202020204" pitchFamily="34" charset="0"/>
              </a:rPr>
              <a:t>CwC</a:t>
            </a:r>
            <a:r>
              <a:rPr lang="en-US" sz="5800" b="1" i="1" dirty="0">
                <a:solidFill>
                  <a:schemeClr val="tx1"/>
                </a:solidFill>
                <a:cs typeface="Arial" panose="020B0604020202020204" pitchFamily="34" charset="0"/>
              </a:rPr>
              <a:t>): </a:t>
            </a:r>
            <a:r>
              <a:rPr lang="en-US" sz="5800" dirty="0">
                <a:solidFill>
                  <a:schemeClr val="tx1"/>
                </a:solidFill>
                <a:cs typeface="Arial" panose="020B0604020202020204" pitchFamily="34" charset="0"/>
              </a:rPr>
              <a:t>Seek the views of all segments of the affected population and invite feedback throughout each stage of the project cycle. </a:t>
            </a:r>
          </a:p>
          <a:p>
            <a:pPr marL="742950" indent="-742950" algn="just">
              <a:buFont typeface="+mj-lt"/>
              <a:buAutoNum type="arabicPeriod"/>
            </a:pPr>
            <a:endParaRPr lang="en-US" sz="5800" dirty="0">
              <a:solidFill>
                <a:schemeClr val="tx1"/>
              </a:solidFill>
              <a:cs typeface="Arial" panose="020B0604020202020204" pitchFamily="34" charset="0"/>
            </a:endParaRPr>
          </a:p>
          <a:p>
            <a:pPr marL="742950" indent="-742950">
              <a:buFont typeface="+mj-lt"/>
              <a:buAutoNum type="arabicPeriod"/>
            </a:pPr>
            <a:r>
              <a:rPr lang="en-US" sz="5800" b="1" i="1" dirty="0">
                <a:solidFill>
                  <a:schemeClr val="tx1"/>
                </a:solidFill>
                <a:cs typeface="Arial" panose="020B0604020202020204" pitchFamily="34" charset="0"/>
              </a:rPr>
              <a:t>Complaints and feedback mechanisms (CFMs): </a:t>
            </a:r>
            <a:r>
              <a:rPr lang="en-US" sz="5800" dirty="0">
                <a:solidFill>
                  <a:schemeClr val="tx1"/>
                </a:solidFill>
                <a:cs typeface="Arial" panose="020B0604020202020204" pitchFamily="34" charset="0"/>
              </a:rPr>
              <a:t>Provide a means for affected people to voice complaints and provide feedback on areas relevant to operations in a safe and dignified manner. A CFM system must include established procedures for recording, referring, taking action and providing feedback to the complainant. Valid complaints and useful feedback must be taken into account to ensure improved programming. </a:t>
            </a:r>
          </a:p>
          <a:p>
            <a:pPr lvl="1" algn="just">
              <a:buFont typeface="Wingdings" panose="05000000000000000000" pitchFamily="2" charset="2"/>
              <a:buChar char="Ø"/>
            </a:pPr>
            <a:endParaRPr lang="en-US" sz="2500" dirty="0"/>
          </a:p>
          <a:p>
            <a:pPr marL="0" indent="0" algn="just">
              <a:buNone/>
            </a:pPr>
            <a:endParaRPr lang="en-US" i="1" dirty="0"/>
          </a:p>
          <a:p>
            <a:pPr algn="just">
              <a:buFont typeface="Wingdings" panose="05000000000000000000" pitchFamily="2" charset="2"/>
              <a:buChar char="Ø"/>
            </a:pPr>
            <a:endParaRPr lang="en-GB" i="1" dirty="0"/>
          </a:p>
          <a:p>
            <a:pPr marL="0" indent="0" algn="just">
              <a:buNone/>
            </a:pPr>
            <a:endParaRPr lang="es-MX" dirty="0"/>
          </a:p>
          <a:p>
            <a:pPr marL="0" indent="0">
              <a:buNone/>
            </a:pPr>
            <a:endParaRPr lang="es-MX" dirty="0"/>
          </a:p>
          <a:p>
            <a:pPr marL="0" indent="0">
              <a:buNone/>
            </a:pPr>
            <a:endParaRPr lang="en-US" dirty="0"/>
          </a:p>
          <a:p>
            <a:pPr marL="0" indent="0">
              <a:buNone/>
            </a:pPr>
            <a:endParaRPr lang="es-MX" dirty="0"/>
          </a:p>
          <a:p>
            <a:pPr marL="0" indent="0">
              <a:buNone/>
            </a:pPr>
            <a:endParaRPr lang="en-US" dirty="0"/>
          </a:p>
          <a:p>
            <a:pPr marL="0" indent="0" algn="just">
              <a:spcBef>
                <a:spcPct val="50000"/>
              </a:spcBef>
              <a:buNone/>
            </a:pPr>
            <a:endParaRPr lang="es-ES" altLang="zh-CN" dirty="0"/>
          </a:p>
          <a:p>
            <a:pPr marL="365760" lvl="1" indent="0">
              <a:buNone/>
            </a:pPr>
            <a:endParaRPr lang="en-US" sz="2800" dirty="0"/>
          </a:p>
          <a:p>
            <a:endParaRPr lang="en-US" dirty="0"/>
          </a:p>
        </p:txBody>
      </p:sp>
    </p:spTree>
    <p:extLst>
      <p:ext uri="{BB962C8B-B14F-4D97-AF65-F5344CB8AC3E}">
        <p14:creationId xmlns:p14="http://schemas.microsoft.com/office/powerpoint/2010/main" val="12589087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 4 Key Elements</a:t>
            </a:r>
          </a:p>
        </p:txBody>
      </p:sp>
      <p:sp>
        <p:nvSpPr>
          <p:cNvPr id="3" name="Content Placeholder 2"/>
          <p:cNvSpPr>
            <a:spLocks noGrp="1"/>
          </p:cNvSpPr>
          <p:nvPr>
            <p:ph idx="1"/>
          </p:nvPr>
        </p:nvSpPr>
        <p:spPr/>
        <p:txBody>
          <a:bodyPr/>
          <a:lstStyle/>
          <a:p>
            <a:pPr marL="400050" algn="just"/>
            <a:r>
              <a:rPr lang="en-GB" sz="2000" u="sng" dirty="0">
                <a:solidFill>
                  <a:schemeClr val="tx1"/>
                </a:solidFill>
              </a:rPr>
              <a:t>4. Participation and Empowerment:</a:t>
            </a:r>
            <a:r>
              <a:rPr lang="en-GB" sz="2000" dirty="0">
                <a:solidFill>
                  <a:schemeClr val="tx1"/>
                </a:solidFill>
              </a:rPr>
              <a:t> Support the development of capacities. Assist people to claim their rights, including (not limited to) the rights to shelter, food, water, sanitation, health, education.</a:t>
            </a:r>
          </a:p>
          <a:p>
            <a:pPr marL="400050" algn="just"/>
            <a:endParaRPr lang="en-GB" sz="2000" dirty="0">
              <a:solidFill>
                <a:schemeClr val="tx1"/>
              </a:solidFill>
            </a:endParaRPr>
          </a:p>
          <a:p>
            <a:pPr marL="400050" algn="just"/>
            <a:r>
              <a:rPr lang="en-GB" sz="2000" u="sng" dirty="0">
                <a:solidFill>
                  <a:schemeClr val="tx1"/>
                </a:solidFill>
              </a:rPr>
              <a:t>Examples</a:t>
            </a:r>
            <a:r>
              <a:rPr lang="en-GB" sz="2000" dirty="0">
                <a:solidFill>
                  <a:schemeClr val="tx1"/>
                </a:solidFill>
              </a:rPr>
              <a:t>:</a:t>
            </a:r>
          </a:p>
          <a:p>
            <a:pPr marL="800100" lvl="1" algn="just"/>
            <a:r>
              <a:rPr lang="en-US" sz="2000" dirty="0">
                <a:solidFill>
                  <a:schemeClr val="tx1">
                    <a:lumMod val="65000"/>
                    <a:lumOff val="35000"/>
                  </a:schemeClr>
                </a:solidFill>
                <a:latin typeface="+mn-lt"/>
              </a:rPr>
              <a:t>Consult regularly with all layers of the society and include the affected population in project design and evaluation.</a:t>
            </a:r>
          </a:p>
          <a:p>
            <a:pPr marL="800100" lvl="1" algn="just"/>
            <a:r>
              <a:rPr lang="en-US" sz="2000" dirty="0">
                <a:solidFill>
                  <a:schemeClr val="tx1">
                    <a:lumMod val="65000"/>
                    <a:lumOff val="35000"/>
                  </a:schemeClr>
                </a:solidFill>
                <a:latin typeface="+mn-lt"/>
              </a:rPr>
              <a:t>Work with local authorities and civil society. </a:t>
            </a:r>
          </a:p>
          <a:p>
            <a:pPr marL="800100" lvl="1" algn="just"/>
            <a:r>
              <a:rPr lang="en-US" sz="2000" dirty="0">
                <a:solidFill>
                  <a:schemeClr val="tx1">
                    <a:lumMod val="65000"/>
                    <a:lumOff val="35000"/>
                  </a:schemeClr>
                </a:solidFill>
                <a:latin typeface="+mn-lt"/>
              </a:rPr>
              <a:t>Identify the coping mechanisms and design intervention to avoid resorting to negative coping mechanisms.</a:t>
            </a:r>
          </a:p>
          <a:p>
            <a:pPr marL="800100" lvl="1" algn="just"/>
            <a:r>
              <a:rPr lang="en-US" sz="2000" dirty="0">
                <a:solidFill>
                  <a:schemeClr val="tx1">
                    <a:lumMod val="65000"/>
                    <a:lumOff val="35000"/>
                  </a:schemeClr>
                </a:solidFill>
                <a:latin typeface="+mn-lt"/>
              </a:rPr>
              <a:t>Hand-over facility management to community or local authorities. Support representative community groups.</a:t>
            </a:r>
          </a:p>
          <a:p>
            <a:pPr marL="800100" lvl="1" algn="just"/>
            <a:endParaRPr lang="en-GB" sz="1600" dirty="0">
              <a:solidFill>
                <a:schemeClr val="tx1">
                  <a:lumMod val="65000"/>
                  <a:lumOff val="35000"/>
                </a:schemeClr>
              </a:solidFill>
            </a:endParaRPr>
          </a:p>
          <a:p>
            <a:pPr marL="800100" lvl="1" algn="just"/>
            <a:endParaRPr lang="en-GB" sz="1600" dirty="0">
              <a:solidFill>
                <a:schemeClr val="tx1">
                  <a:lumMod val="65000"/>
                  <a:lumOff val="35000"/>
                </a:schemeClr>
              </a:solidFill>
              <a:latin typeface="Verbana"/>
            </a:endParaRPr>
          </a:p>
          <a:p>
            <a:pPr marL="800100" lvl="1" algn="just"/>
            <a:endParaRPr lang="en-GB" sz="1600" dirty="0">
              <a:solidFill>
                <a:schemeClr val="tx1">
                  <a:lumMod val="65000"/>
                  <a:lumOff val="35000"/>
                </a:schemeClr>
              </a:solidFill>
              <a:latin typeface="Verbana"/>
            </a:endParaRPr>
          </a:p>
        </p:txBody>
      </p:sp>
    </p:spTree>
    <p:extLst>
      <p:ext uri="{BB962C8B-B14F-4D97-AF65-F5344CB8AC3E}">
        <p14:creationId xmlns:p14="http://schemas.microsoft.com/office/powerpoint/2010/main" val="4072640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396262" y="0"/>
            <a:ext cx="9724846" cy="6874165"/>
          </a:xfrm>
        </p:spPr>
      </p:pic>
    </p:spTree>
    <p:extLst>
      <p:ext uri="{BB962C8B-B14F-4D97-AF65-F5344CB8AC3E}">
        <p14:creationId xmlns:p14="http://schemas.microsoft.com/office/powerpoint/2010/main" val="890484551"/>
      </p:ext>
    </p:extLst>
  </p:cSld>
  <p:clrMapOvr>
    <a:masterClrMapping/>
  </p:clrMapOvr>
</p:sld>
</file>

<file path=ppt/theme/theme1.xml><?xml version="1.0" encoding="utf-8"?>
<a:theme xmlns:a="http://schemas.openxmlformats.org/drawingml/2006/main" name="V3_19_cloudnine">
  <a:themeElements>
    <a:clrScheme name="">
      <a:dk1>
        <a:srgbClr val="000000"/>
      </a:dk1>
      <a:lt1>
        <a:srgbClr val="FFFFFF"/>
      </a:lt1>
      <a:dk2>
        <a:srgbClr val="2AABE2"/>
      </a:dk2>
      <a:lt2>
        <a:srgbClr val="85A7CF"/>
      </a:lt2>
      <a:accent1>
        <a:srgbClr val="EB2228"/>
      </a:accent1>
      <a:accent2>
        <a:srgbClr val="FBC62A"/>
      </a:accent2>
      <a:accent3>
        <a:srgbClr val="FFFFFF"/>
      </a:accent3>
      <a:accent4>
        <a:srgbClr val="000000"/>
      </a:accent4>
      <a:accent5>
        <a:srgbClr val="F3ABAC"/>
      </a:accent5>
      <a:accent6>
        <a:srgbClr val="E3B325"/>
      </a:accent6>
      <a:hlink>
        <a:srgbClr val="CFDCE3"/>
      </a:hlink>
      <a:folHlink>
        <a:srgbClr val="93C842"/>
      </a:folHlink>
    </a:clrScheme>
    <a:fontScheme name="V3_19_cloudnin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lnDef>
  </a:objectDefaults>
  <a:extraClrSchemeLst>
    <a:extraClrScheme>
      <a:clrScheme name="V3_19_cloudnin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V3_19_cloudnin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V3_19_cloudnin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V3_19_cloudnin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V3_19_cloudnin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V3_19_cloudnin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V3_19_cloudnin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V3_19_cloudnine">
  <a:themeElements>
    <a:clrScheme name="">
      <a:dk1>
        <a:srgbClr val="000000"/>
      </a:dk1>
      <a:lt1>
        <a:srgbClr val="FFFFFF"/>
      </a:lt1>
      <a:dk2>
        <a:srgbClr val="2AABE2"/>
      </a:dk2>
      <a:lt2>
        <a:srgbClr val="85A7CF"/>
      </a:lt2>
      <a:accent1>
        <a:srgbClr val="EB2228"/>
      </a:accent1>
      <a:accent2>
        <a:srgbClr val="FBC62A"/>
      </a:accent2>
      <a:accent3>
        <a:srgbClr val="FFFFFF"/>
      </a:accent3>
      <a:accent4>
        <a:srgbClr val="000000"/>
      </a:accent4>
      <a:accent5>
        <a:srgbClr val="F3ABAC"/>
      </a:accent5>
      <a:accent6>
        <a:srgbClr val="E3B325"/>
      </a:accent6>
      <a:hlink>
        <a:srgbClr val="CFDCE3"/>
      </a:hlink>
      <a:folHlink>
        <a:srgbClr val="93C842"/>
      </a:folHlink>
    </a:clrScheme>
    <a:fontScheme name="V3_19_cloudnin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lnDef>
  </a:objectDefaults>
  <a:extraClrSchemeLst>
    <a:extraClrScheme>
      <a:clrScheme name="V3_19_cloudnin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V3_19_cloudnin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V3_19_cloudnin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V3_19_cloudnin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V3_19_cloudnin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V3_19_cloudnin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V3_19_cloudnin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7_V3_19_cloudnine">
  <a:themeElements>
    <a:clrScheme name="">
      <a:dk1>
        <a:srgbClr val="000000"/>
      </a:dk1>
      <a:lt1>
        <a:srgbClr val="FFFFFF"/>
      </a:lt1>
      <a:dk2>
        <a:srgbClr val="2AABE2"/>
      </a:dk2>
      <a:lt2>
        <a:srgbClr val="85A7CF"/>
      </a:lt2>
      <a:accent1>
        <a:srgbClr val="EB2228"/>
      </a:accent1>
      <a:accent2>
        <a:srgbClr val="FBC62A"/>
      </a:accent2>
      <a:accent3>
        <a:srgbClr val="FFFFFF"/>
      </a:accent3>
      <a:accent4>
        <a:srgbClr val="000000"/>
      </a:accent4>
      <a:accent5>
        <a:srgbClr val="F3ABAC"/>
      </a:accent5>
      <a:accent6>
        <a:srgbClr val="E3B325"/>
      </a:accent6>
      <a:hlink>
        <a:srgbClr val="CFDCE3"/>
      </a:hlink>
      <a:folHlink>
        <a:srgbClr val="93C842"/>
      </a:folHlink>
    </a:clrScheme>
    <a:fontScheme name="V3_19_cloudnin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lnDef>
  </a:objectDefaults>
  <a:extraClrSchemeLst>
    <a:extraClrScheme>
      <a:clrScheme name="V3_19_cloudnin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V3_19_cloudnin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V3_19_cloudnin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V3_19_cloudnin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V3_19_cloudnin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V3_19_cloudnin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V3_19_cloudnin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8_V3_19_cloudnine">
  <a:themeElements>
    <a:clrScheme name="">
      <a:dk1>
        <a:srgbClr val="000000"/>
      </a:dk1>
      <a:lt1>
        <a:srgbClr val="FFFFFF"/>
      </a:lt1>
      <a:dk2>
        <a:srgbClr val="2AABE2"/>
      </a:dk2>
      <a:lt2>
        <a:srgbClr val="85A7CF"/>
      </a:lt2>
      <a:accent1>
        <a:srgbClr val="EB2228"/>
      </a:accent1>
      <a:accent2>
        <a:srgbClr val="FBC62A"/>
      </a:accent2>
      <a:accent3>
        <a:srgbClr val="FFFFFF"/>
      </a:accent3>
      <a:accent4>
        <a:srgbClr val="000000"/>
      </a:accent4>
      <a:accent5>
        <a:srgbClr val="F3ABAC"/>
      </a:accent5>
      <a:accent6>
        <a:srgbClr val="E3B325"/>
      </a:accent6>
      <a:hlink>
        <a:srgbClr val="CFDCE3"/>
      </a:hlink>
      <a:folHlink>
        <a:srgbClr val="93C842"/>
      </a:folHlink>
    </a:clrScheme>
    <a:fontScheme name="V3_19_cloudnin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lnDef>
  </a:objectDefaults>
  <a:extraClrSchemeLst>
    <a:extraClrScheme>
      <a:clrScheme name="V3_19_cloudnin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V3_19_cloudnin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V3_19_cloudnin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V3_19_cloudnin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V3_19_cloudnin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V3_19_cloudnin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V3_19_cloudnin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2745</TotalTime>
  <Words>2966</Words>
  <Application>Microsoft Macintosh PowerPoint</Application>
  <PresentationFormat>Widescreen</PresentationFormat>
  <Paragraphs>289</Paragraphs>
  <Slides>36</Slides>
  <Notes>22</Notes>
  <HiddenSlides>0</HiddenSlides>
  <MMClips>0</MMClips>
  <ScaleCrop>false</ScaleCrop>
  <HeadingPairs>
    <vt:vector size="6" baseType="variant">
      <vt:variant>
        <vt:lpstr>Fonts Used</vt:lpstr>
      </vt:variant>
      <vt:variant>
        <vt:i4>12</vt:i4>
      </vt:variant>
      <vt:variant>
        <vt:lpstr>Theme</vt:lpstr>
      </vt:variant>
      <vt:variant>
        <vt:i4>4</vt:i4>
      </vt:variant>
      <vt:variant>
        <vt:lpstr>Slide Titles</vt:lpstr>
      </vt:variant>
      <vt:variant>
        <vt:i4>36</vt:i4>
      </vt:variant>
    </vt:vector>
  </HeadingPairs>
  <TitlesOfParts>
    <vt:vector size="52" baseType="lpstr">
      <vt:lpstr>ＭＳ Ｐゴシック</vt:lpstr>
      <vt:lpstr>ヒラギノ角ゴ Pro W3</vt:lpstr>
      <vt:lpstr>Arial</vt:lpstr>
      <vt:lpstr>Calibri</vt:lpstr>
      <vt:lpstr>Courier New</vt:lpstr>
      <vt:lpstr>Symbol</vt:lpstr>
      <vt:lpstr>Times</vt:lpstr>
      <vt:lpstr>Times New Roman</vt:lpstr>
      <vt:lpstr>Verbana</vt:lpstr>
      <vt:lpstr>Verbana (Body)</vt:lpstr>
      <vt:lpstr>Verdana</vt:lpstr>
      <vt:lpstr>Wingdings</vt:lpstr>
      <vt:lpstr>V3_19_cloudnine</vt:lpstr>
      <vt:lpstr>1_V3_19_cloudnine</vt:lpstr>
      <vt:lpstr>7_V3_19_cloudnine</vt:lpstr>
      <vt:lpstr>8_V3_19_cloudnine</vt:lpstr>
      <vt:lpstr>Protection Mainstreaming</vt:lpstr>
      <vt:lpstr>Protection Mainstreaming</vt:lpstr>
      <vt:lpstr> 4 Key Elements</vt:lpstr>
      <vt:lpstr> 4 Key Elements</vt:lpstr>
      <vt:lpstr> 4 Key Elements</vt:lpstr>
      <vt:lpstr>AAP includes: </vt:lpstr>
      <vt:lpstr>Accountability to affected populations</vt:lpstr>
      <vt:lpstr> 4 Key Elements</vt:lpstr>
      <vt:lpstr>PowerPoint Presentation</vt:lpstr>
      <vt:lpstr>Protection Mainstreaming in the HPC</vt:lpstr>
      <vt:lpstr>Tools  - Collective Level </vt:lpstr>
      <vt:lpstr>Protection Mainstreaming in the Project Cycle</vt:lpstr>
      <vt:lpstr>Tools – Individual Level</vt:lpstr>
      <vt:lpstr>Global Resources and Support </vt:lpstr>
      <vt:lpstr>Global Resources and Support </vt:lpstr>
      <vt:lpstr>Global Resources and Support </vt:lpstr>
      <vt:lpstr>Global Resources and Support</vt:lpstr>
      <vt:lpstr>Gender Marker in IHF Proposals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Protection from Sexual Exploitation and Abuse (PSEA) in IHF Proposals </vt:lpstr>
      <vt:lpstr> Protection from Sexual Exploitation and Abuse (PSEA)   </vt:lpstr>
      <vt:lpstr>The PSEA Code of Conduct </vt:lpstr>
      <vt:lpstr>Grant Agreement- Article IV  clause 4 and 5</vt:lpstr>
      <vt:lpstr>Six Core Principles</vt:lpstr>
      <vt:lpstr>Six Core Principles</vt:lpstr>
      <vt:lpstr>PSEA in your Projects </vt:lpstr>
      <vt:lpstr>PSEA in your Projects </vt:lpstr>
      <vt:lpstr>PSEA in your Projects </vt:lpstr>
      <vt:lpstr>PSEA Resources</vt:lpstr>
      <vt:lpstr>PowerPoint Presentation</vt:lpstr>
    </vt:vector>
  </TitlesOfParts>
  <Company/>
  <LinksUpToDate>false</LinksUpToDate>
  <SharedDoc>false</SharedDoc>
  <HyperlinksChanged>false</HyperlinksChanged>
  <AppVersion>16.0010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Protection Mainstreaming</dc:title>
  <dc:creator>Marie Dozin</dc:creator>
  <cp:lastModifiedBy>Mohammed Khan</cp:lastModifiedBy>
  <cp:revision>141</cp:revision>
  <cp:lastPrinted>2017-03-28T09:59:18Z</cp:lastPrinted>
  <dcterms:created xsi:type="dcterms:W3CDTF">2017-03-10T10:46:56Z</dcterms:created>
  <dcterms:modified xsi:type="dcterms:W3CDTF">2018-02-25T21:46:03Z</dcterms:modified>
</cp:coreProperties>
</file>