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69"/>
  </p:notesMasterIdLst>
  <p:handoutMasterIdLst>
    <p:handoutMasterId r:id="rId70"/>
  </p:handoutMasterIdLst>
  <p:sldIdLst>
    <p:sldId id="353" r:id="rId2"/>
    <p:sldId id="356" r:id="rId3"/>
    <p:sldId id="357" r:id="rId4"/>
    <p:sldId id="358" r:id="rId5"/>
    <p:sldId id="354" r:id="rId6"/>
    <p:sldId id="355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13" r:id="rId15"/>
    <p:sldId id="314" r:id="rId16"/>
    <p:sldId id="315" r:id="rId17"/>
    <p:sldId id="316" r:id="rId18"/>
    <p:sldId id="340" r:id="rId19"/>
    <p:sldId id="341" r:id="rId20"/>
    <p:sldId id="342" r:id="rId21"/>
    <p:sldId id="338" r:id="rId22"/>
    <p:sldId id="339" r:id="rId23"/>
    <p:sldId id="335" r:id="rId24"/>
    <p:sldId id="336" r:id="rId25"/>
    <p:sldId id="337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17" r:id="rId42"/>
    <p:sldId id="304" r:id="rId43"/>
    <p:sldId id="305" r:id="rId44"/>
    <p:sldId id="289" r:id="rId45"/>
    <p:sldId id="291" r:id="rId46"/>
    <p:sldId id="292" r:id="rId47"/>
    <p:sldId id="294" r:id="rId48"/>
    <p:sldId id="295" r:id="rId49"/>
    <p:sldId id="296" r:id="rId50"/>
    <p:sldId id="298" r:id="rId51"/>
    <p:sldId id="303" r:id="rId52"/>
    <p:sldId id="299" r:id="rId53"/>
    <p:sldId id="300" r:id="rId54"/>
    <p:sldId id="302" r:id="rId55"/>
    <p:sldId id="360" r:id="rId56"/>
    <p:sldId id="361" r:id="rId57"/>
    <p:sldId id="362" r:id="rId58"/>
    <p:sldId id="363" r:id="rId59"/>
    <p:sldId id="366" r:id="rId60"/>
    <p:sldId id="364" r:id="rId61"/>
    <p:sldId id="367" r:id="rId62"/>
    <p:sldId id="365" r:id="rId63"/>
    <p:sldId id="351" r:id="rId64"/>
    <p:sldId id="350" r:id="rId65"/>
    <p:sldId id="352" r:id="rId66"/>
    <p:sldId id="359" r:id="rId67"/>
    <p:sldId id="368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2F"/>
    <a:srgbClr val="000000"/>
    <a:srgbClr val="CC0033"/>
    <a:srgbClr val="666666"/>
    <a:srgbClr val="333333"/>
    <a:srgbClr val="CCCCCC"/>
    <a:srgbClr val="006666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8" autoAdjust="0"/>
    <p:restoredTop sz="88833" autoAdjust="0"/>
  </p:normalViewPr>
  <p:slideViewPr>
    <p:cSldViewPr snapToGrid="0">
      <p:cViewPr varScale="1">
        <p:scale>
          <a:sx n="59" d="100"/>
          <a:sy n="59" d="100"/>
        </p:scale>
        <p:origin x="-30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3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75C8E62-F9F1-4EDF-B1D5-C45F14566A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47814" name="Rectangle 6"/>
          <p:cNvSpPr>
            <a:spLocks noChangeArrowheads="1"/>
          </p:cNvSpPr>
          <p:nvPr/>
        </p:nvSpPr>
        <p:spPr bwMode="auto">
          <a:xfrm>
            <a:off x="531813" y="8342313"/>
            <a:ext cx="17414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808080"/>
                </a:solidFill>
                <a:cs typeface="+mn-cs"/>
              </a:rPr>
              <a:t>© 2004, CARE USA.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38C0F9F-9BBB-472A-AB79-0DEBD232A63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46792" name="Rectangle 8"/>
          <p:cNvSpPr>
            <a:spLocks noChangeArrowheads="1"/>
          </p:cNvSpPr>
          <p:nvPr/>
        </p:nvSpPr>
        <p:spPr bwMode="auto">
          <a:xfrm>
            <a:off x="668338" y="8477250"/>
            <a:ext cx="17414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808080"/>
                </a:solidFill>
                <a:cs typeface="+mn-cs"/>
              </a:rPr>
              <a:t>© 2004, CARE USA.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70E9C1-BB56-4622-B9E2-F3DD54EA20CF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C026EE-B4DC-4558-86C7-294ECB358FD4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BB923A-3480-496E-93EF-33269C82DA75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CCA31-3BBC-456E-862F-C6DA2B40496D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49024-B256-4622-A1AE-A1432984B8BB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49024-B256-4622-A1AE-A1432984B8BB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49024-B256-4622-A1AE-A1432984B8BB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49024-B256-4622-A1AE-A1432984B8BB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s-ES" smtClean="0"/>
          </a:p>
          <a:p>
            <a:endParaRPr lang="en-GB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49024-B256-4622-A1AE-A1432984B8BB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288" y="204788"/>
            <a:ext cx="8875712" cy="7112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1EC3C-2FC2-4572-BAD3-810B073E6BE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26263" y="204788"/>
            <a:ext cx="2217737" cy="589280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68288" y="204788"/>
            <a:ext cx="6505575" cy="5892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CCAB-A9EB-435B-97AB-9A306641A1F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288" y="204788"/>
            <a:ext cx="8875712" cy="7112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290638"/>
            <a:ext cx="4038600" cy="48069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290638"/>
            <a:ext cx="4038600" cy="23272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770313"/>
            <a:ext cx="4038600" cy="23272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0C992-31E6-4A7C-A2D6-A48D658E17F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288" y="204788"/>
            <a:ext cx="8875712" cy="7112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290638"/>
            <a:ext cx="4038600" cy="48069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90638"/>
            <a:ext cx="4038600" cy="48069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C71C-D0AE-435A-B216-505F29FA22A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288" y="204788"/>
            <a:ext cx="8875712" cy="7112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290638"/>
            <a:ext cx="8229600" cy="480695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943D1-26FE-452C-870C-3ED3D26F0E40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ADEE-9E56-4514-AE0A-F83CD795AA0B}" type="datetimeFigureOut">
              <a:rPr lang="es-ES" smtClean="0"/>
              <a:t>27/09/2014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171-6C97-49CB-92EF-20058D29C6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C19A3-4E76-4ED0-866B-25C1FB44484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288" y="204788"/>
            <a:ext cx="8875712" cy="7112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90638"/>
            <a:ext cx="4038600" cy="4806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90638"/>
            <a:ext cx="4038600" cy="4806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A2088-DB22-4078-8FC0-11C600F62E90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9C3BB-E01A-4DA0-A051-5FF9267234F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288" y="204788"/>
            <a:ext cx="8875712" cy="7112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C7BB3-46C5-496F-B99C-3C34177F9B4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1FF1E-D450-4AB9-8E3A-01E49BCA4E6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E7889-1707-4D9F-B76F-7BF46E73083C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8E1CA-11D8-4DD9-AE08-6765DAF3DD3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288" y="204788"/>
            <a:ext cx="8875712" cy="7112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FBD-8EDC-4494-9B61-58E549C2A4A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0638"/>
            <a:ext cx="822960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66925" y="6348413"/>
            <a:ext cx="1150938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1688" y="6338888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5400" y="6335713"/>
            <a:ext cx="2282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fld id="{2B330EE8-EF4C-4D2B-9A15-A6281FE6AC8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>
            <a:off x="457200" y="6159500"/>
            <a:ext cx="82296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031" name="Picture 27" descr="fuzzblok-A-5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0" y="0"/>
            <a:ext cx="91440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8" descr="Smalltransparenthorizontallogo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7352643" y="6144173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logopredes"/>
          <p:cNvPicPr>
            <a:picLocks noChangeAspect="1" noChangeArrowheads="1"/>
          </p:cNvPicPr>
          <p:nvPr userDrawn="1"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472966" y="6038192"/>
            <a:ext cx="1701420" cy="585624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"/>
        <a:defRPr sz="3000">
          <a:solidFill>
            <a:schemeClr val="bg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"/>
        <a:defRPr sz="2600">
          <a:solidFill>
            <a:schemeClr val="bg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"/>
        <a:defRPr sz="2200">
          <a:solidFill>
            <a:schemeClr val="bg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"/>
        <a:defRPr sz="2000">
          <a:solidFill>
            <a:schemeClr val="bg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"/>
        <a:defRPr sz="2000">
          <a:solidFill>
            <a:schemeClr val="bg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"/>
        <a:defRPr sz="2000">
          <a:solidFill>
            <a:schemeClr val="bg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"/>
        <a:defRPr sz="2000">
          <a:solidFill>
            <a:schemeClr val="bg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"/>
        <a:defRPr sz="2000">
          <a:solidFill>
            <a:schemeClr val="bg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006699"/>
        </a:buClr>
        <a:buSzPct val="65000"/>
        <a:buFont typeface="Wingdings 2" pitchFamily="18" charset="2"/>
        <a:buChar char=""/>
        <a:defRPr sz="20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hyperlink" Target="http://www.youtube.com/watch?v=bUQJVqwGOl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50501" y="1286364"/>
            <a:ext cx="76363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TALLER ESTRATEGICO DEL SHELTER CLUSTER AMERICAS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29-30 SEPTIEMBRE 2014 </a:t>
            </a:r>
            <a:endParaRPr kumimoji="0" lang="es-ES" sz="20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8457" y="0"/>
            <a:ext cx="6062133" cy="115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85473" y="2772872"/>
            <a:ext cx="52703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EXPERIENCIAS EN EL SECTOR VIVIENDA</a:t>
            </a:r>
            <a:r>
              <a:rPr kumimoji="0" lang="es-ES" sz="24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EN PERÚ</a:t>
            </a:r>
            <a:endParaRPr kumimoji="0" lang="es-ES" sz="24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89070" y="3582455"/>
            <a:ext cx="51100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Arq. Roberto Medina Manrique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Coordinador de Proyectos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Times New Roman" pitchFamily="18" charset="0"/>
              </a:rPr>
              <a:t>PREDES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000" b="1" dirty="0" smtClean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Times New Roman" pitchFamily="18" charset="0"/>
              </a:rPr>
              <a:t>roberto@predes.org.pe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arquirom@gmail.com</a:t>
            </a:r>
            <a:endParaRPr kumimoji="0" lang="es-ES" sz="20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1"/>
          <p:cNvSpPr txBox="1">
            <a:spLocks noChangeArrowheads="1"/>
          </p:cNvSpPr>
          <p:nvPr/>
        </p:nvSpPr>
        <p:spPr bwMode="auto">
          <a:xfrm>
            <a:off x="357188" y="1285875"/>
            <a:ext cx="8358187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2400">
                <a:solidFill>
                  <a:srgbClr val="000000"/>
                </a:solidFill>
                <a:latin typeface="Tw Cen MT" pitchFamily="34" charset="0"/>
              </a:rPr>
              <a:t>En todo el ámbito de reconstrucción a causa del sismo de 2007:</a:t>
            </a:r>
          </a:p>
          <a:p>
            <a:pPr>
              <a:buFontTx/>
              <a:buChar char="-"/>
            </a:pPr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 6900 familias capacitadas en tecnologías de construcción sismo resistente</a:t>
            </a:r>
          </a:p>
          <a:p>
            <a:pPr>
              <a:buFontTx/>
              <a:buChar char="-"/>
            </a:pPr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 368 maestros de obra capacitados en tecnologías de construcción sismo resistente con capacidad para trabajar en el mercado laboral</a:t>
            </a:r>
          </a:p>
          <a:p>
            <a:pPr>
              <a:buFontTx/>
              <a:buChar char="-"/>
            </a:pPr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 4600 familias propietarias de viviendas seguras y saludables</a:t>
            </a:r>
          </a:p>
          <a:p>
            <a:endParaRPr lang="es-ES" sz="2000">
              <a:solidFill>
                <a:srgbClr val="000000"/>
              </a:solidFill>
              <a:latin typeface="Tw Cen MT" pitchFamily="34" charset="0"/>
            </a:endParaRPr>
          </a:p>
          <a:p>
            <a:r>
              <a:rPr lang="es-ES" sz="2400">
                <a:solidFill>
                  <a:srgbClr val="000000"/>
                </a:solidFill>
                <a:latin typeface="Tw Cen MT" pitchFamily="34" charset="0"/>
              </a:rPr>
              <a:t>A nivel nacional y regional:</a:t>
            </a:r>
          </a:p>
          <a:p>
            <a:pPr>
              <a:buFontTx/>
              <a:buChar char="-"/>
            </a:pPr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 Una política nacional de vivienda rural y su Reglamento Operativo aprobada por el Congreso de la República que prioriza la construcción de viviendas en las zonas rurales del país</a:t>
            </a:r>
          </a:p>
          <a:p>
            <a:pPr>
              <a:buFontTx/>
              <a:buChar char="-"/>
            </a:pPr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 Una experiencia exitosa de inversión pública que promueve la vivienda rural por parte del Gobierno Regional de Huancavelica</a:t>
            </a:r>
            <a:endParaRPr lang="es-PE" sz="20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12291" name="6 CuadroTexto"/>
          <p:cNvSpPr txBox="1">
            <a:spLocks noChangeArrowheads="1"/>
          </p:cNvSpPr>
          <p:nvPr/>
        </p:nvSpPr>
        <p:spPr bwMode="auto">
          <a:xfrm>
            <a:off x="285750" y="285750"/>
            <a:ext cx="4500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>
                <a:solidFill>
                  <a:srgbClr val="000000"/>
                </a:solidFill>
                <a:latin typeface="Tw Cen MT" pitchFamily="34" charset="0"/>
              </a:rPr>
              <a:t>Principales Logros del GVSS: </a:t>
            </a:r>
            <a:endParaRPr lang="es-ES" sz="2800">
              <a:solidFill>
                <a:srgbClr val="000000"/>
              </a:solidFill>
              <a:latin typeface="Tw Cen MT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Rectángulo"/>
          <p:cNvSpPr>
            <a:spLocks noChangeArrowheads="1"/>
          </p:cNvSpPr>
          <p:nvPr/>
        </p:nvSpPr>
        <p:spPr bwMode="auto">
          <a:xfrm>
            <a:off x="5072063" y="3857625"/>
            <a:ext cx="3571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latin typeface="Tw Cen MT" pitchFamily="34" charset="0"/>
              </a:rPr>
              <a:t>Viviendas sismo resistentes, seguras y saludables de la costa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625" y="285750"/>
            <a:ext cx="4214813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screen"/>
          <a:srcRect b="13969"/>
          <a:stretch>
            <a:fillRect/>
          </a:stretch>
        </p:blipFill>
        <p:spPr bwMode="auto">
          <a:xfrm>
            <a:off x="4929188" y="357188"/>
            <a:ext cx="36004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50" y="3214688"/>
            <a:ext cx="4429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63" y="285750"/>
            <a:ext cx="40052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07025" y="357188"/>
            <a:ext cx="25939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63" y="3101975"/>
            <a:ext cx="4071937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9 Rectángulo"/>
          <p:cNvSpPr>
            <a:spLocks noChangeArrowheads="1"/>
          </p:cNvSpPr>
          <p:nvPr/>
        </p:nvSpPr>
        <p:spPr bwMode="auto">
          <a:xfrm>
            <a:off x="5214938" y="4071938"/>
            <a:ext cx="3571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latin typeface="Tw Cen MT" pitchFamily="34" charset="0"/>
              </a:rPr>
              <a:t>Viviendas sismo resistentes, seguras y saludables de la sierra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50" y="1785938"/>
            <a:ext cx="32432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Reglamento BHFR página1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00500" y="1785938"/>
            <a:ext cx="1357313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3857625" y="4214813"/>
            <a:ext cx="1744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>
                <a:latin typeface="Tw Cen MT" pitchFamily="34" charset="0"/>
              </a:rPr>
              <a:t>Reglamento Operativo RM 320-2009-Vivienda</a:t>
            </a:r>
            <a:endParaRPr lang="es-ES" sz="2000">
              <a:latin typeface="Tw Cen MT" pitchFamily="34" charset="0"/>
            </a:endParaRPr>
          </a:p>
        </p:txBody>
      </p:sp>
      <p:pic>
        <p:nvPicPr>
          <p:cNvPr id="15365" name="11 Imagen" descr="Ley de Vivienda Rural N°2958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86438" y="1785938"/>
            <a:ext cx="27146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2"/>
          <p:cNvSpPr txBox="1">
            <a:spLocks noChangeArrowheads="1"/>
          </p:cNvSpPr>
          <p:nvPr/>
        </p:nvSpPr>
        <p:spPr bwMode="auto">
          <a:xfrm>
            <a:off x="285750" y="4105275"/>
            <a:ext cx="3143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Tw Cen MT" pitchFamily="34" charset="0"/>
              </a:rPr>
              <a:t>Decreto Supremo 008-2009-Vivienda</a:t>
            </a:r>
          </a:p>
          <a:p>
            <a:r>
              <a:rPr lang="en-US" sz="2000">
                <a:latin typeface="Tw Cen MT" pitchFamily="34" charset="0"/>
              </a:rPr>
              <a:t>Se prioriza la construcción de viviendas rurales </a:t>
            </a:r>
            <a:endParaRPr lang="es-ES" sz="2000">
              <a:latin typeface="Tw Cen MT" pitchFamily="34" charset="0"/>
            </a:endParaRPr>
          </a:p>
        </p:txBody>
      </p:sp>
      <p:sp>
        <p:nvSpPr>
          <p:cNvPr id="15367" name="10 Rectángulo"/>
          <p:cNvSpPr>
            <a:spLocks noChangeArrowheads="1"/>
          </p:cNvSpPr>
          <p:nvPr/>
        </p:nvSpPr>
        <p:spPr bwMode="auto">
          <a:xfrm>
            <a:off x="5929313" y="4286250"/>
            <a:ext cx="2500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w Cen MT" pitchFamily="34" charset="0"/>
              </a:rPr>
              <a:t>Ley 29589 de </a:t>
            </a:r>
          </a:p>
          <a:p>
            <a:pPr algn="ctr"/>
            <a:r>
              <a:rPr lang="en-US" sz="2000">
                <a:latin typeface="Tw Cen MT" pitchFamily="34" charset="0"/>
              </a:rPr>
              <a:t>Vivienda Rural</a:t>
            </a:r>
            <a:endParaRPr lang="es-ES" sz="2000">
              <a:latin typeface="Tw Cen MT" pitchFamily="34" charset="0"/>
            </a:endParaRPr>
          </a:p>
        </p:txBody>
      </p:sp>
      <p:sp>
        <p:nvSpPr>
          <p:cNvPr id="15368" name="11 Rectángulo"/>
          <p:cNvSpPr>
            <a:spLocks noChangeArrowheads="1"/>
          </p:cNvSpPr>
          <p:nvPr/>
        </p:nvSpPr>
        <p:spPr bwMode="auto">
          <a:xfrm>
            <a:off x="285750" y="571500"/>
            <a:ext cx="2928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latin typeface="Tw Cen MT" pitchFamily="34" charset="0"/>
              </a:rPr>
              <a:t>Incidencia política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Imagen" descr="Vista panorámica barrio El Molino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72854" y="1137029"/>
            <a:ext cx="6592722" cy="495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2 CuadroTexto"/>
          <p:cNvSpPr txBox="1">
            <a:spLocks noChangeArrowheads="1"/>
          </p:cNvSpPr>
          <p:nvPr/>
        </p:nvSpPr>
        <p:spPr bwMode="auto">
          <a:xfrm>
            <a:off x="1680662" y="2952249"/>
            <a:ext cx="59293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MX" sz="3600" dirty="0" smtClean="0">
                <a:latin typeface="Tw Cen MT" pitchFamily="34" charset="0"/>
                <a:ea typeface="Arial Unicode MS" pitchFamily="34" charset="-128"/>
                <a:cs typeface="Arial Unicode MS" pitchFamily="34" charset="-128"/>
              </a:rPr>
              <a:t>Experiencias en programas de Albergues y Viviendas</a:t>
            </a:r>
          </a:p>
          <a:p>
            <a:pPr algn="r"/>
            <a:endParaRPr lang="es-MX" sz="3600" dirty="0" smtClean="0">
              <a:latin typeface="Tw Cen MT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r"/>
            <a:r>
              <a:rPr lang="es-MX" sz="3600" dirty="0" smtClean="0">
                <a:latin typeface="Tw Cen MT" pitchFamily="34" charset="0"/>
                <a:ea typeface="Arial Unicode MS" pitchFamily="34" charset="-128"/>
                <a:cs typeface="Arial Unicode MS" pitchFamily="34" charset="-128"/>
              </a:rPr>
              <a:t>Centro de Estudios y </a:t>
            </a:r>
            <a:r>
              <a:rPr lang="es-MX" sz="3600" dirty="0" err="1" smtClean="0">
                <a:latin typeface="Tw Cen MT" pitchFamily="34" charset="0"/>
                <a:ea typeface="Arial Unicode MS" pitchFamily="34" charset="-128"/>
                <a:cs typeface="Arial Unicode MS" pitchFamily="34" charset="-128"/>
              </a:rPr>
              <a:t>Prevenciòn</a:t>
            </a:r>
            <a:r>
              <a:rPr lang="es-MX" sz="3600" dirty="0" smtClean="0">
                <a:latin typeface="Tw Cen MT" pitchFamily="34" charset="0"/>
                <a:ea typeface="Arial Unicode MS" pitchFamily="34" charset="-128"/>
                <a:cs typeface="Arial Unicode MS" pitchFamily="34" charset="-128"/>
              </a:rPr>
              <a:t> de Desastres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9811" y="946484"/>
            <a:ext cx="818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Componentes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34189" y="1620253"/>
            <a:ext cx="80691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1.- Línea de Base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2.- Evaluación del riesgo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3.- Talleres – </a:t>
            </a:r>
          </a:p>
          <a:p>
            <a:pPr indent="898525"/>
            <a:r>
              <a:rPr lang="es-ES" dirty="0" smtClean="0">
                <a:solidFill>
                  <a:srgbClr val="000000"/>
                </a:solidFill>
              </a:rPr>
              <a:t>De plan local de gestión de riesgos (hoy PPRRD)</a:t>
            </a:r>
          </a:p>
          <a:p>
            <a:pPr indent="898525"/>
            <a:r>
              <a:rPr lang="es-ES" dirty="0" smtClean="0">
                <a:solidFill>
                  <a:srgbClr val="000000"/>
                </a:solidFill>
              </a:rPr>
              <a:t>De diseño participativo de viviendas</a:t>
            </a:r>
          </a:p>
          <a:p>
            <a:pPr indent="898525"/>
            <a:r>
              <a:rPr lang="es-ES" dirty="0" smtClean="0">
                <a:solidFill>
                  <a:srgbClr val="000000"/>
                </a:solidFill>
              </a:rPr>
              <a:t>De operarios</a:t>
            </a:r>
          </a:p>
          <a:p>
            <a:pPr indent="898525"/>
            <a:r>
              <a:rPr lang="es-ES" dirty="0" smtClean="0">
                <a:solidFill>
                  <a:srgbClr val="000000"/>
                </a:solidFill>
              </a:rPr>
              <a:t>De mantenimiento de viviendas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4.- Constitución del Comité de Defensa Civil (ahora Plataforma de Gestión de Riesgos)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5.-Construcción de módulos de vivienda, locales comunales y aulas a través de faenas y compromisos de la población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6.- Guía de construcción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7.- Plan Local de Gestión de Riesgos de Desastres (hoy PPRRD)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8.- Visibilidad y sistematización del proyecto</a:t>
            </a:r>
          </a:p>
          <a:p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66152" y="963780"/>
            <a:ext cx="80645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s-MX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Los desastres no son naturales… </a:t>
            </a:r>
            <a:r>
              <a:rPr lang="es-E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ocurren por que hay elementos vulnerables,  expuestos a la influencia de fenómenos peligrosos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8202" y="228433"/>
            <a:ext cx="817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3600" b="1">
                <a:solidFill>
                  <a:srgbClr val="000000"/>
                </a:solidFill>
                <a:latin typeface="Arial" charset="0"/>
              </a:rPr>
              <a:t>Enfoques que debemos considerar</a:t>
            </a:r>
            <a:endParaRPr lang="es-E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2194" y="2651544"/>
            <a:ext cx="8064500" cy="792162"/>
          </a:xfrm>
          <a:prstGeom prst="rect">
            <a:avLst/>
          </a:prstGeom>
          <a:solidFill>
            <a:srgbClr val="FFFFE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es-MX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No todo fenómeno natural produce desastres </a:t>
            </a: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4749" y="3852202"/>
            <a:ext cx="8027987" cy="830997"/>
          </a:xfrm>
          <a:prstGeom prst="rect">
            <a:avLst/>
          </a:prstGeom>
          <a:solidFill>
            <a:srgbClr val="FFFFE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Hay fenómenos naturales cuya ocurrencia es beneficiosa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18707" y="4842805"/>
            <a:ext cx="8027987" cy="830997"/>
          </a:xfrm>
          <a:prstGeom prst="rect">
            <a:avLst/>
          </a:prstGeom>
          <a:solidFill>
            <a:srgbClr val="FFFFE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Muchos desastres se deben mas a la acción humana que a la propia naturaleza</a:t>
            </a: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85942" y="1197059"/>
            <a:ext cx="80645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s-MX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Los desastres si avisan …. son el resultado de procesos sociales y ambientales que se pueden percibir y corregir oportunamente.</a:t>
            </a:r>
            <a:endParaRPr lang="es-ES" sz="240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77992" y="260434"/>
            <a:ext cx="817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3600" b="1">
                <a:solidFill>
                  <a:srgbClr val="000000"/>
                </a:solidFill>
                <a:latin typeface="Arial" charset="0"/>
              </a:rPr>
              <a:t>Enfoques que debemos considerar</a:t>
            </a:r>
            <a:endParaRPr lang="es-E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22455" y="4148221"/>
            <a:ext cx="8027987" cy="792163"/>
          </a:xfrm>
          <a:prstGeom prst="rect">
            <a:avLst/>
          </a:prstGeom>
          <a:solidFill>
            <a:srgbClr val="FFFFE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es-MX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No hay desastre si no hay vulnerabilidad</a:t>
            </a:r>
            <a:endParaRPr lang="es-ES" sz="2400" b="1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2455" y="2852821"/>
            <a:ext cx="8027987" cy="830997"/>
          </a:xfrm>
          <a:prstGeom prst="rect">
            <a:avLst/>
          </a:prstGeom>
          <a:solidFill>
            <a:srgbClr val="FFFFE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Los desastres se pueden evitar ….. Si conocemos y manejamos nuestros riesgos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2455" y="5229309"/>
            <a:ext cx="8027987" cy="830997"/>
          </a:xfrm>
          <a:prstGeom prst="rect">
            <a:avLst/>
          </a:prstGeom>
          <a:solidFill>
            <a:srgbClr val="FFFFE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Es mas factible intervenir y reducir la vulnerabilidad que intervenir y controlar los peligros o amenazas</a:t>
            </a:r>
            <a:endParaRPr lang="es-ES" sz="2400" b="1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OS PREDES\DOCUMENTOS ROBERTO PREDES\TRABAJOS 2008\predes informes\ayuntamiento de madrid\anexos informa Ayunt Madrid\Anexo 4 Fotos Talleres\1 taller plan de reduccion de riesgo\plan reduccion de riesgos\DSC0485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694265"/>
            <a:ext cx="3994484" cy="2995863"/>
          </a:xfrm>
          <a:prstGeom prst="rect">
            <a:avLst/>
          </a:prstGeom>
          <a:noFill/>
        </p:spPr>
      </p:pic>
      <p:pic>
        <p:nvPicPr>
          <p:cNvPr id="1027" name="Picture 3" descr="D:\DOCUMENTOS PREDES\DOCUMENTOS ROBERTO PREDES\TRABAJOS 2008\predes informes\ayuntamiento de madrid\anexos informa Ayunt Madrid\Anexo 4 Fotos Talleres\1 taller plan de reduccion de riesgo\plan reduccion de riesgos\DSC048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22821" y="0"/>
            <a:ext cx="5021179" cy="3765885"/>
          </a:xfrm>
          <a:prstGeom prst="rect">
            <a:avLst/>
          </a:prstGeom>
          <a:noFill/>
        </p:spPr>
      </p:pic>
      <p:pic>
        <p:nvPicPr>
          <p:cNvPr id="1028" name="Picture 4" descr="D:\DOCUMENTOS PREDES\DOCUMENTOS ROBERTO PREDES\TRABAJOS 2008\predes informes\ayuntamiento de madrid\anexos informa Ayunt Madrid\Anexo 4 Fotos Talleres\1 taller plan de reduccion de riesgo\plan reduccion de riesgos\DSC0490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46948" y="3681662"/>
            <a:ext cx="4235116" cy="3176338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288758" y="240632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Talleres Plan de Prevención y Reducción de Riesgos</a:t>
            </a:r>
            <a:endParaRPr lang="es-E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OCUMENTOS PREDES\DOCUMENTOS ROBERTO PREDES\TRABAJOS 2008\predes informes\ayuntamiento de madrid\anexos informa Ayunt Madrid\Anexo 4 Fotos Talleres\2 talleres de diseño vivienda\huaca ramos\DSC0258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23873" y="-1"/>
            <a:ext cx="4620128" cy="3465095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288758" y="240632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Talleres de Diseño y mantenimiento de </a:t>
            </a:r>
            <a:r>
              <a:rPr lang="es-ES" b="1" dirty="0" smtClean="0"/>
              <a:t>Vivienda</a:t>
            </a:r>
            <a:endParaRPr lang="es-ES" b="1" dirty="0"/>
          </a:p>
        </p:txBody>
      </p:sp>
      <p:pic>
        <p:nvPicPr>
          <p:cNvPr id="2050" name="Picture 2" descr="D:\DOCUMENTOS PREDES\DOCUMENTOS ROBERTO PREDES\TRABAJOS 2008\predes informes\ayuntamiento de madrid\anexos informa Ayunt Madrid\Anexo 4 Fotos Talleres\2 talleres de diseño vivienda\cruzdelrosario\DSC0256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43468"/>
            <a:ext cx="4892842" cy="3669632"/>
          </a:xfrm>
          <a:prstGeom prst="rect">
            <a:avLst/>
          </a:prstGeom>
          <a:noFill/>
        </p:spPr>
      </p:pic>
      <p:pic>
        <p:nvPicPr>
          <p:cNvPr id="2053" name="Picture 5" descr="D:\DOCUMENTOS PREDES\DOCUMENTOS ROBERTO PREDES\TRABAJOS 2008\predes informes\ayuntamiento de madrid\anexos informa Ayunt Madrid\Anexo 4 Fotos Talleres\4 talleres mantenimiento viv\mantenimiento\P103037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52132" y="3457741"/>
            <a:ext cx="4533679" cy="3400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DOCUMENTOS PREDES\DOCUMENTOS ROBERTO PREDES\FOLLETO\folleto predes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14863" y="-11250"/>
            <a:ext cx="6529137" cy="6881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8758" y="240632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Talleres para operarios y albañiles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3074" name="Picture 2" descr="D:\DOCUMENTOS PREDES\DOCUMENTOS ROBERTO PREDES\TRABAJOS 2008\predes informes\ayuntamiento de madrid\anexos informa Ayunt Madrid\Anexo 4 Fotos Talleres\3 talleres operarios\II taller albañiles\P103027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26533"/>
            <a:ext cx="4748463" cy="3561347"/>
          </a:xfrm>
          <a:prstGeom prst="rect">
            <a:avLst/>
          </a:prstGeom>
          <a:noFill/>
        </p:spPr>
      </p:pic>
      <p:pic>
        <p:nvPicPr>
          <p:cNvPr id="3075" name="Picture 3" descr="D:\DOCUMENTOS PREDES\DOCUMENTOS ROBERTO PREDES\TRABAJOS 2008\predes informes\ayuntamiento de madrid\anexos informa Ayunt Madrid\Anexo 4 Fotos Talleres\3 talleres operarios\II taller albañiles\P103029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29854" y="3789948"/>
            <a:ext cx="4090735" cy="3068052"/>
          </a:xfrm>
          <a:prstGeom prst="rect">
            <a:avLst/>
          </a:prstGeom>
          <a:noFill/>
        </p:spPr>
      </p:pic>
      <p:pic>
        <p:nvPicPr>
          <p:cNvPr id="3076" name="Picture 4" descr="D:\DOCUMENTOS PREDES\DOCUMENTOS ROBERTO PREDES\TRABAJOS 2008\predes informes\ayuntamiento de madrid\anexos informa Ayunt Madrid\Anexo 4 Fotos Talleres\3 talleres operarios\tecnicas constructivas cruz rosario\P103042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52212" y="0"/>
            <a:ext cx="4491788" cy="3368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4-MAPA GEOLOGICO GEOMORFOLOGICO baj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8913"/>
            <a:ext cx="9144000" cy="6396037"/>
          </a:xfrm>
          <a:prstGeom prst="rect">
            <a:avLst/>
          </a:prstGeom>
          <a:noFill/>
        </p:spPr>
      </p:pic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3779838" y="1989138"/>
            <a:ext cx="576262" cy="5762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6372225" y="3213100"/>
            <a:ext cx="576263" cy="5762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3851275" y="4076700"/>
            <a:ext cx="576263" cy="5762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227763" y="1052513"/>
            <a:ext cx="1439862" cy="244475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/>
              <a:t>AREA CRÍTICA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492500" y="1052513"/>
            <a:ext cx="1871663" cy="244475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/>
              <a:t>NIÑO DE AYAVI A y B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987675" y="5157788"/>
            <a:ext cx="1223963" cy="244475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/>
              <a:t>BOQUERON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>
            <a:off x="4140200" y="1268413"/>
            <a:ext cx="287338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6443663" y="1268413"/>
            <a:ext cx="21590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3924300" y="4652963"/>
            <a:ext cx="1428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877050" y="2924175"/>
            <a:ext cx="1439863" cy="244475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/>
              <a:t>QDA PITIPAMPA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06-GEOLÓGICO GEOMORFOLÓGICO LOCA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459538"/>
          </a:xfrm>
          <a:prstGeom prst="rect">
            <a:avLst/>
          </a:prstGeom>
          <a:noFill/>
        </p:spPr>
      </p:pic>
      <p:pic>
        <p:nvPicPr>
          <p:cNvPr id="6149" name="Picture 5" descr="06-GEOLÓGICO GEOMORFOLÓGICO LOCA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3933825"/>
            <a:ext cx="2068512" cy="2303463"/>
          </a:xfrm>
          <a:prstGeom prst="rect">
            <a:avLst/>
          </a:prstGeom>
          <a:noFill/>
        </p:spPr>
      </p:pic>
      <p:pic>
        <p:nvPicPr>
          <p:cNvPr id="6150" name="Picture 6" descr="06-GEOLÓGICO GEOMORFOLÓGICO LOCA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84888" y="5229225"/>
            <a:ext cx="2914650" cy="100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rafico IMAGEN OBJETIV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33375"/>
            <a:ext cx="9144000" cy="596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RAFICO ZONAS HOMOGENEA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0350"/>
            <a:ext cx="9144000" cy="6235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raficos ZONIFICAC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15913"/>
            <a:ext cx="9144000" cy="6226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9" name="Picture 5" descr="MODULOSVIVIENDAS A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188913"/>
            <a:ext cx="8172450" cy="6529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5" name="Picture 5" descr="MODULOSVIVIENDAS A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188913"/>
            <a:ext cx="8172450" cy="6491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MODULOSVIVIENDAScimentac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188913"/>
            <a:ext cx="8172450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MODULO DE letrinas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115888"/>
            <a:ext cx="8172450" cy="6115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DOCUMENTOS PREDES\DOCUMENTOS ROBERTO PREDES\FOLLETO\folleto predes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54307" y="1"/>
            <a:ext cx="5889694" cy="6858000"/>
          </a:xfrm>
          <a:prstGeom prst="rect">
            <a:avLst/>
          </a:prstGeom>
          <a:noFill/>
        </p:spPr>
      </p:pic>
      <p:pic>
        <p:nvPicPr>
          <p:cNvPr id="3" name="Picture 2" descr="D:\DOCUMENTOS PREDES\DOCUMENTOS ROBERTO PREDES\FOLLETO\folleto predes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1"/>
            <a:ext cx="4588042" cy="1369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MODULOSVIVIENDAS IE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333375"/>
            <a:ext cx="817245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cocnia-Mode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260350"/>
            <a:ext cx="81724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cocnia-Mode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476250"/>
            <a:ext cx="81724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 descr="PLANTA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115888"/>
            <a:ext cx="6875463" cy="3168650"/>
          </a:xfrm>
          <a:prstGeom prst="rect">
            <a:avLst/>
          </a:prstGeom>
          <a:noFill/>
        </p:spPr>
      </p:pic>
      <p:pic>
        <p:nvPicPr>
          <p:cNvPr id="208901" name="Picture 5" descr="vista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35375" y="3186113"/>
            <a:ext cx="5508625" cy="3671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7" name="Picture 5" descr="P100068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0"/>
            <a:ext cx="4895850" cy="3671888"/>
          </a:xfrm>
          <a:prstGeom prst="rect">
            <a:avLst/>
          </a:prstGeom>
          <a:noFill/>
        </p:spPr>
      </p:pic>
      <p:pic>
        <p:nvPicPr>
          <p:cNvPr id="212996" name="Picture 4" descr="P100066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76600" y="2457450"/>
            <a:ext cx="5867400" cy="4400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P100067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692150"/>
            <a:ext cx="3651250" cy="5373688"/>
          </a:xfrm>
          <a:prstGeom prst="rect">
            <a:avLst/>
          </a:prstGeom>
          <a:noFill/>
        </p:spPr>
      </p:pic>
      <p:pic>
        <p:nvPicPr>
          <p:cNvPr id="214021" name="Picture 5" descr="P100067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6100" y="0"/>
            <a:ext cx="4787900" cy="3592513"/>
          </a:xfrm>
          <a:prstGeom prst="rect">
            <a:avLst/>
          </a:prstGeom>
          <a:noFill/>
        </p:spPr>
      </p:pic>
      <p:pic>
        <p:nvPicPr>
          <p:cNvPr id="214022" name="Picture 6" descr="P100068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3500438"/>
            <a:ext cx="4500562" cy="3375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 descr="P100068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0"/>
            <a:ext cx="4895850" cy="3671888"/>
          </a:xfrm>
          <a:prstGeom prst="rect">
            <a:avLst/>
          </a:prstGeom>
          <a:noFill/>
        </p:spPr>
      </p:pic>
      <p:pic>
        <p:nvPicPr>
          <p:cNvPr id="215046" name="Picture 6" descr="P100068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63713" y="2941638"/>
            <a:ext cx="7380287" cy="3916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9" name="Picture 5" descr="P100069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3319463"/>
            <a:ext cx="4716463" cy="3538537"/>
          </a:xfrm>
          <a:prstGeom prst="rect">
            <a:avLst/>
          </a:prstGeom>
          <a:noFill/>
        </p:spPr>
      </p:pic>
      <p:pic>
        <p:nvPicPr>
          <p:cNvPr id="216068" name="Picture 4" descr="P100068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550" y="0"/>
            <a:ext cx="4176713" cy="3132138"/>
          </a:xfrm>
          <a:prstGeom prst="rect">
            <a:avLst/>
          </a:prstGeom>
          <a:noFill/>
        </p:spPr>
      </p:pic>
      <p:pic>
        <p:nvPicPr>
          <p:cNvPr id="216070" name="Picture 6" descr="CRIM004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2363" y="1125538"/>
            <a:ext cx="4211637" cy="2951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4" descr="P103049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00113" y="0"/>
            <a:ext cx="5143500" cy="6858000"/>
          </a:xfrm>
          <a:prstGeom prst="rect">
            <a:avLst/>
          </a:prstGeom>
          <a:noFill/>
        </p:spPr>
      </p:pic>
      <p:pic>
        <p:nvPicPr>
          <p:cNvPr id="223237" name="Picture 5" descr="P103049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30913" y="2708275"/>
            <a:ext cx="3113087" cy="414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7" name="Picture 15" descr="P103044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0"/>
            <a:ext cx="8172450" cy="613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DOCUMENTOS PREDES\DOCUMENTOS ROBERTO PREDES\FOLLETO\folleto predes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09333" y="0"/>
            <a:ext cx="6434667" cy="6867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3" name="Picture 33" descr="P100091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65221"/>
            <a:ext cx="9158023" cy="5518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OS PREDES\DOCUMENTOS ROBERTO PREDES\TRABAJOS 2008\predes informes\ayuntamiento de madrid\anexos informa Ayunt Madrid\Anexo 4 Fotos Talleres\4 talleres mantenimiento viv\mantenimiento\DSC0633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40631"/>
            <a:ext cx="9215077" cy="5678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OS PREDES\DOCUMENTOS ROBERTO PREDES\trabajos 2011\GVSS 2011\modelo 12 predes pag.6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OS PREDES\DOCUMENTOS ROBERTO PREDES\trabajos 2011\GVSS 2011\modelo 12 predes pag.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0"/>
            <a:ext cx="6840760" cy="684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Imagen" descr="Vista panorámica barrio El Molino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72854" y="1137029"/>
            <a:ext cx="6592722" cy="495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88104" y="2039534"/>
            <a:ext cx="615464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36000" rIns="36000" anchorCtr="1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Calibri" pitchFamily="34" charset="0"/>
              </a:rPr>
              <a:t>Programa</a:t>
            </a:r>
            <a:r>
              <a:rPr lang="en-US" sz="3600" b="1" dirty="0">
                <a:latin typeface="Calibri" pitchFamily="34" charset="0"/>
              </a:rPr>
              <a:t> de </a:t>
            </a:r>
            <a:r>
              <a:rPr lang="en-US" sz="3600" b="1" dirty="0" err="1">
                <a:latin typeface="Calibri" pitchFamily="34" charset="0"/>
              </a:rPr>
              <a:t>Vivienda</a:t>
            </a:r>
            <a:r>
              <a:rPr lang="en-US" sz="3600" b="1" dirty="0">
                <a:latin typeface="Calibri" pitchFamily="34" charset="0"/>
              </a:rPr>
              <a:t> Rural</a:t>
            </a:r>
            <a:endParaRPr lang="es-PE" sz="3600" b="1" dirty="0">
              <a:latin typeface="Calibri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329539" y="6258492"/>
            <a:ext cx="34906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100" u="none" dirty="0">
                <a:solidFill>
                  <a:schemeClr val="bg1"/>
                </a:solidFill>
                <a:latin typeface="Candara" pitchFamily="34" charset="0"/>
              </a:rPr>
              <a:t>Vista panorámica del Barrio El Molino, </a:t>
            </a:r>
            <a:r>
              <a:rPr lang="es-MX" sz="1100" u="none" dirty="0" err="1">
                <a:solidFill>
                  <a:schemeClr val="bg1"/>
                </a:solidFill>
                <a:latin typeface="Candara" pitchFamily="34" charset="0"/>
              </a:rPr>
              <a:t>Castrovirreyna</a:t>
            </a:r>
            <a:endParaRPr lang="es-PE" sz="1100" u="none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apa_3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57751" y="1285995"/>
            <a:ext cx="3714777" cy="5408229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</p:spPr>
      </p:pic>
      <p:pic>
        <p:nvPicPr>
          <p:cNvPr id="4" name="2 Imagen" descr="Agrupación de departamentos según incidencia de pobreza extrema y niveles de significancia 200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1296896"/>
            <a:ext cx="3887789" cy="539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3 CuadroTexto"/>
          <p:cNvSpPr txBox="1">
            <a:spLocks noChangeArrowheads="1"/>
          </p:cNvSpPr>
          <p:nvPr/>
        </p:nvSpPr>
        <p:spPr bwMode="auto">
          <a:xfrm>
            <a:off x="305765" y="850855"/>
            <a:ext cx="4143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Perú: Agrupación de departamentos según incidencia de pobreza extrema y niveles de significancia, 2009</a:t>
            </a:r>
            <a:endParaRPr lang="es-ES" sz="1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4810410" y="998983"/>
            <a:ext cx="38576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Frecuencia de Heladas, </a:t>
            </a:r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(2010) </a:t>
            </a:r>
            <a:r>
              <a:rPr lang="es-MX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(SENAMHI-MINAG)</a:t>
            </a:r>
            <a:endParaRPr lang="es-ES" sz="1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0312" y="166837"/>
            <a:ext cx="75344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Mapas de pobreza y de frecuencia de heladas </a:t>
            </a:r>
          </a:p>
        </p:txBody>
      </p:sp>
      <p:sp>
        <p:nvSpPr>
          <p:cNvPr id="8" name="7 Elipse"/>
          <p:cNvSpPr/>
          <p:nvPr/>
        </p:nvSpPr>
        <p:spPr>
          <a:xfrm>
            <a:off x="1714480" y="4122480"/>
            <a:ext cx="1071570" cy="1143008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6786578" y="4765422"/>
            <a:ext cx="1071570" cy="11430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5857884" y="4122480"/>
            <a:ext cx="1071570" cy="11430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2428860" y="4836860"/>
            <a:ext cx="1071570" cy="1143008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214678" y="5051174"/>
            <a:ext cx="1071570" cy="1143008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7500958" y="5265488"/>
            <a:ext cx="1071570" cy="11430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13 Conector recto"/>
          <p:cNvCxnSpPr>
            <a:stCxn id="8" idx="6"/>
            <a:endCxn id="10" idx="2"/>
          </p:cNvCxnSpPr>
          <p:nvPr/>
        </p:nvCxnSpPr>
        <p:spPr>
          <a:xfrm>
            <a:off x="2786050" y="4693984"/>
            <a:ext cx="3071834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>
            <a:stCxn id="11" idx="7"/>
            <a:endCxn id="9" idx="3"/>
          </p:cNvCxnSpPr>
          <p:nvPr/>
        </p:nvCxnSpPr>
        <p:spPr>
          <a:xfrm rot="16200000" flipH="1">
            <a:off x="4775109" y="3572643"/>
            <a:ext cx="736790" cy="360000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>
            <a:stCxn id="12" idx="6"/>
            <a:endCxn id="13" idx="3"/>
          </p:cNvCxnSpPr>
          <p:nvPr/>
        </p:nvCxnSpPr>
        <p:spPr>
          <a:xfrm>
            <a:off x="4286248" y="5622678"/>
            <a:ext cx="3371638" cy="61842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313" y="183684"/>
            <a:ext cx="59135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El derecho a una vivienda adecuada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1813" y="6154076"/>
            <a:ext cx="5857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Privacidad, espacio, seguridad, iluminación y ventilación, infraestructura básica, ubicación, costos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razonables, higiene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 l="23265" r="23712"/>
          <a:stretch>
            <a:fillRect/>
          </a:stretch>
        </p:blipFill>
        <p:spPr bwMode="auto">
          <a:xfrm>
            <a:off x="-142908" y="1285860"/>
            <a:ext cx="41560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2"/>
          <p:cNvPicPr>
            <a:picLocks noChangeAspect="1" noChangeArrowheads="1"/>
          </p:cNvPicPr>
          <p:nvPr/>
        </p:nvPicPr>
        <p:blipFill>
          <a:blip r:embed="rId4" cstate="screen"/>
          <a:srcRect l="17204" r="16129"/>
          <a:stretch>
            <a:fillRect/>
          </a:stretch>
        </p:blipFill>
        <p:spPr bwMode="auto">
          <a:xfrm>
            <a:off x="3786182" y="663050"/>
            <a:ext cx="5481643" cy="512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spect="1" noChangeArrowheads="1"/>
          </p:cNvSpPr>
          <p:nvPr/>
        </p:nvSpPr>
        <p:spPr bwMode="auto">
          <a:xfrm>
            <a:off x="5003800" y="2643188"/>
            <a:ext cx="3717925" cy="34163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50" y="150346"/>
            <a:ext cx="4504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La vivienda rural en el Perú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1943081"/>
            <a:ext cx="4002319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6248" y="1943080"/>
            <a:ext cx="4773134" cy="308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06545" y="5213734"/>
            <a:ext cx="40719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MX" sz="14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Izq</a:t>
            </a:r>
            <a:r>
              <a:rPr lang="es-MX" sz="1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 Fuente: INEI, CPV, 2007, elaboración propia</a:t>
            </a:r>
          </a:p>
          <a:p>
            <a:pPr eaLnBrk="0" hangingPunct="0"/>
            <a:r>
              <a:rPr lang="es-MX" sz="1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Arriba: Fuente: INEI, CPV 1993, 2007, elaboración propia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16511" y="1081928"/>
            <a:ext cx="7908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Alto déficit cuantitativo y cualitativo de vivienda. Total: 1’806,692 Urbano:   1’260,610 (65%) Rural: 653,082 (35%)  (42% del total de la población rural)</a:t>
            </a:r>
            <a:endParaRPr lang="es-ES" sz="18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9892" y="179959"/>
            <a:ext cx="676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Las viviendas rurales en zonas </a:t>
            </a:r>
            <a:r>
              <a:rPr lang="es-MX" sz="28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altoandinas</a:t>
            </a:r>
            <a:endParaRPr lang="es-MX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9308" y="1147930"/>
            <a:ext cx="85707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6 millones de peruanos sometidos a condiciones climáticas frías extremas en zonas sur, centro y nororiente del país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.</a:t>
            </a:r>
          </a:p>
          <a:p>
            <a:pPr eaLnBrk="0" hangingPunct="0">
              <a:buFontTx/>
              <a:buChar char="•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Altos índices de mortandad, morbilidad, enfermedades respiratorias y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desnutrición</a:t>
            </a:r>
          </a:p>
        </p:txBody>
      </p:sp>
      <p:pic>
        <p:nvPicPr>
          <p:cNvPr id="6" name="5 Imagen" descr="imagen para confor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86408" y="2706809"/>
            <a:ext cx="3952875" cy="25908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1582" y="2223829"/>
            <a:ext cx="452878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Causas: </a:t>
            </a:r>
          </a:p>
          <a:p>
            <a:pPr eaLnBrk="0" hangingPunct="0">
              <a:buFontTx/>
              <a:buChar char="-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Utilización de calorías para mantener temperatura en lugar de desarrollo y crecimiento</a:t>
            </a:r>
          </a:p>
          <a:p>
            <a:pPr eaLnBrk="0" hangingPunct="0">
              <a:buFontTx/>
              <a:buChar char="-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Viviendas y vestimentas inadecuadas</a:t>
            </a:r>
          </a:p>
          <a:p>
            <a:pPr eaLnBrk="0" hangingPunct="0">
              <a:buFontTx/>
              <a:buChar char="-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Falta de conocimiento de conceptos isotérmicos, de ventilación y aprovechamiento de agua</a:t>
            </a:r>
          </a:p>
          <a:p>
            <a:pPr eaLnBrk="0" hangingPunct="0">
              <a:buFontTx/>
              <a:buChar char="-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Prolongada exposición a temperaturas muy bajas</a:t>
            </a:r>
          </a:p>
          <a:p>
            <a:pPr eaLnBrk="0" hangingPunct="0">
              <a:buFontTx/>
              <a:buChar char="-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Condiciones mínimas para buenas prácticas de higiene, disposición de agua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85873"/>
            <a:ext cx="333675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Conservación 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del calor</a:t>
            </a:r>
          </a:p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Ventilación 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adecuada de los ambientes de la vivienda</a:t>
            </a:r>
          </a:p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Aprovechamiento 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 la energía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solar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Mejor ordenamiento 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 la vivienda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(contrarrestar el hacinamiento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)</a:t>
            </a:r>
          </a:p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Control de la humedad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interna en los pisos 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(filtraciones del subsuelo)</a:t>
            </a:r>
          </a:p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Eliminación de humos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intra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domiciliarios de 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las cocinas </a:t>
            </a:r>
          </a:p>
          <a:p>
            <a:pPr eaLnBrk="0" hangingPunct="0">
              <a:buFontTx/>
              <a:buChar char="•"/>
            </a:pP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Fortalecimiento de capacidades en las familias (hábitos y prácticas)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2193" y="153522"/>
            <a:ext cx="5897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El Confort Térmico en viviendas</a:t>
            </a:r>
          </a:p>
        </p:txBody>
      </p:sp>
      <p:pic>
        <p:nvPicPr>
          <p:cNvPr id="4" name="4 Imagen" descr="Vivienda con Fitotoldo y Muro Trombe de Pilpichac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73487" y="914593"/>
            <a:ext cx="5970514" cy="447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DOCUMENTOS PREDES\DOCUMENTOS ROBERTO PREDES\FOLLETO\colectiv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1339516"/>
            <a:ext cx="5981791" cy="4740442"/>
          </a:xfrm>
          <a:prstGeom prst="rect">
            <a:avLst/>
          </a:prstGeom>
          <a:noFill/>
        </p:spPr>
      </p:pic>
      <p:pic>
        <p:nvPicPr>
          <p:cNvPr id="82947" name="Picture 3" descr="D:\DOCUMENTOS PREDES\DOCUMENTOS ROBERTO PREDES\FOLLETO\P101029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50568" y="0"/>
            <a:ext cx="3593432" cy="5651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0830" y="241827"/>
            <a:ext cx="6596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Experiencia en Huancavelica (ACDI y ECHO)</a:t>
            </a:r>
            <a:endParaRPr lang="es-MX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06647" y="889333"/>
            <a:ext cx="852345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b="1" u="none" dirty="0" smtClean="0">
                <a:solidFill>
                  <a:srgbClr val="7D4307"/>
                </a:solidFill>
                <a:latin typeface="Calibri" pitchFamily="34" charset="0"/>
              </a:rPr>
              <a:t>Infraestructura social</a:t>
            </a:r>
          </a:p>
          <a:p>
            <a:r>
              <a:rPr lang="es-MX" b="0" u="none" dirty="0" smtClean="0">
                <a:solidFill>
                  <a:srgbClr val="7D4307"/>
                </a:solidFill>
                <a:latin typeface="Calibri" pitchFamily="34" charset="0"/>
              </a:rPr>
              <a:t>Las </a:t>
            </a:r>
            <a:r>
              <a:rPr lang="es-MX" b="0" u="none" dirty="0">
                <a:solidFill>
                  <a:srgbClr val="7D4307"/>
                </a:solidFill>
                <a:latin typeface="Calibri" pitchFamily="34" charset="0"/>
              </a:rPr>
              <a:t>familias acceden a viviendas seguras y saludables, construidas a través de un proceso de autoconstrucción asistida (capacitación, uso materiales de la </a:t>
            </a:r>
            <a:r>
              <a:rPr lang="es-MX" b="0" u="none" dirty="0" smtClean="0">
                <a:solidFill>
                  <a:srgbClr val="7D4307"/>
                </a:solidFill>
                <a:latin typeface="Calibri" pitchFamily="34" charset="0"/>
              </a:rPr>
              <a:t>zona)</a:t>
            </a:r>
          </a:p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Acciones de preparación ante efectos de temperaturas extremas – mayor confort térmico para viviendas rurales ubicadas a más de 3,500msnm en Huancavelica</a:t>
            </a:r>
          </a:p>
        </p:txBody>
      </p:sp>
      <p:pic>
        <p:nvPicPr>
          <p:cNvPr id="6" name="Picture 9" descr="Proceso constructivo Chuquimarán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9281" y="2449416"/>
            <a:ext cx="4191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Vivienda con Fitotoldo y Muro Trombe de Pilpichaca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02557" y="2470245"/>
            <a:ext cx="2786063" cy="201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523605" y="5295974"/>
            <a:ext cx="2362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200" u="none" dirty="0">
                <a:solidFill>
                  <a:schemeClr val="bg1"/>
                </a:solidFill>
                <a:latin typeface="Calibri" pitchFamily="34" charset="0"/>
              </a:rPr>
              <a:t>Proceso constructivo </a:t>
            </a:r>
            <a:r>
              <a:rPr lang="es-MX" sz="1200" u="none" dirty="0" err="1">
                <a:solidFill>
                  <a:schemeClr val="bg1"/>
                </a:solidFill>
                <a:latin typeface="Calibri" pitchFamily="34" charset="0"/>
              </a:rPr>
              <a:t>Chuquimarán</a:t>
            </a:r>
            <a:endParaRPr lang="es-PE" sz="12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5106988" y="4544418"/>
            <a:ext cx="27435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200" u="none">
                <a:solidFill>
                  <a:schemeClr val="bg1"/>
                </a:solidFill>
                <a:latin typeface="Calibri" pitchFamily="34" charset="0"/>
              </a:rPr>
              <a:t>Vivienda terminada y fitotoldo Pilpichaca</a:t>
            </a:r>
            <a:endParaRPr lang="es-PE" sz="1200" u="none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" name="11 Imagen" descr="letrinas 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44869" y="4846976"/>
            <a:ext cx="1378442" cy="1840427"/>
          </a:xfrm>
          <a:prstGeom prst="rect">
            <a:avLst/>
          </a:prstGeom>
        </p:spPr>
      </p:pic>
      <p:pic>
        <p:nvPicPr>
          <p:cNvPr id="13" name="12 Imagen" descr="cocina 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040859" y="4847230"/>
            <a:ext cx="1386184" cy="1840174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334372" y="6157080"/>
            <a:ext cx="4469640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s-ES" sz="1400" b="1" dirty="0" smtClean="0"/>
              <a:t>Video </a:t>
            </a:r>
            <a:r>
              <a:rPr lang="es-ES" sz="1400" b="1" dirty="0" err="1" smtClean="0"/>
              <a:t>Ccasamanta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Qarkanakusum</a:t>
            </a:r>
            <a:r>
              <a:rPr lang="es-ES" sz="1400" b="1" dirty="0" smtClean="0"/>
              <a:t> </a:t>
            </a:r>
            <a:r>
              <a:rPr lang="es-ES" sz="1400" b="1" dirty="0" smtClean="0">
                <a:hlinkClick r:id="rId7"/>
              </a:rPr>
              <a:t>http://www.youtube.com/watch?v=bUQJVqwGOlM</a:t>
            </a:r>
            <a:r>
              <a:rPr lang="es-ES" sz="1400" b="1" dirty="0" smtClean="0"/>
              <a:t> 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2148" y="179809"/>
            <a:ext cx="8215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Experiencia en Huancavelica (ACDI y ECHO</a:t>
            </a:r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)</a:t>
            </a:r>
            <a:endParaRPr lang="es-MX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51456" y="2569304"/>
            <a:ext cx="2423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Metros cuadrados:</a:t>
            </a:r>
          </a:p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54m2 área construida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184036" y="1085996"/>
            <a:ext cx="401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Elementos que propician el confort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8196" y="3735180"/>
            <a:ext cx="306292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Costos y </a:t>
            </a:r>
            <a:r>
              <a:rPr lang="es-MX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confinanciamientos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:</a:t>
            </a:r>
          </a:p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Alrededor de S/. 25,000</a:t>
            </a:r>
          </a:p>
          <a:p>
            <a:pPr eaLnBrk="0" hangingPunct="0"/>
            <a:endParaRPr lang="es-MX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Mano de obra calificada: 19%</a:t>
            </a:r>
          </a:p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Aporte familia: 6%</a:t>
            </a:r>
          </a:p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Material industrial: 64%</a:t>
            </a:r>
          </a:p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Material local: 11%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148919" y="1473664"/>
            <a:ext cx="44491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ductos solares, cielos rasos, pisos aislantes, muros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trombe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– modelo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fitotoldo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(invernadero familiar), cocinas mejoradas y fortalecimiento de capacidades en familias y organizaciones comunitarias</a:t>
            </a:r>
            <a:endParaRPr lang="es-MX" u="none" dirty="0">
              <a:solidFill>
                <a:srgbClr val="7D4307"/>
              </a:solidFill>
              <a:latin typeface="Calibri" pitchFamily="34" charset="0"/>
            </a:endParaRPr>
          </a:p>
        </p:txBody>
      </p:sp>
      <p:pic>
        <p:nvPicPr>
          <p:cNvPr id="13" name="5 Imagen" descr="Interior de Fitotoldo y Muro Trombe Barrio El Molino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86239" y="3279727"/>
            <a:ext cx="17145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26. Vista interior vivienda Barrio El Molino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33987" y="3223191"/>
            <a:ext cx="2224727" cy="2372391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53731" y="1218429"/>
            <a:ext cx="24237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Vivienda de adobe reforzado con </a:t>
            </a:r>
            <a:r>
              <a:rPr lang="es-MX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geomalla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a más de 3,500msnm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0830" y="241827"/>
            <a:ext cx="6596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Experiencia en Huancavelica (ACDI y ECHO)</a:t>
            </a:r>
            <a:endParaRPr lang="es-MX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3 CuadroTexto"/>
          <p:cNvSpPr txBox="1">
            <a:spLocks noChangeArrowheads="1"/>
          </p:cNvSpPr>
          <p:nvPr/>
        </p:nvSpPr>
        <p:spPr bwMode="auto">
          <a:xfrm>
            <a:off x="382141" y="1268277"/>
            <a:ext cx="836607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E" sz="2000" b="1" dirty="0" smtClean="0">
                <a:solidFill>
                  <a:srgbClr val="7D4307"/>
                </a:solidFill>
                <a:latin typeface="Calibri" pitchFamily="34" charset="0"/>
              </a:rPr>
              <a:t>Infraestructura social</a:t>
            </a:r>
            <a:endParaRPr lang="es-PE" sz="2000" b="1" u="none" dirty="0" smtClean="0">
              <a:solidFill>
                <a:srgbClr val="7D4307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s-PE" dirty="0">
                <a:solidFill>
                  <a:srgbClr val="7D4307"/>
                </a:solidFill>
                <a:latin typeface="Calibri" pitchFamily="34" charset="0"/>
              </a:rPr>
              <a:t> </a:t>
            </a:r>
            <a:r>
              <a:rPr lang="es-PE" b="0" u="none" dirty="0" smtClean="0">
                <a:solidFill>
                  <a:srgbClr val="7D4307"/>
                </a:solidFill>
                <a:latin typeface="Calibri" pitchFamily="34" charset="0"/>
              </a:rPr>
              <a:t>01 </a:t>
            </a:r>
            <a:r>
              <a:rPr lang="es-PE" b="0" u="none" dirty="0">
                <a:solidFill>
                  <a:srgbClr val="7D4307"/>
                </a:solidFill>
                <a:latin typeface="Calibri" pitchFamily="34" charset="0"/>
              </a:rPr>
              <a:t>Sistema de Agua Potable implementado en San Juan de </a:t>
            </a:r>
            <a:r>
              <a:rPr lang="es-PE" b="0" u="none" dirty="0" err="1">
                <a:solidFill>
                  <a:srgbClr val="7D4307"/>
                </a:solidFill>
                <a:latin typeface="Calibri" pitchFamily="34" charset="0"/>
              </a:rPr>
              <a:t>Castrovirreyna</a:t>
            </a:r>
            <a:r>
              <a:rPr lang="es-PE" b="0" u="none" dirty="0">
                <a:solidFill>
                  <a:srgbClr val="7D4307"/>
                </a:solidFill>
                <a:latin typeface="Calibri" pitchFamily="34" charset="0"/>
              </a:rPr>
              <a:t> y 05 Sistemas instalación domiciliaria</a:t>
            </a:r>
          </a:p>
          <a:p>
            <a:pPr>
              <a:buFont typeface="Arial" charset="0"/>
              <a:buChar char="•"/>
            </a:pPr>
            <a:r>
              <a:rPr lang="es-PE" b="0" u="none" dirty="0">
                <a:solidFill>
                  <a:srgbClr val="7D4307"/>
                </a:solidFill>
                <a:latin typeface="Calibri" pitchFamily="34" charset="0"/>
              </a:rPr>
              <a:t> 25 Juntas Administradoras de Agua y Saneamiento cuentan con mayores capacidades para la gestión de los sistemas de agua 11 en </a:t>
            </a:r>
            <a:r>
              <a:rPr lang="es-PE" b="0" u="none" dirty="0" err="1" smtClean="0">
                <a:solidFill>
                  <a:srgbClr val="7D4307"/>
                </a:solidFill>
                <a:latin typeface="Calibri" pitchFamily="34" charset="0"/>
              </a:rPr>
              <a:t>Huaytará</a:t>
            </a:r>
            <a:r>
              <a:rPr lang="es-PE" b="0" u="none" dirty="0" smtClean="0">
                <a:solidFill>
                  <a:srgbClr val="7D4307"/>
                </a:solidFill>
                <a:latin typeface="Calibri" pitchFamily="34" charset="0"/>
              </a:rPr>
              <a:t> </a:t>
            </a:r>
            <a:r>
              <a:rPr lang="es-PE" b="0" u="none" dirty="0">
                <a:solidFill>
                  <a:srgbClr val="7D4307"/>
                </a:solidFill>
                <a:latin typeface="Calibri" pitchFamily="34" charset="0"/>
              </a:rPr>
              <a:t>y 14 en </a:t>
            </a:r>
            <a:r>
              <a:rPr lang="es-PE" b="0" u="none" dirty="0" err="1">
                <a:solidFill>
                  <a:srgbClr val="7D4307"/>
                </a:solidFill>
                <a:latin typeface="Calibri" pitchFamily="34" charset="0"/>
              </a:rPr>
              <a:t>Castrovirreyna</a:t>
            </a:r>
            <a:endParaRPr lang="es-MX" u="none" dirty="0">
              <a:solidFill>
                <a:srgbClr val="7D4307"/>
              </a:solidFill>
              <a:latin typeface="Calibri" pitchFamily="34" charset="0"/>
            </a:endParaRPr>
          </a:p>
        </p:txBody>
      </p:sp>
      <p:pic>
        <p:nvPicPr>
          <p:cNvPr id="12" name="Picture 7" descr="Operacion y mantenimiento del sistema de agua potable-Esmeralda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02914" y="3057307"/>
            <a:ext cx="3214688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045125" y="5583787"/>
            <a:ext cx="3214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200" u="none" dirty="0">
                <a:solidFill>
                  <a:schemeClr val="bg1"/>
                </a:solidFill>
                <a:latin typeface="Calibri" pitchFamily="34" charset="0"/>
              </a:rPr>
              <a:t>Operación y mantenimiento de sistema de agua potable-Esmeralda</a:t>
            </a:r>
            <a:endParaRPr lang="es-PE" sz="12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Picture 9" descr="Rehabilitacion de estructuras del sistema de agua potable 2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54152" y="3057307"/>
            <a:ext cx="32353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617000" y="5617125"/>
            <a:ext cx="3214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200" u="none">
                <a:solidFill>
                  <a:schemeClr val="bg1"/>
                </a:solidFill>
                <a:latin typeface="Calibri" pitchFamily="34" charset="0"/>
              </a:rPr>
              <a:t>Rehabilitación de sistemas de agua potable – El Sinto</a:t>
            </a:r>
            <a:endParaRPr lang="es-PE" sz="1200" u="none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40341" y="1439791"/>
            <a:ext cx="32217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0" u="none" dirty="0">
                <a:solidFill>
                  <a:srgbClr val="7D4307"/>
                </a:solidFill>
                <a:latin typeface="Calibri" pitchFamily="34" charset="0"/>
              </a:rPr>
              <a:t>03 Sistemas de Riego Tecnificado implementados (01 en San Antonio de </a:t>
            </a:r>
            <a:r>
              <a:rPr lang="es-ES" b="0" u="none" dirty="0" err="1">
                <a:solidFill>
                  <a:srgbClr val="7D4307"/>
                </a:solidFill>
                <a:latin typeface="Calibri" pitchFamily="34" charset="0"/>
              </a:rPr>
              <a:t>Cusicacha</a:t>
            </a:r>
            <a:r>
              <a:rPr lang="es-ES" b="0" u="none" dirty="0">
                <a:solidFill>
                  <a:srgbClr val="7D4307"/>
                </a:solidFill>
                <a:latin typeface="Calibri" pitchFamily="34" charset="0"/>
              </a:rPr>
              <a:t>, y 02 en </a:t>
            </a:r>
            <a:r>
              <a:rPr lang="es-ES" b="0" u="none" dirty="0" err="1">
                <a:solidFill>
                  <a:srgbClr val="7D4307"/>
                </a:solidFill>
                <a:latin typeface="Calibri" pitchFamily="34" charset="0"/>
              </a:rPr>
              <a:t>Huaytará</a:t>
            </a:r>
            <a:r>
              <a:rPr lang="es-ES" b="0" u="none" dirty="0">
                <a:solidFill>
                  <a:srgbClr val="7D4307"/>
                </a:solidFill>
                <a:latin typeface="Calibri" pitchFamily="34" charset="0"/>
              </a:rPr>
              <a:t>-Huatas</a:t>
            </a:r>
            <a:r>
              <a:rPr lang="es-ES" b="0" u="none" dirty="0" smtClean="0">
                <a:solidFill>
                  <a:srgbClr val="7D4307"/>
                </a:solidFill>
                <a:latin typeface="Calibri" pitchFamily="34" charset="0"/>
              </a:rPr>
              <a:t>)</a:t>
            </a:r>
          </a:p>
          <a:p>
            <a:r>
              <a:rPr lang="es-MX" b="0" u="none" dirty="0" smtClean="0">
                <a:solidFill>
                  <a:srgbClr val="7D4307"/>
                </a:solidFill>
                <a:latin typeface="Calibri" pitchFamily="34" charset="0"/>
              </a:rPr>
              <a:t>Se ha instalado  96 hectáreas de pastos cultivados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888598" y="5510711"/>
            <a:ext cx="2143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200" u="none" dirty="0">
                <a:solidFill>
                  <a:schemeClr val="bg1"/>
                </a:solidFill>
                <a:latin typeface="Calibri" pitchFamily="34" charset="0"/>
              </a:rPr>
              <a:t>Sistemas de riego – El </a:t>
            </a:r>
            <a:r>
              <a:rPr lang="es-MX" sz="1200" u="none" dirty="0" err="1">
                <a:solidFill>
                  <a:schemeClr val="bg1"/>
                </a:solidFill>
                <a:latin typeface="Calibri" pitchFamily="34" charset="0"/>
              </a:rPr>
              <a:t>Sinto</a:t>
            </a:r>
            <a:endParaRPr lang="es-PE" sz="12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4264" y="3206393"/>
            <a:ext cx="3240088" cy="221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Rectángulo"/>
          <p:cNvSpPr/>
          <p:nvPr/>
        </p:nvSpPr>
        <p:spPr>
          <a:xfrm>
            <a:off x="350830" y="241827"/>
            <a:ext cx="6596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Experiencia en Huancavelica (ACDI y ECHO)</a:t>
            </a:r>
            <a:endParaRPr lang="es-MX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260729" y="1046281"/>
            <a:ext cx="30147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b="1" u="none" dirty="0" smtClean="0">
                <a:solidFill>
                  <a:srgbClr val="7D4307"/>
                </a:solidFill>
                <a:latin typeface="Calibri" pitchFamily="34" charset="0"/>
              </a:rPr>
              <a:t>Desarrollo económico</a:t>
            </a:r>
            <a:endParaRPr lang="es-MX" sz="2000" b="1" u="none" dirty="0">
              <a:solidFill>
                <a:srgbClr val="7D4307"/>
              </a:solidFill>
              <a:latin typeface="Calibri" pitchFamily="34" charset="0"/>
            </a:endParaRPr>
          </a:p>
        </p:txBody>
      </p:sp>
      <p:sp>
        <p:nvSpPr>
          <p:cNvPr id="12" name="3 Rectángulo"/>
          <p:cNvSpPr>
            <a:spLocks noChangeArrowheads="1"/>
          </p:cNvSpPr>
          <p:nvPr/>
        </p:nvSpPr>
        <p:spPr bwMode="auto">
          <a:xfrm>
            <a:off x="4038885" y="1104403"/>
            <a:ext cx="48048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1600" b="0" u="none" dirty="0" smtClean="0">
                <a:solidFill>
                  <a:srgbClr val="7D4307"/>
                </a:solidFill>
                <a:latin typeface="Calibri" pitchFamily="34" charset="0"/>
              </a:rPr>
              <a:t>Proveedores </a:t>
            </a:r>
            <a:r>
              <a:rPr lang="es-ES" sz="1600" b="0" u="none" dirty="0">
                <a:solidFill>
                  <a:srgbClr val="7D4307"/>
                </a:solidFill>
                <a:latin typeface="Calibri" pitchFamily="34" charset="0"/>
              </a:rPr>
              <a:t>de Asistencia Técnica Local-</a:t>
            </a:r>
            <a:r>
              <a:rPr lang="es-ES" sz="1600" b="0" u="none" dirty="0" err="1">
                <a:solidFill>
                  <a:srgbClr val="7D4307"/>
                </a:solidFill>
                <a:latin typeface="Calibri" pitchFamily="34" charset="0"/>
              </a:rPr>
              <a:t>PATs</a:t>
            </a:r>
            <a:r>
              <a:rPr lang="es-ES" sz="1600" b="0" u="none" dirty="0">
                <a:solidFill>
                  <a:srgbClr val="7D4307"/>
                </a:solidFill>
                <a:latin typeface="Calibri" pitchFamily="34" charset="0"/>
              </a:rPr>
              <a:t> formados</a:t>
            </a:r>
            <a:r>
              <a:rPr lang="es-ES" sz="1600" b="0" u="none" dirty="0" smtClean="0">
                <a:solidFill>
                  <a:srgbClr val="7D4307"/>
                </a:solidFill>
                <a:latin typeface="Calibri" pitchFamily="34" charset="0"/>
              </a:rPr>
              <a:t>, (22) </a:t>
            </a:r>
            <a:r>
              <a:rPr lang="es-ES" sz="1600" b="0" u="none" dirty="0">
                <a:solidFill>
                  <a:srgbClr val="7D4307"/>
                </a:solidFill>
                <a:latin typeface="Calibri" pitchFamily="34" charset="0"/>
              </a:rPr>
              <a:t>que prestan servicios a productores ganaderos - mayor productividad y mayores ingresos 9 en </a:t>
            </a:r>
            <a:r>
              <a:rPr lang="es-ES" sz="1600" b="0" u="none" dirty="0" err="1">
                <a:solidFill>
                  <a:srgbClr val="7D4307"/>
                </a:solidFill>
                <a:latin typeface="Calibri" pitchFamily="34" charset="0"/>
              </a:rPr>
              <a:t>Huaytará</a:t>
            </a:r>
            <a:r>
              <a:rPr lang="es-ES" sz="1600" b="0" u="none" dirty="0">
                <a:solidFill>
                  <a:srgbClr val="7D4307"/>
                </a:solidFill>
                <a:latin typeface="Calibri" pitchFamily="34" charset="0"/>
              </a:rPr>
              <a:t>, 08 en San Juan y 05 </a:t>
            </a:r>
            <a:r>
              <a:rPr lang="es-ES" sz="1600" b="0" u="none" dirty="0" err="1" smtClean="0">
                <a:solidFill>
                  <a:srgbClr val="7D4307"/>
                </a:solidFill>
                <a:latin typeface="Calibri" pitchFamily="34" charset="0"/>
              </a:rPr>
              <a:t>Castrovirreyna</a:t>
            </a:r>
            <a:r>
              <a:rPr lang="es-ES" sz="1600" b="0" u="none" dirty="0" smtClean="0">
                <a:solidFill>
                  <a:srgbClr val="7D4307"/>
                </a:solidFill>
                <a:latin typeface="Calibri" pitchFamily="34" charset="0"/>
              </a:rPr>
              <a:t> </a:t>
            </a:r>
          </a:p>
          <a:p>
            <a:pPr eaLnBrk="0" hangingPunct="0"/>
            <a:r>
              <a:rPr lang="es-ES" sz="1600" b="0" u="none" dirty="0" smtClean="0">
                <a:solidFill>
                  <a:srgbClr val="7D4307"/>
                </a:solidFill>
                <a:latin typeface="Calibri" pitchFamily="34" charset="0"/>
              </a:rPr>
              <a:t>1,120 </a:t>
            </a:r>
            <a:r>
              <a:rPr lang="es-ES" sz="1600" b="0" u="none" dirty="0">
                <a:solidFill>
                  <a:srgbClr val="7D4307"/>
                </a:solidFill>
                <a:latin typeface="Calibri" pitchFamily="34" charset="0"/>
              </a:rPr>
              <a:t>Familias han desarrollado capacidades productivas en producción de hortalizas, pastos, crianza de animales menores, sanidad animal y productos derivados lácteos (capacitación y asistencia técnica</a:t>
            </a:r>
            <a:r>
              <a:rPr lang="es-ES" sz="1600" b="0" u="none" dirty="0" smtClean="0">
                <a:solidFill>
                  <a:srgbClr val="7D4307"/>
                </a:solidFill>
                <a:latin typeface="Calibri" pitchFamily="34" charset="0"/>
              </a:rPr>
              <a:t>)</a:t>
            </a:r>
          </a:p>
          <a:p>
            <a:pPr eaLnBrk="0" hangingPunct="0"/>
            <a:r>
              <a:rPr lang="es-PE" sz="1600" dirty="0" smtClean="0">
                <a:solidFill>
                  <a:srgbClr val="7D4307"/>
                </a:solidFill>
                <a:latin typeface="Calibri" pitchFamily="34" charset="0"/>
              </a:rPr>
              <a:t>Instalación de 2 granjas comunales de truchas con enfoque empresarial</a:t>
            </a:r>
            <a:endParaRPr lang="es-ES" b="0" u="none" dirty="0">
              <a:solidFill>
                <a:srgbClr val="7D4307"/>
              </a:solidFill>
              <a:latin typeface="Calibri" pitchFamily="34" charset="0"/>
            </a:endParaRPr>
          </a:p>
        </p:txBody>
      </p:sp>
      <p:pic>
        <p:nvPicPr>
          <p:cNvPr id="13" name="Picture 7" descr="Cuyes - Huaytará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94001" y="3677856"/>
            <a:ext cx="2898870" cy="204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546535" y="5814587"/>
            <a:ext cx="2071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200" u="none" dirty="0">
                <a:solidFill>
                  <a:schemeClr val="bg1"/>
                </a:solidFill>
                <a:latin typeface="Calibri" pitchFamily="34" charset="0"/>
              </a:rPr>
              <a:t>Crianza de cuyes, </a:t>
            </a:r>
            <a:r>
              <a:rPr lang="es-MX" sz="1200" u="none" dirty="0" err="1">
                <a:solidFill>
                  <a:schemeClr val="bg1"/>
                </a:solidFill>
                <a:latin typeface="Calibri" pitchFamily="34" charset="0"/>
              </a:rPr>
              <a:t>Huaytará</a:t>
            </a:r>
            <a:endParaRPr lang="es-PE" sz="1200" u="none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>
            <a:spLocks noChangeArrowheads="1"/>
          </p:cNvSpPr>
          <p:nvPr/>
        </p:nvSpPr>
        <p:spPr bwMode="auto">
          <a:xfrm>
            <a:off x="288946" y="1724954"/>
            <a:ext cx="3109343" cy="1031898"/>
          </a:xfrm>
          <a:prstGeom prst="rect">
            <a:avLst/>
          </a:prstGeom>
          <a:solidFill>
            <a:srgbClr val="FFC000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s-MX" u="none" dirty="0">
                <a:solidFill>
                  <a:srgbClr val="7D4307"/>
                </a:solidFill>
                <a:latin typeface="Calibri" pitchFamily="34" charset="0"/>
              </a:rPr>
              <a:t>Planes de desarrollo local incorporan gestión de riesgos (</a:t>
            </a:r>
            <a:r>
              <a:rPr lang="es-MX" u="none" dirty="0" err="1">
                <a:solidFill>
                  <a:srgbClr val="7D4307"/>
                </a:solidFill>
                <a:latin typeface="Calibri" pitchFamily="34" charset="0"/>
              </a:rPr>
              <a:t>Castrovirreyna</a:t>
            </a:r>
            <a:r>
              <a:rPr lang="es-MX" u="none" dirty="0">
                <a:solidFill>
                  <a:srgbClr val="7D4307"/>
                </a:solidFill>
                <a:latin typeface="Calibri" pitchFamily="34" charset="0"/>
              </a:rPr>
              <a:t> y </a:t>
            </a:r>
            <a:r>
              <a:rPr lang="es-MX" u="none" dirty="0" err="1">
                <a:solidFill>
                  <a:srgbClr val="7D4307"/>
                </a:solidFill>
                <a:latin typeface="Calibri" pitchFamily="34" charset="0"/>
              </a:rPr>
              <a:t>Huaytará</a:t>
            </a:r>
            <a:r>
              <a:rPr lang="es-MX" u="none" dirty="0">
                <a:solidFill>
                  <a:srgbClr val="7D4307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619" y="1081372"/>
            <a:ext cx="35253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36000" anchorCtr="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MX" sz="2000" b="1" u="none" dirty="0">
                <a:solidFill>
                  <a:srgbClr val="7D4307"/>
                </a:solidFill>
                <a:latin typeface="Calibri" pitchFamily="34" charset="0"/>
              </a:rPr>
              <a:t>Fortalecimiento institucional</a:t>
            </a:r>
          </a:p>
        </p:txBody>
      </p:sp>
      <p:sp>
        <p:nvSpPr>
          <p:cNvPr id="5" name="3 CuadroTexto"/>
          <p:cNvSpPr txBox="1">
            <a:spLocks noChangeArrowheads="1"/>
          </p:cNvSpPr>
          <p:nvPr/>
        </p:nvSpPr>
        <p:spPr bwMode="auto">
          <a:xfrm>
            <a:off x="316246" y="4305445"/>
            <a:ext cx="3191228" cy="621400"/>
          </a:xfrm>
          <a:prstGeom prst="rect">
            <a:avLst/>
          </a:prstGeom>
          <a:solidFill>
            <a:srgbClr val="FFC000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s-MX" u="none">
                <a:solidFill>
                  <a:srgbClr val="7D4307"/>
                </a:solidFill>
                <a:latin typeface="Calibri" pitchFamily="34" charset="0"/>
              </a:rPr>
              <a:t>Comités Comunales de Reconstrucción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8950" y="2873143"/>
            <a:ext cx="30956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b="0" u="none" dirty="0">
                <a:solidFill>
                  <a:srgbClr val="7D4307"/>
                </a:solidFill>
                <a:latin typeface="Calibri" pitchFamily="34" charset="0"/>
              </a:rPr>
              <a:t>11 Comités Distritales de Defensa Civil reactivados y con mayores capacidades de organización y gestión.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5245" y="5059272"/>
            <a:ext cx="31349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b="0" u="none" dirty="0">
                <a:solidFill>
                  <a:srgbClr val="7D4307"/>
                </a:solidFill>
                <a:latin typeface="Calibri" pitchFamily="34" charset="0"/>
              </a:rPr>
              <a:t>36 Comités Comunales de Reconstrucción conformados</a:t>
            </a:r>
          </a:p>
        </p:txBody>
      </p:sp>
      <p:pic>
        <p:nvPicPr>
          <p:cNvPr id="8" name="Picture 9" descr="Mapa de riesgo Muchic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80429" y="4294063"/>
            <a:ext cx="2355828" cy="164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50830" y="241827"/>
            <a:ext cx="6596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Experiencia en Huancavelica (ACDI y ECHO)</a:t>
            </a:r>
            <a:endParaRPr lang="es-MX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011590" y="3022790"/>
            <a:ext cx="4641091" cy="361855"/>
          </a:xfrm>
          <a:prstGeom prst="rect">
            <a:avLst/>
          </a:prstGeom>
          <a:solidFill>
            <a:srgbClr val="FFC000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s-MX" u="none" dirty="0">
                <a:solidFill>
                  <a:srgbClr val="7D4307"/>
                </a:solidFill>
                <a:latin typeface="Calibri" pitchFamily="34" charset="0"/>
              </a:rPr>
              <a:t>Rendición de cuentas interno y externo</a:t>
            </a:r>
          </a:p>
        </p:txBody>
      </p:sp>
      <p:sp>
        <p:nvSpPr>
          <p:cNvPr id="12" name="3 Rectángulo"/>
          <p:cNvSpPr>
            <a:spLocks noChangeArrowheads="1"/>
          </p:cNvSpPr>
          <p:nvPr/>
        </p:nvSpPr>
        <p:spPr bwMode="auto">
          <a:xfrm>
            <a:off x="4008393" y="3507450"/>
            <a:ext cx="4644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b="0" u="none" dirty="0">
                <a:solidFill>
                  <a:srgbClr val="7D4307"/>
                </a:solidFill>
                <a:latin typeface="Calibri" pitchFamily="34" charset="0"/>
              </a:rPr>
              <a:t>Operación del Sistema de Rendición de Cuentas del Proyecto, en 06 distritos priorizados.</a:t>
            </a:r>
            <a:endParaRPr lang="es-MX" b="0" u="none" dirty="0">
              <a:solidFill>
                <a:srgbClr val="7D4307"/>
              </a:solidFill>
              <a:latin typeface="Calibri" pitchFamily="34" charset="0"/>
            </a:endParaRPr>
          </a:p>
        </p:txBody>
      </p:sp>
      <p:sp>
        <p:nvSpPr>
          <p:cNvPr id="13" name="3 CuadroTexto"/>
          <p:cNvSpPr txBox="1">
            <a:spLocks noChangeArrowheads="1"/>
          </p:cNvSpPr>
          <p:nvPr/>
        </p:nvSpPr>
        <p:spPr bwMode="auto">
          <a:xfrm>
            <a:off x="3951454" y="1160723"/>
            <a:ext cx="4742170" cy="428625"/>
          </a:xfrm>
          <a:prstGeom prst="rect">
            <a:avLst/>
          </a:prstGeom>
          <a:solidFill>
            <a:srgbClr val="FFC000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s-MX" u="none" dirty="0">
                <a:solidFill>
                  <a:srgbClr val="7D4307"/>
                </a:solidFill>
                <a:latin typeface="Calibri" pitchFamily="34" charset="0"/>
              </a:rPr>
              <a:t>Comités de Desarrollo Comunal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981948" y="1677632"/>
            <a:ext cx="4711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b="0" u="none" dirty="0">
                <a:solidFill>
                  <a:srgbClr val="7D4307"/>
                </a:solidFill>
                <a:latin typeface="Calibri" pitchFamily="34" charset="0"/>
              </a:rPr>
              <a:t>53 comunidades tienen mayor capacidad de previsión de riesgos, a través de la conformación de los </a:t>
            </a:r>
            <a:r>
              <a:rPr lang="es-MX" b="0" u="none" dirty="0" err="1">
                <a:solidFill>
                  <a:srgbClr val="7D4307"/>
                </a:solidFill>
                <a:latin typeface="Calibri" pitchFamily="34" charset="0"/>
              </a:rPr>
              <a:t>CODECOs</a:t>
            </a:r>
            <a:r>
              <a:rPr lang="es-MX" b="0" u="none" dirty="0">
                <a:solidFill>
                  <a:srgbClr val="7D4307"/>
                </a:solidFill>
                <a:latin typeface="Calibri" pitchFamily="34" charset="0"/>
              </a:rPr>
              <a:t> y cuentan con planes de desarrollo que incorporan dicha temática.</a:t>
            </a:r>
          </a:p>
        </p:txBody>
      </p:sp>
      <p:pic>
        <p:nvPicPr>
          <p:cNvPr id="15" name="Picture 8" descr="CODECO Pacococh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39553" y="4314824"/>
            <a:ext cx="2631492" cy="160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22358" y="1844388"/>
            <a:ext cx="62002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600" b="1" dirty="0" smtClean="0">
                <a:solidFill>
                  <a:srgbClr val="000000"/>
                </a:solidFill>
                <a:latin typeface="Calibri" pitchFamily="34" charset="0"/>
              </a:rPr>
              <a:t>Componente de Viviendas</a:t>
            </a:r>
          </a:p>
          <a:p>
            <a:pPr algn="r"/>
            <a:r>
              <a:rPr lang="es-ES" sz="3600" b="1" dirty="0" smtClean="0">
                <a:solidFill>
                  <a:srgbClr val="000000"/>
                </a:solidFill>
                <a:latin typeface="Calibri" pitchFamily="34" charset="0"/>
              </a:rPr>
              <a:t>Temporales del Proyecto FOCAPREE</a:t>
            </a:r>
          </a:p>
          <a:p>
            <a:pPr algn="r"/>
            <a:r>
              <a:rPr lang="es-ES" sz="3600" b="1" dirty="0" smtClean="0">
                <a:solidFill>
                  <a:srgbClr val="000000"/>
                </a:solidFill>
                <a:latin typeface="Calibri" pitchFamily="34" charset="0"/>
              </a:rPr>
              <a:t>CARE PERU</a:t>
            </a:r>
            <a:endParaRPr lang="es-ES" sz="36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39333"/>
            <a:ext cx="9144000" cy="266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7747" y="914399"/>
            <a:ext cx="6737179" cy="506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screen"/>
          <a:srcRect l="22222" t="20139" r="5229" b="15741"/>
          <a:stretch>
            <a:fillRect/>
          </a:stretch>
        </p:blipFill>
        <p:spPr bwMode="auto">
          <a:xfrm>
            <a:off x="0" y="677334"/>
            <a:ext cx="9144000" cy="45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48714" y="1"/>
            <a:ext cx="4195285" cy="606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0"/>
            <a:ext cx="4357941" cy="60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:\DOCUMENTOS PREDES\DOCUMENTOS ROBERTO PREDES\FOLLETO\familia Construyendo modulo El Oliv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77333"/>
            <a:ext cx="9144000" cy="5265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92133" y="-1"/>
            <a:ext cx="4351867" cy="61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-33978"/>
            <a:ext cx="4379495" cy="611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2926" y="786063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ASPECTOS A CONTINUAR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Coordinación entre agencias de cooperación, </a:t>
            </a:r>
            <a:r>
              <a:rPr lang="es-ES" dirty="0" err="1" smtClean="0">
                <a:solidFill>
                  <a:srgbClr val="000000"/>
                </a:solidFill>
              </a:rPr>
              <a:t>ongs</a:t>
            </a:r>
            <a:r>
              <a:rPr lang="es-ES" dirty="0" smtClean="0">
                <a:solidFill>
                  <a:srgbClr val="000000"/>
                </a:solidFill>
              </a:rPr>
              <a:t> nacionales y entidades de los diversos niveles de gobierno, en GRD y en viviendas y albergues, especialmente el MVCS y la Dirección Nacional de Vivienda (DNV)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Alianza con el sector privado (industrias, sectores empresariales) capaz de producir y entregar grandes cantidades de módulos de viviendas y albergues, según lineamientos gubernamentales y humanitarios.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Estructuras de costos de viviendas y albergues realistas, incluyendo fletes, instalación, mano de obra y herramientas.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Opciones de viviendas y albergues con criterios que puedan ser validados y normados por el MVCS (modularidad, confort, facilidad de ensamblaje, uso de mano de obra no especializada, etc.)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Concursos públicos que permitan mejorar abanicos de propuestas, de acuerdo a las diversas zonas de vida del Perú</a:t>
            </a:r>
          </a:p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64632" y="208548"/>
            <a:ext cx="737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solidFill>
                  <a:srgbClr val="000000"/>
                </a:solidFill>
              </a:rPr>
              <a:t>LECCIONES APRENDIDAS</a:t>
            </a:r>
            <a:endParaRPr lang="es-E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4632" y="208548"/>
            <a:ext cx="737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solidFill>
                  <a:srgbClr val="000000"/>
                </a:solidFill>
              </a:rPr>
              <a:t>LECCIONES APRENDIDAS</a:t>
            </a:r>
            <a:endParaRPr lang="es-ES" sz="2400" b="1" dirty="0">
              <a:solidFill>
                <a:srgbClr val="00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2926" y="994611"/>
            <a:ext cx="87910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LIMITACIONES DEL PROCESO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Lentitud de procesos de validación y normalización de los sistemas constructivos alternativos de vivienda, </a:t>
            </a:r>
            <a:r>
              <a:rPr lang="es-ES" dirty="0" err="1" smtClean="0">
                <a:solidFill>
                  <a:srgbClr val="000000"/>
                </a:solidFill>
              </a:rPr>
              <a:t>asi</a:t>
            </a:r>
            <a:r>
              <a:rPr lang="es-ES" dirty="0" smtClean="0">
                <a:solidFill>
                  <a:srgbClr val="000000"/>
                </a:solidFill>
              </a:rPr>
              <a:t> como de inclusión de proveedores de insumos como proveedores del estado, principalmente a nivel regional.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Falta de capacidad de gestión en el MVCS para efectivizar convenios con empresas privadas para desarrollo de opciones de viviendas y albergues, falta de coordinaciones con el Ministerio de </a:t>
            </a:r>
            <a:r>
              <a:rPr lang="es-ES" dirty="0" err="1" smtClean="0">
                <a:solidFill>
                  <a:srgbClr val="000000"/>
                </a:solidFill>
              </a:rPr>
              <a:t>Economìa</a:t>
            </a:r>
            <a:r>
              <a:rPr lang="es-ES" dirty="0" smtClean="0">
                <a:solidFill>
                  <a:srgbClr val="000000"/>
                </a:solidFill>
              </a:rPr>
              <a:t> y Finanzas (MEF).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La falta de continuidad del GVSS por la disminución de proyectos de viviendas y albergues</a:t>
            </a:r>
          </a:p>
          <a:p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El Decreto Supremo Nº 006-2013-VIVIENDA solo se enfoca en emergencias de </a:t>
            </a:r>
            <a:r>
              <a:rPr lang="es-ES" dirty="0" smtClean="0">
                <a:solidFill>
                  <a:srgbClr val="000000"/>
                </a:solidFill>
              </a:rPr>
              <a:t>gran impacto</a:t>
            </a:r>
            <a:r>
              <a:rPr lang="es-ES" dirty="0" smtClean="0">
                <a:solidFill>
                  <a:srgbClr val="000000"/>
                </a:solidFill>
              </a:rPr>
              <a:t>, de niveles 4 y 5, cuya atención corresponde al gobierno central. No </a:t>
            </a:r>
            <a:r>
              <a:rPr lang="es-ES" dirty="0" smtClean="0">
                <a:solidFill>
                  <a:srgbClr val="000000"/>
                </a:solidFill>
              </a:rPr>
              <a:t>soluciona el </a:t>
            </a:r>
            <a:r>
              <a:rPr lang="es-ES" dirty="0" smtClean="0">
                <a:solidFill>
                  <a:srgbClr val="000000"/>
                </a:solidFill>
              </a:rPr>
              <a:t>problema de viviendas temporales en las emergencias de niveles 1, 2 y 3, que </a:t>
            </a:r>
            <a:r>
              <a:rPr lang="es-ES" dirty="0" smtClean="0">
                <a:solidFill>
                  <a:srgbClr val="000000"/>
                </a:solidFill>
              </a:rPr>
              <a:t>son las </a:t>
            </a:r>
            <a:r>
              <a:rPr lang="es-ES" dirty="0" smtClean="0">
                <a:solidFill>
                  <a:srgbClr val="000000"/>
                </a:solidFill>
              </a:rPr>
              <a:t>más recurrentes y son de competencia de los gobiernos regionales</a:t>
            </a:r>
            <a:r>
              <a:rPr lang="es-ES" dirty="0" smtClean="0">
                <a:solidFill>
                  <a:srgbClr val="000000"/>
                </a:solidFill>
              </a:rPr>
              <a:t>.</a:t>
            </a:r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23999" y="2039534"/>
            <a:ext cx="6888768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36000" rIns="36000" anchorCtr="1">
            <a:spAutoFit/>
          </a:bodyPr>
          <a:lstStyle/>
          <a:p>
            <a:pPr algn="r"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DISEÑO DE PROGRAMA DE CAPACITACION EN GRD PARA FUNCIONARIOS MUNICIPALES EN VVIIENDA, CONSTRUCCION Y SANEAMIENTO</a:t>
            </a:r>
            <a:endParaRPr lang="es-P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-1"/>
            <a:ext cx="4428054" cy="624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379" y="-1"/>
            <a:ext cx="4427622" cy="623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29851" y="0"/>
            <a:ext cx="4748463" cy="68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4000" cy="690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OS PREDES\DOCUMENTOS ROBERTO PREDES\FOLLETO\folleto predes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14863" y="-11250"/>
            <a:ext cx="6529137" cy="688131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0" y="5117432"/>
            <a:ext cx="2550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00622F"/>
                </a:solidFill>
              </a:rPr>
              <a:t>GRACIAS</a:t>
            </a:r>
            <a:endParaRPr lang="es-ES" sz="4000" b="1" dirty="0">
              <a:solidFill>
                <a:srgbClr val="00622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Imagen" descr="Vista panorámica barrio El Molino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72854" y="1137029"/>
            <a:ext cx="6592722" cy="495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2 CuadroTexto"/>
          <p:cNvSpPr txBox="1">
            <a:spLocks noChangeArrowheads="1"/>
          </p:cNvSpPr>
          <p:nvPr/>
        </p:nvSpPr>
        <p:spPr bwMode="auto">
          <a:xfrm>
            <a:off x="1680662" y="2952249"/>
            <a:ext cx="59293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MX" sz="3600" dirty="0">
                <a:latin typeface="Tw Cen MT" pitchFamily="34" charset="0"/>
                <a:ea typeface="Arial Unicode MS" pitchFamily="34" charset="-128"/>
                <a:cs typeface="Arial Unicode MS" pitchFamily="34" charset="-128"/>
              </a:rPr>
              <a:t>El Programa de Vivienda Rural y el Grupo de </a:t>
            </a:r>
          </a:p>
          <a:p>
            <a:pPr algn="r"/>
            <a:r>
              <a:rPr lang="es-MX" sz="3600" dirty="0">
                <a:latin typeface="Tw Cen MT" pitchFamily="34" charset="0"/>
                <a:ea typeface="Arial Unicode MS" pitchFamily="34" charset="-128"/>
                <a:cs typeface="Arial Unicode MS" pitchFamily="34" charset="-128"/>
              </a:rPr>
              <a:t>Viviendas Seguras y Saludables</a:t>
            </a:r>
            <a:endParaRPr lang="es-ES" sz="3600" dirty="0">
              <a:latin typeface="Tw Cen MT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3 CuadroTexto"/>
          <p:cNvSpPr txBox="1">
            <a:spLocks noChangeArrowheads="1"/>
          </p:cNvSpPr>
          <p:nvPr/>
        </p:nvSpPr>
        <p:spPr bwMode="auto">
          <a:xfrm>
            <a:off x="357188" y="428625"/>
            <a:ext cx="8072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>
                <a:solidFill>
                  <a:srgbClr val="000000"/>
                </a:solidFill>
                <a:latin typeface="Tw Cen MT" pitchFamily="34" charset="0"/>
              </a:rPr>
              <a:t>El Grupo de Viviendas Seguras y Saludables (GVSS)</a:t>
            </a:r>
            <a:endParaRPr lang="es-ES" sz="2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10243" name="4 Rectángulo"/>
          <p:cNvSpPr>
            <a:spLocks noChangeArrowheads="1"/>
          </p:cNvSpPr>
          <p:nvPr/>
        </p:nvSpPr>
        <p:spPr bwMode="auto">
          <a:xfrm>
            <a:off x="357188" y="1071563"/>
            <a:ext cx="79295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Coalición de instituciones entre ONG nacionales e internacionales, centros de investigación, agencias de cooperación, asociaciones y universidades vinculadas a la problemática de la vivienda rural en el país.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86438" y="2627313"/>
            <a:ext cx="51435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57438" y="3484563"/>
            <a:ext cx="16176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0125" y="3484563"/>
            <a:ext cx="6762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71563" y="2627313"/>
            <a:ext cx="15494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86563" y="2555875"/>
            <a:ext cx="582612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714875" y="3484563"/>
            <a:ext cx="650875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928688" y="4770438"/>
            <a:ext cx="16525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9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857500" y="4699000"/>
            <a:ext cx="1258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0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643688" y="3913188"/>
            <a:ext cx="1489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429000" y="2555875"/>
            <a:ext cx="129222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2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143625" y="4770438"/>
            <a:ext cx="20716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3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500563" y="4699000"/>
            <a:ext cx="12922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3 Rectángulo"/>
          <p:cNvSpPr>
            <a:spLocks noChangeArrowheads="1"/>
          </p:cNvSpPr>
          <p:nvPr/>
        </p:nvSpPr>
        <p:spPr bwMode="auto">
          <a:xfrm>
            <a:off x="571500" y="1428750"/>
            <a:ext cx="80010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>
                <a:solidFill>
                  <a:srgbClr val="000000"/>
                </a:solidFill>
                <a:latin typeface="Tw Cen MT" pitchFamily="34" charset="0"/>
              </a:rPr>
              <a:t>Visión: </a:t>
            </a:r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El GVSS es un espacio de diálogo y concertación entre el sector público y la sociedad civil en el tema de la vivienda rural vista desde un enfoque integral de desarrollo sostenible cuyos ejes principales son el derecho al acceso a una vivienda digna, la gestión de riesgos, la equidad de género y el reconocimiento positivo de la diversidad.</a:t>
            </a:r>
          </a:p>
          <a:p>
            <a:endParaRPr lang="es-ES" sz="2000">
              <a:solidFill>
                <a:srgbClr val="000000"/>
              </a:solidFill>
              <a:latin typeface="Tw Cen MT" pitchFamily="34" charset="0"/>
            </a:endParaRPr>
          </a:p>
          <a:p>
            <a:endParaRPr lang="es-ES" sz="2000">
              <a:solidFill>
                <a:srgbClr val="000000"/>
              </a:solidFill>
              <a:latin typeface="Tw Cen MT" pitchFamily="34" charset="0"/>
            </a:endParaRPr>
          </a:p>
          <a:p>
            <a:r>
              <a:rPr lang="es-ES" sz="2400">
                <a:solidFill>
                  <a:srgbClr val="000000"/>
                </a:solidFill>
                <a:latin typeface="Tw Cen MT" pitchFamily="34" charset="0"/>
              </a:rPr>
              <a:t>Misión: </a:t>
            </a:r>
            <a:r>
              <a:rPr lang="es-ES" sz="2000">
                <a:solidFill>
                  <a:srgbClr val="000000"/>
                </a:solidFill>
                <a:latin typeface="Tw Cen MT" pitchFamily="34" charset="0"/>
              </a:rPr>
              <a:t>Contribuimos a la generación y difusión de conocimientos (procesos, tecnologías y modelos de trabajo) y promovemos la participación de la sociedad civil, para realizar acciones de incidencia política con la finalidad de mejorar el acceso de viviendas seguras y saludables de poblaciones en situación de vulnerabilidad.</a:t>
            </a:r>
          </a:p>
        </p:txBody>
      </p:sp>
      <p:sp>
        <p:nvSpPr>
          <p:cNvPr id="11267" name="5 CuadroTexto"/>
          <p:cNvSpPr txBox="1">
            <a:spLocks noChangeArrowheads="1"/>
          </p:cNvSpPr>
          <p:nvPr/>
        </p:nvSpPr>
        <p:spPr bwMode="auto">
          <a:xfrm>
            <a:off x="500063" y="547688"/>
            <a:ext cx="4500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>
                <a:solidFill>
                  <a:srgbClr val="000000"/>
                </a:solidFill>
                <a:latin typeface="Tw Cen MT" pitchFamily="34" charset="0"/>
              </a:rPr>
              <a:t>Visión y Misión del GVSS: </a:t>
            </a:r>
            <a:endParaRPr lang="es-ES" sz="2800">
              <a:solidFill>
                <a:srgbClr val="000000"/>
              </a:solidFill>
              <a:latin typeface="Tw Cen M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RE Template 05-07">
  <a:themeElements>
    <a:clrScheme name="CARE Template 05-07 10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996600"/>
      </a:accent1>
      <a:accent2>
        <a:srgbClr val="FF9900"/>
      </a:accent2>
      <a:accent3>
        <a:srgbClr val="AAB8CA"/>
      </a:accent3>
      <a:accent4>
        <a:srgbClr val="DADADA"/>
      </a:accent4>
      <a:accent5>
        <a:srgbClr val="CAB8AA"/>
      </a:accent5>
      <a:accent6>
        <a:srgbClr val="E78A00"/>
      </a:accent6>
      <a:hlink>
        <a:srgbClr val="FFCC00"/>
      </a:hlink>
      <a:folHlink>
        <a:srgbClr val="FFFFCC"/>
      </a:folHlink>
    </a:clrScheme>
    <a:fontScheme name="CARE Template 05-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RE Template 05-07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E Template 05-07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E Template 05-07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E Template 05-07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E Template 05-07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E Template 05-07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E Template 05-07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E Template 05-07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E Template 05-07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E Template 05-07 10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9966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CAB8AA"/>
        </a:accent5>
        <a:accent6>
          <a:srgbClr val="E78A00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ARE Template 05-07 10">
    <a:dk1>
      <a:srgbClr val="333333"/>
    </a:dk1>
    <a:lt1>
      <a:srgbClr val="FFFFFF"/>
    </a:lt1>
    <a:dk2>
      <a:srgbClr val="006699"/>
    </a:dk2>
    <a:lt2>
      <a:srgbClr val="FFFFFF"/>
    </a:lt2>
    <a:accent1>
      <a:srgbClr val="996600"/>
    </a:accent1>
    <a:accent2>
      <a:srgbClr val="FF9900"/>
    </a:accent2>
    <a:accent3>
      <a:srgbClr val="AAB8CA"/>
    </a:accent3>
    <a:accent4>
      <a:srgbClr val="DADADA"/>
    </a:accent4>
    <a:accent5>
      <a:srgbClr val="CAB8AA"/>
    </a:accent5>
    <a:accent6>
      <a:srgbClr val="E78A00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4035</TotalTime>
  <Words>1699</Words>
  <Application>Microsoft Office PowerPoint</Application>
  <PresentationFormat>Presentación en pantalla (4:3)</PresentationFormat>
  <Paragraphs>177</Paragraphs>
  <Slides>67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CARE Template 05-07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</vt:vector>
  </TitlesOfParts>
  <Company>CARE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Rodolfo Siles</dc:creator>
  <cp:lastModifiedBy>roberto</cp:lastModifiedBy>
  <cp:revision>229</cp:revision>
  <cp:lastPrinted>1601-01-01T00:00:00Z</cp:lastPrinted>
  <dcterms:created xsi:type="dcterms:W3CDTF">2005-03-11T20:43:52Z</dcterms:created>
  <dcterms:modified xsi:type="dcterms:W3CDTF">2014-09-27T22:06:07Z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