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0" r:id="rId4"/>
    <p:sldId id="280" r:id="rId5"/>
    <p:sldId id="273" r:id="rId6"/>
    <p:sldId id="274" r:id="rId7"/>
    <p:sldId id="275" r:id="rId8"/>
    <p:sldId id="272" r:id="rId9"/>
    <p:sldId id="276" r:id="rId10"/>
    <p:sldId id="277" r:id="rId11"/>
    <p:sldId id="278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82" d="100"/>
          <a:sy n="82" d="100"/>
        </p:scale>
        <p:origin x="7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E75EF-3911-48E9-A45F-7E891C1E2181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FCB39-C995-4026-A320-46EF2F911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FCB39-C995-4026-A320-46EF2F9116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08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FCB39-C995-4026-A320-46EF2F91164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37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29/06/2017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sri-lanka-floods-2017" TargetMode="External"/><Relationship Id="rId2" Type="http://schemas.openxmlformats.org/officeDocument/2006/relationships/hyperlink" Target="http://www.sheltercluster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heltercluster.org/response/sri-lanka-floods-2017/documents?sort=date&amp;sort_direction=DESC" TargetMode="External"/><Relationship Id="rId4" Type="http://schemas.openxmlformats.org/officeDocument/2006/relationships/hyperlink" Target="https://www.sheltercluster.org/sri-lanka-floods-2017/documents/21062017-nbro-presentati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dropbox.com/s/n0qdqe7qfgq6fyv/special_situation.pdf?dl=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Shelter Working Group Meeting</a:t>
            </a:r>
          </a:p>
          <a:p>
            <a:pPr algn="ctr"/>
            <a:r>
              <a:rPr lang="en-GB" sz="3200" dirty="0"/>
              <a:t>Monday 29 June, 02pm </a:t>
            </a:r>
          </a:p>
          <a:p>
            <a:pPr algn="ctr"/>
            <a:r>
              <a:rPr lang="en-GB" sz="3200" dirty="0"/>
              <a:t>APAD Office</a:t>
            </a:r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895" y="1158478"/>
            <a:ext cx="6858000" cy="1241822"/>
          </a:xfrm>
        </p:spPr>
        <p:txBody>
          <a:bodyPr/>
          <a:lstStyle/>
          <a:p>
            <a:r>
              <a:rPr lang="en-US" b="1" dirty="0"/>
              <a:t>Assessment from Team Rubicon UK</a:t>
            </a:r>
            <a:endParaRPr lang="en-AU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11727" y="1742967"/>
          <a:ext cx="8302336" cy="38498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5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5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56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Name of well Owner </a:t>
                      </a:r>
                      <a:endParaRPr lang="en-A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No of People or Family using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Purpose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Water Quality Result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 G Benadik T G Benadik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2 families (10 people)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</a:t>
                      </a:r>
                      <a:r>
                        <a:rPr lang="en-AU" sz="800">
                          <a:effectLst/>
                          <a:highlight>
                            <a:srgbClr val="FFFF00"/>
                          </a:highlight>
                        </a:rPr>
                        <a:t>E coli-detected</a:t>
                      </a:r>
                      <a:r>
                        <a:rPr lang="en-AU" sz="800">
                          <a:effectLst/>
                        </a:rPr>
                        <a:t> PH-6.2Turbidity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T G Jayantha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6 families (16 people)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E coli-0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Jokin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9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</a:t>
                      </a:r>
                      <a:r>
                        <a:rPr lang="en-AU" sz="800">
                          <a:effectLst/>
                          <a:highlight>
                            <a:srgbClr val="FFFF00"/>
                          </a:highlight>
                        </a:rPr>
                        <a:t>E coli- detected</a:t>
                      </a:r>
                      <a:r>
                        <a:rPr lang="en-AU" sz="800">
                          <a:effectLst/>
                        </a:rPr>
                        <a:t>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W.K Kusuma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15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PH-6.2Turbidity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6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NK Shriya HieymanthiNK Shriya Hieymanthi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5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Washing and drinking</a:t>
                      </a:r>
                      <a:endParaRPr lang="en-A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PH-6.2Turbidity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6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H V AriyarathneH V Ariyarathne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20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-1ppm E coli- 0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 M WilsonA M Wilson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14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 K Ranjith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8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PH-6.8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 Liyanage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6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 A Situruwan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4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</a:t>
                      </a:r>
                      <a:r>
                        <a:rPr lang="en-AU" sz="800">
                          <a:effectLst/>
                          <a:highlight>
                            <a:srgbClr val="FFFF00"/>
                          </a:highlight>
                        </a:rPr>
                        <a:t>E coli- detected</a:t>
                      </a:r>
                      <a:r>
                        <a:rPr lang="en-AU" sz="800">
                          <a:effectLst/>
                        </a:rPr>
                        <a:t>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Chaminda Kumara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6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</a:t>
                      </a:r>
                      <a:r>
                        <a:rPr lang="en-AU" sz="800">
                          <a:effectLst/>
                          <a:highlight>
                            <a:srgbClr val="FFFF00"/>
                          </a:highlight>
                        </a:rPr>
                        <a:t>E coli- detected</a:t>
                      </a:r>
                      <a:r>
                        <a:rPr lang="en-AU" sz="800">
                          <a:effectLst/>
                        </a:rPr>
                        <a:t>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P.G Layanal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4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-0ppm </a:t>
                      </a:r>
                      <a:r>
                        <a:rPr lang="en-AU" sz="800">
                          <a:effectLst/>
                          <a:highlight>
                            <a:srgbClr val="FFFF00"/>
                          </a:highlight>
                        </a:rPr>
                        <a:t>E coli- detected</a:t>
                      </a:r>
                      <a:r>
                        <a:rPr lang="en-AU" sz="800">
                          <a:effectLst/>
                        </a:rPr>
                        <a:t>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Mahesh Maburanga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4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Residual chlorine -.5ppm E coli- 0 PH-6.2 Turbidity -&lt;5</a:t>
                      </a:r>
                      <a:endParaRPr lang="en-A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 G Waruna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6 people 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Washing and drinking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Residual chlorine -.5ppm E coli- 0 PH-6.2 Turbidity -&lt;5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 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 </a:t>
                      </a:r>
                      <a:endParaRPr lang="en-A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 </a:t>
                      </a:r>
                      <a:endParaRPr lang="en-A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519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Key highlights from the cash working group.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92896"/>
            <a:ext cx="7886700" cy="347933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Several organizations use / intend to use cash</a:t>
            </a:r>
          </a:p>
          <a:p>
            <a:r>
              <a:rPr lang="en-US" dirty="0"/>
              <a:t>Need of better coordination and harmonization of cash based interventions.</a:t>
            </a:r>
          </a:p>
          <a:p>
            <a:r>
              <a:rPr lang="en-US" dirty="0"/>
              <a:t>Save the children prepared an SOP for cash based programming. </a:t>
            </a:r>
          </a:p>
          <a:p>
            <a:r>
              <a:rPr lang="en-US" dirty="0"/>
              <a:t>Bring to gather lesson leant from previous cash based programming </a:t>
            </a:r>
          </a:p>
          <a:p>
            <a:r>
              <a:rPr lang="en-US" dirty="0"/>
              <a:t>Conduct an Emergency Market Mapping Analysis (EMMA) and explore the possibility of cost sharing</a:t>
            </a:r>
          </a:p>
          <a:p>
            <a:r>
              <a:rPr lang="en-US" dirty="0"/>
              <a:t>Need of working with Ministries to include CBP into their response.   </a:t>
            </a:r>
          </a:p>
          <a:p>
            <a:r>
              <a:rPr lang="en-US" dirty="0"/>
              <a:t>Provide a brief update of the working group in the sector meeting</a:t>
            </a:r>
          </a:p>
          <a:p>
            <a:pPr marL="0" indent="0">
              <a:buNone/>
            </a:pP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029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/>
              <a:t>Web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>
                <a:hlinkClick r:id="rId2"/>
              </a:rPr>
              <a:t>www.sheltercluster.org</a:t>
            </a:r>
            <a:r>
              <a:rPr lang="en-GB" dirty="0"/>
              <a:t>  </a:t>
            </a:r>
          </a:p>
          <a:p>
            <a:r>
              <a:rPr lang="en-GB" dirty="0">
                <a:hlinkClick r:id="rId3"/>
              </a:rPr>
              <a:t>https://www.sheltercluster.org/response/sri-lanka-floods-2017</a:t>
            </a:r>
            <a:r>
              <a:rPr lang="en-GB" dirty="0"/>
              <a:t> </a:t>
            </a:r>
          </a:p>
          <a:p>
            <a:r>
              <a:rPr lang="en-GB" dirty="0">
                <a:hlinkClick r:id="rId4"/>
              </a:rPr>
              <a:t>https://www.sheltercluster.org/sri-lanka-floods-2017/documents/21062017-nbro-presentation</a:t>
            </a:r>
            <a:r>
              <a:rPr lang="en-GB" dirty="0"/>
              <a:t> </a:t>
            </a:r>
          </a:p>
          <a:p>
            <a:r>
              <a:rPr lang="en-GB" dirty="0">
                <a:hlinkClick r:id="rId5"/>
              </a:rPr>
              <a:t>https://www.sheltercluster.org/response/sri-lanka-floods-2017/documents?sort=date&amp;sort_direction=DESC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25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&amp; introductions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Information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Cash working group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District Focal points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AOB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meeting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0273" y="719503"/>
            <a:ext cx="3345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Update as at 28.06.2017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2080" y="637203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Click Here for Latest DMC Update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48" y="1280513"/>
            <a:ext cx="7623016" cy="499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8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21" y="138641"/>
            <a:ext cx="8229600" cy="1143000"/>
          </a:xfrm>
        </p:spPr>
        <p:txBody>
          <a:bodyPr/>
          <a:lstStyle/>
          <a:p>
            <a:r>
              <a:rPr lang="en-GB" dirty="0"/>
              <a:t>4 District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02775"/>
              </p:ext>
            </p:extLst>
          </p:nvPr>
        </p:nvGraphicFramePr>
        <p:xfrm>
          <a:off x="2081210" y="2418951"/>
          <a:ext cx="4752529" cy="22674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408378">
                  <a:extLst>
                    <a:ext uri="{9D8B030D-6E8A-4147-A177-3AD203B41FA5}">
                      <a16:colId xmlns:a16="http://schemas.microsoft.com/office/drawing/2014/main" val="433094590"/>
                    </a:ext>
                  </a:extLst>
                </a:gridCol>
                <a:gridCol w="1344151">
                  <a:extLst>
                    <a:ext uri="{9D8B030D-6E8A-4147-A177-3AD203B41FA5}">
                      <a16:colId xmlns:a16="http://schemas.microsoft.com/office/drawing/2014/main" val="915754213"/>
                    </a:ext>
                  </a:extLst>
                </a:gridCol>
              </a:tblGrid>
              <a:tr h="79666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# of HH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648115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Household NFIs Kits/ 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26635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314158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Shelter Repair kits/Cash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348342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Repairing 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58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895441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Community Based Shelter </a:t>
                      </a:r>
                      <a:r>
                        <a:rPr lang="en-GB" sz="1600" u="none" strike="noStrike" dirty="0" err="1">
                          <a:effectLst/>
                        </a:rPr>
                        <a:t>Progrrame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620819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none" strike="noStrike" dirty="0">
                          <a:effectLst/>
                        </a:rPr>
                        <a:t>Permanent House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883104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18141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156642"/>
              </p:ext>
            </p:extLst>
          </p:nvPr>
        </p:nvGraphicFramePr>
        <p:xfrm>
          <a:off x="2840133" y="1698557"/>
          <a:ext cx="3384376" cy="59740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30441">
                  <a:extLst>
                    <a:ext uri="{9D8B030D-6E8A-4147-A177-3AD203B41FA5}">
                      <a16:colId xmlns:a16="http://schemas.microsoft.com/office/drawing/2014/main" val="1092645861"/>
                    </a:ext>
                  </a:extLst>
                </a:gridCol>
                <a:gridCol w="953935">
                  <a:extLst>
                    <a:ext uri="{9D8B030D-6E8A-4147-A177-3AD203B41FA5}">
                      <a16:colId xmlns:a16="http://schemas.microsoft.com/office/drawing/2014/main" val="4080706404"/>
                    </a:ext>
                  </a:extLst>
                </a:gridCol>
              </a:tblGrid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20439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623843"/>
                  </a:ext>
                </a:extLst>
              </a:tr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Fully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9198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53226"/>
              </p:ext>
            </p:extLst>
          </p:nvPr>
        </p:nvGraphicFramePr>
        <p:xfrm>
          <a:off x="1115616" y="4809379"/>
          <a:ext cx="7200801" cy="148040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73878">
                  <a:extLst>
                    <a:ext uri="{9D8B030D-6E8A-4147-A177-3AD203B41FA5}">
                      <a16:colId xmlns:a16="http://schemas.microsoft.com/office/drawing/2014/main" val="3937585111"/>
                    </a:ext>
                  </a:extLst>
                </a:gridCol>
                <a:gridCol w="1343589">
                  <a:extLst>
                    <a:ext uri="{9D8B030D-6E8A-4147-A177-3AD203B41FA5}">
                      <a16:colId xmlns:a16="http://schemas.microsoft.com/office/drawing/2014/main" val="2379388351"/>
                    </a:ext>
                  </a:extLst>
                </a:gridCol>
                <a:gridCol w="1288508">
                  <a:extLst>
                    <a:ext uri="{9D8B030D-6E8A-4147-A177-3AD203B41FA5}">
                      <a16:colId xmlns:a16="http://schemas.microsoft.com/office/drawing/2014/main" val="3709201286"/>
                    </a:ext>
                  </a:extLst>
                </a:gridCol>
                <a:gridCol w="894826">
                  <a:extLst>
                    <a:ext uri="{9D8B030D-6E8A-4147-A177-3AD203B41FA5}">
                      <a16:colId xmlns:a16="http://schemas.microsoft.com/office/drawing/2014/main" val="1214577267"/>
                    </a:ext>
                  </a:extLst>
                </a:gridCol>
              </a:tblGrid>
              <a:tr h="74888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Response Needed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Response Plan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Gap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42343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Cash/ Shelter Repair Kits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20439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6158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14281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516885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Household NFI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23406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26635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(3229)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256091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Permanent House/Transitional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2967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830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2137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77222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64923"/>
              </p:ext>
            </p:extLst>
          </p:nvPr>
        </p:nvGraphicFramePr>
        <p:xfrm>
          <a:off x="419346" y="1072298"/>
          <a:ext cx="3396749" cy="48768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61842">
                  <a:extLst>
                    <a:ext uri="{9D8B030D-6E8A-4147-A177-3AD203B41FA5}">
                      <a16:colId xmlns:a16="http://schemas.microsoft.com/office/drawing/2014/main" val="834652894"/>
                    </a:ext>
                  </a:extLst>
                </a:gridCol>
                <a:gridCol w="634907">
                  <a:extLst>
                    <a:ext uri="{9D8B030D-6E8A-4147-A177-3AD203B41FA5}">
                      <a16:colId xmlns:a16="http://schemas.microsoft.com/office/drawing/2014/main" val="3477344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90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9497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250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87211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816095" y="1108948"/>
            <a:ext cx="4356305" cy="409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Unmarked District for the Response Plan</a:t>
            </a:r>
          </a:p>
        </p:txBody>
      </p:sp>
    </p:spTree>
    <p:extLst>
      <p:ext uri="{BB962C8B-B14F-4D97-AF65-F5344CB8AC3E}">
        <p14:creationId xmlns:p14="http://schemas.microsoft.com/office/powerpoint/2010/main" val="103452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3" y="476672"/>
            <a:ext cx="8229600" cy="1143000"/>
          </a:xfrm>
        </p:spPr>
        <p:txBody>
          <a:bodyPr/>
          <a:lstStyle/>
          <a:p>
            <a:r>
              <a:rPr lang="en-GB" dirty="0" err="1"/>
              <a:t>Ratnapura</a:t>
            </a:r>
            <a:r>
              <a:rPr lang="en-GB" dirty="0"/>
              <a:t>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758262"/>
              </p:ext>
            </p:extLst>
          </p:nvPr>
        </p:nvGraphicFramePr>
        <p:xfrm>
          <a:off x="2843809" y="2498687"/>
          <a:ext cx="3384376" cy="2022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27178">
                  <a:extLst>
                    <a:ext uri="{9D8B030D-6E8A-4147-A177-3AD203B41FA5}">
                      <a16:colId xmlns:a16="http://schemas.microsoft.com/office/drawing/2014/main" val="433094590"/>
                    </a:ext>
                  </a:extLst>
                </a:gridCol>
                <a:gridCol w="957198">
                  <a:extLst>
                    <a:ext uri="{9D8B030D-6E8A-4147-A177-3AD203B41FA5}">
                      <a16:colId xmlns:a16="http://schemas.microsoft.com/office/drawing/2014/main" val="915754213"/>
                    </a:ext>
                  </a:extLst>
                </a:gridCol>
              </a:tblGrid>
              <a:tr h="79666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Total # of HH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648115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Household NFIs Kits/ 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6928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314158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Shelter Repair kits/Cash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2460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348342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Repairing 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895441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620819"/>
                  </a:ext>
                </a:extLst>
              </a:tr>
              <a:tr h="2451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150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18141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44542"/>
              </p:ext>
            </p:extLst>
          </p:nvPr>
        </p:nvGraphicFramePr>
        <p:xfrm>
          <a:off x="2843809" y="1416448"/>
          <a:ext cx="3384376" cy="59740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30441">
                  <a:extLst>
                    <a:ext uri="{9D8B030D-6E8A-4147-A177-3AD203B41FA5}">
                      <a16:colId xmlns:a16="http://schemas.microsoft.com/office/drawing/2014/main" val="1092645861"/>
                    </a:ext>
                  </a:extLst>
                </a:gridCol>
                <a:gridCol w="953935">
                  <a:extLst>
                    <a:ext uri="{9D8B030D-6E8A-4147-A177-3AD203B41FA5}">
                      <a16:colId xmlns:a16="http://schemas.microsoft.com/office/drawing/2014/main" val="4080706404"/>
                    </a:ext>
                  </a:extLst>
                </a:gridCol>
              </a:tblGrid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7691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623843"/>
                  </a:ext>
                </a:extLst>
              </a:tr>
              <a:tr h="2987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Fully Damaged Houses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849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9198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29679"/>
              </p:ext>
            </p:extLst>
          </p:nvPr>
        </p:nvGraphicFramePr>
        <p:xfrm>
          <a:off x="2159733" y="4710985"/>
          <a:ext cx="4752528" cy="172424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24759">
                  <a:extLst>
                    <a:ext uri="{9D8B030D-6E8A-4147-A177-3AD203B41FA5}">
                      <a16:colId xmlns:a16="http://schemas.microsoft.com/office/drawing/2014/main" val="3937585111"/>
                    </a:ext>
                  </a:extLst>
                </a:gridCol>
                <a:gridCol w="886769">
                  <a:extLst>
                    <a:ext uri="{9D8B030D-6E8A-4147-A177-3AD203B41FA5}">
                      <a16:colId xmlns:a16="http://schemas.microsoft.com/office/drawing/2014/main" val="2379388351"/>
                    </a:ext>
                  </a:extLst>
                </a:gridCol>
                <a:gridCol w="850415">
                  <a:extLst>
                    <a:ext uri="{9D8B030D-6E8A-4147-A177-3AD203B41FA5}">
                      <a16:colId xmlns:a16="http://schemas.microsoft.com/office/drawing/2014/main" val="3709201286"/>
                    </a:ext>
                  </a:extLst>
                </a:gridCol>
                <a:gridCol w="590585">
                  <a:extLst>
                    <a:ext uri="{9D8B030D-6E8A-4147-A177-3AD203B41FA5}">
                      <a16:colId xmlns:a16="http://schemas.microsoft.com/office/drawing/2014/main" val="1214577267"/>
                    </a:ext>
                  </a:extLst>
                </a:gridCol>
              </a:tblGrid>
              <a:tr h="74888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Response Needed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Response Plan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Gap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42343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Cash/ Shelter Repair Kits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7691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2460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5231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516885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Household NFI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8540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6928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1612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256091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Permanent House/Transitional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849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699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772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66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Kalutara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45359"/>
              </p:ext>
            </p:extLst>
          </p:nvPr>
        </p:nvGraphicFramePr>
        <p:xfrm>
          <a:off x="2768134" y="2079182"/>
          <a:ext cx="3607729" cy="238510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29325">
                  <a:extLst>
                    <a:ext uri="{9D8B030D-6E8A-4147-A177-3AD203B41FA5}">
                      <a16:colId xmlns:a16="http://schemas.microsoft.com/office/drawing/2014/main" val="3178602088"/>
                    </a:ext>
                  </a:extLst>
                </a:gridCol>
                <a:gridCol w="878404">
                  <a:extLst>
                    <a:ext uri="{9D8B030D-6E8A-4147-A177-3AD203B41FA5}">
                      <a16:colId xmlns:a16="http://schemas.microsoft.com/office/drawing/2014/main" val="4010415870"/>
                    </a:ext>
                  </a:extLst>
                </a:gridCol>
              </a:tblGrid>
              <a:tr h="63250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Total # of HH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056257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Household NFIs Kits/ 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8267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278550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Shelter Repair kits/Cash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174899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Repairing 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660431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Community Based Shelter Programme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400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129454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53390"/>
                  </a:ext>
                </a:extLst>
              </a:tr>
              <a:tr h="1946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280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14659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762531"/>
              </p:ext>
            </p:extLst>
          </p:nvPr>
        </p:nvGraphicFramePr>
        <p:xfrm>
          <a:off x="1943705" y="4644898"/>
          <a:ext cx="5256586" cy="173736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81931">
                  <a:extLst>
                    <a:ext uri="{9D8B030D-6E8A-4147-A177-3AD203B41FA5}">
                      <a16:colId xmlns:a16="http://schemas.microsoft.com/office/drawing/2014/main" val="2236653683"/>
                    </a:ext>
                  </a:extLst>
                </a:gridCol>
                <a:gridCol w="980821">
                  <a:extLst>
                    <a:ext uri="{9D8B030D-6E8A-4147-A177-3AD203B41FA5}">
                      <a16:colId xmlns:a16="http://schemas.microsoft.com/office/drawing/2014/main" val="278706883"/>
                    </a:ext>
                  </a:extLst>
                </a:gridCol>
                <a:gridCol w="936762">
                  <a:extLst>
                    <a:ext uri="{9D8B030D-6E8A-4147-A177-3AD203B41FA5}">
                      <a16:colId xmlns:a16="http://schemas.microsoft.com/office/drawing/2014/main" val="4243239298"/>
                    </a:ext>
                  </a:extLst>
                </a:gridCol>
                <a:gridCol w="657072">
                  <a:extLst>
                    <a:ext uri="{9D8B030D-6E8A-4147-A177-3AD203B41FA5}">
                      <a16:colId xmlns:a16="http://schemas.microsoft.com/office/drawing/2014/main" val="2025186488"/>
                    </a:ext>
                  </a:extLst>
                </a:gridCol>
              </a:tblGrid>
              <a:tr h="7114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Response Needed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Response Plan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Gap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7064579"/>
                  </a:ext>
                </a:extLst>
              </a:tr>
              <a:tr h="21890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Shelter Repair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3329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400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2929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965527"/>
                  </a:ext>
                </a:extLst>
              </a:tr>
              <a:tr h="21890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Household NFI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3911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8267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(4356)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469814"/>
                  </a:ext>
                </a:extLst>
              </a:tr>
              <a:tr h="21890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Permanent House/Transitional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582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280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302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033868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227720"/>
              </p:ext>
            </p:extLst>
          </p:nvPr>
        </p:nvGraphicFramePr>
        <p:xfrm>
          <a:off x="2768135" y="1144189"/>
          <a:ext cx="3607730" cy="50292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29326">
                  <a:extLst>
                    <a:ext uri="{9D8B030D-6E8A-4147-A177-3AD203B41FA5}">
                      <a16:colId xmlns:a16="http://schemas.microsoft.com/office/drawing/2014/main" val="3091369176"/>
                    </a:ext>
                  </a:extLst>
                </a:gridCol>
                <a:gridCol w="878404">
                  <a:extLst>
                    <a:ext uri="{9D8B030D-6E8A-4147-A177-3AD203B41FA5}">
                      <a16:colId xmlns:a16="http://schemas.microsoft.com/office/drawing/2014/main" val="2129326251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3329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57779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Fully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582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870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84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Matara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143163"/>
              </p:ext>
            </p:extLst>
          </p:nvPr>
        </p:nvGraphicFramePr>
        <p:xfrm>
          <a:off x="2879812" y="2339752"/>
          <a:ext cx="3384376" cy="181356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14893">
                  <a:extLst>
                    <a:ext uri="{9D8B030D-6E8A-4147-A177-3AD203B41FA5}">
                      <a16:colId xmlns:a16="http://schemas.microsoft.com/office/drawing/2014/main" val="4004209932"/>
                    </a:ext>
                  </a:extLst>
                </a:gridCol>
                <a:gridCol w="969483">
                  <a:extLst>
                    <a:ext uri="{9D8B030D-6E8A-4147-A177-3AD203B41FA5}">
                      <a16:colId xmlns:a16="http://schemas.microsoft.com/office/drawing/2014/main" val="2981968998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dirty="0">
                          <a:effectLst/>
                        </a:rPr>
                        <a:t>Total # of HH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3667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Household NFIs Kits/ Cash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7782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9629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Shelter Repair kits/Cash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3240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1006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Repairing 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58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3493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5237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24682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708142"/>
              </p:ext>
            </p:extLst>
          </p:nvPr>
        </p:nvGraphicFramePr>
        <p:xfrm>
          <a:off x="2879812" y="1196752"/>
          <a:ext cx="3384376" cy="61022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14893">
                  <a:extLst>
                    <a:ext uri="{9D8B030D-6E8A-4147-A177-3AD203B41FA5}">
                      <a16:colId xmlns:a16="http://schemas.microsoft.com/office/drawing/2014/main" val="199199209"/>
                    </a:ext>
                  </a:extLst>
                </a:gridCol>
                <a:gridCol w="969483">
                  <a:extLst>
                    <a:ext uri="{9D8B030D-6E8A-4147-A177-3AD203B41FA5}">
                      <a16:colId xmlns:a16="http://schemas.microsoft.com/office/drawing/2014/main" val="1524613929"/>
                    </a:ext>
                  </a:extLst>
                </a:gridCol>
              </a:tblGrid>
              <a:tr h="30511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6045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673624"/>
                  </a:ext>
                </a:extLst>
              </a:tr>
              <a:tr h="30511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Fully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1078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94519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35885"/>
              </p:ext>
            </p:extLst>
          </p:nvPr>
        </p:nvGraphicFramePr>
        <p:xfrm>
          <a:off x="1781690" y="4380973"/>
          <a:ext cx="5580620" cy="172376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61059">
                  <a:extLst>
                    <a:ext uri="{9D8B030D-6E8A-4147-A177-3AD203B41FA5}">
                      <a16:colId xmlns:a16="http://schemas.microsoft.com/office/drawing/2014/main" val="3881343036"/>
                    </a:ext>
                  </a:extLst>
                </a:gridCol>
                <a:gridCol w="1079630">
                  <a:extLst>
                    <a:ext uri="{9D8B030D-6E8A-4147-A177-3AD203B41FA5}">
                      <a16:colId xmlns:a16="http://schemas.microsoft.com/office/drawing/2014/main" val="4042480157"/>
                    </a:ext>
                  </a:extLst>
                </a:gridCol>
                <a:gridCol w="1079630">
                  <a:extLst>
                    <a:ext uri="{9D8B030D-6E8A-4147-A177-3AD203B41FA5}">
                      <a16:colId xmlns:a16="http://schemas.microsoft.com/office/drawing/2014/main" val="3732795151"/>
                    </a:ext>
                  </a:extLst>
                </a:gridCol>
                <a:gridCol w="760301">
                  <a:extLst>
                    <a:ext uri="{9D8B030D-6E8A-4147-A177-3AD203B41FA5}">
                      <a16:colId xmlns:a16="http://schemas.microsoft.com/office/drawing/2014/main" val="2546591150"/>
                    </a:ext>
                  </a:extLst>
                </a:gridCol>
              </a:tblGrid>
              <a:tr h="7097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Total Response Needed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Response Plan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Gap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372570"/>
                  </a:ext>
                </a:extLst>
              </a:tr>
              <a:tr h="26072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Cash/Repair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6045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3298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2747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507194"/>
                  </a:ext>
                </a:extLst>
              </a:tr>
              <a:tr h="23659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Cash/NFI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7123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7782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(659)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32357"/>
                  </a:ext>
                </a:extLst>
              </a:tr>
              <a:tr h="47319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Permanent House/Transitional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1078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40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1038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520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573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Galle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530096"/>
              </p:ext>
            </p:extLst>
          </p:nvPr>
        </p:nvGraphicFramePr>
        <p:xfrm>
          <a:off x="2831204" y="2456151"/>
          <a:ext cx="3476724" cy="23012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30217">
                  <a:extLst>
                    <a:ext uri="{9D8B030D-6E8A-4147-A177-3AD203B41FA5}">
                      <a16:colId xmlns:a16="http://schemas.microsoft.com/office/drawing/2014/main" val="4199096194"/>
                    </a:ext>
                  </a:extLst>
                </a:gridCol>
                <a:gridCol w="846507">
                  <a:extLst>
                    <a:ext uri="{9D8B030D-6E8A-4147-A177-3AD203B41FA5}">
                      <a16:colId xmlns:a16="http://schemas.microsoft.com/office/drawing/2014/main" val="1679533465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Total # of HH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9083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Household NFIs Kits/ 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3658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869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Shelter Repair kits/Cash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8369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Repairing 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1988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Community Based Shelter Programme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200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0684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Permanent House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>
                          <a:effectLst/>
                        </a:rPr>
                        <a:t>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618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Transitional Shelter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600" u="none" strike="noStrike" dirty="0">
                          <a:effectLst/>
                        </a:rPr>
                        <a:t>20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050947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39184"/>
              </p:ext>
            </p:extLst>
          </p:nvPr>
        </p:nvGraphicFramePr>
        <p:xfrm>
          <a:off x="2831204" y="1196752"/>
          <a:ext cx="3476724" cy="69452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30217">
                  <a:extLst>
                    <a:ext uri="{9D8B030D-6E8A-4147-A177-3AD203B41FA5}">
                      <a16:colId xmlns:a16="http://schemas.microsoft.com/office/drawing/2014/main" val="545517896"/>
                    </a:ext>
                  </a:extLst>
                </a:gridCol>
                <a:gridCol w="846507">
                  <a:extLst>
                    <a:ext uri="{9D8B030D-6E8A-4147-A177-3AD203B41FA5}">
                      <a16:colId xmlns:a16="http://schemas.microsoft.com/office/drawing/2014/main" val="3269862637"/>
                    </a:ext>
                  </a:extLst>
                </a:gridCol>
              </a:tblGrid>
              <a:tr h="361152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Partially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3374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537427"/>
                  </a:ext>
                </a:extLst>
              </a:tr>
              <a:tr h="33337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Fully Damaged Houses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458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07013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405112"/>
              </p:ext>
            </p:extLst>
          </p:nvPr>
        </p:nvGraphicFramePr>
        <p:xfrm>
          <a:off x="1815452" y="4911691"/>
          <a:ext cx="5508228" cy="176910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810320">
                  <a:extLst>
                    <a:ext uri="{9D8B030D-6E8A-4147-A177-3AD203B41FA5}">
                      <a16:colId xmlns:a16="http://schemas.microsoft.com/office/drawing/2014/main" val="16860971"/>
                    </a:ext>
                  </a:extLst>
                </a:gridCol>
                <a:gridCol w="1027774">
                  <a:extLst>
                    <a:ext uri="{9D8B030D-6E8A-4147-A177-3AD203B41FA5}">
                      <a16:colId xmlns:a16="http://schemas.microsoft.com/office/drawing/2014/main" val="2499854525"/>
                    </a:ext>
                  </a:extLst>
                </a:gridCol>
                <a:gridCol w="899303">
                  <a:extLst>
                    <a:ext uri="{9D8B030D-6E8A-4147-A177-3AD203B41FA5}">
                      <a16:colId xmlns:a16="http://schemas.microsoft.com/office/drawing/2014/main" val="1995436707"/>
                    </a:ext>
                  </a:extLst>
                </a:gridCol>
                <a:gridCol w="770831">
                  <a:extLst>
                    <a:ext uri="{9D8B030D-6E8A-4147-A177-3AD203B41FA5}">
                      <a16:colId xmlns:a16="http://schemas.microsoft.com/office/drawing/2014/main" val="967849642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Items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Total Response Needed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Response Plan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effectLst/>
                        </a:rPr>
                        <a:t>Gap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86147"/>
                  </a:ext>
                </a:extLst>
              </a:tr>
              <a:tr h="30606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Shelter Repair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3374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3174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200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Cash/ Household NFI Kits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3832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3658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174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2037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Permanent House/Transitional Shelter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458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438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124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5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6027" y="2208721"/>
          <a:ext cx="3680981" cy="3308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7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1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318"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 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T</a:t>
                      </a:r>
                      <a:r>
                        <a:rPr lang="en-AU" sz="800" b="1" u="none" strike="noStrike" dirty="0">
                          <a:effectLst/>
                        </a:rPr>
                        <a:t>ype of Activity 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 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Distribution of Water bottles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Provision of 1000L water tank to camp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Repairing community rural water supply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Jerry cans (20 liters)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Disinfection kits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Hygiene kit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Water Trucking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Well cleaning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80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9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Field water quality testing equipment and consumable support to MoH for day to day support kit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10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Capacity building to Government officers on well cleaning 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11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Dengue awareness program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12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Public Health Awarnes Program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13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Construction of SP Latrines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14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Hand-Washing Facilities (Water-Tank with Washing Consumables)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15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Provision of Washing and Bathing Facility including Water Connection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16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auto"/>
                      <a:r>
                        <a:rPr lang="en-AU" sz="800" u="none" strike="noStrike">
                          <a:effectLst/>
                        </a:rPr>
                        <a:t>Rehabilitation of school WASH facilities, provision of school cleaning kits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17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 Water purification Tablets 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>
                          <a:effectLst/>
                        </a:rPr>
                        <a:t>18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>
                          <a:effectLst/>
                        </a:rPr>
                        <a:t>Diesel driver Submersible water pumps</a:t>
                      </a:r>
                      <a:endParaRPr lang="en-A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8318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19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Water Pump(3HP)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66505" y="1044283"/>
            <a:ext cx="416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WASH sector coverage </a:t>
            </a:r>
            <a:endParaRPr lang="en-A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56390" y="2657476"/>
            <a:ext cx="312226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Total number of people reached – 71,384</a:t>
            </a:r>
            <a:endParaRPr lang="en-AU" sz="135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69375" y="3036748"/>
            <a:ext cx="21304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Planned to reach – 227,420</a:t>
            </a:r>
            <a:endParaRPr lang="en-AU" sz="135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465743" y="3489343"/>
          <a:ext cx="222885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Alliance Development Trust (ADT)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A-PAD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Habitat for Humanity Sri Lanka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LEADS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u="none" strike="noStrike" dirty="0">
                          <a:effectLst/>
                        </a:rPr>
                        <a:t>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Oxfam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Plan International Sri Lanka 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Save the Children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Sri Lanka Red Cross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Team Rubicon UK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UNICEF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World Vision Lanka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800" u="none" strike="noStrike" dirty="0">
                          <a:effectLst/>
                        </a:rPr>
                        <a:t>ADRA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323020" y="2238421"/>
            <a:ext cx="235218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350" b="1" dirty="0">
                <a:solidFill>
                  <a:srgbClr val="000000"/>
                </a:solidFill>
                <a:latin typeface="Minion Pro"/>
              </a:rPr>
              <a:t>Target beneficiaries: 550,000 </a:t>
            </a:r>
            <a:endParaRPr lang="en-AU" sz="1350" dirty="0"/>
          </a:p>
        </p:txBody>
      </p:sp>
    </p:spTree>
    <p:extLst>
      <p:ext uri="{BB962C8B-B14F-4D97-AF65-F5344CB8AC3E}">
        <p14:creationId xmlns:p14="http://schemas.microsoft.com/office/powerpoint/2010/main" val="1894355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1025</Words>
  <Application>Microsoft Office PowerPoint</Application>
  <PresentationFormat>On-screen Show (4:3)</PresentationFormat>
  <Paragraphs>337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Minion Pro</vt:lpstr>
      <vt:lpstr>Times New Roman</vt:lpstr>
      <vt:lpstr>Office Theme</vt:lpstr>
      <vt:lpstr>PowerPoint Presentation</vt:lpstr>
      <vt:lpstr>Agenda</vt:lpstr>
      <vt:lpstr>PowerPoint Presentation</vt:lpstr>
      <vt:lpstr>4 District </vt:lpstr>
      <vt:lpstr>Ratnapura </vt:lpstr>
      <vt:lpstr>Kalutara</vt:lpstr>
      <vt:lpstr>Matara</vt:lpstr>
      <vt:lpstr>Galle</vt:lpstr>
      <vt:lpstr>PowerPoint Presentation</vt:lpstr>
      <vt:lpstr>PowerPoint Presentation</vt:lpstr>
      <vt:lpstr>Key highlights from the cash working group. </vt:lpstr>
      <vt:lpstr>Web Details</vt:lpstr>
    </vt:vector>
  </TitlesOfParts>
  <Company>IFRC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methunan balasingham</cp:lastModifiedBy>
  <cp:revision>54</cp:revision>
  <dcterms:created xsi:type="dcterms:W3CDTF">2017-06-11T05:15:16Z</dcterms:created>
  <dcterms:modified xsi:type="dcterms:W3CDTF">2017-06-29T08:09:55Z</dcterms:modified>
</cp:coreProperties>
</file>