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69" r:id="rId8"/>
    <p:sldId id="260" r:id="rId9"/>
    <p:sldId id="264" r:id="rId10"/>
    <p:sldId id="263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4W/Sri%20Lanka%20Reporting%20Template%20rev1-%20Compiled.xlsb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ltercluster.org/response/sri-lanka-floods-2017" TargetMode="External"/><Relationship Id="rId2" Type="http://schemas.openxmlformats.org/officeDocument/2006/relationships/hyperlink" Target="http://www.sheltercluster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heltercluster.org/sri-lanka-floods-2017/library/meeting-minutes" TargetMode="External"/><Relationship Id="rId4" Type="http://schemas.openxmlformats.org/officeDocument/2006/relationships/hyperlink" Target="http://www.sheltercluster.org/response/sri-lanka-floods-2017/documents?sort=date&amp;sort_direction=DES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dropbox.com/s/n0qdqe7qfgq6fyv/special_situation.pdf?dl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profile/neil.bauman#!/vizhome/SriLanka170615-DamageCause/DamageCause?publish=yes" TargetMode="External"/><Relationship Id="rId2" Type="http://schemas.openxmlformats.org/officeDocument/2006/relationships/hyperlink" Target="https://public.tableau.com/profile/neil.bauman#!/vizhome/SriLanka170615-Summary/SummaryDamage-District?publish=y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lic.tableau.com/profile/neil.bauman#!/vizhome/SriLanka170615-DamageScalevaffected/Print-Damagescalevaffected?publish=y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Shelter Working Group Meeting</a:t>
            </a:r>
          </a:p>
          <a:p>
            <a:pPr algn="ctr"/>
            <a:r>
              <a:rPr lang="en-GB" sz="3200" dirty="0" smtClean="0"/>
              <a:t>Monday 16 June, 10AM </a:t>
            </a:r>
          </a:p>
          <a:p>
            <a:pPr algn="ctr"/>
            <a:r>
              <a:rPr lang="en-GB" sz="3200" dirty="0" smtClean="0"/>
              <a:t>Save the Children Office</a:t>
            </a:r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4W Update as at 15.06.2017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83568" y="6226397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 action="ppaction://hlinkfile"/>
              </a:rPr>
              <a:t>Reporting Template – Compiled Version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475656" y="1168291"/>
            <a:ext cx="60486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rgbClr val="0070C0"/>
                </a:solidFill>
              </a:rPr>
              <a:t>Completed Distribution </a:t>
            </a:r>
            <a:r>
              <a:rPr lang="en-GB" dirty="0" smtClean="0"/>
              <a:t>	</a:t>
            </a:r>
          </a:p>
          <a:p>
            <a:r>
              <a:rPr lang="en-GB" dirty="0" smtClean="0"/>
              <a:t>	1788 </a:t>
            </a:r>
            <a:r>
              <a:rPr lang="en-GB" dirty="0" err="1" smtClean="0"/>
              <a:t>NFi</a:t>
            </a:r>
            <a:r>
              <a:rPr lang="en-GB" dirty="0" smtClean="0"/>
              <a:t> Kits</a:t>
            </a:r>
          </a:p>
          <a:p>
            <a:endParaRPr lang="en-GB" dirty="0" smtClean="0"/>
          </a:p>
          <a:p>
            <a:r>
              <a:rPr lang="en-GB" b="1" u="sng" dirty="0">
                <a:solidFill>
                  <a:srgbClr val="0070C0"/>
                </a:solidFill>
              </a:rPr>
              <a:t>Ongoing Distribution</a:t>
            </a:r>
          </a:p>
          <a:p>
            <a:r>
              <a:rPr lang="en-GB" dirty="0" smtClean="0"/>
              <a:t>	1880 </a:t>
            </a:r>
            <a:r>
              <a:rPr lang="en-GB" dirty="0" err="1" smtClean="0"/>
              <a:t>NFi</a:t>
            </a:r>
            <a:r>
              <a:rPr lang="en-GB" dirty="0" smtClean="0"/>
              <a:t> Kits</a:t>
            </a:r>
          </a:p>
          <a:p>
            <a:endParaRPr lang="en-GB" dirty="0" smtClean="0"/>
          </a:p>
          <a:p>
            <a:r>
              <a:rPr lang="en-GB" b="1" u="sng" dirty="0" smtClean="0">
                <a:solidFill>
                  <a:srgbClr val="0070C0"/>
                </a:solidFill>
              </a:rPr>
              <a:t>Planned </a:t>
            </a:r>
            <a:r>
              <a:rPr lang="en-GB" b="1" u="sng" dirty="0">
                <a:solidFill>
                  <a:srgbClr val="0070C0"/>
                </a:solidFill>
              </a:rPr>
              <a:t>(funded) </a:t>
            </a:r>
          </a:p>
          <a:p>
            <a:r>
              <a:rPr lang="en-GB" dirty="0"/>
              <a:t>	</a:t>
            </a:r>
            <a:r>
              <a:rPr lang="en-GB" dirty="0" smtClean="0"/>
              <a:t>4500 Cash </a:t>
            </a:r>
          </a:p>
          <a:p>
            <a:r>
              <a:rPr lang="en-GB" dirty="0"/>
              <a:t>	</a:t>
            </a:r>
            <a:r>
              <a:rPr lang="en-GB" dirty="0" smtClean="0"/>
              <a:t>600 Community Based Shelter Programme</a:t>
            </a:r>
          </a:p>
          <a:p>
            <a:r>
              <a:rPr lang="en-GB" dirty="0"/>
              <a:t>	</a:t>
            </a:r>
            <a:r>
              <a:rPr lang="en-GB" dirty="0" smtClean="0"/>
              <a:t>8725 </a:t>
            </a:r>
            <a:r>
              <a:rPr lang="en-GB" dirty="0" err="1" smtClean="0"/>
              <a:t>NFi</a:t>
            </a:r>
            <a:r>
              <a:rPr lang="en-GB" dirty="0" smtClean="0"/>
              <a:t> Kits</a:t>
            </a:r>
          </a:p>
          <a:p>
            <a:r>
              <a:rPr lang="en-GB" dirty="0"/>
              <a:t>	</a:t>
            </a:r>
            <a:r>
              <a:rPr lang="en-GB" dirty="0" smtClean="0"/>
              <a:t>3650 Shelter Repair Kits</a:t>
            </a:r>
          </a:p>
          <a:p>
            <a:r>
              <a:rPr lang="en-GB" dirty="0"/>
              <a:t>	</a:t>
            </a:r>
            <a:r>
              <a:rPr lang="en-GB" dirty="0" smtClean="0"/>
              <a:t>50 Transitional Shelters</a:t>
            </a:r>
          </a:p>
          <a:p>
            <a:endParaRPr lang="en-GB" b="1" u="sng" dirty="0">
              <a:solidFill>
                <a:srgbClr val="0070C0"/>
              </a:solidFill>
            </a:endParaRPr>
          </a:p>
          <a:p>
            <a:r>
              <a:rPr lang="en-GB" b="1" u="sng" dirty="0" smtClean="0">
                <a:solidFill>
                  <a:srgbClr val="0070C0"/>
                </a:solidFill>
              </a:rPr>
              <a:t>Planned </a:t>
            </a:r>
            <a:r>
              <a:rPr lang="en-GB" b="1" u="sng" dirty="0">
                <a:solidFill>
                  <a:srgbClr val="0070C0"/>
                </a:solidFill>
              </a:rPr>
              <a:t>(subject to funding) </a:t>
            </a:r>
          </a:p>
          <a:p>
            <a:r>
              <a:rPr lang="en-GB" dirty="0"/>
              <a:t>	1000 </a:t>
            </a:r>
            <a:r>
              <a:rPr lang="en-GB" dirty="0" err="1"/>
              <a:t>NFi</a:t>
            </a:r>
            <a:r>
              <a:rPr lang="en-GB" dirty="0"/>
              <a:t> Kits</a:t>
            </a:r>
          </a:p>
          <a:p>
            <a:r>
              <a:rPr lang="en-GB" dirty="0"/>
              <a:t>	340 Transitional Shelters</a:t>
            </a:r>
          </a:p>
          <a:p>
            <a:r>
              <a:rPr lang="en-GB" dirty="0"/>
              <a:t>	250 Tents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463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 smtClean="0"/>
              <a:t>Web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hlinkClick r:id="rId2"/>
              </a:rPr>
              <a:t>www.sheltercluster.org</a:t>
            </a:r>
            <a:r>
              <a:rPr lang="en-GB" dirty="0" smtClean="0"/>
              <a:t>  </a:t>
            </a:r>
          </a:p>
          <a:p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www.sheltercluster.org/response/sri-lanka-floods-2017</a:t>
            </a:r>
            <a:r>
              <a:rPr lang="en-GB" dirty="0" smtClean="0"/>
              <a:t> </a:t>
            </a:r>
          </a:p>
          <a:p>
            <a:r>
              <a:rPr lang="en-GB" u="sng" dirty="0">
                <a:hlinkClick r:id="rId4"/>
              </a:rPr>
              <a:t>http://</a:t>
            </a:r>
            <a:r>
              <a:rPr lang="en-GB" u="sng" dirty="0" smtClean="0">
                <a:hlinkClick r:id="rId4"/>
              </a:rPr>
              <a:t>www.sheltercluster.org/response/sri-lanka-floods-2017/documents?sort=date&amp;sort_direction=DESC</a:t>
            </a:r>
            <a:endParaRPr lang="en-GB" dirty="0" smtClean="0"/>
          </a:p>
          <a:p>
            <a:r>
              <a:rPr lang="en-GB" dirty="0">
                <a:hlinkClick r:id="rId5"/>
              </a:rPr>
              <a:t>http://</a:t>
            </a:r>
            <a:r>
              <a:rPr lang="en-GB" dirty="0" smtClean="0">
                <a:hlinkClick r:id="rId5"/>
              </a:rPr>
              <a:t>www.sheltercluster.org/sri-lanka-floods-2017/library/meeting-minutes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 &amp; District Update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Cargills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WASH and Shelter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IOM Transitional Shelter evaluation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IEC materials and DRR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AOB and Next Meeting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80728"/>
            <a:ext cx="8229600" cy="5230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Calibri" charset="0"/>
                <a:ea typeface="Calibri" charset="0"/>
                <a:cs typeface="Cordia New" charset="0"/>
              </a:rPr>
              <a:t>Goal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Calibri" charset="0"/>
                <a:ea typeface="Calibri" charset="0"/>
                <a:cs typeface="Cordia New" charset="0"/>
              </a:rPr>
              <a:t>The goal of the Shelter Sector is to provide people affected by the floods with the means to live in a safe, dignified and appropriate shelter. The Sector will support owner-driven recovery, prioritise the most vulnerable people, families and communities, and invest in DRR.  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400" b="1" dirty="0">
                <a:latin typeface="Calibri" charset="0"/>
                <a:ea typeface="Calibri" charset="0"/>
                <a:cs typeface="Cordia New" charset="0"/>
              </a:rPr>
              <a:t>Objectives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  <a:tabLst>
                <a:tab pos="457200" algn="l"/>
              </a:tabLst>
            </a:pP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Objective 1: </a:t>
            </a:r>
            <a:r>
              <a:rPr lang="en-GB" sz="1400" b="1" dirty="0">
                <a:latin typeface="Calibri" charset="0"/>
                <a:ea typeface="Calibri" charset="0"/>
                <a:cs typeface="Calibri" charset="0"/>
              </a:rPr>
              <a:t>Emergency shelter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–"/>
              <a:tabLst>
                <a:tab pos="914400" algn="l"/>
              </a:tabLst>
            </a:pP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Provision of </a:t>
            </a:r>
            <a:r>
              <a:rPr lang="en-GB" sz="1400" b="1" dirty="0">
                <a:latin typeface="Calibri" charset="0"/>
                <a:ea typeface="Calibri" charset="0"/>
                <a:cs typeface="Calibri" charset="0"/>
              </a:rPr>
              <a:t>emergency shelter items contributing to self-recovery</a:t>
            </a: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 such as shelter kits (including tools and CGI) or their cash equivalent, supported by appropriate training, community mobilisation and IEC material.   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914400" algn="just"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 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  <a:tabLst>
                <a:tab pos="457200" algn="l"/>
              </a:tabLst>
            </a:pP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Objective 2: Support to return  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–"/>
              <a:tabLst>
                <a:tab pos="914400" algn="l"/>
              </a:tabLst>
            </a:pP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Support the most vulnerable households to return through the </a:t>
            </a:r>
            <a:r>
              <a:rPr lang="en-GB" sz="1400" b="1" dirty="0">
                <a:latin typeface="Calibri" charset="0"/>
                <a:ea typeface="Calibri" charset="0"/>
                <a:cs typeface="Calibri" charset="0"/>
              </a:rPr>
              <a:t>provision of NFI kits</a:t>
            </a: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 (including kitchen sets, solar lights), or their cash equivalent along with appropriate IEC material. 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914400" algn="just">
              <a:lnSpc>
                <a:spcPct val="107000"/>
              </a:lnSpc>
              <a:spcAft>
                <a:spcPts val="0"/>
              </a:spcAft>
            </a:pP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 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  <a:tabLst>
                <a:tab pos="457200" algn="l"/>
              </a:tabLst>
            </a:pP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Objective 3: Support to relocation and resettlement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–"/>
              <a:tabLst>
                <a:tab pos="914400" algn="l"/>
              </a:tabLst>
            </a:pP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Provision of</a:t>
            </a: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 transitional shelters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 for vulnerable households in hazardous landslide areas where a longer term permanent housing solution will need to be found. 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 </a:t>
            </a:r>
            <a:endParaRPr lang="en-US" sz="1400" dirty="0">
              <a:latin typeface="Calibri" charset="0"/>
              <a:ea typeface="Calibri" charset="0"/>
              <a:cs typeface="Cordia New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  <a:tabLst>
                <a:tab pos="457200" algn="l"/>
              </a:tabLst>
            </a:pPr>
            <a:r>
              <a:rPr lang="en-US" sz="1400" b="1" dirty="0">
                <a:latin typeface="Calibri" charset="0"/>
                <a:ea typeface="Calibri" charset="0"/>
                <a:cs typeface="Calibri" charset="0"/>
              </a:rPr>
              <a:t>Objective 4: Technical support</a:t>
            </a:r>
            <a:endParaRPr lang="en-US" sz="1400" dirty="0">
              <a:latin typeface="Calibri" charset="0"/>
              <a:ea typeface="Calibri" charset="0"/>
              <a:cs typeface="Times New Roman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Arial" charset="0"/>
              <a:buChar char="–"/>
              <a:tabLst>
                <a:tab pos="914400" algn="l"/>
              </a:tabLst>
            </a:pP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Provide </a:t>
            </a:r>
            <a:r>
              <a:rPr lang="en-GB" sz="1400" b="1" dirty="0">
                <a:latin typeface="Calibri" charset="0"/>
                <a:ea typeface="Calibri" charset="0"/>
                <a:cs typeface="Calibri" charset="0"/>
              </a:rPr>
              <a:t>education information and communication on safer construction principles</a:t>
            </a:r>
            <a:r>
              <a:rPr lang="en-GB" sz="1400" dirty="0">
                <a:latin typeface="Calibri" charset="0"/>
                <a:ea typeface="Calibri" charset="0"/>
                <a:cs typeface="Calibri" charset="0"/>
              </a:rPr>
              <a:t>, and community-based hazard awareness, preparedness and DRR, during all phases of the response.</a:t>
            </a:r>
            <a:endParaRPr lang="en-US" sz="1400" dirty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17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484194"/>
              </p:ext>
            </p:extLst>
          </p:nvPr>
        </p:nvGraphicFramePr>
        <p:xfrm>
          <a:off x="539552" y="1628797"/>
          <a:ext cx="8147249" cy="4320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5211"/>
                <a:gridCol w="2716019"/>
                <a:gridCol w="2716019"/>
              </a:tblGrid>
              <a:tr h="6794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Objective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Displaced/non-displaced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Intervention type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</a:tr>
              <a:tr h="719242">
                <a:tc>
                  <a:txBody>
                    <a:bodyPr/>
                    <a:lstStyle/>
                    <a:p>
                      <a:pPr marL="342900" lvl="0" indent="-342900"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100" dirty="0">
                          <a:effectLst/>
                        </a:rPr>
                        <a:t>Emergency shelter</a:t>
                      </a:r>
                      <a:endParaRPr lang="en-US" sz="1100" dirty="0"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Non-displaced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Shelter Kits/cash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</a:tr>
              <a:tr h="719242">
                <a:tc>
                  <a:txBody>
                    <a:bodyPr/>
                    <a:lstStyle/>
                    <a:p>
                      <a:pPr marL="342900" lvl="0" indent="-342900"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100">
                          <a:effectLst/>
                        </a:rPr>
                        <a:t>Support to return  </a:t>
                      </a:r>
                      <a:endParaRPr lang="en-US" sz="1100"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Non-displaced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Household NFI Kits/cash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</a:tr>
              <a:tr h="1483277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100">
                          <a:effectLst/>
                        </a:rPr>
                        <a:t>Support to relocation &amp; resettlement</a:t>
                      </a:r>
                      <a:endParaRPr lang="en-US" sz="1100"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Displaced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Transitional Shelters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</a:tr>
              <a:tr h="719242">
                <a:tc>
                  <a:txBody>
                    <a:bodyPr/>
                    <a:lstStyle/>
                    <a:p>
                      <a:pPr marL="342900" lvl="0" indent="-34290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100">
                          <a:effectLst/>
                        </a:rPr>
                        <a:t>Technical support</a:t>
                      </a:r>
                      <a:endParaRPr lang="en-US" sz="1100"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Displaced/non-displaced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IEC materials, DRR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282472"/>
              </p:ext>
            </p:extLst>
          </p:nvPr>
        </p:nvGraphicFramePr>
        <p:xfrm>
          <a:off x="457200" y="2843564"/>
          <a:ext cx="8229599" cy="3465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7401"/>
                <a:gridCol w="6972198"/>
              </a:tblGrid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Priority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Items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high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CGI (Galvanized Corrugated Iron) Sheets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Mammoty with handle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Hand saw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Crow bar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Claw hammer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Mana' knife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Roofing Nails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72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Nails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343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Shears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1668934"/>
            <a:ext cx="1094353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Agreed Kit Contents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Shelter Repair Kits (USD 95)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6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776821"/>
              </p:ext>
            </p:extLst>
          </p:nvPr>
        </p:nvGraphicFramePr>
        <p:xfrm>
          <a:off x="457200" y="2060837"/>
          <a:ext cx="8229600" cy="4464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4882"/>
                <a:gridCol w="6404718"/>
              </a:tblGrid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Priority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Items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Kitchen Utensils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Cooking pot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Sauce Pans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Deep Plates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Mugs with handles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Curry Spoon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Rice Spoon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Kitchen knife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Kerosene Oil Cooker / Stove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Coconut Scraper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Lighting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Solar Lamp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high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Torch with batteries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Bedding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medium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Bed sheets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medium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Bed sheets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279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Pillow cases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  <a:tr h="2349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Curtain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1314105"/>
            <a:ext cx="110875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Household NFI Kits (USD 60)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27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7614792"/>
              </p:ext>
            </p:extLst>
          </p:nvPr>
        </p:nvGraphicFramePr>
        <p:xfrm>
          <a:off x="611560" y="2875309"/>
          <a:ext cx="8280919" cy="31459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7392"/>
                <a:gridCol w="1419968"/>
                <a:gridCol w="5473559"/>
              </a:tblGrid>
              <a:tr h="335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Cluster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Lead-Agency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Comments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 anchor="ctr"/>
                </a:tc>
              </a:tr>
              <a:tr h="554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Coordination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RCO/OCHA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Sitreps, shelter advocacy, FA, SRP, intercluster coordination, advocacy with Government.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</a:tr>
              <a:tr h="554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WASH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Oxfam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Ensure shelter sites have WASH facilities, support on identifying informal settlements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</a:tr>
              <a:tr h="554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Early Recovery /Livelihoods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FAO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Link between shelter and livelihoods, hazardous and no-build zones.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</a:tr>
              <a:tr h="459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Education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Save the Children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Use of schools as collective centres, relocations from schools. 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</a:tr>
              <a:tr h="687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Protection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UNICEF</a:t>
                      </a:r>
                      <a:endParaRPr lang="en-US" sz="110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Loss of documentation, Housing, Land and Property issues, GBV, female and child headed households, elderly and disabled, vulnerability data, security. </a:t>
                      </a:r>
                      <a:endParaRPr lang="en-US" sz="1100" dirty="0">
                        <a:effectLst/>
                        <a:latin typeface="Calibri" charset="0"/>
                        <a:ea typeface="Calibri" charset="0"/>
                        <a:cs typeface="Cordia New" charset="0"/>
                      </a:endParaRPr>
                    </a:p>
                  </a:txBody>
                  <a:tcPr marL="64135" marR="64135" marT="9525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1171801"/>
            <a:ext cx="1031646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District Focal Points: </a:t>
            </a:r>
            <a:endParaRPr kumimoji="0" lang="en-AU" altLang="x-none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Save the Children: Matara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World Vision: Ratnapura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UNHabitat: Galle &amp; </a:t>
            </a:r>
            <a:r>
              <a:rPr kumimoji="0" lang="x-none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Kaluthara</a:t>
            </a:r>
            <a:endParaRPr kumimoji="0" lang="en-AU" altLang="x-non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6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0273" y="719503"/>
            <a:ext cx="3345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Update as at 15.06.2017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292080" y="637203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2"/>
              </a:rPr>
              <a:t>Click Here for Latest DMC Update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62262"/>
            <a:ext cx="7187331" cy="502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en-GB" dirty="0" smtClean="0"/>
              <a:t>Web Updates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u="sng" dirty="0">
                <a:hlinkClick r:id="rId2"/>
              </a:rPr>
              <a:t>https://public.tableau.com/profile/neil.bauman#!/vizhome/SriLanka170615-Summary/SummaryDamage-District?publish=yes</a:t>
            </a:r>
            <a:endParaRPr lang="en-GB" dirty="0"/>
          </a:p>
          <a:p>
            <a:r>
              <a:rPr lang="en-GB" u="sng" dirty="0">
                <a:hlinkClick r:id="rId3"/>
              </a:rPr>
              <a:t>https://public.tableau.com/profile/neil.bauman#!/vizhome/SriLanka170615-DamageCause/DamageCause?publish=yes</a:t>
            </a:r>
            <a:endParaRPr lang="en-GB" dirty="0"/>
          </a:p>
          <a:p>
            <a:r>
              <a:rPr lang="en-GB" u="sng" dirty="0">
                <a:hlinkClick r:id="rId4"/>
              </a:rPr>
              <a:t>https://public.tableau.com/profile/neil.bauman#!/vizhome/SriLanka170615-DamageScalevaffected/Print-Damagescalevaffected?publish=yes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027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358</Words>
  <Application>Microsoft Office PowerPoint</Application>
  <PresentationFormat>On-screen Show (4:3)</PresentationFormat>
  <Paragraphs>154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Web Updates</vt:lpstr>
      <vt:lpstr>4W Update as at 15.06.2017 </vt:lpstr>
      <vt:lpstr>Web Details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Licensed User</cp:lastModifiedBy>
  <cp:revision>33</cp:revision>
  <dcterms:created xsi:type="dcterms:W3CDTF">2017-06-11T05:15:16Z</dcterms:created>
  <dcterms:modified xsi:type="dcterms:W3CDTF">2017-06-16T04:35:08Z</dcterms:modified>
</cp:coreProperties>
</file>