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xlsx" ContentType="application/vnd.openxmlformats-officedocument.spreadsheetml.sheet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2" r:id="rId3"/>
    <p:sldId id="260" r:id="rId4"/>
    <p:sldId id="271" r:id="rId5"/>
    <p:sldId id="273" r:id="rId6"/>
    <p:sldId id="274" r:id="rId7"/>
    <p:sldId id="275" r:id="rId8"/>
    <p:sldId id="272" r:id="rId9"/>
    <p:sldId id="270" r:id="rId10"/>
    <p:sldId id="263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3"/>
  </p:normalViewPr>
  <p:slideViewPr>
    <p:cSldViewPr>
      <p:cViewPr varScale="1">
        <p:scale>
          <a:sx n="110" d="100"/>
          <a:sy n="110" d="100"/>
        </p:scale>
        <p:origin x="1680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charts/_rels/chart1.xml.rels><?xml version="1.0" encoding="UTF-8" standalone="yes"?>
<Relationships xmlns="http://schemas.openxmlformats.org/package/2006/relationships"><Relationship Id="rId1" Type="http://schemas.microsoft.com/office/2011/relationships/chartStyle" Target="style1.xml"/><Relationship Id="rId2" Type="http://schemas.microsoft.com/office/2011/relationships/chartColorStyle" Target="colors1.xml"/><Relationship Id="rId3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 of Affected People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02nd June 2017</c:v>
                </c:pt>
                <c:pt idx="1">
                  <c:v>11th June 2017</c:v>
                </c:pt>
                <c:pt idx="2">
                  <c:v>15th June 2017</c:v>
                </c:pt>
                <c:pt idx="3">
                  <c:v>20th June 2017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646596.0</c:v>
                </c:pt>
                <c:pt idx="1">
                  <c:v>603724.0</c:v>
                </c:pt>
                <c:pt idx="2">
                  <c:v>455657.0</c:v>
                </c:pt>
                <c:pt idx="3">
                  <c:v>415439.0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409E-44B6-8F83-06A411B699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94173136"/>
        <c:axId val="1594174912"/>
      </c:lineChart>
      <c:catAx>
        <c:axId val="15941731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94174912"/>
        <c:crosses val="autoZero"/>
        <c:auto val="1"/>
        <c:lblAlgn val="ctr"/>
        <c:lblOffset val="100"/>
        <c:noMultiLvlLbl val="0"/>
      </c:catAx>
      <c:valAx>
        <c:axId val="15941749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94173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2E75EF-3911-48E9-A45F-7E891C1E2181}" type="datetimeFigureOut">
              <a:rPr lang="en-GB" smtClean="0"/>
              <a:t>20/06/2017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8FCB39-C995-4026-A320-46EF2F9116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842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8FCB39-C995-4026-A320-46EF2F911642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43793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20/06/2017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9867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20/06/2017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580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20/06/2017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1301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20/06/2017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8619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20/06/2017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73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20/06/2017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4381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20/06/2017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874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20/06/2017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3789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20/06/2017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0356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20/06/2017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4096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20/06/2017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3674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3C0B4A-8022-4738-8754-3D0246E180D2}" type="datetimeFigureOut">
              <a:rPr lang="en-GB" smtClean="0"/>
              <a:t>20/06/2017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4610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heltercluster.org/response/sri-lanka-floods-2017" TargetMode="External"/><Relationship Id="rId4" Type="http://schemas.openxmlformats.org/officeDocument/2006/relationships/hyperlink" Target="http://www.sheltercluster.org/response/sri-lanka-floods-2017/documents?sort=date&amp;sort_direction=DESC" TargetMode="External"/><Relationship Id="rId5" Type="http://schemas.openxmlformats.org/officeDocument/2006/relationships/hyperlink" Target="http://www.sheltercluster.org/sri-lanka-floods-2017/library/meeting-minutes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sheltercluster.org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dropbox.com/s/n0qdqe7qfgq6fyv/special_situation.pdf?dl=0" TargetMode="External"/><Relationship Id="rId3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249048" y="1988840"/>
            <a:ext cx="64087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Shelter Working Group Meeting</a:t>
            </a:r>
          </a:p>
          <a:p>
            <a:pPr algn="ctr"/>
            <a:r>
              <a:rPr lang="en-GB" sz="3200" dirty="0"/>
              <a:t>Monday 21 June, 10AM </a:t>
            </a:r>
          </a:p>
          <a:p>
            <a:pPr algn="ctr"/>
            <a:r>
              <a:rPr lang="en-GB" sz="3200" dirty="0"/>
              <a:t>APAD Office</a:t>
            </a:r>
          </a:p>
        </p:txBody>
      </p:sp>
    </p:spTree>
    <p:extLst>
      <p:ext uri="{BB962C8B-B14F-4D97-AF65-F5344CB8AC3E}">
        <p14:creationId xmlns:p14="http://schemas.microsoft.com/office/powerpoint/2010/main" val="396150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/>
              <a:t>4W Update as at 20.06.2017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75656" y="1168291"/>
            <a:ext cx="6048672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>
                <a:solidFill>
                  <a:srgbClr val="0070C0"/>
                </a:solidFill>
              </a:rPr>
              <a:t>Completed Distribution </a:t>
            </a:r>
            <a:r>
              <a:rPr lang="en-GB" dirty="0"/>
              <a:t>	</a:t>
            </a:r>
          </a:p>
          <a:p>
            <a:r>
              <a:rPr lang="en-GB" dirty="0"/>
              <a:t>	1788 </a:t>
            </a:r>
            <a:r>
              <a:rPr lang="en-GB" dirty="0" err="1"/>
              <a:t>NFi</a:t>
            </a:r>
            <a:r>
              <a:rPr lang="en-GB" dirty="0"/>
              <a:t> Kits</a:t>
            </a:r>
          </a:p>
          <a:p>
            <a:endParaRPr lang="en-GB" dirty="0"/>
          </a:p>
          <a:p>
            <a:r>
              <a:rPr lang="en-GB" b="1" u="sng" dirty="0">
                <a:solidFill>
                  <a:srgbClr val="0070C0"/>
                </a:solidFill>
              </a:rPr>
              <a:t>Ongoing Distribution</a:t>
            </a:r>
          </a:p>
          <a:p>
            <a:r>
              <a:rPr lang="en-GB" dirty="0"/>
              <a:t>	1880 </a:t>
            </a:r>
            <a:r>
              <a:rPr lang="en-GB" dirty="0" err="1"/>
              <a:t>NFi</a:t>
            </a:r>
            <a:r>
              <a:rPr lang="en-GB" dirty="0"/>
              <a:t> Kits</a:t>
            </a:r>
          </a:p>
          <a:p>
            <a:endParaRPr lang="en-GB" dirty="0"/>
          </a:p>
          <a:p>
            <a:r>
              <a:rPr lang="en-GB" b="1" u="sng" dirty="0">
                <a:solidFill>
                  <a:srgbClr val="0070C0"/>
                </a:solidFill>
              </a:rPr>
              <a:t>Planned (funded) </a:t>
            </a:r>
          </a:p>
          <a:p>
            <a:r>
              <a:rPr lang="en-GB" dirty="0"/>
              <a:t>	4500 Cash </a:t>
            </a:r>
          </a:p>
          <a:p>
            <a:r>
              <a:rPr lang="en-GB" dirty="0"/>
              <a:t>	600 Community Based Shelter Programme</a:t>
            </a:r>
          </a:p>
          <a:p>
            <a:r>
              <a:rPr lang="en-GB" dirty="0"/>
              <a:t>	8925 </a:t>
            </a:r>
            <a:r>
              <a:rPr lang="en-GB" dirty="0" err="1"/>
              <a:t>NFi</a:t>
            </a:r>
            <a:r>
              <a:rPr lang="en-GB" dirty="0"/>
              <a:t> Kits</a:t>
            </a:r>
          </a:p>
          <a:p>
            <a:r>
              <a:rPr lang="en-GB" dirty="0"/>
              <a:t>	3650 Shelter Repair Kits</a:t>
            </a:r>
          </a:p>
          <a:p>
            <a:r>
              <a:rPr lang="en-GB" dirty="0"/>
              <a:t>	140 Transitional Shelters</a:t>
            </a:r>
          </a:p>
          <a:p>
            <a:r>
              <a:rPr lang="en-GB" dirty="0"/>
              <a:t>	500 Tents</a:t>
            </a:r>
          </a:p>
          <a:p>
            <a:r>
              <a:rPr lang="en-GB" dirty="0"/>
              <a:t>	40 Permanent House </a:t>
            </a:r>
          </a:p>
          <a:p>
            <a:r>
              <a:rPr lang="en-GB" dirty="0"/>
              <a:t>	50 Repair House</a:t>
            </a:r>
            <a:endParaRPr lang="en-GB" b="1" u="sng" dirty="0">
              <a:solidFill>
                <a:srgbClr val="0070C0"/>
              </a:solidFill>
            </a:endParaRPr>
          </a:p>
          <a:p>
            <a:r>
              <a:rPr lang="en-GB" b="1" u="sng" dirty="0">
                <a:solidFill>
                  <a:srgbClr val="0070C0"/>
                </a:solidFill>
              </a:rPr>
              <a:t>Planned (subject to funding) </a:t>
            </a:r>
          </a:p>
          <a:p>
            <a:r>
              <a:rPr lang="en-GB" dirty="0"/>
              <a:t>	3500 </a:t>
            </a:r>
            <a:r>
              <a:rPr lang="en-GB" dirty="0" err="1"/>
              <a:t>NFi</a:t>
            </a:r>
            <a:r>
              <a:rPr lang="en-GB" dirty="0"/>
              <a:t> Kits</a:t>
            </a:r>
          </a:p>
          <a:p>
            <a:pPr lvl="2"/>
            <a:r>
              <a:rPr lang="en-GB" dirty="0"/>
              <a:t>250 Permanent House</a:t>
            </a:r>
          </a:p>
          <a:p>
            <a:r>
              <a:rPr lang="en-GB" dirty="0"/>
              <a:t>	250 Transitional Shelters</a:t>
            </a:r>
          </a:p>
          <a:p>
            <a:r>
              <a:rPr lang="en-GB" dirty="0"/>
              <a:t>	250 Tents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46397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r>
              <a:rPr lang="en-GB" dirty="0"/>
              <a:t>Web Details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>
                <a:hlinkClick r:id="rId2"/>
              </a:rPr>
              <a:t>www.sheltercluster.org</a:t>
            </a:r>
            <a:r>
              <a:rPr lang="en-GB" dirty="0"/>
              <a:t>  </a:t>
            </a:r>
          </a:p>
          <a:p>
            <a:r>
              <a:rPr lang="en-GB" dirty="0">
                <a:hlinkClick r:id="rId3"/>
              </a:rPr>
              <a:t>http://www.sheltercluster.org/response/sri-lanka-floods-2017</a:t>
            </a:r>
            <a:r>
              <a:rPr lang="en-GB" dirty="0"/>
              <a:t> </a:t>
            </a:r>
          </a:p>
          <a:p>
            <a:r>
              <a:rPr lang="en-GB" u="sng" dirty="0">
                <a:hlinkClick r:id="rId4"/>
              </a:rPr>
              <a:t>http://www.sheltercluster.org/response/sri-lanka-floods-2017/documents?sort=date&amp;sort_direction=DESC</a:t>
            </a:r>
            <a:endParaRPr lang="en-GB" dirty="0"/>
          </a:p>
          <a:p>
            <a:r>
              <a:rPr lang="en-GB" dirty="0">
                <a:hlinkClick r:id="rId5"/>
              </a:rPr>
              <a:t>http://www.sheltercluster.org/sri-lanka-floods-2017/library/meeting-minutes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9257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Introductions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IM &amp; District </a:t>
            </a:r>
            <a:r>
              <a:rPr lang="en-US" dirty="0" smtClean="0"/>
              <a:t>Update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NBRO Presentation 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Key messages for donors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AOB and Next </a:t>
            </a:r>
            <a:r>
              <a:rPr lang="en-US" dirty="0" smtClean="0"/>
              <a:t>Meeting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Technical Working Group: IEC materials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37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20273" y="719503"/>
            <a:ext cx="33459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Update as at 15.06.2017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92080" y="6372036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hlinkClick r:id="rId2"/>
              </a:rPr>
              <a:t>Click Here for Latest DMC Update</a:t>
            </a:r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181168"/>
            <a:ext cx="7187331" cy="5009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981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836712"/>
            <a:ext cx="8229600" cy="5544616"/>
          </a:xfrm>
        </p:spPr>
        <p:txBody>
          <a:bodyPr>
            <a:normAutofit/>
          </a:bodyPr>
          <a:lstStyle/>
          <a:p>
            <a:pPr algn="l"/>
            <a:r>
              <a:rPr lang="en-GB" sz="3200" dirty="0"/>
              <a:t>Galle 		- 01 camp</a:t>
            </a:r>
            <a:br>
              <a:rPr lang="en-GB" sz="3200" dirty="0"/>
            </a:br>
            <a:r>
              <a:rPr lang="en-GB" sz="3200" dirty="0" err="1"/>
              <a:t>Kalutara</a:t>
            </a:r>
            <a:r>
              <a:rPr lang="en-GB" sz="3200" dirty="0"/>
              <a:t> 		- 11 camps </a:t>
            </a:r>
            <a:br>
              <a:rPr lang="en-GB" sz="3200" dirty="0"/>
            </a:br>
            <a:r>
              <a:rPr lang="en-GB" sz="3200" dirty="0" err="1"/>
              <a:t>Ratnapura</a:t>
            </a:r>
            <a:r>
              <a:rPr lang="en-GB" sz="3200" dirty="0"/>
              <a:t> 		- 44 camps </a:t>
            </a:r>
            <a:br>
              <a:rPr lang="en-GB" sz="3200" dirty="0"/>
            </a:br>
            <a:r>
              <a:rPr lang="en-GB" sz="3200" dirty="0"/>
              <a:t/>
            </a:r>
            <a:br>
              <a:rPr lang="en-GB" sz="3200" dirty="0"/>
            </a:br>
            <a:r>
              <a:rPr lang="en-GB" sz="3200" dirty="0"/>
              <a:t>Flood affected people are almost resettled in their own place. </a:t>
            </a:r>
            <a:br>
              <a:rPr lang="en-GB" sz="3200" dirty="0"/>
            </a:br>
            <a:r>
              <a:rPr lang="en-GB" sz="3200" dirty="0"/>
              <a:t>Directly and indirectly  affected people by the landslide are still in the above 56 camps.</a:t>
            </a:r>
          </a:p>
        </p:txBody>
      </p:sp>
    </p:spTree>
    <p:extLst>
      <p:ext uri="{BB962C8B-B14F-4D97-AF65-F5344CB8AC3E}">
        <p14:creationId xmlns:p14="http://schemas.microsoft.com/office/powerpoint/2010/main" val="255946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3" y="476672"/>
            <a:ext cx="8229600" cy="1143000"/>
          </a:xfrm>
        </p:spPr>
        <p:txBody>
          <a:bodyPr/>
          <a:lstStyle/>
          <a:p>
            <a:r>
              <a:rPr lang="en-GB" dirty="0" err="1"/>
              <a:t>Ratnapura</a:t>
            </a:r>
            <a:r>
              <a:rPr lang="en-GB" dirty="0"/>
              <a:t>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1396961"/>
              </p:ext>
            </p:extLst>
          </p:nvPr>
        </p:nvGraphicFramePr>
        <p:xfrm>
          <a:off x="1545177" y="1916832"/>
          <a:ext cx="6074333" cy="3588895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2668562">
                  <a:extLst>
                    <a:ext uri="{9D8B030D-6E8A-4147-A177-3AD203B41FA5}">
                      <a16:colId xmlns:a16="http://schemas.microsoft.com/office/drawing/2014/main" xmlns="" val="2794829354"/>
                    </a:ext>
                  </a:extLst>
                </a:gridCol>
                <a:gridCol w="1048223">
                  <a:extLst>
                    <a:ext uri="{9D8B030D-6E8A-4147-A177-3AD203B41FA5}">
                      <a16:colId xmlns:a16="http://schemas.microsoft.com/office/drawing/2014/main" xmlns="" val="1644724212"/>
                    </a:ext>
                  </a:extLst>
                </a:gridCol>
                <a:gridCol w="783288">
                  <a:extLst>
                    <a:ext uri="{9D8B030D-6E8A-4147-A177-3AD203B41FA5}">
                      <a16:colId xmlns:a16="http://schemas.microsoft.com/office/drawing/2014/main" xmlns="" val="4094343896"/>
                    </a:ext>
                  </a:extLst>
                </a:gridCol>
                <a:gridCol w="391644">
                  <a:extLst>
                    <a:ext uri="{9D8B030D-6E8A-4147-A177-3AD203B41FA5}">
                      <a16:colId xmlns:a16="http://schemas.microsoft.com/office/drawing/2014/main" xmlns="" val="4030052719"/>
                    </a:ext>
                  </a:extLst>
                </a:gridCol>
                <a:gridCol w="652742">
                  <a:extLst>
                    <a:ext uri="{9D8B030D-6E8A-4147-A177-3AD203B41FA5}">
                      <a16:colId xmlns:a16="http://schemas.microsoft.com/office/drawing/2014/main" xmlns="" val="1754009184"/>
                    </a:ext>
                  </a:extLst>
                </a:gridCol>
                <a:gridCol w="529874">
                  <a:extLst>
                    <a:ext uri="{9D8B030D-6E8A-4147-A177-3AD203B41FA5}">
                      <a16:colId xmlns:a16="http://schemas.microsoft.com/office/drawing/2014/main" xmlns="" val="2445383595"/>
                    </a:ext>
                  </a:extLst>
                </a:gridCol>
              </a:tblGrid>
              <a:tr h="589998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effectLst/>
                        </a:rPr>
                        <a:t>Agency 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effectLst/>
                        </a:rPr>
                        <a:t>NFI Kit/cash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effectLst/>
                        </a:rPr>
                        <a:t>R.K/cash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 err="1">
                          <a:effectLst/>
                        </a:rPr>
                        <a:t>Tr.S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effectLst/>
                        </a:rPr>
                        <a:t>CB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effectLst/>
                        </a:rPr>
                        <a:t>Tents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32420953"/>
                  </a:ext>
                </a:extLst>
              </a:tr>
              <a:tr h="303055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u="none" strike="noStrike">
                          <a:effectLst/>
                        </a:rPr>
                        <a:t>IOM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 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144002406"/>
                  </a:ext>
                </a:extLst>
              </a:tr>
              <a:tr h="299538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SLRCS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288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 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 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 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 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18686107"/>
                  </a:ext>
                </a:extLst>
              </a:tr>
              <a:tr h="299538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ADRA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 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657384191"/>
                  </a:ext>
                </a:extLst>
              </a:tr>
              <a:tr h="299538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UN HABITAT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360328300"/>
                  </a:ext>
                </a:extLst>
              </a:tr>
              <a:tr h="299538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WORLD VISION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>
                          <a:effectLst/>
                        </a:rPr>
                        <a:t>2510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1650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8062493"/>
                  </a:ext>
                </a:extLst>
              </a:tr>
              <a:tr h="299538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SAVE THE CHILDREN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 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374686611"/>
                  </a:ext>
                </a:extLst>
              </a:tr>
              <a:tr h="299538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HABITAT FOR HUMANITY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08626170"/>
                  </a:ext>
                </a:extLst>
              </a:tr>
              <a:tr h="299538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PLAN INTERNATIONAL 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>
                          <a:effectLst/>
                        </a:rPr>
                        <a:t>2500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46318687"/>
                  </a:ext>
                </a:extLst>
              </a:tr>
              <a:tr h="299538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PARCIC 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807540604"/>
                  </a:ext>
                </a:extLst>
              </a:tr>
              <a:tr h="299538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District Total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5298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1650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0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0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0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127374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9666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Kalutara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3826874"/>
              </p:ext>
            </p:extLst>
          </p:nvPr>
        </p:nvGraphicFramePr>
        <p:xfrm>
          <a:off x="1439652" y="1452120"/>
          <a:ext cx="6264696" cy="4104455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2738342">
                  <a:extLst>
                    <a:ext uri="{9D8B030D-6E8A-4147-A177-3AD203B41FA5}">
                      <a16:colId xmlns:a16="http://schemas.microsoft.com/office/drawing/2014/main" xmlns="" val="3057243899"/>
                    </a:ext>
                  </a:extLst>
                </a:gridCol>
                <a:gridCol w="1075638">
                  <a:extLst>
                    <a:ext uri="{9D8B030D-6E8A-4147-A177-3AD203B41FA5}">
                      <a16:colId xmlns:a16="http://schemas.microsoft.com/office/drawing/2014/main" xmlns="" val="3500355392"/>
                    </a:ext>
                  </a:extLst>
                </a:gridCol>
                <a:gridCol w="803771">
                  <a:extLst>
                    <a:ext uri="{9D8B030D-6E8A-4147-A177-3AD203B41FA5}">
                      <a16:colId xmlns:a16="http://schemas.microsoft.com/office/drawing/2014/main" xmlns="" val="2929715034"/>
                    </a:ext>
                  </a:extLst>
                </a:gridCol>
                <a:gridCol w="433407">
                  <a:extLst>
                    <a:ext uri="{9D8B030D-6E8A-4147-A177-3AD203B41FA5}">
                      <a16:colId xmlns:a16="http://schemas.microsoft.com/office/drawing/2014/main" xmlns="" val="692354612"/>
                    </a:ext>
                  </a:extLst>
                </a:gridCol>
                <a:gridCol w="669810">
                  <a:extLst>
                    <a:ext uri="{9D8B030D-6E8A-4147-A177-3AD203B41FA5}">
                      <a16:colId xmlns:a16="http://schemas.microsoft.com/office/drawing/2014/main" xmlns="" val="206336757"/>
                    </a:ext>
                  </a:extLst>
                </a:gridCol>
                <a:gridCol w="543728">
                  <a:extLst>
                    <a:ext uri="{9D8B030D-6E8A-4147-A177-3AD203B41FA5}">
                      <a16:colId xmlns:a16="http://schemas.microsoft.com/office/drawing/2014/main" xmlns="" val="3295860189"/>
                    </a:ext>
                  </a:extLst>
                </a:gridCol>
              </a:tblGrid>
              <a:tr h="693511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effectLst/>
                        </a:rPr>
                        <a:t>Agency 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effectLst/>
                        </a:rPr>
                        <a:t>NFI Kit/cash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effectLst/>
                        </a:rPr>
                        <a:t>R.K/cash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 err="1">
                          <a:effectLst/>
                        </a:rPr>
                        <a:t>Tr.S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effectLst/>
                        </a:rPr>
                        <a:t>CB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effectLst/>
                        </a:rPr>
                        <a:t>Tents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90435386"/>
                  </a:ext>
                </a:extLst>
              </a:tr>
              <a:tr h="353833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u="none" strike="noStrike">
                          <a:effectLst/>
                        </a:rPr>
                        <a:t>IOM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 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514671938"/>
                  </a:ext>
                </a:extLst>
              </a:tr>
              <a:tr h="339679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SLRCS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 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 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958592359"/>
                  </a:ext>
                </a:extLst>
              </a:tr>
              <a:tr h="339679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ADRA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 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348585655"/>
                  </a:ext>
                </a:extLst>
              </a:tr>
              <a:tr h="339679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UN HABITAT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>
                          <a:effectLst/>
                        </a:rPr>
                        <a:t>3000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 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>
                          <a:effectLst/>
                        </a:rPr>
                        <a:t>30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>
                          <a:effectLst/>
                        </a:rPr>
                        <a:t>400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 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94450406"/>
                  </a:ext>
                </a:extLst>
              </a:tr>
              <a:tr h="339679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WORLD VISION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 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309572322"/>
                  </a:ext>
                </a:extLst>
              </a:tr>
              <a:tr h="339679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SAVE THE CHILDREN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 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8934560"/>
                  </a:ext>
                </a:extLst>
              </a:tr>
              <a:tr h="339679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HABITAT FOR HUMANITY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1000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>
                          <a:effectLst/>
                        </a:rPr>
                        <a:t>250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 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05529480"/>
                  </a:ext>
                </a:extLst>
              </a:tr>
              <a:tr h="339679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PLAN INTERNATIONAL 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 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499373929"/>
                  </a:ext>
                </a:extLst>
              </a:tr>
              <a:tr h="339679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PARCIC 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 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 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374930738"/>
                  </a:ext>
                </a:extLst>
              </a:tr>
              <a:tr h="339679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District Total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4000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0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280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400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0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962768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18455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Ratnapura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9098857"/>
              </p:ext>
            </p:extLst>
          </p:nvPr>
        </p:nvGraphicFramePr>
        <p:xfrm>
          <a:off x="1187624" y="1196750"/>
          <a:ext cx="6768753" cy="4366168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2973631">
                  <a:extLst>
                    <a:ext uri="{9D8B030D-6E8A-4147-A177-3AD203B41FA5}">
                      <a16:colId xmlns:a16="http://schemas.microsoft.com/office/drawing/2014/main" xmlns="" val="3002924626"/>
                    </a:ext>
                  </a:extLst>
                </a:gridCol>
                <a:gridCol w="1168059">
                  <a:extLst>
                    <a:ext uri="{9D8B030D-6E8A-4147-A177-3AD203B41FA5}">
                      <a16:colId xmlns:a16="http://schemas.microsoft.com/office/drawing/2014/main" xmlns="" val="2971689235"/>
                    </a:ext>
                  </a:extLst>
                </a:gridCol>
                <a:gridCol w="872834">
                  <a:extLst>
                    <a:ext uri="{9D8B030D-6E8A-4147-A177-3AD203B41FA5}">
                      <a16:colId xmlns:a16="http://schemas.microsoft.com/office/drawing/2014/main" xmlns="" val="2369160391"/>
                    </a:ext>
                  </a:extLst>
                </a:gridCol>
                <a:gridCol w="436417">
                  <a:extLst>
                    <a:ext uri="{9D8B030D-6E8A-4147-A177-3AD203B41FA5}">
                      <a16:colId xmlns:a16="http://schemas.microsoft.com/office/drawing/2014/main" xmlns="" val="2985533996"/>
                    </a:ext>
                  </a:extLst>
                </a:gridCol>
                <a:gridCol w="727364">
                  <a:extLst>
                    <a:ext uri="{9D8B030D-6E8A-4147-A177-3AD203B41FA5}">
                      <a16:colId xmlns:a16="http://schemas.microsoft.com/office/drawing/2014/main" xmlns="" val="780003733"/>
                    </a:ext>
                  </a:extLst>
                </a:gridCol>
                <a:gridCol w="590448">
                  <a:extLst>
                    <a:ext uri="{9D8B030D-6E8A-4147-A177-3AD203B41FA5}">
                      <a16:colId xmlns:a16="http://schemas.microsoft.com/office/drawing/2014/main" xmlns="" val="3258312092"/>
                    </a:ext>
                  </a:extLst>
                </a:gridCol>
              </a:tblGrid>
              <a:tr h="681343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effectLst/>
                        </a:rPr>
                        <a:t>Agency 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effectLst/>
                        </a:rPr>
                        <a:t>NFI Kit/cash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effectLst/>
                        </a:rPr>
                        <a:t>R.K/cash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 err="1">
                          <a:effectLst/>
                        </a:rPr>
                        <a:t>Tr.S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effectLst/>
                        </a:rPr>
                        <a:t>CB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effectLst/>
                        </a:rPr>
                        <a:t>Tents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98745696"/>
                  </a:ext>
                </a:extLst>
              </a:tr>
              <a:tr h="347625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u="none" strike="noStrike" dirty="0">
                          <a:effectLst/>
                        </a:rPr>
                        <a:t>IOM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 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373063012"/>
                  </a:ext>
                </a:extLst>
              </a:tr>
              <a:tr h="33372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SLRCS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427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 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 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 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 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3493359"/>
                  </a:ext>
                </a:extLst>
              </a:tr>
              <a:tr h="33372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ADRA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1060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 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 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76549818"/>
                  </a:ext>
                </a:extLst>
              </a:tr>
              <a:tr h="33372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UN HABITAT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 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 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 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80292906"/>
                  </a:ext>
                </a:extLst>
              </a:tr>
              <a:tr h="33372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WORLD VISION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 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 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 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23513925"/>
                  </a:ext>
                </a:extLst>
              </a:tr>
              <a:tr h="33372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SAVE THE CHILDREN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3500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3240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 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 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 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701406400"/>
                  </a:ext>
                </a:extLst>
              </a:tr>
              <a:tr h="33372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SAVE THE CHILDREN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700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65436412"/>
                  </a:ext>
                </a:extLst>
              </a:tr>
              <a:tr h="33372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HABITAT FOR HUMANITY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 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 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 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 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93506580"/>
                  </a:ext>
                </a:extLst>
              </a:tr>
              <a:tr h="33372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PLAN INTERNATIONAL 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 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 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 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 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845261336"/>
                  </a:ext>
                </a:extLst>
              </a:tr>
              <a:tr h="33372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PARCIC 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>
                          <a:effectLst/>
                        </a:rPr>
                        <a:t>250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 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 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 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930095262"/>
                  </a:ext>
                </a:extLst>
              </a:tr>
              <a:tr h="33372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District Total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5937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3240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0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0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0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1501135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75733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Galle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4769262"/>
              </p:ext>
            </p:extLst>
          </p:nvPr>
        </p:nvGraphicFramePr>
        <p:xfrm>
          <a:off x="1043608" y="1418855"/>
          <a:ext cx="6840759" cy="396044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2804914">
                  <a:extLst>
                    <a:ext uri="{9D8B030D-6E8A-4147-A177-3AD203B41FA5}">
                      <a16:colId xmlns:a16="http://schemas.microsoft.com/office/drawing/2014/main" xmlns="" val="4238607080"/>
                    </a:ext>
                  </a:extLst>
                </a:gridCol>
                <a:gridCol w="1525550">
                  <a:extLst>
                    <a:ext uri="{9D8B030D-6E8A-4147-A177-3AD203B41FA5}">
                      <a16:colId xmlns:a16="http://schemas.microsoft.com/office/drawing/2014/main" xmlns="" val="458101112"/>
                    </a:ext>
                  </a:extLst>
                </a:gridCol>
                <a:gridCol w="823312">
                  <a:extLst>
                    <a:ext uri="{9D8B030D-6E8A-4147-A177-3AD203B41FA5}">
                      <a16:colId xmlns:a16="http://schemas.microsoft.com/office/drawing/2014/main" xmlns="" val="1774437902"/>
                    </a:ext>
                  </a:extLst>
                </a:gridCol>
                <a:gridCol w="443943">
                  <a:extLst>
                    <a:ext uri="{9D8B030D-6E8A-4147-A177-3AD203B41FA5}">
                      <a16:colId xmlns:a16="http://schemas.microsoft.com/office/drawing/2014/main" xmlns="" val="3405387979"/>
                    </a:ext>
                  </a:extLst>
                </a:gridCol>
                <a:gridCol w="686093">
                  <a:extLst>
                    <a:ext uri="{9D8B030D-6E8A-4147-A177-3AD203B41FA5}">
                      <a16:colId xmlns:a16="http://schemas.microsoft.com/office/drawing/2014/main" xmlns="" val="3453094267"/>
                    </a:ext>
                  </a:extLst>
                </a:gridCol>
                <a:gridCol w="556947">
                  <a:extLst>
                    <a:ext uri="{9D8B030D-6E8A-4147-A177-3AD203B41FA5}">
                      <a16:colId xmlns:a16="http://schemas.microsoft.com/office/drawing/2014/main" xmlns="" val="3119881796"/>
                    </a:ext>
                  </a:extLst>
                </a:gridCol>
              </a:tblGrid>
              <a:tr h="55129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effectLst/>
                        </a:rPr>
                        <a:t>Agency 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effectLst/>
                        </a:rPr>
                        <a:t>NFI Kit/cash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effectLst/>
                        </a:rPr>
                        <a:t>R.K/cash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 err="1">
                          <a:effectLst/>
                        </a:rPr>
                        <a:t>Tr.S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effectLst/>
                        </a:rPr>
                        <a:t>CB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effectLst/>
                        </a:rPr>
                        <a:t>Tents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35101015"/>
                  </a:ext>
                </a:extLst>
              </a:tr>
              <a:tr h="340915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u="none" strike="noStrike">
                          <a:effectLst/>
                        </a:rPr>
                        <a:t>IOM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67167610"/>
                  </a:ext>
                </a:extLst>
              </a:tr>
              <a:tr h="340915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SLRCS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373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 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 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 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 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18683623"/>
                  </a:ext>
                </a:extLst>
              </a:tr>
              <a:tr h="340915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ADRA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>
                          <a:effectLst/>
                        </a:rPr>
                        <a:t>820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208808486"/>
                  </a:ext>
                </a:extLst>
              </a:tr>
              <a:tr h="340915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UN HABITAT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>
                          <a:effectLst/>
                        </a:rPr>
                        <a:t>1975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>
                          <a:effectLst/>
                        </a:rPr>
                        <a:t>20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>
                          <a:effectLst/>
                        </a:rPr>
                        <a:t>200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97320475"/>
                  </a:ext>
                </a:extLst>
              </a:tr>
              <a:tr h="340915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WORLD VISION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 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12318938"/>
                  </a:ext>
                </a:extLst>
              </a:tr>
              <a:tr h="340915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SAVE THE CHILDREN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251727921"/>
                  </a:ext>
                </a:extLst>
              </a:tr>
              <a:tr h="340915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HABITAT FOR HUMANITY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 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767766115"/>
                  </a:ext>
                </a:extLst>
              </a:tr>
              <a:tr h="340915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PLAN INTERNATIONAL 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475851743"/>
                  </a:ext>
                </a:extLst>
              </a:tr>
              <a:tr h="340915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PARCIC 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>
                          <a:effectLst/>
                        </a:rPr>
                        <a:t> 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167194212"/>
                  </a:ext>
                </a:extLst>
              </a:tr>
              <a:tr h="340915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District Total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3168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0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20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200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0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544158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50593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Date vs No of People Affected 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789216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426696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476</TotalTime>
  <Words>221</Words>
  <Application>Microsoft Macintosh PowerPoint</Application>
  <PresentationFormat>On-screen Show (4:3)</PresentationFormat>
  <Paragraphs>312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PowerPoint Presentation</vt:lpstr>
      <vt:lpstr>Agenda</vt:lpstr>
      <vt:lpstr>PowerPoint Presentation</vt:lpstr>
      <vt:lpstr>Galle   - 01 camp Kalutara   - 11 camps  Ratnapura   - 44 camps   Flood affected people are almost resettled in their own place.  Directly and indirectly  affected people by the landslide are still in the above 56 camps.</vt:lpstr>
      <vt:lpstr>Ratnapura </vt:lpstr>
      <vt:lpstr>Kalutara</vt:lpstr>
      <vt:lpstr>Ratnapura</vt:lpstr>
      <vt:lpstr>Galle</vt:lpstr>
      <vt:lpstr>Date vs No of People Affected </vt:lpstr>
      <vt:lpstr>4W Update as at 20.06.2017 </vt:lpstr>
      <vt:lpstr>Web Details</vt:lpstr>
    </vt:vector>
  </TitlesOfParts>
  <Company>IFRC</Company>
  <LinksUpToDate>false</LinksUpToDate>
  <SharedDoc>false</SharedDoc>
  <HyperlinksChanged>false</HyperlinksChanged>
  <AppVersion>15.0035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Licensed User</dc:creator>
  <cp:lastModifiedBy>Tom Bamforth</cp:lastModifiedBy>
  <cp:revision>40</cp:revision>
  <dcterms:created xsi:type="dcterms:W3CDTF">2017-06-11T05:15:16Z</dcterms:created>
  <dcterms:modified xsi:type="dcterms:W3CDTF">2017-06-20T18:27:35Z</dcterms:modified>
</cp:coreProperties>
</file>