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2"/>
  </p:notesMasterIdLst>
  <p:sldIdLst>
    <p:sldId id="383" r:id="rId5"/>
    <p:sldId id="376" r:id="rId6"/>
    <p:sldId id="377" r:id="rId7"/>
    <p:sldId id="385" r:id="rId8"/>
    <p:sldId id="386" r:id="rId9"/>
    <p:sldId id="349" r:id="rId10"/>
    <p:sldId id="384" r:id="rId11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remie KOUAKENE" initials="JK" lastIdx="1" clrIdx="0">
    <p:extLst>
      <p:ext uri="{19B8F6BF-5375-455C-9EA6-DF929625EA0E}">
        <p15:presenceInfo xmlns:p15="http://schemas.microsoft.com/office/powerpoint/2012/main" userId="S::kouakene@unhcr.org::bed03d8e-ebbd-4a9e-9357-4f2e61a69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4345"/>
    <a:srgbClr val="7F1416"/>
    <a:srgbClr val="B27273"/>
    <a:srgbClr val="CCA1A1"/>
    <a:srgbClr val="58595B"/>
    <a:srgbClr val="4FD19F"/>
    <a:srgbClr val="BFBFBF"/>
    <a:srgbClr val="4BC987"/>
    <a:srgbClr val="1C3768"/>
    <a:srgbClr val="F04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6B53ED-9683-48EB-8831-62D82C8AE29E}" v="8" dt="2021-01-15T14:19:33.4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ITAMA\OneDrive%20-%20UNHCR\Documents\ABRI\4W\Jeremie\Mopt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pivotSource>
    <c:name>[Mopti.xlsx]Pivot!PivotTable2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Personnes atteintees</a:t>
            </a:r>
            <a:r>
              <a:rPr lang="en-US" baseline="0"/>
              <a:t> par cercle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ivotFmts>
      <c:pivotFmt>
        <c:idx val="0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Pivot!$B$85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Pivot!$A$86:$A$92</c:f>
              <c:strCache>
                <c:ptCount val="6"/>
                <c:pt idx="0">
                  <c:v>Bandiagara</c:v>
                </c:pt>
                <c:pt idx="1">
                  <c:v>Bankass</c:v>
                </c:pt>
                <c:pt idx="2">
                  <c:v>Djenné</c:v>
                </c:pt>
                <c:pt idx="3">
                  <c:v>Douentza</c:v>
                </c:pt>
                <c:pt idx="4">
                  <c:v>Koro</c:v>
                </c:pt>
                <c:pt idx="5">
                  <c:v>Mopti</c:v>
                </c:pt>
              </c:strCache>
            </c:strRef>
          </c:cat>
          <c:val>
            <c:numRef>
              <c:f>Pivot!$B$86:$B$92</c:f>
              <c:numCache>
                <c:formatCode>General</c:formatCode>
                <c:ptCount val="6"/>
                <c:pt idx="0">
                  <c:v>21857</c:v>
                </c:pt>
                <c:pt idx="1">
                  <c:v>15291</c:v>
                </c:pt>
                <c:pt idx="2">
                  <c:v>5558</c:v>
                </c:pt>
                <c:pt idx="3">
                  <c:v>547</c:v>
                </c:pt>
                <c:pt idx="4">
                  <c:v>39029</c:v>
                </c:pt>
                <c:pt idx="5">
                  <c:v>6920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21-42CE-88CC-651F51C729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4052224"/>
        <c:axId val="64128128"/>
      </c:barChart>
      <c:catAx>
        <c:axId val="6405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128128"/>
        <c:crosses val="autoZero"/>
        <c:auto val="1"/>
        <c:lblAlgn val="ctr"/>
        <c:lblOffset val="100"/>
        <c:noMultiLvlLbl val="0"/>
      </c:catAx>
      <c:valAx>
        <c:axId val="641281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4052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89291-6353-464B-8381-5EA855020B1E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77F8-A8A7-499C-85EE-4E7B9B9E5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59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D77F8-A8A7-499C-85EE-4E7B9B9E50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68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9262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37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8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5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085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78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9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00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63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51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285E8A-2900-4023-837F-BE50A29D322C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9B646BB-C3DC-4759-AF7C-14A19540C3D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890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16816"/>
            <a:ext cx="9149253" cy="6874815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066800" y="465469"/>
            <a:ext cx="6400114" cy="6261901"/>
          </a:xfrm>
          <a:prstGeom prst="ellipse">
            <a:avLst/>
          </a:prstGeom>
          <a:solidFill>
            <a:srgbClr val="994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3806100" y="1818583"/>
            <a:ext cx="3469141" cy="35556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TextBox 94"/>
          <p:cNvSpPr txBox="1"/>
          <p:nvPr/>
        </p:nvSpPr>
        <p:spPr>
          <a:xfrm>
            <a:off x="178533" y="13630"/>
            <a:ext cx="886142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NOUVELLE ARCHITECTURE DU CLUSTER </a:t>
            </a:r>
          </a:p>
          <a:p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178533" y="432790"/>
            <a:ext cx="8729054" cy="0"/>
          </a:xfrm>
          <a:prstGeom prst="line">
            <a:avLst/>
          </a:prstGeom>
          <a:ln w="38100">
            <a:solidFill>
              <a:srgbClr val="7F1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15"/>
          <p:cNvSpPr txBox="1"/>
          <p:nvPr/>
        </p:nvSpPr>
        <p:spPr>
          <a:xfrm>
            <a:off x="1813968" y="1863949"/>
            <a:ext cx="152171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Cluster Abris / AME</a:t>
            </a:r>
          </a:p>
          <a:p>
            <a:pPr algn="ctr"/>
            <a:r>
              <a:rPr lang="fr-FR" sz="20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Lead:</a:t>
            </a:r>
          </a:p>
          <a:p>
            <a:pPr algn="ctr"/>
            <a:endParaRPr lang="fr-FR" sz="2000" b="1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fr-FR" sz="2000" b="1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fr-FR" sz="2000" b="1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fr-FR" sz="2000" b="1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fr-FR" sz="2000" b="1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fr-FR" sz="2000" b="1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sz="14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NGO </a:t>
            </a:r>
            <a:r>
              <a:rPr lang="fr-FR" sz="1400" b="1" dirty="0" err="1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co</a:t>
            </a:r>
            <a:r>
              <a:rPr lang="fr-FR" sz="14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-fac: </a:t>
            </a:r>
            <a:r>
              <a:rPr lang="fr-FR" sz="20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ACTED</a:t>
            </a:r>
          </a:p>
        </p:txBody>
      </p:sp>
      <p:sp>
        <p:nvSpPr>
          <p:cNvPr id="27" name="ZoneTexte 15"/>
          <p:cNvSpPr txBox="1"/>
          <p:nvPr/>
        </p:nvSpPr>
        <p:spPr>
          <a:xfrm>
            <a:off x="4742710" y="1885789"/>
            <a:ext cx="18240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Century Gothic" panose="020B0502020202020204" pitchFamily="34" charset="0"/>
              </a:rPr>
              <a:t>Group de Travail Abris (GTA)</a:t>
            </a:r>
          </a:p>
          <a:p>
            <a:pPr algn="ctr"/>
            <a:r>
              <a:rPr lang="fr-FR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Lead: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3974" y="563683"/>
            <a:ext cx="14478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2019</a:t>
            </a:r>
            <a:endParaRPr lang="en-GB" sz="4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514" y="626623"/>
            <a:ext cx="1447832" cy="769441"/>
          </a:xfrm>
          <a:prstGeom prst="rect">
            <a:avLst/>
          </a:prstGeom>
          <a:solidFill>
            <a:srgbClr val="7F1416"/>
          </a:solidFill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2021</a:t>
            </a:r>
            <a:endParaRPr lang="en-GB" sz="4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Imag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498" y="3276434"/>
            <a:ext cx="1362135" cy="1393812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1079375" y="438491"/>
            <a:ext cx="6387539" cy="62945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1066800" y="1885789"/>
            <a:ext cx="3469141" cy="3576797"/>
          </a:xfrm>
          <a:prstGeom prst="ellipse">
            <a:avLst/>
          </a:prstGeom>
          <a:solidFill>
            <a:srgbClr val="9943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15"/>
          <p:cNvSpPr txBox="1"/>
          <p:nvPr/>
        </p:nvSpPr>
        <p:spPr>
          <a:xfrm>
            <a:off x="1683103" y="2159602"/>
            <a:ext cx="23322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Century Gothic" panose="020B0502020202020204" pitchFamily="34" charset="0"/>
              </a:rPr>
              <a:t> SAG: Strategic </a:t>
            </a:r>
            <a:r>
              <a:rPr lang="fr-FR" sz="2000" b="1" dirty="0" err="1">
                <a:latin typeface="Century Gothic" panose="020B0502020202020204" pitchFamily="34" charset="0"/>
              </a:rPr>
              <a:t>Advisory</a:t>
            </a:r>
            <a:r>
              <a:rPr lang="fr-FR" sz="2000" b="1" dirty="0">
                <a:latin typeface="Century Gothic" panose="020B0502020202020204" pitchFamily="34" charset="0"/>
              </a:rPr>
              <a:t> Group(Comité d’Orientation Stratégique):</a:t>
            </a:r>
          </a:p>
          <a:p>
            <a:pPr algn="ctr"/>
            <a:r>
              <a:rPr lang="fr-FR" sz="20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HCR, OIM,NRC, CRS, AMSODE et Gouvernement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F132347-B7F8-4A50-A51B-A4FA1CDE1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7740" y="6105815"/>
            <a:ext cx="3476259" cy="782156"/>
          </a:xfrm>
          <a:prstGeom prst="rect">
            <a:avLst/>
          </a:prstGeom>
        </p:spPr>
      </p:pic>
      <p:sp>
        <p:nvSpPr>
          <p:cNvPr id="21" name="ZoneTexte 15"/>
          <p:cNvSpPr txBox="1"/>
          <p:nvPr/>
        </p:nvSpPr>
        <p:spPr>
          <a:xfrm>
            <a:off x="4723898" y="2048966"/>
            <a:ext cx="201815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000" b="1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Cluster 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000" b="1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Abris/BNA Mopti 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000" b="1" kern="1200" dirty="0">
                <a:solidFill>
                  <a:srgbClr val="7F7F7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Lead: </a:t>
            </a:r>
          </a:p>
          <a:p>
            <a:pPr algn="ctr">
              <a:spcAft>
                <a:spcPts val="0"/>
              </a:spcAft>
            </a:pPr>
            <a:r>
              <a:rPr lang="fr-FR" sz="2000" b="1" dirty="0">
                <a:solidFill>
                  <a:srgbClr val="0070C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DRPC</a:t>
            </a:r>
            <a:endParaRPr lang="fr-FR" sz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000" b="1" kern="1200" dirty="0">
                <a:solidFill>
                  <a:srgbClr val="7F7F7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Co-Lead:</a:t>
            </a:r>
          </a:p>
          <a:p>
            <a:pPr algn="ctr">
              <a:spcAft>
                <a:spcPts val="0"/>
              </a:spcAft>
            </a:pPr>
            <a:r>
              <a:rPr lang="fr-FR" sz="2000" b="1" kern="1200" dirty="0">
                <a:solidFill>
                  <a:srgbClr val="0070C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UNHCR</a:t>
            </a:r>
            <a:r>
              <a:rPr lang="fr-FR" sz="2000" b="1" dirty="0">
                <a:solidFill>
                  <a:srgbClr val="0070C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&amp;OIM </a:t>
            </a:r>
            <a:endParaRPr lang="fr-FR" sz="1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02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32" grpId="0" animBg="1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4"/>
          <p:cNvSpPr txBox="1"/>
          <p:nvPr/>
        </p:nvSpPr>
        <p:spPr>
          <a:xfrm>
            <a:off x="650025" y="579508"/>
            <a:ext cx="7843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LES OBJECTIFS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7E13C2-C2C6-4AFC-ACB7-E36D2F77A45D}"/>
              </a:ext>
            </a:extLst>
          </p:cNvPr>
          <p:cNvSpPr txBox="1"/>
          <p:nvPr/>
        </p:nvSpPr>
        <p:spPr>
          <a:xfrm>
            <a:off x="650025" y="1312754"/>
            <a:ext cx="72771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Objectif sectoriel 1 : </a:t>
            </a:r>
            <a:r>
              <a:rPr lang="fr-F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Apporter une réponse en abris d’urgence et biens non-alimentaires aux populations dans le besoin.</a:t>
            </a:r>
          </a:p>
          <a:p>
            <a:pPr algn="ctr"/>
            <a:r>
              <a:rPr lang="fr-FR" sz="2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Objectif sectoriel 2 : </a:t>
            </a:r>
            <a:r>
              <a:rPr lang="fr-F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Assurer la coordination dans l'appui aux partenaires étatiques et opérationnels pour de solutions abris et biens non-alimentaires.</a:t>
            </a:r>
          </a:p>
          <a:p>
            <a:pPr algn="ctr"/>
            <a:r>
              <a:rPr lang="fr-FR" sz="2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Objectif sectoriel 3 : </a:t>
            </a:r>
            <a:r>
              <a:rPr lang="fr-F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Renforcer et assurer la continuité du processus de mise en œuvre des solutions durables en logements dignes et conformes aux attentes des bénéficiaires.</a:t>
            </a:r>
          </a:p>
          <a:p>
            <a:pPr algn="ctr"/>
            <a:r>
              <a:rPr lang="fr-FR" sz="2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Objectif sectoriel 4 : </a:t>
            </a:r>
            <a:r>
              <a:rPr lang="fr-F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Contribuer à la résilience à travers la construction d'abris durables.</a:t>
            </a:r>
          </a:p>
          <a:p>
            <a:br>
              <a:rPr lang="fr-FR" sz="4000" dirty="0"/>
            </a:br>
            <a:endParaRPr lang="fr-FR" sz="4000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98C9C7-E2C3-4B58-A6AB-37220F64A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7740" y="6074993"/>
            <a:ext cx="3476259" cy="78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554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Box 94"/>
          <p:cNvSpPr txBox="1"/>
          <p:nvPr/>
        </p:nvSpPr>
        <p:spPr>
          <a:xfrm>
            <a:off x="178533" y="32680"/>
            <a:ext cx="88614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PLANIFICATIONS &amp; REALISATIONS </a:t>
            </a:r>
          </a:p>
        </p:txBody>
      </p:sp>
      <p:cxnSp>
        <p:nvCxnSpPr>
          <p:cNvPr id="97" name="Straight Connector 96"/>
          <p:cNvCxnSpPr/>
          <p:nvPr/>
        </p:nvCxnSpPr>
        <p:spPr>
          <a:xfrm>
            <a:off x="178533" y="432790"/>
            <a:ext cx="8729054" cy="0"/>
          </a:xfrm>
          <a:prstGeom prst="line">
            <a:avLst/>
          </a:prstGeom>
          <a:ln w="38100">
            <a:solidFill>
              <a:srgbClr val="7F1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555477" y="1737163"/>
            <a:ext cx="2265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Coordination du </a:t>
            </a:r>
          </a:p>
          <a:p>
            <a:pPr algn="ctr"/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Cluster</a:t>
            </a:r>
            <a:endParaRPr lang="fr-FR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55477" y="5023964"/>
            <a:ext cx="23492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Coordination du Groupe de Travail Articles Ménagers Essentiels (GTAME)</a:t>
            </a:r>
          </a:p>
        </p:txBody>
      </p:sp>
      <p:grpSp>
        <p:nvGrpSpPr>
          <p:cNvPr id="29" name="Groupe 28"/>
          <p:cNvGrpSpPr/>
          <p:nvPr/>
        </p:nvGrpSpPr>
        <p:grpSpPr>
          <a:xfrm>
            <a:off x="0" y="6123904"/>
            <a:ext cx="9144000" cy="734096"/>
            <a:chOff x="0" y="6123904"/>
            <a:chExt cx="9144000" cy="734096"/>
          </a:xfrm>
        </p:grpSpPr>
        <p:sp>
          <p:nvSpPr>
            <p:cNvPr id="30" name="Rectangle 29"/>
            <p:cNvSpPr/>
            <p:nvPr/>
          </p:nvSpPr>
          <p:spPr>
            <a:xfrm>
              <a:off x="0" y="6123904"/>
              <a:ext cx="9144000" cy="734096"/>
            </a:xfrm>
            <a:prstGeom prst="rect">
              <a:avLst/>
            </a:prstGeom>
            <a:solidFill>
              <a:srgbClr val="7F14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1" name="TextBox 5"/>
            <p:cNvSpPr txBox="1"/>
            <p:nvPr/>
          </p:nvSpPr>
          <p:spPr>
            <a:xfrm>
              <a:off x="1" y="6180528"/>
              <a:ext cx="594278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Cluster Abris</a:t>
              </a:r>
            </a:p>
            <a:p>
              <a:r>
                <a:rPr lang="fr-FR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Mali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AC0B0F47-BDB4-4906-AD80-9546006D4F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7740" y="6105815"/>
            <a:ext cx="3476259" cy="782156"/>
          </a:xfrm>
          <a:prstGeom prst="rect">
            <a:avLst/>
          </a:prstGeom>
        </p:spPr>
      </p:pic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105612"/>
              </p:ext>
            </p:extLst>
          </p:nvPr>
        </p:nvGraphicFramePr>
        <p:xfrm>
          <a:off x="157877" y="1244847"/>
          <a:ext cx="8749710" cy="1393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9942">
                  <a:extLst>
                    <a:ext uri="{9D8B030D-6E8A-4147-A177-3AD203B41FA5}">
                      <a16:colId xmlns:a16="http://schemas.microsoft.com/office/drawing/2014/main" val="3811207764"/>
                    </a:ext>
                  </a:extLst>
                </a:gridCol>
                <a:gridCol w="1749942">
                  <a:extLst>
                    <a:ext uri="{9D8B030D-6E8A-4147-A177-3AD203B41FA5}">
                      <a16:colId xmlns:a16="http://schemas.microsoft.com/office/drawing/2014/main" val="2540078445"/>
                    </a:ext>
                  </a:extLst>
                </a:gridCol>
                <a:gridCol w="1749942">
                  <a:extLst>
                    <a:ext uri="{9D8B030D-6E8A-4147-A177-3AD203B41FA5}">
                      <a16:colId xmlns:a16="http://schemas.microsoft.com/office/drawing/2014/main" val="1168145251"/>
                    </a:ext>
                  </a:extLst>
                </a:gridCol>
                <a:gridCol w="1749942">
                  <a:extLst>
                    <a:ext uri="{9D8B030D-6E8A-4147-A177-3AD203B41FA5}">
                      <a16:colId xmlns:a16="http://schemas.microsoft.com/office/drawing/2014/main" val="10313202"/>
                    </a:ext>
                  </a:extLst>
                </a:gridCol>
                <a:gridCol w="1749942">
                  <a:extLst>
                    <a:ext uri="{9D8B030D-6E8A-4147-A177-3AD203B41FA5}">
                      <a16:colId xmlns:a16="http://schemas.microsoft.com/office/drawing/2014/main" val="1993055865"/>
                    </a:ext>
                  </a:extLst>
                </a:gridCol>
              </a:tblGrid>
              <a:tr h="460674">
                <a:tc>
                  <a:txBody>
                    <a:bodyPr/>
                    <a:lstStyle/>
                    <a:p>
                      <a:r>
                        <a:rPr lang="fr-FR" dirty="0"/>
                        <a:t>ANNEE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PERS DANS LE BESOIN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PERS CIBLEES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PERS</a:t>
                      </a:r>
                      <a:r>
                        <a:rPr lang="fr-FR" baseline="0" dirty="0"/>
                        <a:t> ASSISTEES dans le HRP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PERS</a:t>
                      </a:r>
                      <a:r>
                        <a:rPr lang="fr-FR" baseline="0" dirty="0"/>
                        <a:t> ASSISTEES</a:t>
                      </a:r>
                    </a:p>
                    <a:p>
                      <a:r>
                        <a:rPr lang="fr-FR" baseline="0" dirty="0"/>
                        <a:t>Hors HRP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967652"/>
                  </a:ext>
                </a:extLst>
              </a:tr>
              <a:tr h="376928">
                <a:tc>
                  <a:txBody>
                    <a:bodyPr/>
                    <a:lstStyle/>
                    <a:p>
                      <a:r>
                        <a:rPr lang="fr-FR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720</a:t>
                      </a:r>
                      <a:r>
                        <a:rPr lang="fr-FR" baseline="0" dirty="0"/>
                        <a:t> 072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206</a:t>
                      </a:r>
                      <a:r>
                        <a:rPr lang="fr-FR" baseline="0" dirty="0"/>
                        <a:t> 123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148</a:t>
                      </a:r>
                      <a:r>
                        <a:rPr lang="fr-FR" baseline="0" dirty="0"/>
                        <a:t> 613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133</a:t>
                      </a:r>
                      <a:r>
                        <a:rPr lang="fr-FR" baseline="0" dirty="0"/>
                        <a:t> 622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1316"/>
                  </a:ext>
                </a:extLst>
              </a:tr>
              <a:tr h="376928">
                <a:tc>
                  <a:txBody>
                    <a:bodyPr/>
                    <a:lstStyle/>
                    <a:p>
                      <a:r>
                        <a:rPr lang="fr-FR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821548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213381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60531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104BD3F-6959-4A54-A2F1-DCF6F372E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687075"/>
              </p:ext>
            </p:extLst>
          </p:nvPr>
        </p:nvGraphicFramePr>
        <p:xfrm>
          <a:off x="207472" y="3271830"/>
          <a:ext cx="8729055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5811">
                  <a:extLst>
                    <a:ext uri="{9D8B030D-6E8A-4147-A177-3AD203B41FA5}">
                      <a16:colId xmlns:a16="http://schemas.microsoft.com/office/drawing/2014/main" val="2568668538"/>
                    </a:ext>
                  </a:extLst>
                </a:gridCol>
                <a:gridCol w="1745811">
                  <a:extLst>
                    <a:ext uri="{9D8B030D-6E8A-4147-A177-3AD203B41FA5}">
                      <a16:colId xmlns:a16="http://schemas.microsoft.com/office/drawing/2014/main" val="3951914365"/>
                    </a:ext>
                  </a:extLst>
                </a:gridCol>
                <a:gridCol w="1745811">
                  <a:extLst>
                    <a:ext uri="{9D8B030D-6E8A-4147-A177-3AD203B41FA5}">
                      <a16:colId xmlns:a16="http://schemas.microsoft.com/office/drawing/2014/main" val="2299453695"/>
                    </a:ext>
                  </a:extLst>
                </a:gridCol>
                <a:gridCol w="1745811">
                  <a:extLst>
                    <a:ext uri="{9D8B030D-6E8A-4147-A177-3AD203B41FA5}">
                      <a16:colId xmlns:a16="http://schemas.microsoft.com/office/drawing/2014/main" val="3634777445"/>
                    </a:ext>
                  </a:extLst>
                </a:gridCol>
                <a:gridCol w="1745811">
                  <a:extLst>
                    <a:ext uri="{9D8B030D-6E8A-4147-A177-3AD203B41FA5}">
                      <a16:colId xmlns:a16="http://schemas.microsoft.com/office/drawing/2014/main" val="1043142109"/>
                    </a:ext>
                  </a:extLst>
                </a:gridCol>
              </a:tblGrid>
              <a:tr h="292129">
                <a:tc>
                  <a:txBody>
                    <a:bodyPr/>
                    <a:lstStyle/>
                    <a:p>
                      <a:r>
                        <a:rPr lang="en-US" dirty="0" err="1"/>
                        <a:t>Région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Retournés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Rapatriés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Autre</a:t>
                      </a:r>
                      <a:r>
                        <a:rPr lang="en-US" baseline="0" dirty="0"/>
                        <a:t> population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170654"/>
                  </a:ext>
                </a:extLst>
              </a:tr>
              <a:tr h="212736">
                <a:tc>
                  <a:txBody>
                    <a:bodyPr/>
                    <a:lstStyle/>
                    <a:p>
                      <a:r>
                        <a:rPr lang="en-US" dirty="0" err="1"/>
                        <a:t>Mopti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43 409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1 941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834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1 351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6885079"/>
                  </a:ext>
                </a:extLst>
              </a:tr>
              <a:tr h="223836">
                <a:tc>
                  <a:txBody>
                    <a:bodyPr/>
                    <a:lstStyle/>
                    <a:p>
                      <a:r>
                        <a:rPr lang="en-US" dirty="0" err="1"/>
                        <a:t>Ségou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12 546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123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5452748"/>
                  </a:ext>
                </a:extLst>
              </a:tr>
              <a:tr h="2127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264272"/>
                  </a:ext>
                </a:extLst>
              </a:tr>
              <a:tr h="2127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709105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A292249-F1A4-4ADC-957B-0EC59E085620}"/>
              </a:ext>
            </a:extLst>
          </p:cNvPr>
          <p:cNvSpPr txBox="1"/>
          <p:nvPr/>
        </p:nvSpPr>
        <p:spPr>
          <a:xfrm>
            <a:off x="157877" y="2720294"/>
            <a:ext cx="88614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7F1416"/>
                </a:solidFill>
                <a:latin typeface="Century Gothic" panose="020B0502020202020204" pitchFamily="34" charset="0"/>
              </a:rPr>
              <a:t>Cibles</a:t>
            </a:r>
            <a:r>
              <a:rPr lang="en-US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 du Cluster pour les </a:t>
            </a:r>
            <a:r>
              <a:rPr lang="en-US" sz="2000" b="1" dirty="0" err="1">
                <a:solidFill>
                  <a:srgbClr val="7F1416"/>
                </a:solidFill>
                <a:latin typeface="Century Gothic" panose="020B0502020202020204" pitchFamily="34" charset="0"/>
              </a:rPr>
              <a:t>régions</a:t>
            </a:r>
            <a:r>
              <a:rPr lang="en-US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 de </a:t>
            </a:r>
            <a:r>
              <a:rPr lang="en-US" sz="2000" b="1" dirty="0" err="1">
                <a:solidFill>
                  <a:srgbClr val="7F1416"/>
                </a:solidFill>
                <a:latin typeface="Century Gothic" panose="020B0502020202020204" pitchFamily="34" charset="0"/>
              </a:rPr>
              <a:t>Mopti</a:t>
            </a:r>
            <a:r>
              <a:rPr lang="en-US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 et </a:t>
            </a:r>
            <a:r>
              <a:rPr lang="en-US" sz="2000" b="1" dirty="0" err="1">
                <a:solidFill>
                  <a:srgbClr val="7F1416"/>
                </a:solidFill>
                <a:latin typeface="Century Gothic" panose="020B0502020202020204" pitchFamily="34" charset="0"/>
              </a:rPr>
              <a:t>Segou</a:t>
            </a:r>
            <a:r>
              <a:rPr lang="en-US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 en 2021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1E7917-98FD-4CE1-8EE3-3FC73760CBF8}"/>
              </a:ext>
            </a:extLst>
          </p:cNvPr>
          <p:cNvSpPr txBox="1"/>
          <p:nvPr/>
        </p:nvSpPr>
        <p:spPr>
          <a:xfrm>
            <a:off x="102019" y="657246"/>
            <a:ext cx="88614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NATIONALE </a:t>
            </a:r>
          </a:p>
        </p:txBody>
      </p:sp>
    </p:spTree>
    <p:extLst>
      <p:ext uri="{BB962C8B-B14F-4D97-AF65-F5344CB8AC3E}">
        <p14:creationId xmlns:p14="http://schemas.microsoft.com/office/powerpoint/2010/main" val="1890786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0">
            <a:extLst>
              <a:ext uri="{FF2B5EF4-FFF2-40B4-BE49-F238E27FC236}">
                <a16:creationId xmlns:a16="http://schemas.microsoft.com/office/drawing/2014/main" id="{2655CCDD-120B-42BD-B9AE-FA3CA0596A1F}"/>
              </a:ext>
            </a:extLst>
          </p:cNvPr>
          <p:cNvGrpSpPr/>
          <p:nvPr/>
        </p:nvGrpSpPr>
        <p:grpSpPr>
          <a:xfrm>
            <a:off x="0" y="6257468"/>
            <a:ext cx="9144000" cy="734096"/>
            <a:chOff x="0" y="6123904"/>
            <a:chExt cx="9144000" cy="73409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D9AA400-5EAB-44CB-AF60-A47B6E57A860}"/>
                </a:ext>
              </a:extLst>
            </p:cNvPr>
            <p:cNvSpPr/>
            <p:nvPr/>
          </p:nvSpPr>
          <p:spPr>
            <a:xfrm>
              <a:off x="0" y="6123904"/>
              <a:ext cx="9144000" cy="734096"/>
            </a:xfrm>
            <a:prstGeom prst="rect">
              <a:avLst/>
            </a:prstGeom>
            <a:solidFill>
              <a:srgbClr val="7F14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" name="TextBox 5">
              <a:extLst>
                <a:ext uri="{FF2B5EF4-FFF2-40B4-BE49-F238E27FC236}">
                  <a16:creationId xmlns:a16="http://schemas.microsoft.com/office/drawing/2014/main" id="{B4C24E7A-9A4E-49CD-A478-D10434DC747F}"/>
                </a:ext>
              </a:extLst>
            </p:cNvPr>
            <p:cNvSpPr txBox="1"/>
            <p:nvPr/>
          </p:nvSpPr>
          <p:spPr>
            <a:xfrm>
              <a:off x="1" y="6180528"/>
              <a:ext cx="594278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Cluster Abris</a:t>
              </a:r>
            </a:p>
            <a:p>
              <a:r>
                <a:rPr lang="fr-FR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Mali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796F540-4752-46BA-A453-7F4926B78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7740" y="6095541"/>
            <a:ext cx="3476259" cy="782156"/>
          </a:xfrm>
          <a:prstGeom prst="rect">
            <a:avLst/>
          </a:prstGeom>
        </p:spPr>
      </p:pic>
      <p:graphicFrame>
        <p:nvGraphicFramePr>
          <p:cNvPr id="6" name="Tableau 21">
            <a:extLst>
              <a:ext uri="{FF2B5EF4-FFF2-40B4-BE49-F238E27FC236}">
                <a16:creationId xmlns:a16="http://schemas.microsoft.com/office/drawing/2014/main" id="{8129277D-E856-454E-BF12-C656738E6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629440"/>
              </p:ext>
            </p:extLst>
          </p:nvPr>
        </p:nvGraphicFramePr>
        <p:xfrm>
          <a:off x="207472" y="193040"/>
          <a:ext cx="8729055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282">
                  <a:extLst>
                    <a:ext uri="{9D8B030D-6E8A-4147-A177-3AD203B41FA5}">
                      <a16:colId xmlns:a16="http://schemas.microsoft.com/office/drawing/2014/main" val="3662317840"/>
                    </a:ext>
                  </a:extLst>
                </a:gridCol>
                <a:gridCol w="1590340">
                  <a:extLst>
                    <a:ext uri="{9D8B030D-6E8A-4147-A177-3AD203B41FA5}">
                      <a16:colId xmlns:a16="http://schemas.microsoft.com/office/drawing/2014/main" val="2323433036"/>
                    </a:ext>
                  </a:extLst>
                </a:gridCol>
                <a:gridCol w="1745811">
                  <a:extLst>
                    <a:ext uri="{9D8B030D-6E8A-4147-A177-3AD203B41FA5}">
                      <a16:colId xmlns:a16="http://schemas.microsoft.com/office/drawing/2014/main" val="410957509"/>
                    </a:ext>
                  </a:extLst>
                </a:gridCol>
                <a:gridCol w="1745811">
                  <a:extLst>
                    <a:ext uri="{9D8B030D-6E8A-4147-A177-3AD203B41FA5}">
                      <a16:colId xmlns:a16="http://schemas.microsoft.com/office/drawing/2014/main" val="3474579905"/>
                    </a:ext>
                  </a:extLst>
                </a:gridCol>
                <a:gridCol w="1745811">
                  <a:extLst>
                    <a:ext uri="{9D8B030D-6E8A-4147-A177-3AD203B41FA5}">
                      <a16:colId xmlns:a16="http://schemas.microsoft.com/office/drawing/2014/main" val="509685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ORGANISATION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ABRI/KIT</a:t>
                      </a:r>
                      <a:r>
                        <a:rPr lang="fr-FR" baseline="0" dirty="0"/>
                        <a:t> ABRI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KIT NFI(HH)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TOTAL(</a:t>
                      </a:r>
                      <a:r>
                        <a:rPr lang="fr-FR" dirty="0" err="1"/>
                        <a:t>Nbre</a:t>
                      </a:r>
                      <a:r>
                        <a:rPr lang="fr-FR" baseline="0" dirty="0"/>
                        <a:t> pers)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REGION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291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1303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Mopti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136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11520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Mopti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893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MERCY CORPS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1844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13976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Mopti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188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NRC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12984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Mopti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540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OIM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1638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Mopti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076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14357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Mopti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640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STOP SAHEL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7728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Mopti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7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9288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6">
            <a:extLst>
              <a:ext uri="{FF2B5EF4-FFF2-40B4-BE49-F238E27FC236}">
                <a16:creationId xmlns:a16="http://schemas.microsoft.com/office/drawing/2014/main" id="{B729AACB-F8DB-411B-8E5C-CEE602C805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1829215"/>
              </p:ext>
            </p:extLst>
          </p:nvPr>
        </p:nvGraphicFramePr>
        <p:xfrm>
          <a:off x="944880" y="1844040"/>
          <a:ext cx="6995160" cy="3139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94"/>
          <p:cNvSpPr txBox="1"/>
          <p:nvPr/>
        </p:nvSpPr>
        <p:spPr>
          <a:xfrm>
            <a:off x="178533" y="32680"/>
            <a:ext cx="88614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PLANIFICATIONS &amp; REALISATIONS 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78624" cy="862584"/>
          </a:xfrm>
        </p:spPr>
        <p:txBody>
          <a:bodyPr/>
          <a:lstStyle/>
          <a:p>
            <a:pPr algn="ctr"/>
            <a:r>
              <a:rPr lang="en-US" b="1" dirty="0" err="1">
                <a:solidFill>
                  <a:srgbClr val="7F1416"/>
                </a:solidFill>
                <a:latin typeface="Century Gothic" panose="020B0502020202020204" pitchFamily="34" charset="0"/>
              </a:rPr>
              <a:t>Région</a:t>
            </a:r>
            <a:r>
              <a:rPr lang="en-US" b="1" dirty="0">
                <a:solidFill>
                  <a:srgbClr val="7F1416"/>
                </a:solidFill>
                <a:latin typeface="Century Gothic" panose="020B0502020202020204" pitchFamily="34" charset="0"/>
              </a:rPr>
              <a:t> de </a:t>
            </a:r>
            <a:r>
              <a:rPr lang="en-US" b="1" dirty="0" err="1">
                <a:solidFill>
                  <a:srgbClr val="7F1416"/>
                </a:solidFill>
                <a:latin typeface="Century Gothic" panose="020B0502020202020204" pitchFamily="34" charset="0"/>
              </a:rPr>
              <a:t>mopti</a:t>
            </a:r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0" y="6195823"/>
            <a:ext cx="9144000" cy="734096"/>
            <a:chOff x="0" y="6123904"/>
            <a:chExt cx="9144000" cy="734096"/>
          </a:xfrm>
        </p:grpSpPr>
        <p:sp>
          <p:nvSpPr>
            <p:cNvPr id="7" name="Rectangle 6"/>
            <p:cNvSpPr/>
            <p:nvPr/>
          </p:nvSpPr>
          <p:spPr>
            <a:xfrm>
              <a:off x="0" y="6123904"/>
              <a:ext cx="9144000" cy="734096"/>
            </a:xfrm>
            <a:prstGeom prst="rect">
              <a:avLst/>
            </a:prstGeom>
            <a:solidFill>
              <a:srgbClr val="7F14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" name="TextBox 5"/>
            <p:cNvSpPr txBox="1"/>
            <p:nvPr/>
          </p:nvSpPr>
          <p:spPr>
            <a:xfrm>
              <a:off x="1" y="6180528"/>
              <a:ext cx="594278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Cluster Abris</a:t>
              </a:r>
            </a:p>
            <a:p>
              <a:r>
                <a:rPr lang="fr-FR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Mali</a:t>
              </a:r>
            </a:p>
          </p:txBody>
        </p:sp>
      </p:grpSp>
      <p:pic>
        <p:nvPicPr>
          <p:cNvPr id="9" name="Picture 13">
            <a:extLst>
              <a:ext uri="{FF2B5EF4-FFF2-40B4-BE49-F238E27FC236}">
                <a16:creationId xmlns:a16="http://schemas.microsoft.com/office/drawing/2014/main" id="{1F09466A-E283-47FF-8670-2125F6EAF4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7740" y="6095541"/>
            <a:ext cx="3476259" cy="78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62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Box 94"/>
          <p:cNvSpPr txBox="1"/>
          <p:nvPr/>
        </p:nvSpPr>
        <p:spPr>
          <a:xfrm>
            <a:off x="178533" y="32680"/>
            <a:ext cx="88614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DEFIS – PERSPECTIVES - RECOMMADATIONS </a:t>
            </a:r>
          </a:p>
        </p:txBody>
      </p:sp>
      <p:cxnSp>
        <p:nvCxnSpPr>
          <p:cNvPr id="97" name="Straight Connector 96"/>
          <p:cNvCxnSpPr/>
          <p:nvPr/>
        </p:nvCxnSpPr>
        <p:spPr>
          <a:xfrm>
            <a:off x="178533" y="432790"/>
            <a:ext cx="8729054" cy="0"/>
          </a:xfrm>
          <a:prstGeom prst="line">
            <a:avLst/>
          </a:prstGeom>
          <a:ln w="38100">
            <a:solidFill>
              <a:srgbClr val="7F1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e 10"/>
          <p:cNvGrpSpPr/>
          <p:nvPr/>
        </p:nvGrpSpPr>
        <p:grpSpPr>
          <a:xfrm>
            <a:off x="0" y="6195823"/>
            <a:ext cx="9144000" cy="734096"/>
            <a:chOff x="0" y="6123904"/>
            <a:chExt cx="9144000" cy="734096"/>
          </a:xfrm>
        </p:grpSpPr>
        <p:sp>
          <p:nvSpPr>
            <p:cNvPr id="12" name="Rectangle 11"/>
            <p:cNvSpPr/>
            <p:nvPr/>
          </p:nvSpPr>
          <p:spPr>
            <a:xfrm>
              <a:off x="0" y="6123904"/>
              <a:ext cx="9144000" cy="734096"/>
            </a:xfrm>
            <a:prstGeom prst="rect">
              <a:avLst/>
            </a:prstGeom>
            <a:solidFill>
              <a:srgbClr val="7F14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TextBox 5"/>
            <p:cNvSpPr txBox="1"/>
            <p:nvPr/>
          </p:nvSpPr>
          <p:spPr>
            <a:xfrm>
              <a:off x="1" y="6180528"/>
              <a:ext cx="594278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Cluster Abris</a:t>
              </a:r>
            </a:p>
            <a:p>
              <a:r>
                <a:rPr lang="fr-FR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Mali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1F09466A-E283-47FF-8670-2125F6EAF4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7740" y="6095541"/>
            <a:ext cx="3476259" cy="78215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22729" y="681317"/>
            <a:ext cx="858485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DEFIS: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Les kits abris et </a:t>
            </a:r>
            <a:r>
              <a:rPr lang="fr-FR" sz="2400" dirty="0" err="1"/>
              <a:t>NFIs</a:t>
            </a:r>
            <a:r>
              <a:rPr lang="fr-FR" sz="2400" dirty="0"/>
              <a:t> varient d’une organisation à une autre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Non implication des bénéficiaires dans le choix des kits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r>
              <a:rPr lang="fr-FR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PERSPECTIVES: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Meilleure couverture et identification des gaps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Eviter les chevauchements dans l’assistance fournie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Suivi, évaluation et partage d’information</a:t>
            </a:r>
          </a:p>
          <a:p>
            <a:endParaRPr lang="fr-FR" sz="2400" dirty="0"/>
          </a:p>
          <a:p>
            <a:r>
              <a:rPr lang="fr-FR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RECOMMANDATIONS: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Uniformisation des kits abri et NFI au sein du Cluster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Participation inclusive de toutes les parties prenantes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041849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4"/>
          <p:cNvSpPr txBox="1"/>
          <p:nvPr/>
        </p:nvSpPr>
        <p:spPr>
          <a:xfrm>
            <a:off x="238125" y="32680"/>
            <a:ext cx="88018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7F1416"/>
                </a:solidFill>
                <a:latin typeface="Century Gothic" panose="020B0502020202020204" pitchFamily="34" charset="0"/>
              </a:rPr>
              <a:t>Responsabilités</a:t>
            </a:r>
            <a:r>
              <a:rPr lang="en-US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 </a:t>
            </a:r>
            <a:r>
              <a:rPr lang="en-US" sz="2000" b="1" dirty="0" err="1">
                <a:solidFill>
                  <a:srgbClr val="7F1416"/>
                </a:solidFill>
                <a:latin typeface="Century Gothic" panose="020B0502020202020204" pitchFamily="34" charset="0"/>
              </a:rPr>
              <a:t>principales</a:t>
            </a:r>
            <a:r>
              <a:rPr lang="en-US" sz="2000" b="1" dirty="0">
                <a:solidFill>
                  <a:srgbClr val="7F1416"/>
                </a:solidFill>
                <a:latin typeface="Century Gothic" panose="020B0502020202020204" pitchFamily="34" charset="0"/>
              </a:rPr>
              <a:t> du Cluster </a:t>
            </a:r>
            <a:endParaRPr lang="en-US" b="1" dirty="0">
              <a:solidFill>
                <a:srgbClr val="7F1416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7" name="Straight Connector 96"/>
          <p:cNvCxnSpPr/>
          <p:nvPr/>
        </p:nvCxnSpPr>
        <p:spPr>
          <a:xfrm>
            <a:off x="178533" y="432790"/>
            <a:ext cx="8729054" cy="0"/>
          </a:xfrm>
          <a:prstGeom prst="line">
            <a:avLst/>
          </a:prstGeom>
          <a:ln w="38100">
            <a:solidFill>
              <a:srgbClr val="7F1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638176" y="708368"/>
            <a:ext cx="8269412" cy="47705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4000" b="1" dirty="0">
                <a:solidFill>
                  <a:srgbClr val="994345"/>
                </a:solidFill>
                <a:latin typeface="+mj-lt"/>
              </a:rPr>
              <a:t> </a:t>
            </a:r>
            <a:r>
              <a:rPr lang="fr-FR" sz="3200" b="1" dirty="0">
                <a:solidFill>
                  <a:srgbClr val="994345"/>
                </a:solidFill>
                <a:latin typeface="+mj-lt"/>
              </a:rPr>
              <a:t>Soutenir la prestation des services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3200" b="1" dirty="0">
                <a:solidFill>
                  <a:srgbClr val="994345"/>
                </a:solidFill>
                <a:latin typeface="+mj-lt"/>
              </a:rPr>
              <a:t> Informer la prise de décision stratégique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3200" b="1" dirty="0">
                <a:solidFill>
                  <a:srgbClr val="994345"/>
                </a:solidFill>
                <a:latin typeface="+mj-lt"/>
              </a:rPr>
              <a:t> Planifier et mettre en œuvre des stratégies sectorielles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3200" b="1" dirty="0">
                <a:solidFill>
                  <a:srgbClr val="994345"/>
                </a:solidFill>
                <a:latin typeface="+mj-lt"/>
              </a:rPr>
              <a:t> Soutenir les plaidoyers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3200" b="1" dirty="0">
                <a:solidFill>
                  <a:srgbClr val="994345"/>
                </a:solidFill>
                <a:latin typeface="+mj-lt"/>
              </a:rPr>
              <a:t> Suivi et évaluation de performances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3200" b="1" dirty="0">
                <a:solidFill>
                  <a:srgbClr val="994345"/>
                </a:solidFill>
                <a:latin typeface="+mj-lt"/>
              </a:rPr>
              <a:t> Renforcer les capacités nationales en matière de préparation et de planification d’urgence</a:t>
            </a:r>
            <a:endParaRPr lang="fr-FR" sz="4000" b="1" dirty="0">
              <a:solidFill>
                <a:srgbClr val="994345"/>
              </a:solidFill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4000" b="1" dirty="0">
                <a:solidFill>
                  <a:srgbClr val="994345"/>
                </a:solidFill>
                <a:latin typeface="+mj-lt"/>
              </a:rPr>
              <a:t> </a:t>
            </a:r>
            <a:r>
              <a:rPr lang="fr-FR" sz="3200" b="1" dirty="0" err="1">
                <a:solidFill>
                  <a:srgbClr val="994345"/>
                </a:solidFill>
                <a:latin typeface="+mj-lt"/>
              </a:rPr>
              <a:t>Redevabilité</a:t>
            </a:r>
            <a:r>
              <a:rPr lang="fr-FR" sz="3200" b="1" dirty="0">
                <a:solidFill>
                  <a:srgbClr val="994345"/>
                </a:solidFill>
                <a:latin typeface="+mj-lt"/>
              </a:rPr>
              <a:t> envers les personnes affectées</a:t>
            </a:r>
          </a:p>
        </p:txBody>
      </p:sp>
      <p:grpSp>
        <p:nvGrpSpPr>
          <p:cNvPr id="17" name="Groupe 16"/>
          <p:cNvGrpSpPr/>
          <p:nvPr/>
        </p:nvGrpSpPr>
        <p:grpSpPr>
          <a:xfrm>
            <a:off x="0" y="6123904"/>
            <a:ext cx="9144000" cy="734096"/>
            <a:chOff x="0" y="6123904"/>
            <a:chExt cx="9144000" cy="734096"/>
          </a:xfrm>
        </p:grpSpPr>
        <p:sp>
          <p:nvSpPr>
            <p:cNvPr id="18" name="Rectangle 17"/>
            <p:cNvSpPr/>
            <p:nvPr/>
          </p:nvSpPr>
          <p:spPr>
            <a:xfrm>
              <a:off x="0" y="6123904"/>
              <a:ext cx="9144000" cy="734096"/>
            </a:xfrm>
            <a:prstGeom prst="rect">
              <a:avLst/>
            </a:prstGeom>
            <a:solidFill>
              <a:srgbClr val="7F14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TextBox 5"/>
            <p:cNvSpPr txBox="1"/>
            <p:nvPr/>
          </p:nvSpPr>
          <p:spPr>
            <a:xfrm>
              <a:off x="1" y="6180528"/>
              <a:ext cx="594278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Cluster Abris</a:t>
              </a:r>
            </a:p>
            <a:p>
              <a:r>
                <a:rPr lang="fr-FR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Mali </a:t>
              </a:r>
            </a:p>
          </p:txBody>
        </p:sp>
      </p:grp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5388C62-CA08-4456-9CFB-CE8820885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7740" y="6074993"/>
            <a:ext cx="3476259" cy="78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012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B14E318674C84B9579FF1A757A7BFE" ma:contentTypeVersion="6" ma:contentTypeDescription="Create a new document." ma:contentTypeScope="" ma:versionID="ba9726f3bcc75c3d37029d1a53aeab12">
  <xsd:schema xmlns:xsd="http://www.w3.org/2001/XMLSchema" xmlns:xs="http://www.w3.org/2001/XMLSchema" xmlns:p="http://schemas.microsoft.com/office/2006/metadata/properties" xmlns:ns3="ee008a20-e091-4f84-b80c-cd75d286a050" targetNamespace="http://schemas.microsoft.com/office/2006/metadata/properties" ma:root="true" ma:fieldsID="c1dd4c0dbb6d3334cda8db93f0900e5a" ns3:_="">
    <xsd:import namespace="ee008a20-e091-4f84-b80c-cd75d286a05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08a20-e091-4f84-b80c-cd75d286a0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A3A4A9-E085-4439-8D09-A6BBEA9DF1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008a20-e091-4f84-b80c-cd75d286a0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9725FF-162B-4C38-BE51-3431A3FAB6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9E5F5E-282E-4FA5-8354-49C43B8C0712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  <ds:schemaRef ds:uri="ee008a20-e091-4f84-b80c-cd75d286a05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30283</TotalTime>
  <Words>431</Words>
  <Application>Microsoft Office PowerPoint</Application>
  <PresentationFormat>On-screen Show (4:3)</PresentationFormat>
  <Paragraphs>132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Tw Cen MT</vt:lpstr>
      <vt:lpstr>Tw Cen MT Condensed</vt:lpstr>
      <vt:lpstr>Wingdings 3</vt:lpstr>
      <vt:lpstr>Integral</vt:lpstr>
      <vt:lpstr>PowerPoint Presentation</vt:lpstr>
      <vt:lpstr>PowerPoint Presentation</vt:lpstr>
      <vt:lpstr>PowerPoint Presentation</vt:lpstr>
      <vt:lpstr>PowerPoint Presentation</vt:lpstr>
      <vt:lpstr>Région de mopti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Norindr</dc:creator>
  <cp:lastModifiedBy>Haggar</cp:lastModifiedBy>
  <cp:revision>1247</cp:revision>
  <cp:lastPrinted>2017-03-31T08:17:08Z</cp:lastPrinted>
  <dcterms:created xsi:type="dcterms:W3CDTF">2017-02-06T14:40:47Z</dcterms:created>
  <dcterms:modified xsi:type="dcterms:W3CDTF">2021-02-12T12:39:45Z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0x010100DEB14E318674C84B9579FF1A757A7BFE</vt:lpwstr>
  </property>
</Properties>
</file>