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44" r:id="rId5"/>
  </p:sldMasterIdLst>
  <p:notesMasterIdLst>
    <p:notesMasterId r:id="rId17"/>
  </p:notesMasterIdLst>
  <p:sldIdLst>
    <p:sldId id="376" r:id="rId6"/>
    <p:sldId id="298" r:id="rId7"/>
    <p:sldId id="535" r:id="rId8"/>
    <p:sldId id="266" r:id="rId9"/>
    <p:sldId id="841" r:id="rId10"/>
    <p:sldId id="844" r:id="rId11"/>
    <p:sldId id="842" r:id="rId12"/>
    <p:sldId id="854" r:id="rId13"/>
    <p:sldId id="839" r:id="rId14"/>
    <p:sldId id="847" r:id="rId15"/>
    <p:sldId id="849" r:id="rId16"/>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11B31E-8F31-4D26-B5A7-1EA45AA40F5D}" v="8" dt="2021-02-08T13:30:46.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1" autoAdjust="0"/>
    <p:restoredTop sz="94660"/>
  </p:normalViewPr>
  <p:slideViewPr>
    <p:cSldViewPr>
      <p:cViewPr varScale="1">
        <p:scale>
          <a:sx n="62" d="100"/>
          <a:sy n="62" d="100"/>
        </p:scale>
        <p:origin x="128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55E9D4E-3A16-453F-8067-206E9623B63F}" type="datetimeFigureOut">
              <a:rPr lang="en-US" smtClean="0"/>
              <a:pPr/>
              <a:t>2/12/2021</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879C1EC-8B7A-446D-B100-9E58F26A2C80}" type="slidenum">
              <a:rPr lang="en-US" smtClean="0"/>
              <a:pPr/>
              <a:t>‹#›</a:t>
            </a:fld>
            <a:endParaRPr lang="en-US"/>
          </a:p>
        </p:txBody>
      </p:sp>
    </p:spTree>
    <p:extLst>
      <p:ext uri="{BB962C8B-B14F-4D97-AF65-F5344CB8AC3E}">
        <p14:creationId xmlns:p14="http://schemas.microsoft.com/office/powerpoint/2010/main" val="1024447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A3D51-EC14-4577-9145-C04590C23B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95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BBB61F-1560-4C6F-811F-540D5ED6BF2E}" type="slidenum">
              <a:rPr lang="fr-FR" smtClean="0"/>
              <a:pPr/>
              <a:t>2</a:t>
            </a:fld>
            <a:endParaRPr lang="fr-FR"/>
          </a:p>
        </p:txBody>
      </p:sp>
    </p:spTree>
    <p:extLst>
      <p:ext uri="{BB962C8B-B14F-4D97-AF65-F5344CB8AC3E}">
        <p14:creationId xmlns:p14="http://schemas.microsoft.com/office/powerpoint/2010/main" val="192145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ML"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3A3D51-EC14-4577-9145-C04590C23BB1}" type="slidenum">
              <a:rPr lang="en-GB" smtClean="0"/>
              <a:t>3</a:t>
            </a:fld>
            <a:endParaRPr lang="en-GB"/>
          </a:p>
        </p:txBody>
      </p:sp>
    </p:spTree>
    <p:extLst>
      <p:ext uri="{BB962C8B-B14F-4D97-AF65-F5344CB8AC3E}">
        <p14:creationId xmlns:p14="http://schemas.microsoft.com/office/powerpoint/2010/main" val="82952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AECC46-4E26-6841-A8C7-A691A91E4FF6}" type="slidenum">
              <a:rPr lang="it-IT" smtClean="0"/>
              <a:t>4</a:t>
            </a:fld>
            <a:endParaRPr lang="it-IT"/>
          </a:p>
        </p:txBody>
      </p:sp>
    </p:spTree>
    <p:extLst>
      <p:ext uri="{BB962C8B-B14F-4D97-AF65-F5344CB8AC3E}">
        <p14:creationId xmlns:p14="http://schemas.microsoft.com/office/powerpoint/2010/main" val="86191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AECC46-4E26-6841-A8C7-A691A91E4FF6}" type="slidenum">
              <a:rPr lang="it-IT" smtClean="0"/>
              <a:t>5</a:t>
            </a:fld>
            <a:endParaRPr lang="it-IT"/>
          </a:p>
        </p:txBody>
      </p:sp>
    </p:spTree>
    <p:extLst>
      <p:ext uri="{BB962C8B-B14F-4D97-AF65-F5344CB8AC3E}">
        <p14:creationId xmlns:p14="http://schemas.microsoft.com/office/powerpoint/2010/main" val="412702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AECC46-4E26-6841-A8C7-A691A91E4FF6}" type="slidenum">
              <a:rPr lang="it-IT" smtClean="0"/>
              <a:t>6</a:t>
            </a:fld>
            <a:endParaRPr lang="it-IT"/>
          </a:p>
        </p:txBody>
      </p:sp>
    </p:spTree>
    <p:extLst>
      <p:ext uri="{BB962C8B-B14F-4D97-AF65-F5344CB8AC3E}">
        <p14:creationId xmlns:p14="http://schemas.microsoft.com/office/powerpoint/2010/main" val="260672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AECC46-4E26-6841-A8C7-A691A91E4FF6}" type="slidenum">
              <a:rPr lang="it-IT" smtClean="0"/>
              <a:t>7</a:t>
            </a:fld>
            <a:endParaRPr lang="it-IT"/>
          </a:p>
        </p:txBody>
      </p:sp>
    </p:spTree>
    <p:extLst>
      <p:ext uri="{BB962C8B-B14F-4D97-AF65-F5344CB8AC3E}">
        <p14:creationId xmlns:p14="http://schemas.microsoft.com/office/powerpoint/2010/main" val="142055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ML"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3A3D51-EC14-4577-9145-C04590C23BB1}" type="slidenum">
              <a:rPr lang="en-GB" smtClean="0"/>
              <a:t>8</a:t>
            </a:fld>
            <a:endParaRPr lang="en-GB"/>
          </a:p>
        </p:txBody>
      </p:sp>
    </p:spTree>
    <p:extLst>
      <p:ext uri="{BB962C8B-B14F-4D97-AF65-F5344CB8AC3E}">
        <p14:creationId xmlns:p14="http://schemas.microsoft.com/office/powerpoint/2010/main" val="376242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266EDF-FB8A-4F73-96A4-4F156030BC71}" type="slidenum">
              <a:rPr lang="en-GB" smtClean="0"/>
              <a:t>11</a:t>
            </a:fld>
            <a:endParaRPr lang="en-GB"/>
          </a:p>
        </p:txBody>
      </p:sp>
    </p:spTree>
    <p:extLst>
      <p:ext uri="{BB962C8B-B14F-4D97-AF65-F5344CB8AC3E}">
        <p14:creationId xmlns:p14="http://schemas.microsoft.com/office/powerpoint/2010/main" val="127927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EB7BE-7B6A-4081-9E7C-1ECBCC3C35F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EB7BE-7B6A-4081-9E7C-1ECBCC3C35F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EB7BE-7B6A-4081-9E7C-1ECBCC3C35FA}" type="slidenum">
              <a:rPr lang="fr-FR" smtClean="0"/>
              <a:pPr/>
              <a:t>‹#›</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EBC2320-C94A-4A3B-B825-F73393397FB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37711391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BC2320-C94A-4A3B-B825-F73393397FB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328682092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C2320-C94A-4A3B-B825-F73393397FB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71947243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BC2320-C94A-4A3B-B825-F73393397FBB}"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152096429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BC2320-C94A-4A3B-B825-F73393397FBB}" type="datetimeFigureOut">
              <a:rPr lang="en-GB" smtClean="0"/>
              <a:t>12/02/2021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107803736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BC2320-C94A-4A3B-B825-F73393397FBB}" type="datetimeFigureOut">
              <a:rPr lang="en-GB" smtClean="0"/>
              <a:t>12/02/2021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39849146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C2320-C94A-4A3B-B825-F73393397FBB}" type="datetimeFigureOut">
              <a:rPr lang="en-GB" smtClean="0"/>
              <a:t>12/02/2021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48239660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EBC2320-C94A-4A3B-B825-F73393397FBB}"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16339641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EB7BE-7B6A-4081-9E7C-1ECBCC3C35FA}" type="slidenum">
              <a:rPr lang="fr-FR" smtClean="0"/>
              <a:pPr/>
              <a:t>‹#›</a:t>
            </a:fld>
            <a:endParaRPr lang="fr-FR"/>
          </a:p>
        </p:txBody>
      </p:sp>
      <p:sp>
        <p:nvSpPr>
          <p:cNvPr id="7" name="Title 6"/>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EBC2320-C94A-4A3B-B825-F73393397FBB}"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386158122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BC2320-C94A-4A3B-B825-F73393397FB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261015605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BC2320-C94A-4A3B-B825-F73393397FB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06E9CA-F21F-4F83-9B2A-74E086DADA95}" type="slidenum">
              <a:rPr lang="en-GB" smtClean="0"/>
              <a:t>‹#›</a:t>
            </a:fld>
            <a:endParaRPr lang="en-GB"/>
          </a:p>
        </p:txBody>
      </p:sp>
    </p:spTree>
    <p:extLst>
      <p:ext uri="{BB962C8B-B14F-4D97-AF65-F5344CB8AC3E}">
        <p14:creationId xmlns:p14="http://schemas.microsoft.com/office/powerpoint/2010/main" val="92020084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EB7BE-7B6A-4081-9E7C-1ECBCC3C35F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BEB7BE-7B6A-4081-9E7C-1ECBCC3C35FA}" type="slidenum">
              <a:rPr lang="fr-FR" smtClean="0"/>
              <a:pPr/>
              <a:t>‹#›</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BBEB7BE-7B6A-4081-9E7C-1ECBCC3C35F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BBEB7BE-7B6A-4081-9E7C-1ECBCC3C35F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BBEB7BE-7B6A-4081-9E7C-1ECBCC3C35F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BEB7BE-7B6A-4081-9E7C-1ECBCC3C35FA}" type="slidenum">
              <a:rPr lang="fr-FR" smtClean="0"/>
              <a:pPr/>
              <a:t>‹#›</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947877B-63FA-461E-B1FD-91437691BB2C}" type="datetimeFigureOut">
              <a:rPr lang="fr-FR" smtClean="0"/>
              <a:pPr/>
              <a:t>12/02/2021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BEB7BE-7B6A-4081-9E7C-1ECBCC3C35FA}" type="slidenum">
              <a:rPr lang="fr-FR" smtClean="0"/>
              <a:pPr/>
              <a:t>‹#›</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947877B-63FA-461E-B1FD-91437691BB2C}" type="datetimeFigureOut">
              <a:rPr lang="fr-FR" smtClean="0"/>
              <a:pPr/>
              <a:t>12/02/2021</a:t>
            </a:fld>
            <a:endParaRPr lang="fr-F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F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BBEB7BE-7B6A-4081-9E7C-1ECBCC3C35FA}" type="slidenum">
              <a:rPr lang="fr-FR" smtClean="0"/>
              <a:pPr/>
              <a:t>‹#›</a:t>
            </a:fld>
            <a:endParaRPr lang="fr-F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EBC2320-C94A-4A3B-B825-F73393397FBB}" type="datetimeFigureOut">
              <a:rPr lang="en-GB" smtClean="0"/>
              <a:t>12/02/2021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06E9CA-F21F-4F83-9B2A-74E086DADA95}" type="slidenum">
              <a:rPr lang="en-GB" smtClean="0"/>
              <a:t>‹#›</a:t>
            </a:fld>
            <a:endParaRPr lang="en-GB"/>
          </a:p>
        </p:txBody>
      </p:sp>
    </p:spTree>
    <p:extLst>
      <p:ext uri="{BB962C8B-B14F-4D97-AF65-F5344CB8AC3E}">
        <p14:creationId xmlns:p14="http://schemas.microsoft.com/office/powerpoint/2010/main" val="9589168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14333"/>
            <a:ext cx="5077484" cy="442932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lumMod val="95000"/>
                </a:prstClr>
              </a:solidFill>
              <a:effectLst/>
              <a:uLnTx/>
              <a:uFillTx/>
              <a:latin typeface="Calibri"/>
              <a:ea typeface="+mn-ea"/>
              <a:cs typeface="+mn-cs"/>
            </a:endParaRPr>
          </a:p>
        </p:txBody>
      </p:sp>
      <p:sp>
        <p:nvSpPr>
          <p:cNvPr id="2" name="Title 1"/>
          <p:cNvSpPr>
            <a:spLocks noGrp="1"/>
          </p:cNvSpPr>
          <p:nvPr>
            <p:ph type="ctrTitle"/>
          </p:nvPr>
        </p:nvSpPr>
        <p:spPr>
          <a:xfrm>
            <a:off x="179512" y="1412776"/>
            <a:ext cx="4104456" cy="3403360"/>
          </a:xfrm>
        </p:spPr>
        <p:txBody>
          <a:bodyPr>
            <a:normAutofit/>
          </a:bodyPr>
          <a:lstStyle/>
          <a:p>
            <a:pPr algn="l"/>
            <a:r>
              <a:rPr lang="en-US" sz="2550" b="1" dirty="0">
                <a:solidFill>
                  <a:srgbClr val="FFFFFF"/>
                </a:solidFill>
                <a:latin typeface="+mn-lt"/>
                <a:cs typeface="Arial" panose="020B0604020202020204" pitchFamily="34" charset="0"/>
              </a:rPr>
              <a:t>CLUSTER ABRIS/BNA</a:t>
            </a:r>
            <a:br>
              <a:rPr lang="en-US" sz="2550" b="1" dirty="0">
                <a:solidFill>
                  <a:srgbClr val="FFFFFF"/>
                </a:solidFill>
                <a:latin typeface="+mn-lt"/>
                <a:cs typeface="Arial" panose="020B0604020202020204" pitchFamily="34" charset="0"/>
              </a:rPr>
            </a:br>
            <a:br>
              <a:rPr lang="en-US" sz="2550" b="1" dirty="0">
                <a:solidFill>
                  <a:srgbClr val="FFFFFF"/>
                </a:solidFill>
                <a:latin typeface="+mn-lt"/>
                <a:cs typeface="Arial" panose="020B0604020202020204" pitchFamily="34" charset="0"/>
              </a:rPr>
            </a:br>
            <a:r>
              <a:rPr lang="fr-CH" sz="1500" b="1" dirty="0">
                <a:solidFill>
                  <a:srgbClr val="FFFFFF"/>
                </a:solidFill>
                <a:latin typeface="+mn-lt"/>
                <a:cs typeface="Arial" panose="020B0604020202020204" pitchFamily="34" charset="0"/>
              </a:rPr>
              <a:t>Présentation Bilan</a:t>
            </a:r>
            <a:br>
              <a:rPr lang="fr-CH" sz="1500" b="1" dirty="0">
                <a:solidFill>
                  <a:srgbClr val="FFFFFF"/>
                </a:solidFill>
                <a:latin typeface="+mn-lt"/>
                <a:cs typeface="Arial" panose="020B0604020202020204" pitchFamily="34" charset="0"/>
              </a:rPr>
            </a:br>
            <a:br>
              <a:rPr lang="fr-CH" sz="1500" b="1" dirty="0">
                <a:solidFill>
                  <a:srgbClr val="FFFFFF"/>
                </a:solidFill>
                <a:latin typeface="+mn-lt"/>
                <a:cs typeface="Arial" panose="020B0604020202020204" pitchFamily="34" charset="0"/>
              </a:rPr>
            </a:br>
            <a:r>
              <a:rPr lang="fr-CH" sz="1500" b="1" dirty="0">
                <a:solidFill>
                  <a:srgbClr val="FFFFFF"/>
                </a:solidFill>
                <a:latin typeface="+mn-lt"/>
                <a:cs typeface="Arial" panose="020B0604020202020204" pitchFamily="34" charset="0"/>
              </a:rPr>
              <a:t>09 Février 2021</a:t>
            </a:r>
            <a:br>
              <a:rPr lang="fr-CH" sz="1500" b="1" dirty="0">
                <a:solidFill>
                  <a:srgbClr val="FFFFFF"/>
                </a:solidFill>
                <a:latin typeface="+mn-lt"/>
                <a:cs typeface="Arial" panose="020B0604020202020204" pitchFamily="34" charset="0"/>
              </a:rPr>
            </a:br>
            <a:endParaRPr lang="en-GB" sz="1500" b="1" dirty="0">
              <a:solidFill>
                <a:srgbClr val="FFFFFF"/>
              </a:solidFill>
              <a:latin typeface="+mn-lt"/>
              <a:cs typeface="Arial" panose="020B0604020202020204" pitchFamily="34" charset="0"/>
            </a:endParaRPr>
          </a:p>
        </p:txBody>
      </p:sp>
      <p:pic>
        <p:nvPicPr>
          <p:cNvPr id="3" name="Image 2">
            <a:extLst>
              <a:ext uri="{FF2B5EF4-FFF2-40B4-BE49-F238E27FC236}">
                <a16:creationId xmlns:a16="http://schemas.microsoft.com/office/drawing/2014/main" id="{B11F004B-26EA-405E-9C7F-3742D1740717}"/>
              </a:ext>
            </a:extLst>
          </p:cNvPr>
          <p:cNvPicPr>
            <a:picLocks noChangeAspect="1"/>
          </p:cNvPicPr>
          <p:nvPr/>
        </p:nvPicPr>
        <p:blipFill>
          <a:blip r:embed="rId3"/>
          <a:stretch>
            <a:fillRect/>
          </a:stretch>
        </p:blipFill>
        <p:spPr>
          <a:xfrm>
            <a:off x="4107033" y="3114456"/>
            <a:ext cx="4890055" cy="1137731"/>
          </a:xfrm>
          <a:prstGeom prst="rect">
            <a:avLst/>
          </a:prstGeom>
        </p:spPr>
      </p:pic>
    </p:spTree>
    <p:extLst>
      <p:ext uri="{BB962C8B-B14F-4D97-AF65-F5344CB8AC3E}">
        <p14:creationId xmlns:p14="http://schemas.microsoft.com/office/powerpoint/2010/main" val="232416002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784976" cy="5112568"/>
          </a:xfrm>
        </p:spPr>
        <p:txBody>
          <a:bodyPr>
            <a:normAutofit/>
          </a:bodyPr>
          <a:lstStyle/>
          <a:p>
            <a:pPr marL="0" indent="0">
              <a:buNone/>
            </a:pPr>
            <a:endParaRPr lang="fr-FR" dirty="0"/>
          </a:p>
          <a:p>
            <a:r>
              <a:rPr lang="fr-FR" b="1" dirty="0"/>
              <a:t>Faire un plaidoyer pour plus de financement du secteur au regard des besoins énormes et récurrents;</a:t>
            </a:r>
          </a:p>
          <a:p>
            <a:pPr marL="0" indent="0">
              <a:buNone/>
            </a:pPr>
            <a:endParaRPr lang="fr-FR" b="1" dirty="0"/>
          </a:p>
          <a:p>
            <a:r>
              <a:rPr lang="fr-FR" b="1" dirty="0"/>
              <a:t>Stocker des abris d’urgence au moins dans le chef de lieu de  région pour une réponse rapide en cas d’urgence;</a:t>
            </a:r>
          </a:p>
          <a:p>
            <a:pPr marL="0" indent="0">
              <a:buNone/>
            </a:pPr>
            <a:endParaRPr lang="fr-FR" b="1" dirty="0"/>
          </a:p>
          <a:p>
            <a:r>
              <a:rPr lang="fr-FR" b="1" dirty="0"/>
              <a:t>Sensibiliser les populations pour un changement de comportement au respect des normes de l’urbanisation pour réduire les inondations.</a:t>
            </a:r>
          </a:p>
          <a:p>
            <a:endParaRPr lang="fr-FR" b="1" dirty="0"/>
          </a:p>
          <a:p>
            <a:endParaRPr lang="en-US" b="1" dirty="0"/>
          </a:p>
        </p:txBody>
      </p:sp>
      <p:sp>
        <p:nvSpPr>
          <p:cNvPr id="2" name="Title 1"/>
          <p:cNvSpPr>
            <a:spLocks noGrp="1"/>
          </p:cNvSpPr>
          <p:nvPr>
            <p:ph type="title"/>
          </p:nvPr>
        </p:nvSpPr>
        <p:spPr>
          <a:xfrm>
            <a:off x="467544" y="850702"/>
            <a:ext cx="8229600" cy="706090"/>
          </a:xfrm>
        </p:spPr>
        <p:txBody>
          <a:bodyPr>
            <a:normAutofit/>
          </a:bodyPr>
          <a:lstStyle/>
          <a:p>
            <a:r>
              <a:rPr lang="en-US" sz="3200" b="1" dirty="0">
                <a:solidFill>
                  <a:schemeClr val="bg1"/>
                </a:solidFill>
              </a:rPr>
              <a:t>RECOMMANDATIONS</a:t>
            </a:r>
          </a:p>
        </p:txBody>
      </p:sp>
    </p:spTree>
    <p:extLst>
      <p:ext uri="{BB962C8B-B14F-4D97-AF65-F5344CB8AC3E}">
        <p14:creationId xmlns:p14="http://schemas.microsoft.com/office/powerpoint/2010/main" val="140495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22E13B9-5878-4711-A122-7A7A345A99A7}"/>
              </a:ext>
            </a:extLst>
          </p:cNvPr>
          <p:cNvPicPr>
            <a:picLocks noChangeAspect="1"/>
          </p:cNvPicPr>
          <p:nvPr/>
        </p:nvPicPr>
        <p:blipFill rotWithShape="1">
          <a:blip r:embed="rId3"/>
          <a:srcRect b="22011"/>
          <a:stretch/>
        </p:blipFill>
        <p:spPr>
          <a:xfrm>
            <a:off x="4351141" y="1313425"/>
            <a:ext cx="3614339" cy="2135422"/>
          </a:xfrm>
          <a:prstGeom prst="rect">
            <a:avLst/>
          </a:prstGeom>
        </p:spPr>
      </p:pic>
      <p:sp>
        <p:nvSpPr>
          <p:cNvPr id="14" name="Titre 13">
            <a:extLst>
              <a:ext uri="{FF2B5EF4-FFF2-40B4-BE49-F238E27FC236}">
                <a16:creationId xmlns:a16="http://schemas.microsoft.com/office/drawing/2014/main" id="{157F9328-A194-44CA-BF2D-2A061617B015}"/>
              </a:ext>
            </a:extLst>
          </p:cNvPr>
          <p:cNvSpPr>
            <a:spLocks noGrp="1"/>
          </p:cNvSpPr>
          <p:nvPr>
            <p:ph type="title"/>
          </p:nvPr>
        </p:nvSpPr>
        <p:spPr/>
        <p:txBody>
          <a:bodyPr/>
          <a:lstStyle/>
          <a:p>
            <a:r>
              <a:rPr lang="fr-FR" dirty="0"/>
              <a:t>MERCI</a:t>
            </a:r>
            <a:endParaRPr lang="en-US" dirty="0"/>
          </a:p>
        </p:txBody>
      </p:sp>
      <p:pic>
        <p:nvPicPr>
          <p:cNvPr id="4" name="Espace réservé du contenu 8">
            <a:extLst>
              <a:ext uri="{FF2B5EF4-FFF2-40B4-BE49-F238E27FC236}">
                <a16:creationId xmlns:a16="http://schemas.microsoft.com/office/drawing/2014/main" id="{D6CC1D42-7E31-4E9C-B8C7-E580BA78A57E}"/>
              </a:ext>
            </a:extLst>
          </p:cNvPr>
          <p:cNvPicPr>
            <a:picLocks noGrp="1" noChangeAspect="1"/>
          </p:cNvPicPr>
          <p:nvPr>
            <p:ph idx="1"/>
          </p:nvPr>
        </p:nvPicPr>
        <p:blipFill rotWithShape="1">
          <a:blip r:embed="rId4"/>
          <a:srcRect t="22329" b="138"/>
          <a:stretch/>
        </p:blipFill>
        <p:spPr>
          <a:xfrm>
            <a:off x="251520" y="3448847"/>
            <a:ext cx="3614339" cy="2271052"/>
          </a:xfrm>
          <a:prstGeom prst="rect">
            <a:avLst/>
          </a:prstGeom>
        </p:spPr>
      </p:pic>
      <p:pic>
        <p:nvPicPr>
          <p:cNvPr id="5" name="Image 11">
            <a:extLst>
              <a:ext uri="{FF2B5EF4-FFF2-40B4-BE49-F238E27FC236}">
                <a16:creationId xmlns:a16="http://schemas.microsoft.com/office/drawing/2014/main" id="{CEF5BB33-EA19-4F03-9BD8-CD953D21B856}"/>
              </a:ext>
            </a:extLst>
          </p:cNvPr>
          <p:cNvPicPr>
            <a:picLocks noChangeAspect="1"/>
          </p:cNvPicPr>
          <p:nvPr/>
        </p:nvPicPr>
        <p:blipFill>
          <a:blip r:embed="rId5"/>
          <a:stretch>
            <a:fillRect/>
          </a:stretch>
        </p:blipFill>
        <p:spPr>
          <a:xfrm>
            <a:off x="323528" y="1313425"/>
            <a:ext cx="4006087" cy="2115575"/>
          </a:xfrm>
          <a:prstGeom prst="rect">
            <a:avLst/>
          </a:prstGeom>
        </p:spPr>
      </p:pic>
      <p:pic>
        <p:nvPicPr>
          <p:cNvPr id="6" name="Espace réservé du contenu 3">
            <a:extLst>
              <a:ext uri="{FF2B5EF4-FFF2-40B4-BE49-F238E27FC236}">
                <a16:creationId xmlns:a16="http://schemas.microsoft.com/office/drawing/2014/main" id="{D5547A17-6ABB-4B38-80A9-4420FB2CB103}"/>
              </a:ext>
            </a:extLst>
          </p:cNvPr>
          <p:cNvPicPr>
            <a:picLocks noChangeAspect="1"/>
          </p:cNvPicPr>
          <p:nvPr/>
        </p:nvPicPr>
        <p:blipFill>
          <a:blip r:embed="rId6"/>
          <a:stretch>
            <a:fillRect/>
          </a:stretch>
        </p:blipFill>
        <p:spPr>
          <a:xfrm>
            <a:off x="3887385" y="3429000"/>
            <a:ext cx="4078095" cy="2290900"/>
          </a:xfrm>
          <a:prstGeom prst="rect">
            <a:avLst/>
          </a:prstGeom>
        </p:spPr>
      </p:pic>
    </p:spTree>
    <p:extLst>
      <p:ext uri="{BB962C8B-B14F-4D97-AF65-F5344CB8AC3E}">
        <p14:creationId xmlns:p14="http://schemas.microsoft.com/office/powerpoint/2010/main" val="314791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79512" y="973778"/>
            <a:ext cx="8782842" cy="5440139"/>
          </a:xfrm>
        </p:spPr>
        <p:txBody>
          <a:bodyPr>
            <a:noAutofit/>
          </a:bodyPr>
          <a:lstStyle/>
          <a:p>
            <a:pPr marL="0" indent="0">
              <a:buNone/>
            </a:pPr>
            <a:endParaRPr lang="fr-FR" sz="800" b="1" dirty="0"/>
          </a:p>
          <a:p>
            <a:pPr indent="-256032">
              <a:buFont typeface="Wingdings" pitchFamily="2" charset="2"/>
              <a:buChar char="q"/>
              <a:defRPr/>
            </a:pPr>
            <a:r>
              <a:rPr lang="en-US" b="1" dirty="0"/>
              <a:t>STRUCTURES  ETATIQUES (03): </a:t>
            </a:r>
            <a:r>
              <a:rPr lang="en-US" dirty="0"/>
              <a:t>DRU, DRDSES, DRPC, </a:t>
            </a:r>
          </a:p>
          <a:p>
            <a:pPr indent="-256032">
              <a:buFont typeface="Wingdings" pitchFamily="2" charset="2"/>
              <a:buChar char="q"/>
              <a:defRPr/>
            </a:pPr>
            <a:r>
              <a:rPr lang="fr-FR" sz="2400" b="1" dirty="0"/>
              <a:t> </a:t>
            </a:r>
            <a:r>
              <a:rPr lang="en-US" b="1" dirty="0" err="1"/>
              <a:t>Agences</a:t>
            </a:r>
            <a:r>
              <a:rPr lang="en-US" b="1" dirty="0"/>
              <a:t> des Nations </a:t>
            </a:r>
            <a:r>
              <a:rPr lang="en-US" b="1" dirty="0" err="1"/>
              <a:t>Unies</a:t>
            </a:r>
            <a:r>
              <a:rPr lang="en-US" b="1" dirty="0"/>
              <a:t> (02)</a:t>
            </a:r>
            <a:r>
              <a:rPr lang="en-US" dirty="0"/>
              <a:t>: HCR, OIM.</a:t>
            </a:r>
          </a:p>
          <a:p>
            <a:pPr marL="18288" indent="0">
              <a:buNone/>
              <a:defRPr/>
            </a:pPr>
            <a:endParaRPr lang="en-US" dirty="0"/>
          </a:p>
          <a:p>
            <a:pPr marL="18288" indent="0">
              <a:buNone/>
              <a:defRPr/>
            </a:pPr>
            <a:endParaRPr lang="en-US" dirty="0"/>
          </a:p>
          <a:p>
            <a:pPr marL="18288" indent="0">
              <a:buNone/>
              <a:defRPr/>
            </a:pPr>
            <a:endParaRPr lang="en-US" dirty="0"/>
          </a:p>
          <a:p>
            <a:pPr indent="-256032">
              <a:buFont typeface="Wingdings" pitchFamily="2" charset="2"/>
              <a:buChar char="q"/>
              <a:defRPr/>
            </a:pPr>
            <a:endParaRPr lang="en-US" b="1" dirty="0"/>
          </a:p>
          <a:p>
            <a:pPr indent="-256032">
              <a:buFont typeface="Wingdings" pitchFamily="2" charset="2"/>
              <a:buChar char="q"/>
              <a:defRPr/>
            </a:pPr>
            <a:r>
              <a:rPr lang="en-US" b="1" dirty="0" err="1"/>
              <a:t>Organisations</a:t>
            </a:r>
            <a:r>
              <a:rPr lang="en-US" b="1" dirty="0"/>
              <a:t> </a:t>
            </a:r>
            <a:r>
              <a:rPr lang="en-US" b="1" dirty="0" err="1"/>
              <a:t>Internationales</a:t>
            </a:r>
            <a:r>
              <a:rPr lang="en-US" b="1" dirty="0"/>
              <a:t>: </a:t>
            </a:r>
            <a:r>
              <a:rPr lang="en-US" dirty="0"/>
              <a:t>NRC, CRS, Sol Int, Croix Rouge Lux/Croix Rouge </a:t>
            </a:r>
            <a:r>
              <a:rPr lang="en-US" dirty="0" err="1"/>
              <a:t>Malienne</a:t>
            </a:r>
            <a:r>
              <a:rPr lang="en-US" dirty="0"/>
              <a:t>, CICR.</a:t>
            </a:r>
          </a:p>
          <a:p>
            <a:pPr marL="18288" indent="0">
              <a:buNone/>
              <a:defRPr/>
            </a:pPr>
            <a:endParaRPr lang="en-US" dirty="0"/>
          </a:p>
          <a:p>
            <a:pPr marL="18288" indent="0">
              <a:buNone/>
              <a:defRPr/>
            </a:pPr>
            <a:endParaRPr lang="fr-FR" dirty="0"/>
          </a:p>
        </p:txBody>
      </p:sp>
      <p:sp>
        <p:nvSpPr>
          <p:cNvPr id="2" name="Titre 1"/>
          <p:cNvSpPr>
            <a:spLocks noGrp="1"/>
          </p:cNvSpPr>
          <p:nvPr>
            <p:ph type="title"/>
          </p:nvPr>
        </p:nvSpPr>
        <p:spPr>
          <a:xfrm>
            <a:off x="251520" y="159434"/>
            <a:ext cx="8640960" cy="432048"/>
          </a:xfrm>
        </p:spPr>
        <p:txBody>
          <a:bodyPr>
            <a:normAutofit fontScale="90000"/>
          </a:bodyPr>
          <a:lstStyle/>
          <a:p>
            <a:br>
              <a:rPr lang="fr-FR" sz="3200" b="1" dirty="0">
                <a:solidFill>
                  <a:schemeClr val="bg1"/>
                </a:solidFill>
              </a:rPr>
            </a:br>
            <a:r>
              <a:rPr lang="fr-FR" sz="3200" b="1" dirty="0">
                <a:solidFill>
                  <a:schemeClr val="bg1"/>
                </a:solidFill>
              </a:rPr>
              <a:t>Partenaires (10)</a:t>
            </a:r>
          </a:p>
        </p:txBody>
      </p:sp>
      <p:pic>
        <p:nvPicPr>
          <p:cNvPr id="4" name="Image 3">
            <a:extLst>
              <a:ext uri="{FF2B5EF4-FFF2-40B4-BE49-F238E27FC236}">
                <a16:creationId xmlns:a16="http://schemas.microsoft.com/office/drawing/2014/main" id="{A257E14E-226A-4304-9C6C-0C1642308D85}"/>
              </a:ext>
            </a:extLst>
          </p:cNvPr>
          <p:cNvPicPr>
            <a:picLocks noChangeAspect="1"/>
          </p:cNvPicPr>
          <p:nvPr/>
        </p:nvPicPr>
        <p:blipFill>
          <a:blip r:embed="rId3"/>
          <a:stretch>
            <a:fillRect/>
          </a:stretch>
        </p:blipFill>
        <p:spPr>
          <a:xfrm>
            <a:off x="283212" y="218207"/>
            <a:ext cx="1883183" cy="438146"/>
          </a:xfrm>
          <a:prstGeom prst="rect">
            <a:avLst/>
          </a:prstGeom>
        </p:spPr>
      </p:pic>
      <p:pic>
        <p:nvPicPr>
          <p:cNvPr id="6" name="Image 5">
            <a:extLst>
              <a:ext uri="{FF2B5EF4-FFF2-40B4-BE49-F238E27FC236}">
                <a16:creationId xmlns:a16="http://schemas.microsoft.com/office/drawing/2014/main" id="{D596CC71-936A-49EB-AF48-7BD0C3582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699" y="2205999"/>
            <a:ext cx="3194353" cy="1281351"/>
          </a:xfrm>
          <a:prstGeom prst="rect">
            <a:avLst/>
          </a:prstGeom>
        </p:spPr>
      </p:pic>
      <p:pic>
        <p:nvPicPr>
          <p:cNvPr id="9" name="Image 8">
            <a:extLst>
              <a:ext uri="{FF2B5EF4-FFF2-40B4-BE49-F238E27FC236}">
                <a16:creationId xmlns:a16="http://schemas.microsoft.com/office/drawing/2014/main" id="{3483E144-2D62-4E22-BE58-AC68968568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106" y="2276872"/>
            <a:ext cx="3810000" cy="914400"/>
          </a:xfrm>
          <a:prstGeom prst="rect">
            <a:avLst/>
          </a:prstGeom>
        </p:spPr>
      </p:pic>
      <p:pic>
        <p:nvPicPr>
          <p:cNvPr id="11" name="Image 10">
            <a:extLst>
              <a:ext uri="{FF2B5EF4-FFF2-40B4-BE49-F238E27FC236}">
                <a16:creationId xmlns:a16="http://schemas.microsoft.com/office/drawing/2014/main" id="{7C4C5D29-C098-41BD-93EA-4D523FC64F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5968" y="4767760"/>
            <a:ext cx="1253528" cy="1253528"/>
          </a:xfrm>
          <a:prstGeom prst="rect">
            <a:avLst/>
          </a:prstGeom>
        </p:spPr>
      </p:pic>
      <p:pic>
        <p:nvPicPr>
          <p:cNvPr id="13" name="Image 12">
            <a:extLst>
              <a:ext uri="{FF2B5EF4-FFF2-40B4-BE49-F238E27FC236}">
                <a16:creationId xmlns:a16="http://schemas.microsoft.com/office/drawing/2014/main" id="{F9BE6F24-6CE0-4EF6-8BC1-3FF8221756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8461" y="4845795"/>
            <a:ext cx="928502" cy="928502"/>
          </a:xfrm>
          <a:prstGeom prst="rect">
            <a:avLst/>
          </a:prstGeom>
        </p:spPr>
      </p:pic>
      <p:pic>
        <p:nvPicPr>
          <p:cNvPr id="15" name="Image 14">
            <a:extLst>
              <a:ext uri="{FF2B5EF4-FFF2-40B4-BE49-F238E27FC236}">
                <a16:creationId xmlns:a16="http://schemas.microsoft.com/office/drawing/2014/main" id="{CE376CD0-D6E8-4463-9B15-EF18634606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535" y="4932028"/>
            <a:ext cx="1764084" cy="756036"/>
          </a:xfrm>
          <a:prstGeom prst="rect">
            <a:avLst/>
          </a:prstGeom>
        </p:spPr>
      </p:pic>
      <p:pic>
        <p:nvPicPr>
          <p:cNvPr id="19" name="Image 18" descr="Une image contenant texte&#10;&#10;Description générée automatiquement">
            <a:extLst>
              <a:ext uri="{FF2B5EF4-FFF2-40B4-BE49-F238E27FC236}">
                <a16:creationId xmlns:a16="http://schemas.microsoft.com/office/drawing/2014/main" id="{60406074-13C6-4C67-A60F-D9CF624907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5866" y="4980768"/>
            <a:ext cx="2240989" cy="736486"/>
          </a:xfrm>
          <a:prstGeom prst="rect">
            <a:avLst/>
          </a:prstGeom>
        </p:spPr>
      </p:pic>
      <p:pic>
        <p:nvPicPr>
          <p:cNvPr id="21" name="Image 20">
            <a:extLst>
              <a:ext uri="{FF2B5EF4-FFF2-40B4-BE49-F238E27FC236}">
                <a16:creationId xmlns:a16="http://schemas.microsoft.com/office/drawing/2014/main" id="{37A0A09D-F909-4E30-B638-23235B2623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9742" y="4855616"/>
            <a:ext cx="1077802" cy="981488"/>
          </a:xfrm>
          <a:prstGeom prst="rect">
            <a:avLst/>
          </a:prstGeom>
        </p:spPr>
      </p:pic>
    </p:spTree>
    <p:extLst>
      <p:ext uri="{BB962C8B-B14F-4D97-AF65-F5344CB8AC3E}">
        <p14:creationId xmlns:p14="http://schemas.microsoft.com/office/powerpoint/2010/main" val="20885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45" y="859143"/>
            <a:ext cx="7827110" cy="736949"/>
          </a:xfrm>
        </p:spPr>
        <p:txBody>
          <a:bodyPr>
            <a:noAutofit/>
          </a:bodyPr>
          <a:lstStyle/>
          <a:p>
            <a:r>
              <a:rPr lang="fr-FR" sz="2700" b="1" dirty="0">
                <a:latin typeface="+mn-lt"/>
              </a:rPr>
              <a:t>Estimation des besoins de 2020 en Abris/ BNA</a:t>
            </a:r>
            <a:endParaRPr lang="en-GB" sz="2700" b="1" dirty="0">
              <a:latin typeface="+mn-lt"/>
            </a:endParaRPr>
          </a:p>
        </p:txBody>
      </p:sp>
      <p:pic>
        <p:nvPicPr>
          <p:cNvPr id="5" name="Image 4">
            <a:extLst>
              <a:ext uri="{FF2B5EF4-FFF2-40B4-BE49-F238E27FC236}">
                <a16:creationId xmlns:a16="http://schemas.microsoft.com/office/drawing/2014/main" id="{30062DED-C964-4B88-A7A8-96037E006F76}"/>
              </a:ext>
            </a:extLst>
          </p:cNvPr>
          <p:cNvPicPr>
            <a:picLocks noChangeAspect="1"/>
          </p:cNvPicPr>
          <p:nvPr/>
        </p:nvPicPr>
        <p:blipFill>
          <a:blip r:embed="rId3"/>
          <a:stretch>
            <a:fillRect/>
          </a:stretch>
        </p:blipFill>
        <p:spPr>
          <a:xfrm>
            <a:off x="-108520" y="2780928"/>
            <a:ext cx="9016353" cy="2808312"/>
          </a:xfrm>
          <a:prstGeom prst="rect">
            <a:avLst/>
          </a:prstGeom>
        </p:spPr>
      </p:pic>
    </p:spTree>
    <p:extLst>
      <p:ext uri="{BB962C8B-B14F-4D97-AF65-F5344CB8AC3E}">
        <p14:creationId xmlns:p14="http://schemas.microsoft.com/office/powerpoint/2010/main" val="52490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p:cNvSpPr txBox="1"/>
          <p:nvPr/>
        </p:nvSpPr>
        <p:spPr>
          <a:xfrm>
            <a:off x="3936218" y="2286267"/>
            <a:ext cx="1996059" cy="584775"/>
          </a:xfrm>
          <a:prstGeom prst="rect">
            <a:avLst/>
          </a:prstGeom>
          <a:noFill/>
        </p:spPr>
        <p:txBody>
          <a:bodyPr wrap="square" rtlCol="0">
            <a:spAutoFit/>
          </a:bodyPr>
          <a:lstStyle/>
          <a:p>
            <a:pPr>
              <a:defRPr/>
            </a:pPr>
            <a:endParaRPr lang="fr-FR" sz="1600" dirty="0">
              <a:latin typeface="Franklin Gothic Book" pitchFamily="34" charset="0"/>
              <a:cs typeface="Franklin Gothic Book"/>
            </a:endParaRPr>
          </a:p>
          <a:p>
            <a:endParaRPr lang="it-IT" sz="1600" dirty="0">
              <a:latin typeface="Franklin Gothic Medium" pitchFamily="34" charset="0"/>
              <a:cs typeface="Franklin Gothic Book"/>
            </a:endParaRPr>
          </a:p>
        </p:txBody>
      </p:sp>
      <p:sp>
        <p:nvSpPr>
          <p:cNvPr id="34" name="CasellaDiTesto 33"/>
          <p:cNvSpPr txBox="1"/>
          <p:nvPr/>
        </p:nvSpPr>
        <p:spPr>
          <a:xfrm>
            <a:off x="2267744" y="429474"/>
            <a:ext cx="4608512" cy="523220"/>
          </a:xfrm>
          <a:prstGeom prst="rect">
            <a:avLst/>
          </a:prstGeom>
          <a:noFill/>
        </p:spPr>
        <p:txBody>
          <a:bodyPr wrap="square" rtlCol="0">
            <a:spAutoFit/>
          </a:bodyPr>
          <a:lstStyle/>
          <a:p>
            <a:pPr algn="ctr"/>
            <a:r>
              <a:rPr lang="fr-FR" sz="20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REPONSE AUX BESOINS DE </a:t>
            </a:r>
            <a:r>
              <a:rPr lang="fr-FR" sz="28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2020</a:t>
            </a:r>
            <a:endParaRPr lang="fr-FR" sz="20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endParaRPr>
          </a:p>
        </p:txBody>
      </p:sp>
      <p:sp>
        <p:nvSpPr>
          <p:cNvPr id="3" name="Rectangle 2">
            <a:extLst>
              <a:ext uri="{FF2B5EF4-FFF2-40B4-BE49-F238E27FC236}">
                <a16:creationId xmlns:a16="http://schemas.microsoft.com/office/drawing/2014/main" id="{E81309CB-5A95-4932-8726-878E6DDEE8FB}"/>
              </a:ext>
            </a:extLst>
          </p:cNvPr>
          <p:cNvSpPr/>
          <p:nvPr/>
        </p:nvSpPr>
        <p:spPr>
          <a:xfrm>
            <a:off x="215516" y="2578654"/>
            <a:ext cx="8712968" cy="1800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Wingdings" panose="05000000000000000000" pitchFamily="2" charset="2"/>
              <a:buChar char="Ø"/>
              <a:defRPr/>
            </a:pPr>
            <a:r>
              <a:rPr lang="fr-FR" sz="2400" b="1" dirty="0">
                <a:solidFill>
                  <a:schemeClr val="tx1"/>
                </a:solidFill>
              </a:rPr>
              <a:t>300 maisons en banco ont réhabilitées</a:t>
            </a:r>
          </a:p>
          <a:p>
            <a:pPr marL="342900" indent="-342900" algn="just">
              <a:buFont typeface="Wingdings" panose="05000000000000000000" pitchFamily="2" charset="2"/>
              <a:buChar char="Ø"/>
              <a:defRPr/>
            </a:pPr>
            <a:r>
              <a:rPr lang="fr-FR" sz="2400" b="1" dirty="0">
                <a:solidFill>
                  <a:schemeClr val="tx1"/>
                </a:solidFill>
              </a:rPr>
              <a:t>400 kits/matériaux pour cases végétales ont été distribués</a:t>
            </a:r>
          </a:p>
          <a:p>
            <a:pPr marL="342900" indent="-342900" algn="just">
              <a:buFont typeface="Wingdings" panose="05000000000000000000" pitchFamily="2" charset="2"/>
              <a:buChar char="Ø"/>
              <a:defRPr/>
            </a:pPr>
            <a:r>
              <a:rPr lang="fr-FR" sz="2400" b="1" dirty="0">
                <a:solidFill>
                  <a:schemeClr val="tx1"/>
                </a:solidFill>
              </a:rPr>
              <a:t>122 cases destinées aux milieux humides ont été distribuées</a:t>
            </a:r>
          </a:p>
          <a:p>
            <a:pPr marL="342900" indent="-342900" algn="just">
              <a:buFont typeface="Wingdings" panose="05000000000000000000" pitchFamily="2" charset="2"/>
              <a:buChar char="Ø"/>
              <a:defRPr/>
            </a:pPr>
            <a:r>
              <a:rPr lang="fr-FR" sz="2400" b="1" dirty="0">
                <a:solidFill>
                  <a:schemeClr val="tx1"/>
                </a:solidFill>
              </a:rPr>
              <a:t>700  kits NFI (composés d’articles divers) ont été distribués</a:t>
            </a:r>
          </a:p>
        </p:txBody>
      </p:sp>
      <p:pic>
        <p:nvPicPr>
          <p:cNvPr id="9" name="Image 8">
            <a:extLst>
              <a:ext uri="{FF2B5EF4-FFF2-40B4-BE49-F238E27FC236}">
                <a16:creationId xmlns:a16="http://schemas.microsoft.com/office/drawing/2014/main" id="{A0C656F0-B2F4-409B-A3B7-C7E871FBC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678" y="1605445"/>
            <a:ext cx="2530806" cy="618032"/>
          </a:xfrm>
          <a:prstGeom prst="rect">
            <a:avLst/>
          </a:prstGeom>
        </p:spPr>
      </p:pic>
      <p:pic>
        <p:nvPicPr>
          <p:cNvPr id="12" name="Image 11">
            <a:extLst>
              <a:ext uri="{FF2B5EF4-FFF2-40B4-BE49-F238E27FC236}">
                <a16:creationId xmlns:a16="http://schemas.microsoft.com/office/drawing/2014/main" id="{FBB61C69-F652-42AC-BF6B-B9C6FE6B3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484" y="1503984"/>
            <a:ext cx="1022929" cy="1022929"/>
          </a:xfrm>
          <a:prstGeom prst="rect">
            <a:avLst/>
          </a:prstGeom>
        </p:spPr>
      </p:pic>
      <p:pic>
        <p:nvPicPr>
          <p:cNvPr id="14" name="Image 13">
            <a:extLst>
              <a:ext uri="{FF2B5EF4-FFF2-40B4-BE49-F238E27FC236}">
                <a16:creationId xmlns:a16="http://schemas.microsoft.com/office/drawing/2014/main" id="{FDAD11E2-3E18-4030-BACD-DD724B402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413" y="1503984"/>
            <a:ext cx="2785864" cy="820955"/>
          </a:xfrm>
          <a:prstGeom prst="rect">
            <a:avLst/>
          </a:prstGeom>
        </p:spPr>
      </p:pic>
      <p:sp>
        <p:nvSpPr>
          <p:cNvPr id="15" name="Rectangle 14">
            <a:extLst>
              <a:ext uri="{FF2B5EF4-FFF2-40B4-BE49-F238E27FC236}">
                <a16:creationId xmlns:a16="http://schemas.microsoft.com/office/drawing/2014/main" id="{42FABF16-D4FD-43C1-B011-1F2498070622}"/>
              </a:ext>
            </a:extLst>
          </p:cNvPr>
          <p:cNvSpPr/>
          <p:nvPr/>
        </p:nvSpPr>
        <p:spPr>
          <a:xfrm>
            <a:off x="524420" y="1605445"/>
            <a:ext cx="1800200" cy="61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a:latin typeface="Aharoni" panose="02010803020104030203" pitchFamily="2" charset="-79"/>
                <a:cs typeface="Aharoni" panose="02010803020104030203" pitchFamily="2" charset="-79"/>
              </a:rPr>
              <a:t>DRDSES</a:t>
            </a:r>
            <a:endParaRPr lang="en-US" sz="2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0002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p:cNvSpPr txBox="1"/>
          <p:nvPr/>
        </p:nvSpPr>
        <p:spPr>
          <a:xfrm>
            <a:off x="3936218" y="2286267"/>
            <a:ext cx="1996059" cy="584775"/>
          </a:xfrm>
          <a:prstGeom prst="rect">
            <a:avLst/>
          </a:prstGeom>
          <a:noFill/>
        </p:spPr>
        <p:txBody>
          <a:bodyPr wrap="square" rtlCol="0">
            <a:spAutoFit/>
          </a:bodyPr>
          <a:lstStyle/>
          <a:p>
            <a:pPr>
              <a:defRPr/>
            </a:pPr>
            <a:endParaRPr lang="fr-FR" sz="1600" dirty="0">
              <a:latin typeface="Franklin Gothic Book" pitchFamily="34" charset="0"/>
              <a:cs typeface="Franklin Gothic Book"/>
            </a:endParaRPr>
          </a:p>
          <a:p>
            <a:endParaRPr lang="it-IT" sz="1600" dirty="0">
              <a:latin typeface="Franklin Gothic Medium" pitchFamily="34" charset="0"/>
              <a:cs typeface="Franklin Gothic Book"/>
            </a:endParaRPr>
          </a:p>
        </p:txBody>
      </p:sp>
      <p:sp>
        <p:nvSpPr>
          <p:cNvPr id="34" name="CasellaDiTesto 33"/>
          <p:cNvSpPr txBox="1"/>
          <p:nvPr/>
        </p:nvSpPr>
        <p:spPr>
          <a:xfrm>
            <a:off x="179512" y="836712"/>
            <a:ext cx="4608512" cy="523220"/>
          </a:xfrm>
          <a:prstGeom prst="rect">
            <a:avLst/>
          </a:prstGeom>
          <a:noFill/>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EN REPONSE AUX BESOINS DE </a:t>
            </a:r>
            <a:r>
              <a:rPr lang="fr-FR" sz="28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2020</a:t>
            </a:r>
            <a:endParaRPr lang="fr-FR" sz="20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endParaRPr>
          </a:p>
        </p:txBody>
      </p:sp>
      <p:sp>
        <p:nvSpPr>
          <p:cNvPr id="3" name="Rectangle 2">
            <a:extLst>
              <a:ext uri="{FF2B5EF4-FFF2-40B4-BE49-F238E27FC236}">
                <a16:creationId xmlns:a16="http://schemas.microsoft.com/office/drawing/2014/main" id="{E81309CB-5A95-4932-8726-878E6DDEE8FB}"/>
              </a:ext>
            </a:extLst>
          </p:cNvPr>
          <p:cNvSpPr/>
          <p:nvPr/>
        </p:nvSpPr>
        <p:spPr>
          <a:xfrm>
            <a:off x="215516" y="3496062"/>
            <a:ext cx="8712968" cy="1800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Wingdings" panose="05000000000000000000" pitchFamily="2" charset="2"/>
              <a:buChar char="Ø"/>
              <a:defRPr/>
            </a:pPr>
            <a:r>
              <a:rPr lang="fr-FR" sz="2800" b="1" dirty="0">
                <a:solidFill>
                  <a:schemeClr val="tx1"/>
                </a:solidFill>
              </a:rPr>
              <a:t>12 894 ménages ont été assistés en BNA, soit 69 593 individus</a:t>
            </a:r>
          </a:p>
          <a:p>
            <a:pPr marL="342900" indent="-342900" algn="just">
              <a:buFont typeface="Wingdings" panose="05000000000000000000" pitchFamily="2" charset="2"/>
              <a:buChar char="Ø"/>
              <a:defRPr/>
            </a:pPr>
            <a:r>
              <a:rPr lang="fr-FR" sz="2800" b="1" dirty="0">
                <a:solidFill>
                  <a:schemeClr val="tx1"/>
                </a:solidFill>
              </a:rPr>
              <a:t>2 378 ménages, soit 15 843 individus, ont été assistés en abris d’urgence</a:t>
            </a:r>
          </a:p>
        </p:txBody>
      </p:sp>
      <p:sp>
        <p:nvSpPr>
          <p:cNvPr id="2" name="Rectangle 1">
            <a:extLst>
              <a:ext uri="{FF2B5EF4-FFF2-40B4-BE49-F238E27FC236}">
                <a16:creationId xmlns:a16="http://schemas.microsoft.com/office/drawing/2014/main" id="{566F0055-D530-48CE-BB4D-6B239A41FE19}"/>
              </a:ext>
            </a:extLst>
          </p:cNvPr>
          <p:cNvSpPr/>
          <p:nvPr/>
        </p:nvSpPr>
        <p:spPr>
          <a:xfrm>
            <a:off x="2037919" y="1375836"/>
            <a:ext cx="4392488"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latin typeface="Aharoni" panose="02010803020104030203" pitchFamily="2" charset="-79"/>
                <a:cs typeface="Aharoni" panose="02010803020104030203" pitchFamily="2" charset="-79"/>
              </a:rPr>
              <a:t>Par les acteurs RRM</a:t>
            </a:r>
            <a:endParaRPr lang="en-US" sz="3200" b="1" dirty="0">
              <a:latin typeface="Aharoni" panose="02010803020104030203" pitchFamily="2" charset="-79"/>
              <a:cs typeface="Aharoni" panose="02010803020104030203" pitchFamily="2" charset="-79"/>
            </a:endParaRPr>
          </a:p>
        </p:txBody>
      </p:sp>
      <p:pic>
        <p:nvPicPr>
          <p:cNvPr id="5" name="Image 4">
            <a:extLst>
              <a:ext uri="{FF2B5EF4-FFF2-40B4-BE49-F238E27FC236}">
                <a16:creationId xmlns:a16="http://schemas.microsoft.com/office/drawing/2014/main" id="{207FBA0E-6D06-4B20-B336-3D719D070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58" y="2099009"/>
            <a:ext cx="1801410" cy="772033"/>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87A8DCCD-BC61-4338-B81B-4B4B9CF6A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331" y="2002115"/>
            <a:ext cx="3059832" cy="1005593"/>
          </a:xfrm>
          <a:prstGeom prst="rect">
            <a:avLst/>
          </a:prstGeom>
        </p:spPr>
      </p:pic>
      <p:pic>
        <p:nvPicPr>
          <p:cNvPr id="10" name="Image 9">
            <a:extLst>
              <a:ext uri="{FF2B5EF4-FFF2-40B4-BE49-F238E27FC236}">
                <a16:creationId xmlns:a16="http://schemas.microsoft.com/office/drawing/2014/main" id="{85061EFE-5C59-41B4-8BC8-945DECA77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1869274"/>
            <a:ext cx="1332865" cy="1213758"/>
          </a:xfrm>
          <a:prstGeom prst="rect">
            <a:avLst/>
          </a:prstGeom>
        </p:spPr>
      </p:pic>
    </p:spTree>
    <p:extLst>
      <p:ext uri="{BB962C8B-B14F-4D97-AF65-F5344CB8AC3E}">
        <p14:creationId xmlns:p14="http://schemas.microsoft.com/office/powerpoint/2010/main" val="353246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asellaDiTesto 33"/>
          <p:cNvSpPr txBox="1"/>
          <p:nvPr/>
        </p:nvSpPr>
        <p:spPr>
          <a:xfrm>
            <a:off x="179512" y="836712"/>
            <a:ext cx="4608512" cy="646331"/>
          </a:xfrm>
          <a:prstGeom prst="rect">
            <a:avLst/>
          </a:prstGeom>
          <a:noFill/>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REPONSES A LA COVID </a:t>
            </a:r>
            <a:r>
              <a:rPr lang="fr-FR" sz="36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19</a:t>
            </a:r>
            <a:endParaRPr lang="fr-FR" sz="20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endParaRPr>
          </a:p>
        </p:txBody>
      </p:sp>
      <p:sp>
        <p:nvSpPr>
          <p:cNvPr id="3" name="Rectangle 2">
            <a:extLst>
              <a:ext uri="{FF2B5EF4-FFF2-40B4-BE49-F238E27FC236}">
                <a16:creationId xmlns:a16="http://schemas.microsoft.com/office/drawing/2014/main" id="{E81309CB-5A95-4932-8726-878E6DDEE8FB}"/>
              </a:ext>
            </a:extLst>
          </p:cNvPr>
          <p:cNvSpPr/>
          <p:nvPr/>
        </p:nvSpPr>
        <p:spPr>
          <a:xfrm>
            <a:off x="179512" y="1628800"/>
            <a:ext cx="8712968" cy="2694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Wingdings" panose="05000000000000000000" pitchFamily="2" charset="2"/>
              <a:buChar char="Ø"/>
              <a:defRPr/>
            </a:pPr>
            <a:r>
              <a:rPr lang="fr-FR" sz="2200" b="1" dirty="0">
                <a:solidFill>
                  <a:schemeClr val="tx1"/>
                </a:solidFill>
              </a:rPr>
              <a:t>Appui en kits  de prévention COVID-19 d’une valeur de 19 448 000 FCFA au comité régional de Crise présidé par le Gouverneur par le HCR ( 1000 bidons d’eau de javel, 1000 bidons de savons liquide et 2000 de savons ménage, 1200 gels, 1500 seaux, 20 fontaines, 200 lunettes de protection, 300 paires de gants, 600 poubelles, 20 appareils pulvérisateurs  </a:t>
            </a:r>
            <a:r>
              <a:rPr lang="fr-FR" sz="2200" b="1" dirty="0" err="1">
                <a:solidFill>
                  <a:schemeClr val="tx1"/>
                </a:solidFill>
              </a:rPr>
              <a:t>etc</a:t>
            </a:r>
            <a:r>
              <a:rPr lang="fr-FR" sz="2200" b="1" dirty="0">
                <a:solidFill>
                  <a:schemeClr val="tx1"/>
                </a:solidFill>
              </a:rPr>
              <a:t>)</a:t>
            </a:r>
          </a:p>
        </p:txBody>
      </p:sp>
      <p:pic>
        <p:nvPicPr>
          <p:cNvPr id="4" name="Image 3">
            <a:extLst>
              <a:ext uri="{FF2B5EF4-FFF2-40B4-BE49-F238E27FC236}">
                <a16:creationId xmlns:a16="http://schemas.microsoft.com/office/drawing/2014/main" id="{FAFB9F72-7610-441F-91B2-4FFF1E80E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816" y="596008"/>
            <a:ext cx="3810000" cy="914400"/>
          </a:xfrm>
          <a:prstGeom prst="rect">
            <a:avLst/>
          </a:prstGeom>
        </p:spPr>
      </p:pic>
      <p:sp>
        <p:nvSpPr>
          <p:cNvPr id="5" name="Rectangle 4">
            <a:extLst>
              <a:ext uri="{FF2B5EF4-FFF2-40B4-BE49-F238E27FC236}">
                <a16:creationId xmlns:a16="http://schemas.microsoft.com/office/drawing/2014/main" id="{2C6B59DF-F80E-49FA-BF42-19B87648A8A6}"/>
              </a:ext>
            </a:extLst>
          </p:cNvPr>
          <p:cNvSpPr/>
          <p:nvPr/>
        </p:nvSpPr>
        <p:spPr>
          <a:xfrm>
            <a:off x="179512" y="4611124"/>
            <a:ext cx="6120680" cy="16981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Wingdings" panose="05000000000000000000" pitchFamily="2" charset="2"/>
              <a:buChar char="Ø"/>
              <a:defRPr/>
            </a:pPr>
            <a:r>
              <a:rPr lang="fr-FR" sz="2200" b="1" dirty="0">
                <a:solidFill>
                  <a:schemeClr val="tx1"/>
                </a:solidFill>
              </a:rPr>
              <a:t>Sensibilisation de 654 ménages bénéficiaires d’abris courant l’</a:t>
            </a:r>
            <a:r>
              <a:rPr lang="fr-FR" sz="2200" b="1" dirty="0" err="1">
                <a:solidFill>
                  <a:schemeClr val="tx1"/>
                </a:solidFill>
              </a:rPr>
              <a:t>operation</a:t>
            </a:r>
            <a:r>
              <a:rPr lang="fr-FR" sz="2200" b="1" dirty="0">
                <a:solidFill>
                  <a:schemeClr val="tx1"/>
                </a:solidFill>
              </a:rPr>
              <a:t> d’identification,  sur la prévention de la COVID par les volontaires de la CRM.</a:t>
            </a:r>
          </a:p>
        </p:txBody>
      </p:sp>
      <p:pic>
        <p:nvPicPr>
          <p:cNvPr id="8" name="Image 7">
            <a:extLst>
              <a:ext uri="{FF2B5EF4-FFF2-40B4-BE49-F238E27FC236}">
                <a16:creationId xmlns:a16="http://schemas.microsoft.com/office/drawing/2014/main" id="{CC286BFC-F289-43D1-A361-3FA55233E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323593"/>
            <a:ext cx="2143125" cy="2143125"/>
          </a:xfrm>
          <a:prstGeom prst="rect">
            <a:avLst/>
          </a:prstGeom>
        </p:spPr>
      </p:pic>
    </p:spTree>
    <p:extLst>
      <p:ext uri="{BB962C8B-B14F-4D97-AF65-F5344CB8AC3E}">
        <p14:creationId xmlns:p14="http://schemas.microsoft.com/office/powerpoint/2010/main" val="1148894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p:cNvSpPr txBox="1"/>
          <p:nvPr/>
        </p:nvSpPr>
        <p:spPr>
          <a:xfrm>
            <a:off x="3923928" y="1883760"/>
            <a:ext cx="1996059" cy="584775"/>
          </a:xfrm>
          <a:prstGeom prst="rect">
            <a:avLst/>
          </a:prstGeom>
          <a:noFill/>
        </p:spPr>
        <p:txBody>
          <a:bodyPr wrap="square" rtlCol="0">
            <a:spAutoFit/>
          </a:bodyPr>
          <a:lstStyle/>
          <a:p>
            <a:pPr>
              <a:defRPr/>
            </a:pPr>
            <a:endParaRPr lang="fr-FR" sz="1600" dirty="0">
              <a:latin typeface="Franklin Gothic Book" pitchFamily="34" charset="0"/>
              <a:cs typeface="Franklin Gothic Book"/>
            </a:endParaRPr>
          </a:p>
          <a:p>
            <a:endParaRPr lang="it-IT" sz="1600" dirty="0">
              <a:latin typeface="Franklin Gothic Medium" pitchFamily="34" charset="0"/>
              <a:cs typeface="Franklin Gothic Book"/>
            </a:endParaRPr>
          </a:p>
        </p:txBody>
      </p:sp>
      <p:sp>
        <p:nvSpPr>
          <p:cNvPr id="34" name="CasellaDiTesto 33"/>
          <p:cNvSpPr txBox="1"/>
          <p:nvPr/>
        </p:nvSpPr>
        <p:spPr>
          <a:xfrm>
            <a:off x="827584" y="260648"/>
            <a:ext cx="4608512" cy="523220"/>
          </a:xfrm>
          <a:prstGeom prst="rect">
            <a:avLst/>
          </a:prstGeom>
          <a:noFill/>
        </p:spPr>
        <p:txBody>
          <a:bodyPr wrap="square" rtlCol="0">
            <a:spAutoFit/>
          </a:bodyPr>
          <a:lstStyle/>
          <a:p>
            <a:r>
              <a:rPr lang="fr-FR" sz="20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EN REPONSE AUX BESOINS DE </a:t>
            </a:r>
            <a:r>
              <a:rPr lang="fr-FR" sz="28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2020</a:t>
            </a:r>
            <a:endParaRPr lang="fr-FR" sz="2000" b="1" dirty="0">
              <a:solidFill>
                <a:schemeClr val="bg1"/>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endParaRPr>
          </a:p>
        </p:txBody>
      </p:sp>
      <p:sp>
        <p:nvSpPr>
          <p:cNvPr id="3" name="Rectangle 2">
            <a:extLst>
              <a:ext uri="{FF2B5EF4-FFF2-40B4-BE49-F238E27FC236}">
                <a16:creationId xmlns:a16="http://schemas.microsoft.com/office/drawing/2014/main" id="{E81309CB-5A95-4932-8726-878E6DDEE8FB}"/>
              </a:ext>
            </a:extLst>
          </p:cNvPr>
          <p:cNvSpPr/>
          <p:nvPr/>
        </p:nvSpPr>
        <p:spPr>
          <a:xfrm>
            <a:off x="215516" y="1499727"/>
            <a:ext cx="8712968" cy="35283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defRPr/>
            </a:pPr>
            <a:endParaRPr lang="fr-FR" sz="2800" b="1" dirty="0">
              <a:solidFill>
                <a:schemeClr val="tx1"/>
              </a:solidFill>
            </a:endParaRPr>
          </a:p>
          <a:p>
            <a:pPr marL="342900" indent="-342900" algn="just">
              <a:buFont typeface="Wingdings" panose="05000000000000000000" pitchFamily="2" charset="2"/>
              <a:buChar char="Ø"/>
              <a:defRPr/>
            </a:pPr>
            <a:r>
              <a:rPr lang="fr-FR" sz="2800" b="1" dirty="0">
                <a:solidFill>
                  <a:schemeClr val="tx1"/>
                </a:solidFill>
              </a:rPr>
              <a:t>Sensibilisation et distribution de kit COVID a 9628 ménages de 51092 individus par les acteurs RRM</a:t>
            </a:r>
          </a:p>
          <a:p>
            <a:pPr algn="just">
              <a:defRPr/>
            </a:pPr>
            <a:r>
              <a:rPr lang="fr-FR" sz="2800" b="1" dirty="0">
                <a:solidFill>
                  <a:schemeClr val="tx1"/>
                </a:solidFill>
              </a:rPr>
              <a:t>                             </a:t>
            </a:r>
          </a:p>
          <a:p>
            <a:pPr algn="just">
              <a:defRPr/>
            </a:pPr>
            <a:endParaRPr lang="fr-FR" sz="2800" b="1" dirty="0">
              <a:solidFill>
                <a:schemeClr val="tx1"/>
              </a:solidFill>
            </a:endParaRPr>
          </a:p>
          <a:p>
            <a:pPr algn="just">
              <a:defRPr/>
            </a:pPr>
            <a:endParaRPr lang="fr-FR" sz="2800" b="1" dirty="0">
              <a:solidFill>
                <a:schemeClr val="tx1"/>
              </a:solidFill>
            </a:endParaRPr>
          </a:p>
          <a:p>
            <a:pPr marL="342900" indent="-342900" algn="just">
              <a:buFont typeface="Wingdings" panose="05000000000000000000" pitchFamily="2" charset="2"/>
              <a:buChar char="Ø"/>
              <a:defRPr/>
            </a:pPr>
            <a:r>
              <a:rPr lang="fr-FR" sz="2800" b="1" dirty="0">
                <a:solidFill>
                  <a:schemeClr val="tx1"/>
                </a:solidFill>
              </a:rPr>
              <a:t>119 kits dignité ont été distribués aux migrants en transit dans la région de Tombouctou.</a:t>
            </a:r>
          </a:p>
          <a:p>
            <a:pPr marL="342900" indent="-342900" algn="just">
              <a:buFont typeface="Wingdings" panose="05000000000000000000" pitchFamily="2" charset="2"/>
              <a:buChar char="Ø"/>
              <a:defRPr/>
            </a:pPr>
            <a:r>
              <a:rPr lang="fr-FR" sz="2800" b="1" dirty="0">
                <a:solidFill>
                  <a:schemeClr val="tx1"/>
                </a:solidFill>
              </a:rPr>
              <a:t>12798 migrants, sensibilisés sur la COVID 19</a:t>
            </a:r>
          </a:p>
          <a:p>
            <a:pPr marL="342900" indent="-342900" algn="just">
              <a:buFont typeface="Wingdings" panose="05000000000000000000" pitchFamily="2" charset="2"/>
              <a:buChar char="Ø"/>
              <a:defRPr/>
            </a:pPr>
            <a:r>
              <a:rPr lang="fr-FR" sz="2800" b="1" dirty="0">
                <a:solidFill>
                  <a:schemeClr val="tx1"/>
                </a:solidFill>
              </a:rPr>
              <a:t>Distribution de 100 masques faciales, 400 paires de gants, 24 flacons de gel hydrologique, 4 dispositifs de lavage de main, 69 flacons d’eau de javel, 36 flacons de savon liquide au niveau des 02 centres d’hébergement des migrants, </a:t>
            </a:r>
          </a:p>
        </p:txBody>
      </p:sp>
      <p:pic>
        <p:nvPicPr>
          <p:cNvPr id="6" name="Image 5">
            <a:extLst>
              <a:ext uri="{FF2B5EF4-FFF2-40B4-BE49-F238E27FC236}">
                <a16:creationId xmlns:a16="http://schemas.microsoft.com/office/drawing/2014/main" id="{325DCF31-8B17-436F-B964-66B0BD6E4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5877272"/>
            <a:ext cx="1981804" cy="794961"/>
          </a:xfrm>
          <a:prstGeom prst="rect">
            <a:avLst/>
          </a:prstGeom>
        </p:spPr>
      </p:pic>
      <p:pic>
        <p:nvPicPr>
          <p:cNvPr id="7" name="Image 5">
            <a:extLst>
              <a:ext uri="{FF2B5EF4-FFF2-40B4-BE49-F238E27FC236}">
                <a16:creationId xmlns:a16="http://schemas.microsoft.com/office/drawing/2014/main" id="{ABC2415F-942E-4202-8328-588FCB19B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16" y="1494740"/>
            <a:ext cx="1995502" cy="855215"/>
          </a:xfrm>
          <a:prstGeom prst="rect">
            <a:avLst/>
          </a:prstGeom>
        </p:spPr>
      </p:pic>
      <p:pic>
        <p:nvPicPr>
          <p:cNvPr id="8" name="Image 8" descr="Une image contenant texte&#10;&#10;Description générée automatiquement">
            <a:extLst>
              <a:ext uri="{FF2B5EF4-FFF2-40B4-BE49-F238E27FC236}">
                <a16:creationId xmlns:a16="http://schemas.microsoft.com/office/drawing/2014/main" id="{C8F251C6-B86C-46BB-811F-0F0B140E6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1637100"/>
            <a:ext cx="2712001" cy="891281"/>
          </a:xfrm>
          <a:prstGeom prst="rect">
            <a:avLst/>
          </a:prstGeom>
        </p:spPr>
      </p:pic>
      <p:pic>
        <p:nvPicPr>
          <p:cNvPr id="9" name="Image 10">
            <a:extLst>
              <a:ext uri="{FF2B5EF4-FFF2-40B4-BE49-F238E27FC236}">
                <a16:creationId xmlns:a16="http://schemas.microsoft.com/office/drawing/2014/main" id="{2680803F-8D05-4D7B-8B19-72D55753BE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0497" y="1494740"/>
            <a:ext cx="1271330" cy="1157722"/>
          </a:xfrm>
          <a:prstGeom prst="rect">
            <a:avLst/>
          </a:prstGeom>
        </p:spPr>
      </p:pic>
    </p:spTree>
    <p:extLst>
      <p:ext uri="{BB962C8B-B14F-4D97-AF65-F5344CB8AC3E}">
        <p14:creationId xmlns:p14="http://schemas.microsoft.com/office/powerpoint/2010/main" val="1848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67" y="692696"/>
            <a:ext cx="7827110" cy="736949"/>
          </a:xfrm>
        </p:spPr>
        <p:txBody>
          <a:bodyPr>
            <a:noAutofit/>
          </a:bodyPr>
          <a:lstStyle/>
          <a:p>
            <a:r>
              <a:rPr lang="fr-FR" sz="2700" b="1" dirty="0">
                <a:latin typeface="+mn-lt"/>
              </a:rPr>
              <a:t>ESTIMATIONS POUR 2021 (Cluster régional)</a:t>
            </a:r>
            <a:endParaRPr lang="en-GB" sz="2700" b="1" dirty="0">
              <a:latin typeface="+mn-lt"/>
            </a:endParaRPr>
          </a:p>
        </p:txBody>
      </p:sp>
      <p:pic>
        <p:nvPicPr>
          <p:cNvPr id="4" name="Image 3">
            <a:extLst>
              <a:ext uri="{FF2B5EF4-FFF2-40B4-BE49-F238E27FC236}">
                <a16:creationId xmlns:a16="http://schemas.microsoft.com/office/drawing/2014/main" id="{3327EB2F-BBE9-4798-A314-31D97F691D0B}"/>
              </a:ext>
            </a:extLst>
          </p:cNvPr>
          <p:cNvPicPr>
            <a:picLocks noChangeAspect="1"/>
          </p:cNvPicPr>
          <p:nvPr/>
        </p:nvPicPr>
        <p:blipFill rotWithShape="1">
          <a:blip r:embed="rId3"/>
          <a:srcRect l="14857" r="14857" b="15258"/>
          <a:stretch/>
        </p:blipFill>
        <p:spPr>
          <a:xfrm>
            <a:off x="771522" y="2636912"/>
            <a:ext cx="7600955" cy="2557248"/>
          </a:xfrm>
          <a:prstGeom prst="rect">
            <a:avLst/>
          </a:prstGeom>
        </p:spPr>
      </p:pic>
    </p:spTree>
    <p:extLst>
      <p:ext uri="{BB962C8B-B14F-4D97-AF65-F5344CB8AC3E}">
        <p14:creationId xmlns:p14="http://schemas.microsoft.com/office/powerpoint/2010/main" val="33391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024" y="1412776"/>
            <a:ext cx="8784976" cy="4896544"/>
          </a:xfrm>
        </p:spPr>
        <p:txBody>
          <a:bodyPr>
            <a:normAutofit/>
          </a:bodyPr>
          <a:lstStyle/>
          <a:p>
            <a:pPr marL="0" indent="0">
              <a:buNone/>
            </a:pPr>
            <a:endParaRPr lang="fr-FR" dirty="0"/>
          </a:p>
          <a:p>
            <a:r>
              <a:rPr lang="fr-FR" b="1" dirty="0"/>
              <a:t>L’insécurité limitant l’accès à certaines zones d'intervention; </a:t>
            </a:r>
          </a:p>
          <a:p>
            <a:r>
              <a:rPr lang="fr-FR" b="1" dirty="0"/>
              <a:t>La mobilité des bénéficiaires difficiles à localiser</a:t>
            </a:r>
          </a:p>
          <a:p>
            <a:pPr marL="0" indent="0">
              <a:buNone/>
            </a:pPr>
            <a:endParaRPr lang="fr-FR" b="1" dirty="0"/>
          </a:p>
          <a:p>
            <a:r>
              <a:rPr lang="fr-FR" b="1" dirty="0"/>
              <a:t>La faible évaluation quantitative des besoins en abris et NFI;	</a:t>
            </a:r>
          </a:p>
          <a:p>
            <a:pPr marL="0" indent="0">
              <a:buNone/>
            </a:pPr>
            <a:endParaRPr lang="fr-FR" b="1" dirty="0"/>
          </a:p>
          <a:p>
            <a:r>
              <a:rPr lang="fr-FR" b="1" dirty="0"/>
              <a:t>La faible présence d’acteurs intervenant dans le domaine ;</a:t>
            </a:r>
          </a:p>
          <a:p>
            <a:pPr marL="0" indent="0">
              <a:buNone/>
            </a:pPr>
            <a:endParaRPr lang="fr-FR" b="1" dirty="0"/>
          </a:p>
          <a:p>
            <a:r>
              <a:rPr lang="fr-FR" b="1" dirty="0"/>
              <a:t>La faible capacité de réponse des acteurs de la région aux besoins d’urgence en abris et NFI;</a:t>
            </a:r>
          </a:p>
          <a:p>
            <a:endParaRPr lang="fr-FR" b="1" dirty="0"/>
          </a:p>
          <a:p>
            <a:endParaRPr lang="en-US" b="1" dirty="0"/>
          </a:p>
        </p:txBody>
      </p:sp>
      <p:sp>
        <p:nvSpPr>
          <p:cNvPr id="2" name="Title 1"/>
          <p:cNvSpPr>
            <a:spLocks noGrp="1"/>
          </p:cNvSpPr>
          <p:nvPr>
            <p:ph type="title"/>
          </p:nvPr>
        </p:nvSpPr>
        <p:spPr>
          <a:xfrm>
            <a:off x="467544" y="850702"/>
            <a:ext cx="8229600" cy="706090"/>
          </a:xfrm>
        </p:spPr>
        <p:txBody>
          <a:bodyPr>
            <a:normAutofit fontScale="90000"/>
          </a:bodyPr>
          <a:lstStyle/>
          <a:p>
            <a:r>
              <a:rPr lang="en-US" sz="3200" b="1" dirty="0">
                <a:solidFill>
                  <a:schemeClr val="bg1"/>
                </a:solidFill>
              </a:rPr>
              <a:t>CONTRAINTES MAJEURES</a:t>
            </a:r>
            <a:br>
              <a:rPr lang="en-US" sz="3200" b="1" dirty="0">
                <a:solidFill>
                  <a:schemeClr val="bg1"/>
                </a:solidFill>
              </a:rPr>
            </a:br>
            <a:endParaRPr lang="en-US" sz="3200" b="1" dirty="0">
              <a:solidFill>
                <a:schemeClr val="bg1"/>
              </a:solidFill>
            </a:endParaRPr>
          </a:p>
        </p:txBody>
      </p:sp>
    </p:spTree>
    <p:extLst>
      <p:ext uri="{BB962C8B-B14F-4D97-AF65-F5344CB8AC3E}">
        <p14:creationId xmlns:p14="http://schemas.microsoft.com/office/powerpoint/2010/main" val="3482691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7D25836F67646A98C66F1CDD61673" ma:contentTypeVersion="12" ma:contentTypeDescription="Create a new document." ma:contentTypeScope="" ma:versionID="f76fcaf9b4436dd8d2a9004ea673fb67">
  <xsd:schema xmlns:xsd="http://www.w3.org/2001/XMLSchema" xmlns:xs="http://www.w3.org/2001/XMLSchema" xmlns:p="http://schemas.microsoft.com/office/2006/metadata/properties" xmlns:ns3="6df68d03-0d94-44b1-a9a2-765e7690f201" xmlns:ns4="1d8ebf77-cd33-4f18-bb2b-d077fe339d9a" targetNamespace="http://schemas.microsoft.com/office/2006/metadata/properties" ma:root="true" ma:fieldsID="8b6b48966e8be69c76978d40338d6e08" ns3:_="" ns4:_="">
    <xsd:import namespace="6df68d03-0d94-44b1-a9a2-765e7690f201"/>
    <xsd:import namespace="1d8ebf77-cd33-4f18-bb2b-d077fe339d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68d03-0d94-44b1-a9a2-765e7690f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8ebf77-cd33-4f18-bb2b-d077fe339d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3127BA-9ECD-4E93-BF40-164351599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68d03-0d94-44b1-a9a2-765e7690f201"/>
    <ds:schemaRef ds:uri="1d8ebf77-cd33-4f18-bb2b-d077fe339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331CA3-069C-43F6-B5A9-32A6D9F94F9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5E7D4ED-F7FF-4FA8-9DDF-1C59115CA1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8835</TotalTime>
  <Words>472</Words>
  <Application>Microsoft Office PowerPoint</Application>
  <PresentationFormat>On-screen Show (4:3)</PresentationFormat>
  <Paragraphs>61</Paragraphs>
  <Slides>11</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Aharoni</vt:lpstr>
      <vt:lpstr>Arial</vt:lpstr>
      <vt:lpstr>Calibri</vt:lpstr>
      <vt:lpstr>Calibri Light</vt:lpstr>
      <vt:lpstr>Candara</vt:lpstr>
      <vt:lpstr>Franklin Gothic Book</vt:lpstr>
      <vt:lpstr>Franklin Gothic Medium</vt:lpstr>
      <vt:lpstr>Symbol</vt:lpstr>
      <vt:lpstr>Wingdings</vt:lpstr>
      <vt:lpstr>Vagues</vt:lpstr>
      <vt:lpstr>Office Theme</vt:lpstr>
      <vt:lpstr>CLUSTER ABRIS/BNA  Présentation Bilan  09 Février 2021 </vt:lpstr>
      <vt:lpstr> Partenaires (10)</vt:lpstr>
      <vt:lpstr>Estimation des besoins de 2020 en Abris/ BNA</vt:lpstr>
      <vt:lpstr>PowerPoint Presentation</vt:lpstr>
      <vt:lpstr>PowerPoint Presentation</vt:lpstr>
      <vt:lpstr>PowerPoint Presentation</vt:lpstr>
      <vt:lpstr>PowerPoint Presentation</vt:lpstr>
      <vt:lpstr>ESTIMATIONS POUR 2021 (Cluster régional)</vt:lpstr>
      <vt:lpstr>CONTRAINTES MAJEURES </vt:lpstr>
      <vt:lpstr>RECOMMANDATIONS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Saoudine</dc:creator>
  <cp:lastModifiedBy>Haggar</cp:lastModifiedBy>
  <cp:revision>365</cp:revision>
  <cp:lastPrinted>2019-07-09T12:18:03Z</cp:lastPrinted>
  <dcterms:created xsi:type="dcterms:W3CDTF">2014-02-17T02:07:37Z</dcterms:created>
  <dcterms:modified xsi:type="dcterms:W3CDTF">2021-02-12T12:29:44Z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0x010100C6B7D25836F67646A98C66F1CDD61673</vt:lpwstr>
  </property>
</Properties>
</file>