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9"/>
  </p:notesMasterIdLst>
  <p:handoutMasterIdLst>
    <p:handoutMasterId r:id="rId20"/>
  </p:handoutMasterIdLst>
  <p:sldIdLst>
    <p:sldId id="308" r:id="rId2"/>
    <p:sldId id="327" r:id="rId3"/>
    <p:sldId id="310" r:id="rId4"/>
    <p:sldId id="335" r:id="rId5"/>
    <p:sldId id="281" r:id="rId6"/>
    <p:sldId id="336" r:id="rId7"/>
    <p:sldId id="316" r:id="rId8"/>
    <p:sldId id="334" r:id="rId9"/>
    <p:sldId id="319" r:id="rId10"/>
    <p:sldId id="329" r:id="rId11"/>
    <p:sldId id="330" r:id="rId12"/>
    <p:sldId id="337" r:id="rId13"/>
    <p:sldId id="338" r:id="rId14"/>
    <p:sldId id="317" r:id="rId15"/>
    <p:sldId id="323" r:id="rId16"/>
    <p:sldId id="318" r:id="rId17"/>
    <p:sldId id="333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4C"/>
    <a:srgbClr val="7F1416"/>
    <a:srgbClr val="45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2074" autoAdjust="0"/>
  </p:normalViewPr>
  <p:slideViewPr>
    <p:cSldViewPr>
      <p:cViewPr varScale="1">
        <p:scale>
          <a:sx n="74" d="100"/>
          <a:sy n="74" d="100"/>
        </p:scale>
        <p:origin x="38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12381A15-447F-4DD4-BE92-B6C845C6DFBC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6774B565-FA1E-4D79-963C-08C1D3707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2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7642051B-1B52-401F-AE1C-323DF4C20EDD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712D3970-3CF0-432F-B2B8-46278E180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14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Documents available here: http://www.sheltercluster.org/global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6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More on what this team does can be found</a:t>
            </a:r>
            <a:r>
              <a:rPr lang="en-US" altLang="en-US" baseline="0" dirty="0"/>
              <a:t> here:</a:t>
            </a:r>
          </a:p>
          <a:p>
            <a:pPr marL="171450" indent="-171450">
              <a:buFontTx/>
              <a:buChar char="-"/>
            </a:pPr>
            <a:r>
              <a:rPr lang="en-US" altLang="en-US" baseline="0" dirty="0"/>
              <a:t>http://sheltercluster.org/what_we_do 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http://www.sheltercluster.org/global_support_team_activities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D635112-B856-482A-AF34-59232BEF459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46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Each</a:t>
            </a:r>
            <a:r>
              <a:rPr lang="fr-CH" dirty="0"/>
              <a:t> of the </a:t>
            </a:r>
            <a:r>
              <a:rPr lang="fr-CH" dirty="0" err="1"/>
              <a:t>GFPs</a:t>
            </a:r>
            <a:r>
              <a:rPr lang="fr-CH" baseline="0" dirty="0"/>
              <a:t> </a:t>
            </a:r>
            <a:r>
              <a:rPr lang="fr-CH" baseline="0" dirty="0" err="1"/>
              <a:t>introduces</a:t>
            </a:r>
            <a:r>
              <a:rPr lang="fr-CH" baseline="0" dirty="0"/>
              <a:t> </a:t>
            </a:r>
            <a:r>
              <a:rPr lang="fr-CH" baseline="0" dirty="0" err="1"/>
              <a:t>him</a:t>
            </a:r>
            <a:r>
              <a:rPr lang="fr-CH" baseline="0" dirty="0"/>
              <a:t>/</a:t>
            </a:r>
            <a:r>
              <a:rPr lang="fr-CH" baseline="0" dirty="0" err="1"/>
              <a:t>herself</a:t>
            </a:r>
            <a:r>
              <a:rPr lang="fr-CH" baseline="0" dirty="0"/>
              <a:t> and </a:t>
            </a:r>
            <a:r>
              <a:rPr lang="fr-CH" baseline="0" dirty="0" err="1"/>
              <a:t>where</a:t>
            </a:r>
            <a:r>
              <a:rPr lang="fr-CH" baseline="0" dirty="0"/>
              <a:t> has been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92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posters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D3970-3CF0-432F-B2B8-46278E180B3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6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88840"/>
            <a:ext cx="7772400" cy="1470025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7F141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4192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-39688"/>
            <a:ext cx="9144000" cy="728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Picture 16" descr="GSC-Existing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222250"/>
            <a:ext cx="17033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257675" y="3571533"/>
            <a:ext cx="628650" cy="1301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42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8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9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1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21288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4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1413"/>
            <a:ext cx="7953127" cy="501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9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099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141412"/>
            <a:ext cx="8348663" cy="7754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1141412"/>
            <a:ext cx="7953127" cy="77541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a very </a:t>
            </a:r>
            <a:r>
              <a:rPr lang="en-US" dirty="0" err="1"/>
              <a:t>very</a:t>
            </a:r>
            <a:r>
              <a:rPr lang="en-US" dirty="0"/>
              <a:t> long title Master title style</a:t>
            </a:r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34145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41413"/>
            <a:ext cx="8348663" cy="5016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3504"/>
            <a:ext cx="7881119" cy="50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42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0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5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2"/>
            <a:ext cx="2133600" cy="365125"/>
          </a:xfrm>
          <a:prstGeom prst="rect">
            <a:avLst/>
          </a:prstGeom>
        </p:spPr>
        <p:txBody>
          <a:bodyPr/>
          <a:lstStyle/>
          <a:p>
            <a:fld id="{1327C452-0D12-48F3-BB65-BBA3E6350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D667A46-D55B-4354-9EBD-9A468F803C8C}" type="datetimeFigureOut">
              <a:rPr lang="en-US" smtClean="0"/>
              <a:pPr>
                <a:defRPr/>
              </a:pPr>
              <a:t>10/16/2017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25F72B-7E20-4902-A6CC-89EA8820337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36512" y="0"/>
            <a:ext cx="9220200" cy="104775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-36512" y="6757988"/>
            <a:ext cx="9220200" cy="106362"/>
          </a:xfrm>
          <a:prstGeom prst="rect">
            <a:avLst/>
          </a:prstGeom>
          <a:solidFill>
            <a:srgbClr val="6883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1024"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3" name="Picture 6" descr="GSC-ExistingLogo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3" y="244475"/>
            <a:ext cx="19923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31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rgbClr val="0431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tercluster.or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s://www.sheltercluster.org/node/5221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GSC Strategy 2013-2017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Progress 2016-2017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7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953127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Verdana" pitchFamily="-96" charset="0"/>
                <a:ea typeface="Verdana" pitchFamily="-96" charset="0"/>
                <a:cs typeface="Verdana" pitchFamily="-96" charset="0"/>
              </a:rPr>
              <a:t>Communities of Practice &amp; Helpdesk</a:t>
            </a:r>
            <a:br>
              <a:rPr lang="en-US" altLang="en-US" dirty="0">
                <a:latin typeface="Verdana" pitchFamily="-96" charset="0"/>
                <a:ea typeface="Verdana" pitchFamily="-96" charset="0"/>
                <a:cs typeface="Verdana" pitchFamily="-96" charset="0"/>
              </a:rPr>
            </a:br>
            <a:br>
              <a:rPr lang="en-US" altLang="en-US" dirty="0">
                <a:latin typeface="Verdana" pitchFamily="-96" charset="0"/>
                <a:ea typeface="Verdana" pitchFamily="-96" charset="0"/>
                <a:cs typeface="Verdana" pitchFamily="-96" charset="0"/>
              </a:rPr>
            </a:br>
            <a:endParaRPr lang="en-US" altLang="en-US" sz="2400" dirty="0">
              <a:latin typeface="Verdana" pitchFamily="-96" charset="0"/>
              <a:ea typeface="Verdana" pitchFamily="-96" charset="0"/>
              <a:cs typeface="Verdana" pitchFamily="-9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32" y="2517626"/>
            <a:ext cx="2590800" cy="249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420888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Information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Technical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Gender and Diversity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Recovery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9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ShelterCaseStudies.org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925" y="1846935"/>
            <a:ext cx="4029075" cy="704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892" y="2051271"/>
            <a:ext cx="1152128" cy="1637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703" y="2060848"/>
            <a:ext cx="1160276" cy="163723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34" y="4110128"/>
            <a:ext cx="1159658" cy="163496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375" y="4096714"/>
            <a:ext cx="1179645" cy="168939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703" y="4110128"/>
            <a:ext cx="1186172" cy="1689396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574" y="1556792"/>
            <a:ext cx="1750732" cy="2493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76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Standards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00" y="1718256"/>
            <a:ext cx="3519116" cy="49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2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Strategy 2013 - 2017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8" y="1884387"/>
            <a:ext cx="2963788" cy="4198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724027" y="3371669"/>
            <a:ext cx="129614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2082" y="3371668"/>
            <a:ext cx="316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GSC Strategy 2018 - 2022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4590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Aim 3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Increased understanding of the sector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8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87" y="1879258"/>
            <a:ext cx="1484477" cy="210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9" y="1650226"/>
            <a:ext cx="601027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801" y="4177237"/>
            <a:ext cx="4401716" cy="25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6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sheltercluster.org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5536" y="1791210"/>
            <a:ext cx="3070642" cy="4895991"/>
            <a:chOff x="5101758" y="1793546"/>
            <a:chExt cx="2518242" cy="43765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b="82125"/>
            <a:stretch/>
          </p:blipFill>
          <p:spPr>
            <a:xfrm>
              <a:off x="5101758" y="1793546"/>
              <a:ext cx="2518242" cy="9873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38640"/>
            <a:stretch/>
          </p:blipFill>
          <p:spPr>
            <a:xfrm>
              <a:off x="5101758" y="2780928"/>
              <a:ext cx="2517866" cy="338919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645024"/>
            <a:ext cx="43338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288" y="6237288"/>
            <a:ext cx="216058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3" name="Picture 2" descr="C:\Users\No-Admin\Dropbox\SC Support Team\Communications and Advocay\GSC Brochure\assets\logos\ECHO flag-HACP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3"/>
            <a:ext cx="2278974" cy="21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346198" y="3933056"/>
            <a:ext cx="1946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1416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/>
              <a:t>Supported by: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116657" y="1268785"/>
            <a:ext cx="7343775" cy="28082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en-US" sz="3000" dirty="0">
              <a:solidFill>
                <a:srgbClr val="632523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3300" b="1" dirty="0">
                <a:solidFill>
                  <a:srgbClr val="04314C"/>
                </a:solidFill>
                <a:latin typeface="Verdana" pitchFamily="34" charset="0"/>
              </a:rPr>
              <a:t>Thank you!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en-US" sz="1900" b="1" dirty="0">
              <a:solidFill>
                <a:srgbClr val="7F7F7F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More info: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>
                <a:hlinkClick r:id="rId3"/>
              </a:rPr>
              <a:t>www.sheltercluster.org</a:t>
            </a:r>
            <a:endParaRPr lang="en-US" altLang="en-US" sz="2600" b="1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2600" b="1" dirty="0"/>
              <a:t>Twitter: @</a:t>
            </a:r>
            <a:r>
              <a:rPr lang="en-US" altLang="en-US" sz="2600" b="1" dirty="0" err="1"/>
              <a:t>sheltercluster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6275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Achievements 2016 &amp;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96" y="1825176"/>
            <a:ext cx="3240360" cy="4630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469" y="1843560"/>
            <a:ext cx="3271231" cy="46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3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Aim 1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Support country level clusters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4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 txBox="1">
            <a:spLocks/>
          </p:cNvSpPr>
          <p:nvPr/>
        </p:nvSpPr>
        <p:spPr bwMode="auto">
          <a:xfrm>
            <a:off x="2843808" y="778669"/>
            <a:ext cx="2465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Deputy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0" y="19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28" name="Title 3"/>
          <p:cNvSpPr txBox="1">
            <a:spLocks/>
          </p:cNvSpPr>
          <p:nvPr/>
        </p:nvSpPr>
        <p:spPr bwMode="auto">
          <a:xfrm>
            <a:off x="307783" y="4149080"/>
            <a:ext cx="131286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Davide Nicolini</a:t>
            </a:r>
          </a:p>
          <a:p>
            <a:pPr eaLnBrk="1" hangingPunct="1"/>
            <a:r>
              <a:rPr lang="en-US" altLang="en-US" sz="1000" dirty="0"/>
              <a:t>GFP UNHCR/SDC</a:t>
            </a:r>
            <a:endParaRPr lang="en-GB" altLang="en-US" sz="1000" dirty="0"/>
          </a:p>
          <a:p>
            <a:pPr eaLnBrk="1" hangingPunct="1"/>
            <a:endParaRPr lang="en-GB" altLang="en-US" sz="1000" dirty="0"/>
          </a:p>
        </p:txBody>
      </p:sp>
      <p:sp>
        <p:nvSpPr>
          <p:cNvPr id="26629" name="Title 3"/>
          <p:cNvSpPr txBox="1">
            <a:spLocks/>
          </p:cNvSpPr>
          <p:nvPr/>
        </p:nvSpPr>
        <p:spPr bwMode="auto">
          <a:xfrm>
            <a:off x="5458410" y="2323728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Neil Bauman </a:t>
            </a:r>
          </a:p>
          <a:p>
            <a:pPr eaLnBrk="1" hangingPunct="1"/>
            <a:r>
              <a:rPr lang="en-GB" altLang="en-US" sz="1000" dirty="0"/>
              <a:t>GFP IFRC/</a:t>
            </a:r>
            <a:r>
              <a:rPr lang="en-GB" altLang="en-US" sz="1000" dirty="0" err="1"/>
              <a:t>CanRC</a:t>
            </a:r>
            <a:endParaRPr lang="en-GB" altLang="en-US" sz="1000" dirty="0"/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30" name="Title 3"/>
          <p:cNvSpPr txBox="1">
            <a:spLocks/>
          </p:cNvSpPr>
          <p:nvPr/>
        </p:nvSpPr>
        <p:spPr bwMode="auto">
          <a:xfrm>
            <a:off x="2898527" y="4090331"/>
            <a:ext cx="12414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Vacant</a:t>
            </a:r>
          </a:p>
          <a:p>
            <a:pPr eaLnBrk="1" hangingPunct="1"/>
            <a:r>
              <a:rPr lang="en-US" altLang="en-US" sz="1000" dirty="0"/>
              <a:t>GFP UNHCR</a:t>
            </a:r>
            <a:endParaRPr lang="en-GB" altLang="en-US" sz="1000" dirty="0"/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32" name="Title 3"/>
          <p:cNvSpPr txBox="1">
            <a:spLocks/>
          </p:cNvSpPr>
          <p:nvPr/>
        </p:nvSpPr>
        <p:spPr bwMode="auto">
          <a:xfrm>
            <a:off x="2858095" y="2138164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Miguel Urquia</a:t>
            </a:r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  <p:sp>
        <p:nvSpPr>
          <p:cNvPr id="26633" name="Title 3"/>
          <p:cNvSpPr txBox="1">
            <a:spLocks/>
          </p:cNvSpPr>
          <p:nvPr/>
        </p:nvSpPr>
        <p:spPr bwMode="auto">
          <a:xfrm>
            <a:off x="4034433" y="2201490"/>
            <a:ext cx="1684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/>
              <a:t>Pablo Medina</a:t>
            </a:r>
          </a:p>
          <a:p>
            <a:pPr eaLnBrk="1" hangingPunct="1"/>
            <a:r>
              <a:rPr lang="en-GB" altLang="en-US" sz="1000"/>
              <a:t>Natural Disasters IFRC</a:t>
            </a:r>
            <a:br>
              <a:rPr lang="en-GB" altLang="en-US" sz="1000" b="1"/>
            </a:br>
            <a:endParaRPr lang="en-GB" altLang="en-US" sz="1000" b="1"/>
          </a:p>
        </p:txBody>
      </p:sp>
      <p:sp>
        <p:nvSpPr>
          <p:cNvPr id="26634" name="Title 3"/>
          <p:cNvSpPr txBox="1">
            <a:spLocks/>
          </p:cNvSpPr>
          <p:nvPr/>
        </p:nvSpPr>
        <p:spPr bwMode="auto">
          <a:xfrm>
            <a:off x="199313" y="2501672"/>
            <a:ext cx="3451869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Global Focal Points for Coordination</a:t>
            </a:r>
          </a:p>
        </p:txBody>
      </p:sp>
      <p:sp>
        <p:nvSpPr>
          <p:cNvPr id="26635" name="Title 3"/>
          <p:cNvSpPr txBox="1">
            <a:spLocks/>
          </p:cNvSpPr>
          <p:nvPr/>
        </p:nvSpPr>
        <p:spPr bwMode="auto">
          <a:xfrm>
            <a:off x="7655941" y="2295224"/>
            <a:ext cx="14525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 err="1"/>
              <a:t>Shirin</a:t>
            </a:r>
            <a:r>
              <a:rPr lang="en-US" altLang="en-US" sz="1000" b="1" dirty="0"/>
              <a:t> </a:t>
            </a:r>
            <a:r>
              <a:rPr lang="en-US" altLang="en-US" sz="1000" b="1" dirty="0" err="1"/>
              <a:t>Narymbaeva</a:t>
            </a:r>
            <a:endParaRPr lang="en-US" altLang="en-US" sz="1000" b="1" dirty="0"/>
          </a:p>
          <a:p>
            <a:pPr eaLnBrk="1" hangingPunct="1"/>
            <a:r>
              <a:rPr lang="en-GB" altLang="en-US" sz="1000" dirty="0"/>
              <a:t>Website support IFRC</a:t>
            </a:r>
          </a:p>
          <a:p>
            <a:pPr eaLnBrk="1" hangingPunct="1"/>
            <a:endParaRPr lang="en-US" altLang="en-US" sz="1000" b="1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63" name="Title 3"/>
          <p:cNvSpPr txBox="1">
            <a:spLocks/>
          </p:cNvSpPr>
          <p:nvPr/>
        </p:nvSpPr>
        <p:spPr bwMode="auto">
          <a:xfrm>
            <a:off x="6441986" y="3898343"/>
            <a:ext cx="1711325" cy="88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Elisabeth </a:t>
            </a:r>
            <a:r>
              <a:rPr lang="en-US" altLang="en-US" sz="1000" b="1" dirty="0" err="1"/>
              <a:t>Vikman</a:t>
            </a:r>
            <a:r>
              <a:rPr lang="en-US" altLang="en-US" sz="1000" b="1" dirty="0"/>
              <a:t> </a:t>
            </a:r>
            <a:br>
              <a:rPr lang="en-US" altLang="en-US" sz="1000" dirty="0"/>
            </a:br>
            <a:r>
              <a:rPr lang="en-US" altLang="en-US" sz="1000" dirty="0"/>
              <a:t>REACH/Impact Initiatives</a:t>
            </a:r>
            <a:endParaRPr lang="en-GB" altLang="en-US" sz="1000" dirty="0"/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37" name="Title 3"/>
          <p:cNvSpPr txBox="1">
            <a:spLocks/>
          </p:cNvSpPr>
          <p:nvPr/>
        </p:nvSpPr>
        <p:spPr bwMode="auto">
          <a:xfrm>
            <a:off x="6267252" y="2564187"/>
            <a:ext cx="1303354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Assessment</a:t>
            </a:r>
          </a:p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 M&amp;E</a:t>
            </a:r>
          </a:p>
        </p:txBody>
      </p:sp>
      <p:sp>
        <p:nvSpPr>
          <p:cNvPr id="26638" name="Title 3"/>
          <p:cNvSpPr txBox="1">
            <a:spLocks/>
          </p:cNvSpPr>
          <p:nvPr/>
        </p:nvSpPr>
        <p:spPr bwMode="auto">
          <a:xfrm>
            <a:off x="5199124" y="665485"/>
            <a:ext cx="239665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Information Management</a:t>
            </a:r>
          </a:p>
        </p:txBody>
      </p:sp>
      <p:sp>
        <p:nvSpPr>
          <p:cNvPr id="26639" name="Title 3"/>
          <p:cNvSpPr txBox="1">
            <a:spLocks/>
          </p:cNvSpPr>
          <p:nvPr/>
        </p:nvSpPr>
        <p:spPr bwMode="auto">
          <a:xfrm>
            <a:off x="7492429" y="795215"/>
            <a:ext cx="1616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Communication &amp; Advocacy</a:t>
            </a:r>
          </a:p>
          <a:p>
            <a:pPr eaLnBrk="1" hangingPunct="1"/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26640" name="Title 3"/>
          <p:cNvSpPr txBox="1">
            <a:spLocks/>
          </p:cNvSpPr>
          <p:nvPr/>
        </p:nvSpPr>
        <p:spPr bwMode="auto">
          <a:xfrm>
            <a:off x="499321" y="4435788"/>
            <a:ext cx="22558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Regional Focal Points</a:t>
            </a:r>
          </a:p>
        </p:txBody>
      </p:sp>
      <p:sp>
        <p:nvSpPr>
          <p:cNvPr id="26641" name="Title 3"/>
          <p:cNvSpPr txBox="1">
            <a:spLocks/>
          </p:cNvSpPr>
          <p:nvPr/>
        </p:nvSpPr>
        <p:spPr bwMode="auto">
          <a:xfrm>
            <a:off x="6464126" y="2105677"/>
            <a:ext cx="14922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Bo Hurkmans</a:t>
            </a:r>
            <a:endParaRPr lang="fr-FR" altLang="en-US" sz="1000" b="1" dirty="0"/>
          </a:p>
          <a:p>
            <a:pPr eaLnBrk="1" hangingPunct="1"/>
            <a:r>
              <a:rPr lang="en-GB" altLang="en-US" sz="1000" dirty="0"/>
              <a:t>IMO UNHCR</a:t>
            </a:r>
          </a:p>
          <a:p>
            <a:pPr eaLnBrk="1" hangingPunct="1"/>
            <a:endParaRPr lang="en-GB" altLang="en-US" sz="1000" dirty="0">
              <a:solidFill>
                <a:srgbClr val="7F7F7F"/>
              </a:solidFill>
            </a:endParaRPr>
          </a:p>
        </p:txBody>
      </p:sp>
      <p:sp>
        <p:nvSpPr>
          <p:cNvPr id="26642" name="Title 1"/>
          <p:cNvSpPr>
            <a:spLocks noGrp="1"/>
          </p:cNvSpPr>
          <p:nvPr>
            <p:ph type="title" idx="4294967295"/>
          </p:nvPr>
        </p:nvSpPr>
        <p:spPr>
          <a:xfrm>
            <a:off x="230832" y="-171400"/>
            <a:ext cx="8229600" cy="1143000"/>
          </a:xfrm>
        </p:spPr>
        <p:txBody>
          <a:bodyPr/>
          <a:lstStyle/>
          <a:p>
            <a:r>
              <a:rPr lang="fr-CH" altLang="en-US" dirty="0">
                <a:hlinkClick r:id="rId3"/>
              </a:rPr>
              <a:t>GSC support team</a:t>
            </a:r>
            <a:endParaRPr lang="en-GB" altLang="en-US" dirty="0"/>
          </a:p>
        </p:txBody>
      </p:sp>
      <p:pic>
        <p:nvPicPr>
          <p:cNvPr id="266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01" y="1205072"/>
            <a:ext cx="800104" cy="9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42" y="1196752"/>
            <a:ext cx="828678" cy="10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07" y="1100460"/>
            <a:ext cx="892176" cy="11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1" y="2996952"/>
            <a:ext cx="8699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8" name="Group 70"/>
          <p:cNvGrpSpPr>
            <a:grpSpLocks/>
          </p:cNvGrpSpPr>
          <p:nvPr/>
        </p:nvGrpSpPr>
        <p:grpSpPr bwMode="auto">
          <a:xfrm>
            <a:off x="7782973" y="2571640"/>
            <a:ext cx="1669288" cy="2092308"/>
            <a:chOff x="6182003" y="418728"/>
            <a:chExt cx="1669139" cy="2092654"/>
          </a:xfrm>
        </p:grpSpPr>
        <p:sp>
          <p:nvSpPr>
            <p:cNvPr id="26660" name="Title 3"/>
            <p:cNvSpPr txBox="1">
              <a:spLocks/>
            </p:cNvSpPr>
            <p:nvPr/>
          </p:nvSpPr>
          <p:spPr bwMode="auto">
            <a:xfrm>
              <a:off x="6196839" y="1996429"/>
              <a:ext cx="1460099" cy="51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 b="1" dirty="0"/>
                <a:t>Petya Boevska</a:t>
              </a:r>
            </a:p>
            <a:p>
              <a:pPr eaLnBrk="1" hangingPunct="1"/>
              <a:r>
                <a:rPr lang="en-US" altLang="en-US" sz="1000" dirty="0"/>
                <a:t>ECHO grant manager UNHCR</a:t>
              </a:r>
              <a:endParaRPr lang="en-GB" altLang="en-US" sz="1000" dirty="0"/>
            </a:p>
            <a:p>
              <a:pPr eaLnBrk="1" hangingPunct="1"/>
              <a:endParaRPr lang="en-GB" altLang="en-US" sz="1000" b="1" dirty="0"/>
            </a:p>
          </p:txBody>
        </p:sp>
        <p:sp>
          <p:nvSpPr>
            <p:cNvPr id="26661" name="Title 3"/>
            <p:cNvSpPr txBox="1">
              <a:spLocks/>
            </p:cNvSpPr>
            <p:nvPr/>
          </p:nvSpPr>
          <p:spPr bwMode="auto">
            <a:xfrm>
              <a:off x="6182003" y="418728"/>
              <a:ext cx="1669139" cy="598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 dirty="0">
                  <a:solidFill>
                    <a:srgbClr val="04314C"/>
                  </a:solidFill>
                  <a:latin typeface="Verdana" panose="020B0604030504040204" pitchFamily="34" charset="0"/>
                </a:rPr>
                <a:t>Grant Management</a:t>
              </a:r>
            </a:p>
          </p:txBody>
        </p:sp>
      </p:grpSp>
      <p:sp>
        <p:nvSpPr>
          <p:cNvPr id="26649" name="Title 3"/>
          <p:cNvSpPr txBox="1">
            <a:spLocks/>
          </p:cNvSpPr>
          <p:nvPr/>
        </p:nvSpPr>
        <p:spPr bwMode="auto">
          <a:xfrm>
            <a:off x="552629" y="5973059"/>
            <a:ext cx="1474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Vacant</a:t>
            </a:r>
          </a:p>
          <a:p>
            <a:pPr eaLnBrk="1" hangingPunct="1"/>
            <a:r>
              <a:rPr lang="en-US" altLang="en-US" sz="1000" dirty="0"/>
              <a:t>Americas </a:t>
            </a:r>
          </a:p>
          <a:p>
            <a:pPr eaLnBrk="1" hangingPunct="1"/>
            <a:r>
              <a:rPr lang="en-US" altLang="en-US" sz="1000" dirty="0"/>
              <a:t>UN-HABITAT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50" name="Title 3"/>
          <p:cNvSpPr txBox="1">
            <a:spLocks/>
          </p:cNvSpPr>
          <p:nvPr/>
        </p:nvSpPr>
        <p:spPr bwMode="auto">
          <a:xfrm>
            <a:off x="5296522" y="4130433"/>
            <a:ext cx="170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Cecilia </a:t>
            </a:r>
            <a:r>
              <a:rPr lang="fr-FR" altLang="en-US" sz="1000" b="1" dirty="0" err="1"/>
              <a:t>Braedt</a:t>
            </a:r>
            <a:endParaRPr lang="fr-FR" altLang="en-US" sz="1000" b="1" dirty="0"/>
          </a:p>
          <a:p>
            <a:pPr eaLnBrk="1" hangingPunct="1"/>
            <a:r>
              <a:rPr lang="en-US" altLang="en-US" sz="1000" dirty="0"/>
              <a:t>IFRC/Lux RC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sp>
        <p:nvSpPr>
          <p:cNvPr id="26651" name="Title 3"/>
          <p:cNvSpPr txBox="1">
            <a:spLocks/>
          </p:cNvSpPr>
          <p:nvPr/>
        </p:nvSpPr>
        <p:spPr bwMode="auto">
          <a:xfrm>
            <a:off x="1734840" y="4055227"/>
            <a:ext cx="1397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Tom Bamforth</a:t>
            </a:r>
          </a:p>
          <a:p>
            <a:pPr eaLnBrk="1" hangingPunct="1"/>
            <a:r>
              <a:rPr lang="en-US" altLang="en-US" sz="1000" dirty="0"/>
              <a:t>GFP IFRC </a:t>
            </a:r>
            <a:endParaRPr lang="en-GB" altLang="en-US" sz="1000" dirty="0"/>
          </a:p>
          <a:p>
            <a:pPr eaLnBrk="1" hangingPunct="1"/>
            <a:endParaRPr lang="en-GB" altLang="en-US" sz="1000" b="1" dirty="0"/>
          </a:p>
        </p:txBody>
      </p:sp>
      <p:pic>
        <p:nvPicPr>
          <p:cNvPr id="26656" name="Picture 40" descr="b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26" y="1183339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44" descr="tom4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20" y="3064347"/>
            <a:ext cx="8350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3"/>
          <p:cNvSpPr txBox="1">
            <a:spLocks/>
          </p:cNvSpPr>
          <p:nvPr/>
        </p:nvSpPr>
        <p:spPr bwMode="auto">
          <a:xfrm>
            <a:off x="179512" y="764704"/>
            <a:ext cx="295232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Global Cluster Coordinators</a:t>
            </a:r>
            <a:endParaRPr lang="en-GB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 bwMode="auto">
          <a:xfrm>
            <a:off x="251520" y="2161232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Ela </a:t>
            </a:r>
            <a:r>
              <a:rPr lang="en-US" altLang="en-US" sz="1000" b="1" dirty="0" err="1"/>
              <a:t>Serardoglu</a:t>
            </a:r>
            <a:endParaRPr lang="en-US" altLang="en-US" sz="1000" b="1" dirty="0"/>
          </a:p>
          <a:p>
            <a:pPr eaLnBrk="1" hangingPunct="1"/>
            <a:r>
              <a:rPr lang="en-US" altLang="en-US" sz="1000" dirty="0"/>
              <a:t>Natural Disasters IFRC</a:t>
            </a:r>
          </a:p>
        </p:txBody>
      </p:sp>
      <p:sp>
        <p:nvSpPr>
          <p:cNvPr id="46" name="Title 3"/>
          <p:cNvSpPr txBox="1">
            <a:spLocks/>
          </p:cNvSpPr>
          <p:nvPr/>
        </p:nvSpPr>
        <p:spPr bwMode="auto">
          <a:xfrm>
            <a:off x="1782589" y="2132856"/>
            <a:ext cx="1565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Brett Moore</a:t>
            </a:r>
          </a:p>
          <a:p>
            <a:pPr eaLnBrk="1" hangingPunct="1"/>
            <a:r>
              <a:rPr lang="en-US" altLang="en-US" sz="1000" dirty="0"/>
              <a:t>Conflict UNHCR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13" y="3087402"/>
            <a:ext cx="1075745" cy="9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 3"/>
          <p:cNvSpPr txBox="1">
            <a:spLocks/>
          </p:cNvSpPr>
          <p:nvPr/>
        </p:nvSpPr>
        <p:spPr bwMode="auto">
          <a:xfrm>
            <a:off x="3983763" y="2575191"/>
            <a:ext cx="216286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rgbClr val="04314C"/>
                </a:solidFill>
                <a:latin typeface="Verdana" panose="020B0604030504040204" pitchFamily="34" charset="0"/>
              </a:rPr>
              <a:t>Sr</a:t>
            </a:r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 Roving Tech </a:t>
            </a:r>
            <a:r>
              <a:rPr lang="en-US" altLang="en-US" sz="1200" b="1" dirty="0" err="1">
                <a:solidFill>
                  <a:srgbClr val="04314C"/>
                </a:solidFill>
                <a:latin typeface="Verdana" panose="020B0604030504040204" pitchFamily="34" charset="0"/>
              </a:rPr>
              <a:t>Coord</a:t>
            </a:r>
            <a:endParaRPr lang="en-US" altLang="en-US" sz="1200" b="1" dirty="0">
              <a:solidFill>
                <a:srgbClr val="04314C"/>
              </a:solidFill>
              <a:latin typeface="Verdana" panose="020B0604030504040204" pitchFamily="34" charset="0"/>
            </a:endParaRPr>
          </a:p>
        </p:txBody>
      </p:sp>
      <p:sp>
        <p:nvSpPr>
          <p:cNvPr id="49" name="Title 3"/>
          <p:cNvSpPr txBox="1">
            <a:spLocks/>
          </p:cNvSpPr>
          <p:nvPr/>
        </p:nvSpPr>
        <p:spPr bwMode="auto">
          <a:xfrm>
            <a:off x="3843638" y="4057407"/>
            <a:ext cx="170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1000" b="1" dirty="0"/>
              <a:t>Carolina Cordero-Scales</a:t>
            </a:r>
          </a:p>
          <a:p>
            <a:pPr eaLnBrk="1" hangingPunct="1"/>
            <a:r>
              <a:rPr lang="en-US" altLang="en-US" sz="1000" dirty="0"/>
              <a:t>NRC / UNHCR</a:t>
            </a:r>
            <a:endParaRPr lang="en-GB" altLang="en-US" sz="1000" b="1" dirty="0"/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3978298" y="5812439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Graham </a:t>
            </a:r>
            <a:r>
              <a:rPr lang="en-US" sz="1000" b="1" dirty="0" err="1"/>
              <a:t>Eastmond</a:t>
            </a:r>
            <a:endParaRPr lang="en-US" sz="1000" b="1" dirty="0"/>
          </a:p>
          <a:p>
            <a:pPr algn="l">
              <a:defRPr/>
            </a:pPr>
            <a:r>
              <a:rPr lang="en-US" sz="1000" dirty="0"/>
              <a:t>UNHCR/ IMPACT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itle 3"/>
          <p:cNvSpPr txBox="1">
            <a:spLocks/>
          </p:cNvSpPr>
          <p:nvPr/>
        </p:nvSpPr>
        <p:spPr>
          <a:xfrm>
            <a:off x="1668551" y="5893519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Vacant</a:t>
            </a:r>
          </a:p>
          <a:p>
            <a:pPr algn="l">
              <a:defRPr/>
            </a:pPr>
            <a:r>
              <a:rPr lang="en-US" sz="1000" dirty="0"/>
              <a:t>Asia Pacific </a:t>
            </a:r>
          </a:p>
          <a:p>
            <a:pPr algn="l">
              <a:defRPr/>
            </a:pPr>
            <a:r>
              <a:rPr lang="en-US" sz="1000" dirty="0"/>
              <a:t>IFRC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1"/>
          <a:srcRect l="20785" r="20821"/>
          <a:stretch/>
        </p:blipFill>
        <p:spPr>
          <a:xfrm>
            <a:off x="1693743" y="4838335"/>
            <a:ext cx="855662" cy="92075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263" y="1155440"/>
            <a:ext cx="1143000" cy="10763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422" y="1155440"/>
            <a:ext cx="1117328" cy="1076325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60" y="1263973"/>
            <a:ext cx="863619" cy="9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itle 3"/>
          <p:cNvSpPr txBox="1">
            <a:spLocks/>
          </p:cNvSpPr>
          <p:nvPr/>
        </p:nvSpPr>
        <p:spPr bwMode="auto">
          <a:xfrm>
            <a:off x="4697608" y="4439407"/>
            <a:ext cx="318245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rgbClr val="04314C"/>
                </a:solidFill>
                <a:latin typeface="Verdana" panose="020B0604030504040204" pitchFamily="34" charset="0"/>
              </a:rPr>
              <a:t>Sr</a:t>
            </a:r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 Roving Coordinators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80" y="2960484"/>
            <a:ext cx="1089843" cy="11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35" y="3023177"/>
            <a:ext cx="883444" cy="10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1"/>
          <a:srcRect l="20785" r="20821"/>
          <a:stretch/>
        </p:blipFill>
        <p:spPr>
          <a:xfrm>
            <a:off x="476855" y="4832990"/>
            <a:ext cx="899259" cy="967663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/>
          <a:srcRect l="20785" r="20821"/>
          <a:stretch/>
        </p:blipFill>
        <p:spPr>
          <a:xfrm>
            <a:off x="2901337" y="3001930"/>
            <a:ext cx="899259" cy="967663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2443" y="3033141"/>
            <a:ext cx="819523" cy="1092697"/>
          </a:xfrm>
          <a:prstGeom prst="rect">
            <a:avLst/>
          </a:prstGeom>
        </p:spPr>
      </p:pic>
      <p:sp>
        <p:nvSpPr>
          <p:cNvPr id="59" name="Title 3"/>
          <p:cNvSpPr txBox="1">
            <a:spLocks/>
          </p:cNvSpPr>
          <p:nvPr/>
        </p:nvSpPr>
        <p:spPr>
          <a:xfrm>
            <a:off x="5403933" y="5832648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Richard Evans</a:t>
            </a:r>
          </a:p>
          <a:p>
            <a:pPr algn="l">
              <a:defRPr/>
            </a:pPr>
            <a:r>
              <a:rPr lang="en-US" sz="1000" dirty="0"/>
              <a:t>UNHCR/ IMPACT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itle 3"/>
          <p:cNvSpPr txBox="1">
            <a:spLocks/>
          </p:cNvSpPr>
          <p:nvPr/>
        </p:nvSpPr>
        <p:spPr>
          <a:xfrm>
            <a:off x="6518636" y="5798583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Nadia </a:t>
            </a:r>
            <a:r>
              <a:rPr lang="en-US" sz="1000" b="1" dirty="0" err="1"/>
              <a:t>Carlevaro</a:t>
            </a:r>
            <a:endParaRPr lang="en-US" sz="1000" b="1" dirty="0"/>
          </a:p>
          <a:p>
            <a:pPr algn="l">
              <a:defRPr/>
            </a:pPr>
            <a:r>
              <a:rPr lang="en-US" sz="1000" dirty="0"/>
              <a:t>UNHCR/ IMPACT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itle 3"/>
          <p:cNvSpPr txBox="1">
            <a:spLocks/>
          </p:cNvSpPr>
          <p:nvPr/>
        </p:nvSpPr>
        <p:spPr>
          <a:xfrm>
            <a:off x="7630688" y="5807354"/>
            <a:ext cx="1375796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Jan-Willem </a:t>
            </a:r>
            <a:r>
              <a:rPr lang="en-US" sz="1000" b="1" dirty="0" err="1"/>
              <a:t>Wegdam</a:t>
            </a:r>
            <a:endParaRPr lang="en-US" sz="1000" b="1" dirty="0"/>
          </a:p>
          <a:p>
            <a:pPr algn="l">
              <a:defRPr/>
            </a:pPr>
            <a:r>
              <a:rPr lang="en-US" sz="1000" dirty="0"/>
              <a:t>UNHCR/ IMPACT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1"/>
          <a:srcRect l="20785" r="20821"/>
          <a:stretch/>
        </p:blipFill>
        <p:spPr>
          <a:xfrm>
            <a:off x="6584370" y="4801451"/>
            <a:ext cx="855662" cy="92075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66" name="Title 3"/>
          <p:cNvSpPr txBox="1">
            <a:spLocks/>
          </p:cNvSpPr>
          <p:nvPr/>
        </p:nvSpPr>
        <p:spPr>
          <a:xfrm>
            <a:off x="2790740" y="5832648"/>
            <a:ext cx="1241425" cy="631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000" b="1" dirty="0"/>
              <a:t>Vacant</a:t>
            </a:r>
          </a:p>
          <a:p>
            <a:pPr algn="l">
              <a:defRPr/>
            </a:pPr>
            <a:r>
              <a:rPr lang="en-US" sz="1000" dirty="0"/>
              <a:t>IOM / NRC</a:t>
            </a:r>
            <a:endParaRPr lang="en-GB" sz="1000" dirty="0"/>
          </a:p>
          <a:p>
            <a:pPr algn="l">
              <a:defRPr/>
            </a:pP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1"/>
          <a:srcRect l="20785" r="20821"/>
          <a:stretch/>
        </p:blipFill>
        <p:spPr>
          <a:xfrm>
            <a:off x="2816611" y="4842894"/>
            <a:ext cx="855662" cy="92075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68" name="Title 3"/>
          <p:cNvSpPr txBox="1">
            <a:spLocks/>
          </p:cNvSpPr>
          <p:nvPr/>
        </p:nvSpPr>
        <p:spPr bwMode="auto">
          <a:xfrm>
            <a:off x="2800077" y="4438337"/>
            <a:ext cx="22558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4314C"/>
                </a:solidFill>
                <a:latin typeface="Verdana" panose="020B0604030504040204" pitchFamily="34" charset="0"/>
              </a:rPr>
              <a:t>GFP - HLP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6501" y="4782192"/>
            <a:ext cx="853800" cy="108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70849" y="4856751"/>
            <a:ext cx="822167" cy="1050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9260" y="4830930"/>
            <a:ext cx="695869" cy="100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7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632523"/>
              </a:buClr>
              <a:buNone/>
            </a:pPr>
            <a:endParaRPr lang="en-US" altLang="en-US" dirty="0"/>
          </a:p>
          <a:p>
            <a:pPr marL="0" indent="0">
              <a:buClr>
                <a:srgbClr val="632523"/>
              </a:buClr>
              <a:buNone/>
            </a:pPr>
            <a:r>
              <a:rPr lang="en-US" altLang="en-US" dirty="0"/>
              <a:t>New roles introduced in 2016</a:t>
            </a:r>
          </a:p>
          <a:p>
            <a:pPr marL="0" indent="0">
              <a:buClr>
                <a:srgbClr val="632523"/>
              </a:buClr>
              <a:buNone/>
            </a:pPr>
            <a:endParaRPr lang="en-US" altLang="en-US" dirty="0"/>
          </a:p>
          <a:p>
            <a:pPr lvl="1">
              <a:buClr>
                <a:srgbClr val="632523"/>
              </a:buClr>
            </a:pPr>
            <a:r>
              <a:rPr lang="en-US" altLang="en-US" dirty="0"/>
              <a:t>Senior Roving Cluster Coordinators: 2</a:t>
            </a:r>
          </a:p>
          <a:p>
            <a:pPr marL="457200" lvl="1" indent="0">
              <a:buClr>
                <a:srgbClr val="632523"/>
              </a:buClr>
              <a:buNone/>
            </a:pPr>
            <a:endParaRPr lang="en-US" altLang="en-US" dirty="0"/>
          </a:p>
          <a:p>
            <a:pPr lvl="1">
              <a:buClr>
                <a:srgbClr val="632523"/>
              </a:buClr>
            </a:pPr>
            <a:r>
              <a:rPr lang="en-US" altLang="en-US" dirty="0"/>
              <a:t>Technical Coordinators: 2</a:t>
            </a:r>
          </a:p>
          <a:p>
            <a:pPr>
              <a:buClr>
                <a:srgbClr val="632523"/>
              </a:buClr>
            </a:pP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Global Surge Capacity</a:t>
            </a:r>
          </a:p>
        </p:txBody>
      </p:sp>
    </p:spTree>
    <p:extLst>
      <p:ext uri="{BB962C8B-B14F-4D97-AF65-F5344CB8AC3E}">
        <p14:creationId xmlns:p14="http://schemas.microsoft.com/office/powerpoint/2010/main" val="90659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Cash Champions:</a:t>
            </a:r>
          </a:p>
          <a:p>
            <a:pPr lvl="1"/>
            <a:r>
              <a:rPr lang="en-US" dirty="0"/>
              <a:t>CRS, Habitat for Humanity, Save the Children, UNHCR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HLP Support:</a:t>
            </a:r>
          </a:p>
          <a:p>
            <a:pPr lvl="1"/>
            <a:r>
              <a:rPr lang="en-US" dirty="0"/>
              <a:t>IOM and NRC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Cash Champions – HLP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49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Strategic Aim 2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effective Global Cluster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7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ACTED</a:t>
            </a:r>
          </a:p>
          <a:p>
            <a:r>
              <a:rPr lang="en-US" dirty="0"/>
              <a:t>CARE International</a:t>
            </a:r>
          </a:p>
          <a:p>
            <a:r>
              <a:rPr lang="en-US" dirty="0"/>
              <a:t>CRS</a:t>
            </a:r>
          </a:p>
          <a:p>
            <a:r>
              <a:rPr lang="en-US" dirty="0"/>
              <a:t>Habitat for Humanity</a:t>
            </a:r>
          </a:p>
          <a:p>
            <a:r>
              <a:rPr lang="en-US" dirty="0"/>
              <a:t>IFRC</a:t>
            </a:r>
          </a:p>
          <a:p>
            <a:r>
              <a:rPr lang="en-US" dirty="0" err="1"/>
              <a:t>InterAction</a:t>
            </a:r>
            <a:endParaRPr lang="en-US" dirty="0"/>
          </a:p>
          <a:p>
            <a:r>
              <a:rPr lang="en-US" dirty="0"/>
              <a:t>IOM</a:t>
            </a:r>
          </a:p>
          <a:p>
            <a:r>
              <a:rPr lang="en-US" dirty="0"/>
              <a:t>NRC</a:t>
            </a:r>
          </a:p>
          <a:p>
            <a:r>
              <a:rPr lang="en-US" dirty="0"/>
              <a:t>Save the Children</a:t>
            </a:r>
          </a:p>
          <a:p>
            <a:r>
              <a:rPr lang="en-US" dirty="0"/>
              <a:t>UNHABITAT</a:t>
            </a:r>
          </a:p>
          <a:p>
            <a:r>
              <a:rPr lang="en-US" dirty="0"/>
              <a:t>UNHCR</a:t>
            </a:r>
          </a:p>
          <a:p>
            <a:r>
              <a:rPr lang="en-US" dirty="0"/>
              <a:t>World Vision International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Advisory Group (SAG)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Cash and Shelter</a:t>
            </a:r>
          </a:p>
          <a:p>
            <a:r>
              <a:rPr lang="en-US" dirty="0"/>
              <a:t>NFIs and meeting household needs</a:t>
            </a:r>
          </a:p>
          <a:p>
            <a:r>
              <a:rPr lang="en-US" dirty="0"/>
              <a:t>Construction Standards </a:t>
            </a:r>
          </a:p>
          <a:p>
            <a:r>
              <a:rPr lang="en-US" dirty="0"/>
              <a:t>GBV and Shelter</a:t>
            </a:r>
          </a:p>
          <a:p>
            <a:r>
              <a:rPr lang="en-US" dirty="0"/>
              <a:t>Shelter Projects</a:t>
            </a:r>
          </a:p>
          <a:p>
            <a:r>
              <a:rPr lang="en-US" dirty="0"/>
              <a:t>State of Humanitarian Shelter and Settlements</a:t>
            </a:r>
          </a:p>
          <a:p>
            <a:r>
              <a:rPr lang="en-US" dirty="0"/>
              <a:t>Urban Settlements</a:t>
            </a:r>
          </a:p>
          <a:p>
            <a:r>
              <a:rPr lang="en-US" dirty="0"/>
              <a:t>Americas Regional Shelter Cluster</a:t>
            </a:r>
          </a:p>
          <a:p>
            <a:r>
              <a:rPr lang="en-US" dirty="0"/>
              <a:t>Promoting Safer Building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300245"/>
      </p:ext>
    </p:extLst>
  </p:cSld>
  <p:clrMapOvr>
    <a:masterClrMapping/>
  </p:clrMapOvr>
</p:sld>
</file>

<file path=ppt/theme/theme1.xml><?xml version="1.0" encoding="utf-8"?>
<a:theme xmlns:a="http://schemas.openxmlformats.org/drawingml/2006/main" name="Cross Cutting Issues and Inter Cluster Coordinatio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5172</TotalTime>
  <Words>399</Words>
  <Application>Microsoft Office PowerPoint</Application>
  <PresentationFormat>On-screen Show (4:3)</PresentationFormat>
  <Paragraphs>147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Cross Cutting Issues and Inter Cluster Coordination</vt:lpstr>
      <vt:lpstr>GSC Strategy 2013-2017</vt:lpstr>
      <vt:lpstr>Achievements 2016 &amp; 2017</vt:lpstr>
      <vt:lpstr>Strategic Aim 1</vt:lpstr>
      <vt:lpstr>GSC support team</vt:lpstr>
      <vt:lpstr>Global Surge Capacity</vt:lpstr>
      <vt:lpstr>Cash Champions – HLP Support</vt:lpstr>
      <vt:lpstr>Strategic Aim 2</vt:lpstr>
      <vt:lpstr>Strategic Advisory Group (SAG)</vt:lpstr>
      <vt:lpstr>Working Groups</vt:lpstr>
      <vt:lpstr>Communities of Practice &amp; Helpdesk  </vt:lpstr>
      <vt:lpstr>ShelterCaseStudies.org</vt:lpstr>
      <vt:lpstr>Construction Standards</vt:lpstr>
      <vt:lpstr>Evaluation Strategy 2013 - 2017</vt:lpstr>
      <vt:lpstr>Strategic Aim 3</vt:lpstr>
      <vt:lpstr>Events</vt:lpstr>
      <vt:lpstr>sheltercluster.org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Aim 2 and 3</dc:title>
  <dc:creator>Timo</dc:creator>
  <cp:lastModifiedBy>Shirin NARYMBAEVA</cp:lastModifiedBy>
  <cp:revision>144</cp:revision>
  <cp:lastPrinted>2014-09-26T08:49:01Z</cp:lastPrinted>
  <dcterms:created xsi:type="dcterms:W3CDTF">2013-10-25T10:31:45Z</dcterms:created>
  <dcterms:modified xsi:type="dcterms:W3CDTF">2017-10-16T08:41:56Z</dcterms:modified>
</cp:coreProperties>
</file>