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notesMasterIdLst>
    <p:notesMasterId r:id="rId7"/>
  </p:notesMasterIdLst>
  <p:handoutMasterIdLst>
    <p:handoutMasterId r:id="rId8"/>
  </p:handoutMasterIdLst>
  <p:sldIdLst>
    <p:sldId id="318" r:id="rId3"/>
    <p:sldId id="311" r:id="rId4"/>
    <p:sldId id="299" r:id="rId5"/>
    <p:sldId id="304" r:id="rId6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F1416"/>
    <a:srgbClr val="FF3300"/>
    <a:srgbClr val="04314C"/>
    <a:srgbClr val="459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9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88" cy="496727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817" y="0"/>
            <a:ext cx="2946288" cy="496727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C7F4EE74-59E7-4CD0-BECF-C7EC456CFB5E}" type="datetimeFigureOut">
              <a:rPr lang="en-GB"/>
              <a:pPr>
                <a:defRPr/>
              </a:pPr>
              <a:t>03/03/2016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9922"/>
            <a:ext cx="2946288" cy="496727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817" y="9429922"/>
            <a:ext cx="2946288" cy="496727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3F20B985-9E95-4B41-9FD8-9724D7FB3F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3616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88" cy="496727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817" y="0"/>
            <a:ext cx="2946288" cy="496727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5C903C07-841E-4512-A07F-CCE082D18385}" type="datetimeFigureOut">
              <a:rPr lang="en-GB"/>
              <a:pPr>
                <a:defRPr/>
              </a:pPr>
              <a:t>03/03/2016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0" tIns="48175" rIns="96350" bIns="48175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97" y="4716539"/>
            <a:ext cx="5436883" cy="4467385"/>
          </a:xfrm>
          <a:prstGeom prst="rect">
            <a:avLst/>
          </a:prstGeom>
        </p:spPr>
        <p:txBody>
          <a:bodyPr vert="horz" lIns="96350" tIns="48175" rIns="96350" bIns="48175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9922"/>
            <a:ext cx="2946288" cy="496727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817" y="9429922"/>
            <a:ext cx="2946288" cy="496727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2AEC9B40-3611-43F8-89D4-535D831B03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1715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dirty="0" err="1" smtClean="0"/>
              <a:t>IDPs</a:t>
            </a:r>
            <a:r>
              <a:rPr lang="fr-FR" sz="1200" dirty="0" smtClean="0"/>
              <a:t>: début 2016:</a:t>
            </a:r>
            <a:r>
              <a:rPr lang="fr-FR" sz="1200" baseline="0" dirty="0" smtClean="0"/>
              <a:t> </a:t>
            </a:r>
            <a:r>
              <a:rPr lang="fr-FR" sz="1200" dirty="0" smtClean="0"/>
              <a:t>54 000;</a:t>
            </a:r>
            <a:r>
              <a:rPr lang="fr-FR" sz="1200" baseline="0" dirty="0" smtClean="0"/>
              <a:t> fin 2016: 20 000 ; </a:t>
            </a:r>
            <a:r>
              <a:rPr lang="fr-FR" sz="1200" b="1" baseline="0" dirty="0" err="1" smtClean="0"/>
              <a:t>Refugees</a:t>
            </a:r>
            <a:r>
              <a:rPr lang="fr-FR" sz="1200" b="1" baseline="0" dirty="0" smtClean="0"/>
              <a:t> and AS</a:t>
            </a:r>
            <a:r>
              <a:rPr lang="fr-FR" sz="1200" baseline="0" dirty="0" smtClean="0"/>
              <a:t>: 3.000 en 2015  - 2.000 en 2016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baseline="0" dirty="0" smtClean="0"/>
              <a:t>Rapatries</a:t>
            </a:r>
            <a:r>
              <a:rPr lang="fr-FR" sz="1200" baseline="0" dirty="0" smtClean="0"/>
              <a:t>: 34.000 en 2015 et 16.000 en 2016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 smtClean="0"/>
              <a:t>------------------------------------------------------------------------------------------------</a:t>
            </a:r>
            <a:endParaRPr lang="fr-FR" sz="1200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baseline="0" dirty="0" smtClean="0"/>
              <a:t>Objectives 2016</a:t>
            </a:r>
            <a:r>
              <a:rPr lang="fr-FR" sz="1200" baseline="0" dirty="0" smtClean="0"/>
              <a:t>: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1.Protection of </a:t>
            </a:r>
            <a:r>
              <a:rPr lang="fr-F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children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strengthened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 </a:t>
            </a:r>
            <a:r>
              <a:rPr lang="fr-FR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enfants a risque sont identifies et </a:t>
            </a:r>
            <a:r>
              <a:rPr lang="fr-FR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referes</a:t>
            </a:r>
            <a:endParaRPr lang="fr-FR" sz="12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Les capacités du Gouvernement sont renforcées afin qu’il assure un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accueil, une réception, un enregistrement de qualité, et la documentation des </a:t>
            </a:r>
            <a:r>
              <a:rPr lang="fr-F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PoC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itchFamily="2" charset="2"/>
              </a:rPr>
              <a:t> </a:t>
            </a:r>
            <a:r>
              <a:rPr lang="fr-FR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Formations de 60 d’agents d’enregistrement et enregistrement des rapatries </a:t>
            </a:r>
            <a:r>
              <a:rPr lang="fr-FR" sz="1200" b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spontanes</a:t>
            </a:r>
            <a:r>
              <a:rPr lang="fr-FR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dans les zones de retour en partenariat avec le gouvernement (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Ministère de la Solidarité, de l’Action Humanitaire et la  Reconstruction au Nord du Mali).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L’Etat de droit est renforcé par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l’assistance légale, la prise de conscience et une meilleure connaissance des droits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(formations),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itchFamily="2" charset="2"/>
              </a:rPr>
              <a:t> </a:t>
            </a:r>
            <a:r>
              <a:rPr lang="fr-FR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workshops et séminaires en matière de protection pour les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membres du gouvernement national et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autorites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locales aussi bien que membres d’ONG nationales et de la société civile en vue renforcement de la capacité de réponse du Gouvernement et transfert des compétences progressives des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cluster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prot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abris vers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Gvt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Kampala Convention and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Nationality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80EE4-7D5E-489F-9C19-5AAF0D1801E9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642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76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8A7A0-3454-4BAD-84F8-A30638A5927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612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9893D-2D72-4AB8-88CD-005A1132EF6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6467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A03C3-C060-40D2-BBD4-90CCC73CA69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4195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E4A84-73A8-49B8-BD44-CA9D0E279419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D9085-955A-4E93-A80B-69726E58AA01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493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3749D-206C-4936-AA09-285DD588CD16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8C4C4-84FD-4A9D-AE40-DF17326D87ED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573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1BEFA-C9DF-4BC6-972E-96C3B67841FC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9D341-922F-45B8-B1E5-DDF4E9A788A2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199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F829D-C66D-4C0E-87DB-5E26D8E45D44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57C65-41CC-4C90-A667-E6A1B2E7D0DB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446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A1BBD-5C51-4AE0-877F-6E3C82A0ADD6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7862F-3EE9-4715-9F69-848B2BDEA76B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0827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36946-3A6C-4550-BEC3-85C8DF3DECD1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E6BE9-BBCC-491F-AE50-1EB51CF6BAA0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8008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455A7-260F-4BD5-A337-B1EAD2CEF84F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9835D-252F-4B6D-97BF-ACB46AF211B0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9074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CEE4A-FAA9-46F1-8FCB-950094A43148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81954-196E-4B80-86D2-90C09CA41F78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931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7AF48-5E11-48EB-91CB-008C9BDCF06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96614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08627-4559-4B43-972B-E624086F4FB1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430D7-3A74-411C-A34E-A5D3F09FDB5A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8591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6D353-FCBA-4B37-8D21-E657D335E8D5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8F3D0-1077-4831-8138-C8FF083393D7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1478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9A558-FE6B-4D29-9789-B511C326093F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E2518-7AEC-48C0-B3DA-704044749238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83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5290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95114-7712-4866-BFDA-575D79B830C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3988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3F67B-DE97-492F-82A9-B52D3BA01C5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7311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A146F-0343-4D73-B161-729C35AC7E9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6042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FC99E-20A8-4908-B8DE-6B789435094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9381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168E9-B63E-4BD5-AF3D-471641AA01F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1444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4F391-3292-41A9-9FA8-958F5A367CA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0149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983CB-1E7B-409B-8AA3-6EAE1BDE519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611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F141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A0B39AC-73DB-4D0B-B6A9-2D0C241157C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02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pSp>
        <p:nvGrpSpPr>
          <p:cNvPr id="1030" name="Group 30"/>
          <p:cNvGrpSpPr>
            <a:grpSpLocks/>
          </p:cNvGrpSpPr>
          <p:nvPr/>
        </p:nvGrpSpPr>
        <p:grpSpPr bwMode="auto">
          <a:xfrm>
            <a:off x="468313" y="6308725"/>
            <a:ext cx="1908175" cy="400050"/>
            <a:chOff x="3671392" y="6341258"/>
            <a:chExt cx="1908720" cy="400110"/>
          </a:xfrm>
        </p:grpSpPr>
        <p:pic>
          <p:nvPicPr>
            <p:cNvPr id="1039" name="Picture 3" descr="Logo-small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40" name="Rectangle 3"/>
            <p:cNvSpPr>
              <a:spLocks noChangeArrowheads="1"/>
            </p:cNvSpPr>
            <p:nvPr/>
          </p:nvSpPr>
          <p:spPr bwMode="auto">
            <a:xfrm>
              <a:off x="3995936" y="6341258"/>
              <a:ext cx="158417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800" b="1">
                  <a:solidFill>
                    <a:srgbClr val="7F1416"/>
                  </a:solidFill>
                  <a:latin typeface="Verdana" pitchFamily="34" charset="0"/>
                  <a:cs typeface="Times New Roman" pitchFamily="18" charset="0"/>
                </a:rPr>
                <a:t>Cluster Abris Mali</a:t>
              </a:r>
              <a:endParaRPr lang="en-GB" sz="600">
                <a:latin typeface="Arial" pitchFamily="34" charset="0"/>
              </a:endParaRPr>
            </a:p>
            <a:p>
              <a:pPr eaLnBrk="0" hangingPunct="0"/>
              <a:r>
                <a:rPr lang="en-GB" sz="600">
                  <a:solidFill>
                    <a:srgbClr val="7F1416"/>
                  </a:solidFill>
                  <a:latin typeface="Verdana" pitchFamily="34" charset="0"/>
                  <a:cs typeface="Times New Roman" pitchFamily="18" charset="0"/>
                </a:rPr>
                <a:t>ShelterCluster.org</a:t>
              </a:r>
              <a:endParaRPr lang="en-GB" sz="600">
                <a:latin typeface="Arial" pitchFamily="34" charset="0"/>
              </a:endParaRPr>
            </a:p>
            <a:p>
              <a:pPr eaLnBrk="0" hangingPunct="0"/>
              <a:r>
                <a:rPr lang="en-GB" sz="600">
                  <a:solidFill>
                    <a:srgbClr val="595959"/>
                  </a:solidFill>
                  <a:latin typeface="Verdana" pitchFamily="34" charset="0"/>
                  <a:cs typeface="Times New Roman" pitchFamily="18" charset="0"/>
                </a:rPr>
                <a:t>Coordinating Humanitarian Shelter</a:t>
              </a:r>
              <a:endParaRPr lang="en-GB">
                <a:latin typeface="Arial" pitchFamily="34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0" y="0"/>
            <a:ext cx="9144000" cy="115888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3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5888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0" y="6742113"/>
            <a:ext cx="1836738" cy="115887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36738" y="6742113"/>
            <a:ext cx="1835150" cy="115887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671888" y="6742113"/>
            <a:ext cx="1836737" cy="115887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08625" y="6742113"/>
            <a:ext cx="1835150" cy="115887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26313" y="6742113"/>
            <a:ext cx="1835150" cy="115887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fr-F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08A66D5-F945-4787-A45A-05AD9F970DF9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9025B6-52CE-4A9D-A30B-ECFB70B11514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853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Microsoft_Excel_97-2003_Worksheet1.xls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/>
          </p:cNvSpPr>
          <p:nvPr/>
        </p:nvSpPr>
        <p:spPr bwMode="auto">
          <a:xfrm>
            <a:off x="-152400" y="152400"/>
            <a:ext cx="9601200" cy="538162"/>
          </a:xfrm>
          <a:prstGeom prst="rect">
            <a:avLst/>
          </a:prstGeom>
          <a:solidFill>
            <a:schemeClr val="bg1">
              <a:lumMod val="50000"/>
              <a:alpha val="54902"/>
            </a:schemeClr>
          </a:solidFill>
          <a:ln w="9525" cmpd="sng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tIns="0" anchor="ctr"/>
          <a:lstStyle>
            <a:defPPr>
              <a:defRPr lang="fr-FR"/>
            </a:defPPr>
            <a:lvl1pPr marL="0" indent="0" algn="ctr">
              <a:spcBef>
                <a:spcPts val="1200"/>
              </a:spcBef>
              <a:defRPr sz="3600">
                <a:solidFill>
                  <a:schemeClr val="bg1"/>
                </a:solidFill>
                <a:latin typeface="Franklin Gothic Medium Cond" pitchFamily="34" charset="0"/>
              </a:defRPr>
            </a:lvl1pPr>
            <a:lvl2pPr indent="0">
              <a:defRPr sz="1100"/>
            </a:lvl2pPr>
            <a:lvl3pPr indent="0">
              <a:defRPr sz="1100"/>
            </a:lvl3pPr>
            <a:lvl4pPr indent="0">
              <a:defRPr sz="1100"/>
            </a:lvl4pPr>
            <a:lvl5pPr indent="0">
              <a:defRPr sz="1100"/>
            </a:lvl5pPr>
            <a:lvl6pPr indent="0">
              <a:defRPr sz="1100"/>
            </a:lvl6pPr>
            <a:lvl7pPr indent="0">
              <a:defRPr sz="1100"/>
            </a:lvl7pPr>
            <a:lvl8pPr indent="0">
              <a:defRPr sz="1100"/>
            </a:lvl8pPr>
            <a:lvl9pPr indent="0">
              <a:defRPr sz="1100"/>
            </a:lvl9pPr>
          </a:lstStyle>
          <a:p>
            <a:r>
              <a:rPr lang="en-US" dirty="0" smtClean="0">
                <a:solidFill>
                  <a:prstClr val="white"/>
                </a:solidFill>
              </a:rPr>
              <a:t>BESOINS ET CIBLES 2016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562600" y="931695"/>
            <a:ext cx="4419600" cy="461665"/>
          </a:xfrm>
          <a:prstGeom prst="rect">
            <a:avLst/>
          </a:prstGeom>
          <a:solidFill>
            <a:srgbClr val="376092">
              <a:alpha val="74902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562601" y="895891"/>
            <a:ext cx="32766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>
                <a:solidFill>
                  <a:prstClr val="white"/>
                </a:solidFill>
                <a:latin typeface="Franklin Gothic Demi Cond" pitchFamily="34" charset="0"/>
                <a:cs typeface="Arial" charset="0"/>
              </a:rPr>
              <a:t>PERSONNES CIBLEES</a:t>
            </a:r>
            <a:endParaRPr lang="fr-FR" sz="2400" b="1" dirty="0">
              <a:solidFill>
                <a:prstClr val="white"/>
              </a:solidFill>
              <a:latin typeface="Franklin Gothic Demi Cond" pitchFamily="34" charset="0"/>
              <a:cs typeface="Arial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562600" y="3840642"/>
            <a:ext cx="4267200" cy="461665"/>
          </a:xfrm>
          <a:prstGeom prst="rect">
            <a:avLst/>
          </a:prstGeom>
          <a:solidFill>
            <a:srgbClr val="376092">
              <a:alpha val="74902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603600" y="3825253"/>
            <a:ext cx="36576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200" b="1" dirty="0" smtClean="0">
                <a:solidFill>
                  <a:prstClr val="white"/>
                </a:solidFill>
                <a:latin typeface="Franklin Gothic Demi Cond" pitchFamily="34" charset="0"/>
                <a:cs typeface="Arial" charset="0"/>
              </a:rPr>
              <a:t># </a:t>
            </a:r>
            <a:r>
              <a:rPr lang="en-US" sz="2400" b="1" dirty="0" smtClean="0">
                <a:solidFill>
                  <a:prstClr val="white"/>
                </a:solidFill>
                <a:latin typeface="Franklin Gothic Demi Cond" pitchFamily="34" charset="0"/>
                <a:cs typeface="Arial" charset="0"/>
              </a:rPr>
              <a:t>PARTENAIRES</a:t>
            </a:r>
            <a:r>
              <a:rPr lang="en-US" sz="2200" b="1" dirty="0" smtClean="0">
                <a:solidFill>
                  <a:prstClr val="white"/>
                </a:solidFill>
                <a:latin typeface="Franklin Gothic Demi Cond" pitchFamily="34" charset="0"/>
                <a:cs typeface="Arial" charset="0"/>
              </a:rPr>
              <a:t> SOUMISS.</a:t>
            </a:r>
            <a:endParaRPr lang="fr-FR" sz="2200" b="1" dirty="0">
              <a:solidFill>
                <a:prstClr val="white"/>
              </a:solidFill>
              <a:latin typeface="Franklin Gothic Demi Cond" pitchFamily="34" charset="0"/>
              <a:cs typeface="Arial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-533400" y="931696"/>
            <a:ext cx="3962400" cy="421968"/>
          </a:xfrm>
          <a:prstGeom prst="rect">
            <a:avLst/>
          </a:prstGeom>
          <a:solidFill>
            <a:srgbClr val="376092">
              <a:alpha val="74902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-458357" y="911847"/>
            <a:ext cx="3885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smtClean="0">
                <a:solidFill>
                  <a:prstClr val="white"/>
                </a:solidFill>
                <a:latin typeface="Franklin Gothic Demi Cond" pitchFamily="34" charset="0"/>
                <a:cs typeface="Arial" charset="0"/>
              </a:rPr>
              <a:t>PERSONNES DANS LE BESOIN</a:t>
            </a:r>
            <a:endParaRPr lang="fr-FR" sz="2400" b="1" dirty="0">
              <a:solidFill>
                <a:prstClr val="white"/>
              </a:solidFill>
              <a:latin typeface="Franklin Gothic Demi Cond" pitchFamily="34" charset="0"/>
              <a:cs typeface="Arial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-533400" y="3868823"/>
            <a:ext cx="3962400" cy="419008"/>
          </a:xfrm>
          <a:prstGeom prst="rect">
            <a:avLst/>
          </a:prstGeom>
          <a:solidFill>
            <a:srgbClr val="376092">
              <a:alpha val="74902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-458357" y="3840642"/>
            <a:ext cx="376168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smtClean="0">
                <a:solidFill>
                  <a:prstClr val="white"/>
                </a:solidFill>
                <a:latin typeface="Franklin Gothic Demi Cond" pitchFamily="34" charset="0"/>
                <a:cs typeface="Arial" charset="0"/>
              </a:rPr>
              <a:t># DE PROJETS DANS  LE HRP</a:t>
            </a:r>
            <a:endParaRPr lang="fr-FR" sz="2400" b="1" dirty="0">
              <a:solidFill>
                <a:prstClr val="white"/>
              </a:solidFill>
              <a:latin typeface="Franklin Gothic Demi Cond" pitchFamily="34" charset="0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46904" y="4724400"/>
            <a:ext cx="373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 pitchFamily="34" charset="0"/>
                <a:cs typeface="Arial" charset="0"/>
              </a:rPr>
              <a:t>06</a:t>
            </a:r>
            <a:endParaRPr lang="en-US" sz="9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 pitchFamily="34" charset="0"/>
              <a:cs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7011" y="5009408"/>
            <a:ext cx="3733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 pitchFamily="34" charset="0"/>
                <a:cs typeface="Arial" charset="0"/>
              </a:rPr>
              <a:t>08</a:t>
            </a:r>
            <a:endParaRPr lang="en-US" sz="6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 pitchFamily="34" charset="0"/>
              <a:cs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03600" y="1603641"/>
            <a:ext cx="373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79646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 pitchFamily="34" charset="0"/>
                <a:cs typeface="Arial" charset="0"/>
              </a:rPr>
              <a:t>91.000 - </a:t>
            </a:r>
            <a:r>
              <a:rPr lang="en-US" sz="2800" dirty="0" smtClean="0">
                <a:solidFill>
                  <a:srgbClr val="F79646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 pitchFamily="34" charset="0"/>
                <a:cs typeface="Arial" charset="0"/>
              </a:rPr>
              <a:t>17.000</a:t>
            </a:r>
            <a:endParaRPr lang="en-US" sz="2800" dirty="0">
              <a:solidFill>
                <a:srgbClr val="F79646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 pitchFamily="34" charset="0"/>
              <a:cs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1576015"/>
            <a:ext cx="373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79646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 pitchFamily="34" charset="0"/>
                <a:cs typeface="Arial" charset="0"/>
              </a:rPr>
              <a:t>454.000</a:t>
            </a:r>
            <a:r>
              <a:rPr lang="en-US" sz="4000" dirty="0" smtClean="0">
                <a:solidFill>
                  <a:srgbClr val="F79646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 pitchFamily="34" charset="0"/>
                <a:cs typeface="Arial" charset="0"/>
              </a:rPr>
              <a:t> -</a:t>
            </a:r>
            <a:r>
              <a:rPr lang="en-US" sz="2800" dirty="0">
                <a:solidFill>
                  <a:srgbClr val="F79646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 pitchFamily="34" charset="0"/>
                <a:cs typeface="Arial" charset="0"/>
              </a:rPr>
              <a:t>166.800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134" y="1965489"/>
            <a:ext cx="2176002" cy="2118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9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320121"/>
            <a:ext cx="8382000" cy="565785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7AF48-5E11-48EB-91CB-008C9BDCF066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3636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9396698"/>
              </p:ext>
            </p:extLst>
          </p:nvPr>
        </p:nvGraphicFramePr>
        <p:xfrm>
          <a:off x="457200" y="2438400"/>
          <a:ext cx="8229600" cy="2362199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23621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36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7AF48-5E11-48EB-91CB-008C9BDCF066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87362"/>
          </a:xfrm>
        </p:spPr>
        <p:txBody>
          <a:bodyPr/>
          <a:lstStyle/>
          <a:p>
            <a:r>
              <a:rPr lang="fr-FR" sz="2800" dirty="0" smtClean="0">
                <a:solidFill>
                  <a:srgbClr val="7F1416"/>
                </a:solidFill>
              </a:rPr>
              <a:t>Projets Validés dans OPS</a:t>
            </a:r>
            <a:endParaRPr lang="fr-FR" sz="2800" dirty="0">
              <a:solidFill>
                <a:srgbClr val="7F141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1143000"/>
            <a:ext cx="838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endParaRPr lang="fr-FR" sz="2000" dirty="0" smtClean="0"/>
          </a:p>
          <a:p>
            <a:pPr marL="285750" indent="-285750">
              <a:buFont typeface="Wingdings" pitchFamily="2" charset="2"/>
              <a:buChar char="Ø"/>
            </a:pPr>
            <a:endParaRPr lang="fr-FR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1124532"/>
              </p:ext>
            </p:extLst>
          </p:nvPr>
        </p:nvGraphicFramePr>
        <p:xfrm>
          <a:off x="381000" y="180975"/>
          <a:ext cx="8305799" cy="649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Worksheet" r:id="rId4" imgW="7191479" imgH="6495930" progId="Excel.Sheet.8">
                  <p:embed/>
                </p:oleObj>
              </mc:Choice>
              <mc:Fallback>
                <p:oleObj name="Worksheet" r:id="rId4" imgW="7191479" imgH="6495930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1000" y="180975"/>
                        <a:ext cx="8305799" cy="6496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038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6574728"/>
              </p:ext>
            </p:extLst>
          </p:nvPr>
        </p:nvGraphicFramePr>
        <p:xfrm>
          <a:off x="457200" y="2438400"/>
          <a:ext cx="8229600" cy="2362199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23621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36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7AF48-5E11-48EB-91CB-008C9BDCF066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487362"/>
          </a:xfrm>
        </p:spPr>
        <p:txBody>
          <a:bodyPr/>
          <a:lstStyle/>
          <a:p>
            <a:r>
              <a:rPr lang="fr-FR" sz="2400" dirty="0">
                <a:solidFill>
                  <a:srgbClr val="0000FF"/>
                </a:solidFill>
              </a:rPr>
              <a:t>Projets Validés dans </a:t>
            </a:r>
            <a:r>
              <a:rPr lang="fr-FR" sz="2400" dirty="0" smtClean="0">
                <a:solidFill>
                  <a:srgbClr val="0000FF"/>
                </a:solidFill>
              </a:rPr>
              <a:t>OPS: Matrice de Suivi des financements</a:t>
            </a:r>
            <a:endParaRPr lang="fr-FR" sz="2400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1143000"/>
            <a:ext cx="838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endParaRPr lang="fr-FR" sz="2000" dirty="0" smtClean="0"/>
          </a:p>
          <a:p>
            <a:pPr marL="285750" indent="-285750">
              <a:buFont typeface="Wingdings" pitchFamily="2" charset="2"/>
              <a:buChar char="Ø"/>
            </a:pPr>
            <a:endParaRPr lang="fr-FR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505" y="1447800"/>
            <a:ext cx="8478551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462585"/>
      </p:ext>
    </p:extLst>
  </p:cSld>
  <p:clrMapOvr>
    <a:masterClrMapping/>
  </p:clrMapOvr>
</p:sld>
</file>

<file path=ppt/theme/theme1.xml><?xml version="1.0" encoding="utf-8"?>
<a:theme xmlns:a="http://schemas.openxmlformats.org/drawingml/2006/main" name="Shelter Cluster Mali Powerpoint Template V 1 0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Shelter Cluster Mali Powerpoint Template V 1 0</Template>
  <TotalTime>28038</TotalTime>
  <Words>89</Words>
  <Application>Microsoft Office PowerPoint</Application>
  <PresentationFormat>On-screen Show (4:3)</PresentationFormat>
  <Paragraphs>21</Paragraphs>
  <Slides>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Calibri</vt:lpstr>
      <vt:lpstr>Franklin Gothic Demi Cond</vt:lpstr>
      <vt:lpstr>Franklin Gothic Medium Cond</vt:lpstr>
      <vt:lpstr>Times New Roman</vt:lpstr>
      <vt:lpstr>Verdana</vt:lpstr>
      <vt:lpstr>Wingdings</vt:lpstr>
      <vt:lpstr>Shelter Cluster Mali Powerpoint Template V 1 0</vt:lpstr>
      <vt:lpstr>Office Theme</vt:lpstr>
      <vt:lpstr>Worksheet</vt:lpstr>
      <vt:lpstr>PowerPoint Presentation</vt:lpstr>
      <vt:lpstr>PowerPoint Presentation</vt:lpstr>
      <vt:lpstr>Projets Validés dans OPS</vt:lpstr>
      <vt:lpstr>Projets Validés dans OPS: Matrice de Suivi des financements</vt:lpstr>
    </vt:vector>
  </TitlesOfParts>
  <Company>UNHCR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UNHCRuser</dc:creator>
  <cp:lastModifiedBy>Jean Ruberintwari</cp:lastModifiedBy>
  <cp:revision>164</cp:revision>
  <cp:lastPrinted>2016-03-02T17:36:51Z</cp:lastPrinted>
  <dcterms:created xsi:type="dcterms:W3CDTF">2013-10-22T06:06:38Z</dcterms:created>
  <dcterms:modified xsi:type="dcterms:W3CDTF">2016-03-03T15:28:00Z</dcterms:modified>
</cp:coreProperties>
</file>