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1" r:id="rId4"/>
    <p:sldId id="263" r:id="rId5"/>
    <p:sldId id="260" r:id="rId6"/>
    <p:sldId id="269" r:id="rId7"/>
    <p:sldId id="266" r:id="rId8"/>
    <p:sldId id="270" r:id="rId9"/>
    <p:sldId id="268" r:id="rId10"/>
    <p:sldId id="267" r:id="rId11"/>
    <p:sldId id="271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24" autoAdjust="0"/>
    <p:restoredTop sz="94434" autoAdjust="0"/>
  </p:normalViewPr>
  <p:slideViewPr>
    <p:cSldViewPr snapToGrid="0" snapToObjects="1">
      <p:cViewPr varScale="1">
        <p:scale>
          <a:sx n="81" d="100"/>
          <a:sy n="81" d="100"/>
        </p:scale>
        <p:origin x="1176" y="108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ofPieChart>
        <c:ofPieType val="bar"/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304902DB-3C2D-4193-BE0D-EBEB5C702F9E}" type="CATEGORYNAME">
                      <a:rPr lang="fr-FR"/>
                      <a:pPr/>
                      <a:t>[CATEGORY NAME]</a:t>
                    </a:fld>
                    <a:r>
                      <a:rPr lang="fr-FR" baseline="0"/>
                      <a:t>: </a:t>
                    </a:r>
                    <a:fld id="{EECEB47B-1D36-48CE-8784-E0E9798888F8}" type="VALUE">
                      <a:rPr lang="fr-FR" baseline="0"/>
                      <a:pPr/>
                      <a:t>[VALUE]</a:t>
                    </a:fld>
                    <a:r>
                      <a:rPr lang="fr-FR" baseline="0"/>
                      <a:t>, </a:t>
                    </a:r>
                    <a:fld id="{FAA2E31C-6B5E-4D3C-B1B0-1D784E1B497E}" type="PERCENTAGE">
                      <a:rPr lang="fr-FR" baseline="0"/>
                      <a:pPr/>
                      <a:t>[PERCENTAGE]</a:t>
                    </a:fld>
                    <a:endParaRPr lang="fr-FR" baseline="0"/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2"/>
              <c:layout/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4245234423825812"/>
                  <c:y val="2.159232267281499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>
                        <a:solidFill>
                          <a:schemeClr val="bg1"/>
                        </a:solidFill>
                      </a:rPr>
                      <a:t>Maisons Construites:</a:t>
                    </a:r>
                    <a:r>
                      <a:rPr lang="en-US" sz="2000" baseline="0">
                        <a:solidFill>
                          <a:schemeClr val="bg1"/>
                        </a:solidFill>
                      </a:rPr>
                      <a:t> </a:t>
                    </a:r>
                    <a:fld id="{617A24FF-7AA6-4DB5-B22E-FA1821BD0F38}" type="VALUE">
                      <a:rPr lang="en-US" sz="2000" baseline="0">
                        <a:solidFill>
                          <a:schemeClr val="bg1"/>
                        </a:solidFill>
                      </a:rPr>
                      <a:pPr>
                        <a:defRPr sz="20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r>
                      <a:rPr lang="en-US" sz="2000" baseline="0">
                        <a:solidFill>
                          <a:schemeClr val="bg1"/>
                        </a:solidFill>
                      </a:rPr>
                      <a:t>, </a:t>
                    </a:r>
                    <a:fld id="{168126B6-12A5-4643-AAE4-14CCBA9A2DD0}" type="PERCENTAGE">
                      <a:rPr lang="en-US" sz="2000" baseline="0">
                        <a:solidFill>
                          <a:schemeClr val="bg1"/>
                        </a:solidFill>
                      </a:rPr>
                      <a:pPr>
                        <a:defRPr sz="20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sz="2000" baseline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523374178459442"/>
                      <c:h val="0.18580057125906171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'Construction Vs Destruction Nat'!$A$1:$A$4</c:f>
              <c:strCache>
                <c:ptCount val="4"/>
                <c:pt idx="0">
                  <c:v>Ménages avec maison détruite</c:v>
                </c:pt>
                <c:pt idx="1">
                  <c:v>Maison permanente en TCLA ( entre 22 et 45m2) et Core house</c:v>
                </c:pt>
                <c:pt idx="2">
                  <c:v>Maison permanente en maconnerie chainee ( entre 22 et 45m2)</c:v>
                </c:pt>
                <c:pt idx="3">
                  <c:v>Construction structures évolutives ( Ossature en bois + toiture avec ou sans remplissage de murs)</c:v>
                </c:pt>
              </c:strCache>
            </c:strRef>
          </c:cat>
          <c:val>
            <c:numRef>
              <c:f>'Construction Vs Destruction Nat'!$B$1:$B$4</c:f>
              <c:numCache>
                <c:formatCode>#,##0</c:formatCode>
                <c:ptCount val="4"/>
                <c:pt idx="0">
                  <c:v>100412</c:v>
                </c:pt>
                <c:pt idx="1">
                  <c:v>1431</c:v>
                </c:pt>
                <c:pt idx="2">
                  <c:v>238</c:v>
                </c:pt>
                <c:pt idx="3">
                  <c:v>1886</c:v>
                </c:pt>
              </c:numCache>
            </c:numRef>
          </c:val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>
          <c:spPr>
            <a:ln w="9525" cap="flat" cmpd="sng" algn="ctr">
              <a:solidFill>
                <a:schemeClr val="dk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220600177005688"/>
          <c:y val="0.18008530825862229"/>
          <c:w val="0.29161400595493348"/>
          <c:h val="0.67417161481559251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>
      <a:outerShdw blurRad="50800" dist="50800" dir="5400000" algn="ctr" rotWithShape="0">
        <a:schemeClr val="bg1"/>
      </a:outerShdw>
    </a:effectLst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ofPieChart>
        <c:ofPieType val="bar"/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304902DB-3C2D-4193-BE0D-EBEB5C702F9E}" type="CATEGORYNAME">
                      <a:rPr lang="fr-FR"/>
                      <a:pPr/>
                      <a:t>[CATEGORY NAME]</a:t>
                    </a:fld>
                    <a:r>
                      <a:rPr lang="fr-FR" baseline="0"/>
                      <a:t>: </a:t>
                    </a:r>
                    <a:fld id="{EECEB47B-1D36-48CE-8784-E0E9798888F8}" type="VALUE">
                      <a:rPr lang="fr-FR" baseline="0"/>
                      <a:pPr/>
                      <a:t>[VALUE]</a:t>
                    </a:fld>
                    <a:r>
                      <a:rPr lang="fr-FR" baseline="0"/>
                      <a:t>, </a:t>
                    </a:r>
                    <a:fld id="{FAA2E31C-6B5E-4D3C-B1B0-1D784E1B497E}" type="PERCENTAGE">
                      <a:rPr lang="fr-FR" baseline="0"/>
                      <a:pPr/>
                      <a:t>[PERCENTAGE]</a:t>
                    </a:fld>
                    <a:endParaRPr lang="fr-FR" baseline="0"/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2"/>
              <c:layout/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5417705956081698"/>
                  <c:y val="7.135454290435437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>
                        <a:solidFill>
                          <a:schemeClr val="bg1"/>
                        </a:solidFill>
                      </a:rPr>
                      <a:t>Maisons Construites:</a:t>
                    </a:r>
                    <a:r>
                      <a:rPr lang="en-US" sz="2000" baseline="0">
                        <a:solidFill>
                          <a:schemeClr val="bg1"/>
                        </a:solidFill>
                      </a:rPr>
                      <a:t> </a:t>
                    </a:r>
                    <a:fld id="{617A24FF-7AA6-4DB5-B22E-FA1821BD0F38}" type="VALUE">
                      <a:rPr lang="en-US" sz="2000" baseline="0">
                        <a:solidFill>
                          <a:schemeClr val="bg1"/>
                        </a:solidFill>
                      </a:rPr>
                      <a:pPr>
                        <a:defRPr sz="20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r>
                      <a:rPr lang="en-US" sz="2000" baseline="0">
                        <a:solidFill>
                          <a:schemeClr val="bg1"/>
                        </a:solidFill>
                      </a:rPr>
                      <a:t>, </a:t>
                    </a:r>
                    <a:fld id="{168126B6-12A5-4643-AAE4-14CCBA9A2DD0}" type="PERCENTAGE">
                      <a:rPr lang="en-US" sz="2000" baseline="0">
                        <a:solidFill>
                          <a:schemeClr val="bg1"/>
                        </a:solidFill>
                      </a:rPr>
                      <a:pPr>
                        <a:defRPr sz="20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sz="2000" baseline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996755910993363"/>
                      <c:h val="0.17635061144164491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'Construction Vs Destruct GA Sud'!$A$1:$A$4</c:f>
              <c:strCache>
                <c:ptCount val="4"/>
                <c:pt idx="0">
                  <c:v>Ménages avec maison détruite</c:v>
                </c:pt>
                <c:pt idx="1">
                  <c:v>Maison permanente en TCLA ( entre 22 et 45m2) et Core house</c:v>
                </c:pt>
                <c:pt idx="2">
                  <c:v>Maison permanente en maconnerie chainee ( entre 22 et 45m2)</c:v>
                </c:pt>
                <c:pt idx="3">
                  <c:v>Construction structures évolutives ( Ossature en bois + toiture avec ou sans remplissage de murs)</c:v>
                </c:pt>
              </c:strCache>
            </c:strRef>
          </c:cat>
          <c:val>
            <c:numRef>
              <c:f>'Construction Vs Destruct GA Sud'!$B$1:$B$4</c:f>
              <c:numCache>
                <c:formatCode>#,##0</c:formatCode>
                <c:ptCount val="4"/>
                <c:pt idx="0">
                  <c:v>70137</c:v>
                </c:pt>
                <c:pt idx="1">
                  <c:v>1431</c:v>
                </c:pt>
                <c:pt idx="2">
                  <c:v>172</c:v>
                </c:pt>
                <c:pt idx="3">
                  <c:v>1886</c:v>
                </c:pt>
              </c:numCache>
            </c:numRef>
          </c:val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>
          <c:spPr>
            <a:ln w="9525" cap="flat" cmpd="sng" algn="ctr">
              <a:solidFill>
                <a:schemeClr val="dk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220600177005688"/>
          <c:y val="0.18321758689242768"/>
          <c:w val="0.29161400595493348"/>
          <c:h val="0.66085348481365425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>
      <a:outerShdw blurRad="50800" dist="50800" dir="5400000" algn="ctr" rotWithShape="0">
        <a:schemeClr val="bg1"/>
      </a:outerShdw>
    </a:effectLst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996446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hyperlink" Target="http://www.mpce.gouv.ht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hyperlink" Target="http://www.mpce.gouv.ht/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3.emf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subTitle" sz="quarter" idx="4294967295"/>
          </p:nvPr>
        </p:nvSpPr>
        <p:spPr>
          <a:xfrm>
            <a:off x="0" y="190500"/>
            <a:ext cx="13004800" cy="1130300"/>
          </a:xfrm>
          <a:prstGeom prst="rect">
            <a:avLst/>
          </a:prstGeom>
          <a:solidFill>
            <a:srgbClr val="800000"/>
          </a:solidFill>
        </p:spPr>
        <p:txBody>
          <a:bodyPr>
            <a:normAutofit lnSpcReduction="10000"/>
          </a:bodyPr>
          <a:lstStyle/>
          <a:p>
            <a:pPr defTabSz="496570">
              <a:defRPr sz="6800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Bebas Neue"/>
                <a:ea typeface="Bebas Neue"/>
                <a:cs typeface="Bebas Neue"/>
                <a:sym typeface="Bebas Neue"/>
              </a:defRPr>
            </a:pPr>
            <a:r>
              <a:rPr lang="en-US" dirty="0" smtClean="0">
                <a:solidFill>
                  <a:srgbClr val="800000"/>
                </a:solidFill>
              </a:rPr>
              <a:t>.</a:t>
            </a:r>
            <a:endParaRPr dirty="0">
              <a:solidFill>
                <a:srgbClr val="800000"/>
              </a:solidFill>
            </a:endParaRPr>
          </a:p>
        </p:txBody>
      </p:sp>
      <p:pic>
        <p:nvPicPr>
          <p:cNvPr id="120" name="Haiti Shelter W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5198" y="0"/>
            <a:ext cx="6178811" cy="1648247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/>
        </p:nvSpPr>
        <p:spPr>
          <a:xfrm>
            <a:off x="-330210" y="412006"/>
            <a:ext cx="13070797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defRPr sz="1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err="1" smtClean="0"/>
              <a:t>Lundi</a:t>
            </a:r>
            <a:r>
              <a:rPr lang="en-US" dirty="0" smtClean="0"/>
              <a:t> 6 Nov </a:t>
            </a:r>
            <a:r>
              <a:rPr dirty="0" smtClean="0"/>
              <a:t>2017</a:t>
            </a:r>
            <a:endParaRPr dirty="0"/>
          </a:p>
          <a:p>
            <a:pPr algn="r">
              <a:defRPr sz="1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smtClean="0"/>
              <a:t>Port-au-Prince,</a:t>
            </a:r>
            <a:r>
              <a:rPr dirty="0" smtClean="0"/>
              <a:t> </a:t>
            </a:r>
            <a:r>
              <a:rPr dirty="0" err="1" smtClean="0"/>
              <a:t>Ha</a:t>
            </a:r>
            <a:r>
              <a:rPr lang="en-US" dirty="0" err="1" smtClean="0"/>
              <a:t>ï</a:t>
            </a:r>
            <a:r>
              <a:rPr dirty="0" err="1" smtClean="0"/>
              <a:t>ti</a:t>
            </a:r>
            <a:endParaRPr dirty="0"/>
          </a:p>
        </p:txBody>
      </p:sp>
      <p:pic>
        <p:nvPicPr>
          <p:cNvPr id="15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74570" y="8832221"/>
            <a:ext cx="765952" cy="749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54232" y="8832221"/>
            <a:ext cx="1093806" cy="749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10052" y="8876299"/>
            <a:ext cx="629324" cy="685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58633" y="8786965"/>
            <a:ext cx="847620" cy="685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589" y="8840753"/>
            <a:ext cx="1892578" cy="65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839" y="8862975"/>
            <a:ext cx="2190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3851" y="4511700"/>
            <a:ext cx="1241673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3200" dirty="0" smtClean="0"/>
              <a:t>1.346.363: PERSONNES </a:t>
            </a:r>
            <a:r>
              <a:rPr lang="fr-FR" sz="3200" dirty="0"/>
              <a:t>AFFECTEES</a:t>
            </a:r>
            <a:r>
              <a:rPr lang="fr-FR" sz="3200" dirty="0" smtClean="0"/>
              <a:t>*</a:t>
            </a:r>
          </a:p>
          <a:p>
            <a:pPr algn="l"/>
            <a:endParaRPr lang="fr-FR" sz="3200" dirty="0"/>
          </a:p>
          <a:p>
            <a:pPr algn="l"/>
            <a:r>
              <a:rPr lang="fr-FR" sz="3200" dirty="0" smtClean="0"/>
              <a:t>237.414: MAISONS AFFECTEES *</a:t>
            </a:r>
            <a:endParaRPr lang="fr-FR" sz="3200" dirty="0"/>
          </a:p>
          <a:p>
            <a:pPr algn="l"/>
            <a:endParaRPr lang="fr-FR" sz="3200" dirty="0" smtClean="0"/>
          </a:p>
          <a:p>
            <a:pPr algn="l"/>
            <a:r>
              <a:rPr lang="fr-FR" sz="3200" dirty="0" smtClean="0"/>
              <a:t>DONT 103.907: HABITATIONS TOTALEMENT DETRUITES*</a:t>
            </a:r>
          </a:p>
          <a:p>
            <a:pPr algn="l"/>
            <a:endParaRPr lang="fr-FR" dirty="0"/>
          </a:p>
          <a:p>
            <a:pPr algn="l"/>
            <a:endParaRPr lang="fr-FR" sz="2000" dirty="0"/>
          </a:p>
          <a:p>
            <a:pPr algn="l"/>
            <a:r>
              <a:rPr lang="fr-FR" sz="2000" dirty="0"/>
              <a:t>* PDNA secteur </a:t>
            </a:r>
            <a:r>
              <a:rPr lang="fr-FR" sz="2000" dirty="0" smtClean="0"/>
              <a:t>logement, ( </a:t>
            </a:r>
            <a:r>
              <a:rPr lang="fr-FR" sz="2000" dirty="0" smtClean="0">
                <a:hlinkClick r:id="rId9"/>
              </a:rPr>
              <a:t>www.mpce.gouv.ht</a:t>
            </a:r>
            <a:r>
              <a:rPr lang="fr-FR" sz="2000" dirty="0" smtClean="0"/>
              <a:t> )</a:t>
            </a:r>
            <a:endParaRPr lang="fr-FR" sz="2000" dirty="0"/>
          </a:p>
        </p:txBody>
      </p:sp>
      <p:sp>
        <p:nvSpPr>
          <p:cNvPr id="9" name="Rectangle 8"/>
          <p:cNvSpPr/>
          <p:nvPr/>
        </p:nvSpPr>
        <p:spPr>
          <a:xfrm>
            <a:off x="2440522" y="1797985"/>
            <a:ext cx="858942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REPONSE SHELTER NFI</a:t>
            </a:r>
          </a:p>
          <a:p>
            <a:r>
              <a:rPr lang="fr-FR" b="1" dirty="0" smtClean="0"/>
              <a:t>APERÇU </a:t>
            </a:r>
            <a:r>
              <a:rPr lang="fr-FR" b="1" dirty="0"/>
              <a:t>DES </a:t>
            </a:r>
            <a:r>
              <a:rPr lang="fr-FR" b="1" dirty="0" smtClean="0"/>
              <a:t>12 </a:t>
            </a:r>
            <a:r>
              <a:rPr lang="fr-FR" b="1" dirty="0"/>
              <a:t>MOIS</a:t>
            </a:r>
          </a:p>
          <a:p>
            <a:r>
              <a:rPr lang="fr-FR" b="1" dirty="0"/>
              <a:t> OCTOBRE 2016 - </a:t>
            </a:r>
            <a:r>
              <a:rPr lang="fr-FR" b="1" dirty="0" smtClean="0"/>
              <a:t>OCTOBRE 2017</a:t>
            </a:r>
          </a:p>
          <a:p>
            <a:endParaRPr lang="fr-FR" sz="3200" b="1" dirty="0" smtClean="0"/>
          </a:p>
          <a:p>
            <a:endParaRPr lang="fr-FR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subTitle" sz="quarter" idx="4294967295"/>
          </p:nvPr>
        </p:nvSpPr>
        <p:spPr>
          <a:xfrm>
            <a:off x="0" y="190500"/>
            <a:ext cx="13004800" cy="1130300"/>
          </a:xfrm>
          <a:prstGeom prst="rect">
            <a:avLst/>
          </a:prstGeom>
          <a:solidFill>
            <a:srgbClr val="800000"/>
          </a:solidFill>
        </p:spPr>
        <p:txBody>
          <a:bodyPr>
            <a:normAutofit lnSpcReduction="10000"/>
          </a:bodyPr>
          <a:lstStyle/>
          <a:p>
            <a:pPr defTabSz="496570">
              <a:defRPr sz="6800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Bebas Neue"/>
                <a:ea typeface="Bebas Neue"/>
                <a:cs typeface="Bebas Neue"/>
                <a:sym typeface="Bebas Neue"/>
              </a:defRPr>
            </a:pPr>
            <a:r>
              <a:rPr lang="en-US" dirty="0" smtClean="0">
                <a:solidFill>
                  <a:srgbClr val="800000"/>
                </a:solidFill>
              </a:rPr>
              <a:t>.</a:t>
            </a:r>
            <a:endParaRPr dirty="0">
              <a:solidFill>
                <a:srgbClr val="800000"/>
              </a:solidFill>
            </a:endParaRPr>
          </a:p>
        </p:txBody>
      </p:sp>
      <p:pic>
        <p:nvPicPr>
          <p:cNvPr id="120" name="Haiti Shelter W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5198" y="0"/>
            <a:ext cx="6178811" cy="1648247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/>
        </p:nvSpPr>
        <p:spPr>
          <a:xfrm>
            <a:off x="-330210" y="412006"/>
            <a:ext cx="13070797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defRPr sz="1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err="1" smtClean="0"/>
              <a:t>Lundi</a:t>
            </a:r>
            <a:r>
              <a:rPr lang="en-US" dirty="0" smtClean="0"/>
              <a:t> </a:t>
            </a:r>
            <a:r>
              <a:rPr lang="en-US" dirty="0" smtClean="0"/>
              <a:t>6</a:t>
            </a:r>
            <a:r>
              <a:rPr dirty="0" smtClean="0"/>
              <a:t> </a:t>
            </a:r>
            <a:r>
              <a:rPr lang="en-US" dirty="0" smtClean="0"/>
              <a:t>Nov</a:t>
            </a:r>
            <a:r>
              <a:rPr dirty="0" smtClean="0"/>
              <a:t> </a:t>
            </a:r>
            <a:r>
              <a:rPr dirty="0"/>
              <a:t>2017</a:t>
            </a:r>
          </a:p>
          <a:p>
            <a:pPr algn="r">
              <a:defRPr sz="1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smtClean="0"/>
              <a:t>Port-au-Prince</a:t>
            </a:r>
            <a:r>
              <a:rPr dirty="0" smtClean="0"/>
              <a:t>, </a:t>
            </a:r>
            <a:r>
              <a:rPr dirty="0" err="1" smtClean="0"/>
              <a:t>Ha</a:t>
            </a:r>
            <a:r>
              <a:rPr lang="en-US" dirty="0" err="1" smtClean="0"/>
              <a:t>ï</a:t>
            </a:r>
            <a:r>
              <a:rPr dirty="0" err="1" smtClean="0"/>
              <a:t>ti</a:t>
            </a:r>
            <a:endParaRPr dirty="0"/>
          </a:p>
        </p:txBody>
      </p:sp>
      <p:pic>
        <p:nvPicPr>
          <p:cNvPr id="15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74570" y="8832221"/>
            <a:ext cx="765952" cy="749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54232" y="8832221"/>
            <a:ext cx="1093806" cy="749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10052" y="8876299"/>
            <a:ext cx="629324" cy="685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58633" y="8786965"/>
            <a:ext cx="847620" cy="685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589" y="8840753"/>
            <a:ext cx="1892578" cy="65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839" y="8862975"/>
            <a:ext cx="2190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216025" y="1648247"/>
            <a:ext cx="1057275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800" b="1" dirty="0" smtClean="0"/>
          </a:p>
          <a:p>
            <a:endParaRPr lang="fr-FR" sz="2800" b="1" dirty="0"/>
          </a:p>
          <a:p>
            <a:endParaRPr lang="fr-FR" sz="2800" b="1" dirty="0" smtClean="0"/>
          </a:p>
          <a:p>
            <a:endParaRPr lang="fr-FR" sz="2800" b="1" dirty="0"/>
          </a:p>
          <a:p>
            <a:endParaRPr lang="fr-FR" sz="2800" b="1" dirty="0" smtClean="0"/>
          </a:p>
          <a:p>
            <a:r>
              <a:rPr lang="fr-FR" sz="2800" b="1" dirty="0" smtClean="0"/>
              <a:t>12 mois après Matthew beaucoup a été </a:t>
            </a:r>
            <a:r>
              <a:rPr lang="fr-FR" sz="2800" b="1" dirty="0"/>
              <a:t>fait par tous les </a:t>
            </a:r>
            <a:r>
              <a:rPr lang="fr-FR" sz="2800" b="1" dirty="0" smtClean="0"/>
              <a:t>partenaires relativement aux moyens disponibles. </a:t>
            </a:r>
          </a:p>
          <a:p>
            <a:r>
              <a:rPr lang="fr-FR" sz="2800" b="1" dirty="0" smtClean="0"/>
              <a:t>Mais l’enjeux principale reste encore celui de la réponse aux besoins des ménages ayant totalement perdu leur maison et se trouvant encore dans de conditions très précaires.  </a:t>
            </a:r>
          </a:p>
        </p:txBody>
      </p:sp>
    </p:spTree>
    <p:extLst>
      <p:ext uri="{BB962C8B-B14F-4D97-AF65-F5344CB8AC3E}">
        <p14:creationId xmlns:p14="http://schemas.microsoft.com/office/powerpoint/2010/main" val="14917413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subTitle" sz="quarter" idx="4294967295"/>
          </p:nvPr>
        </p:nvSpPr>
        <p:spPr>
          <a:xfrm>
            <a:off x="0" y="190500"/>
            <a:ext cx="13004800" cy="1130300"/>
          </a:xfrm>
          <a:prstGeom prst="rect">
            <a:avLst/>
          </a:prstGeom>
          <a:solidFill>
            <a:srgbClr val="800000"/>
          </a:solidFill>
        </p:spPr>
        <p:txBody>
          <a:bodyPr>
            <a:normAutofit lnSpcReduction="10000"/>
          </a:bodyPr>
          <a:lstStyle/>
          <a:p>
            <a:pPr defTabSz="496570">
              <a:defRPr sz="6800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Bebas Neue"/>
                <a:ea typeface="Bebas Neue"/>
                <a:cs typeface="Bebas Neue"/>
                <a:sym typeface="Bebas Neue"/>
              </a:defRPr>
            </a:pPr>
            <a:r>
              <a:rPr lang="en-US" dirty="0" smtClean="0">
                <a:solidFill>
                  <a:srgbClr val="800000"/>
                </a:solidFill>
              </a:rPr>
              <a:t>.</a:t>
            </a:r>
            <a:endParaRPr dirty="0">
              <a:solidFill>
                <a:srgbClr val="800000"/>
              </a:solidFill>
            </a:endParaRPr>
          </a:p>
        </p:txBody>
      </p:sp>
      <p:pic>
        <p:nvPicPr>
          <p:cNvPr id="120" name="Haiti Shelter W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5198" y="0"/>
            <a:ext cx="6178811" cy="1648247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/>
        </p:nvSpPr>
        <p:spPr>
          <a:xfrm>
            <a:off x="-330210" y="412006"/>
            <a:ext cx="13070797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defRPr sz="1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err="1" smtClean="0"/>
              <a:t>Lundi</a:t>
            </a:r>
            <a:r>
              <a:rPr lang="en-US" dirty="0" smtClean="0"/>
              <a:t> 6</a:t>
            </a:r>
            <a:r>
              <a:rPr dirty="0" smtClean="0"/>
              <a:t> </a:t>
            </a:r>
            <a:r>
              <a:rPr lang="en-US" dirty="0" smtClean="0"/>
              <a:t>Nov</a:t>
            </a:r>
            <a:r>
              <a:rPr dirty="0" smtClean="0"/>
              <a:t> 2017</a:t>
            </a:r>
          </a:p>
          <a:p>
            <a:pPr algn="r">
              <a:defRPr sz="1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smtClean="0"/>
              <a:t>Port-au-Prince</a:t>
            </a:r>
            <a:r>
              <a:rPr dirty="0" smtClean="0"/>
              <a:t>, </a:t>
            </a:r>
            <a:r>
              <a:rPr dirty="0" err="1" smtClean="0"/>
              <a:t>Ha</a:t>
            </a:r>
            <a:r>
              <a:rPr lang="en-US" dirty="0" err="1" smtClean="0"/>
              <a:t>ï</a:t>
            </a:r>
            <a:r>
              <a:rPr dirty="0" err="1" smtClean="0"/>
              <a:t>ti</a:t>
            </a:r>
            <a:endParaRPr dirty="0"/>
          </a:p>
        </p:txBody>
      </p:sp>
      <p:pic>
        <p:nvPicPr>
          <p:cNvPr id="15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74570" y="8832221"/>
            <a:ext cx="765952" cy="749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54232" y="8832221"/>
            <a:ext cx="1093806" cy="749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10052" y="8876299"/>
            <a:ext cx="629324" cy="685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58633" y="8786965"/>
            <a:ext cx="847620" cy="685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589" y="8840753"/>
            <a:ext cx="1892578" cy="65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839" y="8862975"/>
            <a:ext cx="2190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216025" y="1648247"/>
            <a:ext cx="10572750" cy="9910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800" b="1" dirty="0" smtClean="0"/>
          </a:p>
          <a:p>
            <a:r>
              <a:rPr lang="fr-FR" sz="2800" b="1" dirty="0" smtClean="0"/>
              <a:t>HNO/HRP 2018</a:t>
            </a:r>
          </a:p>
          <a:p>
            <a:endParaRPr lang="fr-FR" sz="2800" b="1" dirty="0"/>
          </a:p>
          <a:p>
            <a:pPr marL="514350" indent="-514350" algn="l">
              <a:buFont typeface="+mj-lt"/>
              <a:buAutoNum type="arabicPeriod"/>
            </a:pPr>
            <a:r>
              <a:rPr lang="fr-FR" sz="2200" b="1" dirty="0" smtClean="0"/>
              <a:t>Personnes affectées: 1.346.363 (PDNA)</a:t>
            </a:r>
          </a:p>
          <a:p>
            <a:pPr marL="514350" indent="-514350" algn="l">
              <a:buFont typeface="+mj-lt"/>
              <a:buAutoNum type="arabicPeriod"/>
            </a:pPr>
            <a:endParaRPr lang="fr-FR" sz="2200" b="1" dirty="0" smtClean="0"/>
          </a:p>
          <a:p>
            <a:pPr marL="514350" indent="-514350" algn="l">
              <a:buFont typeface="+mj-lt"/>
              <a:buAutoNum type="arabicPeriod"/>
            </a:pPr>
            <a:r>
              <a:rPr lang="fr-FR" sz="2200" b="1" dirty="0" smtClean="0"/>
              <a:t>Personnes dans le besoin (People in </a:t>
            </a:r>
            <a:r>
              <a:rPr lang="fr-FR" sz="2200" b="1" dirty="0" err="1" smtClean="0"/>
              <a:t>Need</a:t>
            </a:r>
            <a:r>
              <a:rPr lang="fr-FR" sz="2200" b="1" dirty="0" smtClean="0"/>
              <a:t>): </a:t>
            </a:r>
          </a:p>
          <a:p>
            <a:pPr marL="342900" lvl="3" indent="-342900" algn="l">
              <a:buFont typeface="Arial" panose="020B0604020202020204" pitchFamily="34" charset="0"/>
              <a:buChar char="•"/>
            </a:pPr>
            <a:r>
              <a:rPr lang="fr-FR" sz="2200" b="1" dirty="0" smtClean="0"/>
              <a:t>Option </a:t>
            </a:r>
            <a:r>
              <a:rPr lang="fr-FR" sz="2200" b="1" dirty="0"/>
              <a:t>A</a:t>
            </a:r>
            <a:r>
              <a:rPr lang="fr-FR" sz="2200" b="1" dirty="0" smtClean="0"/>
              <a:t>: </a:t>
            </a:r>
            <a:r>
              <a:rPr lang="fr-FR" sz="2200" b="1" u="sng" dirty="0" smtClean="0">
                <a:solidFill>
                  <a:srgbClr val="FF0000"/>
                </a:solidFill>
              </a:rPr>
              <a:t>930.825</a:t>
            </a:r>
            <a:r>
              <a:rPr lang="fr-FR" sz="2200" b="1" dirty="0" smtClean="0"/>
              <a:t> (différence mathématique entre besoin et réponse 2017. Maison détruites et fortement endommagées)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200" b="1" dirty="0" smtClean="0"/>
              <a:t>Option B:  </a:t>
            </a:r>
            <a:r>
              <a:rPr lang="fr-FR" sz="2200" b="1" dirty="0" smtClean="0">
                <a:solidFill>
                  <a:srgbClr val="FF0000"/>
                </a:solidFill>
              </a:rPr>
              <a:t>381.565</a:t>
            </a:r>
            <a:r>
              <a:rPr lang="fr-FR" sz="2200" b="1" dirty="0" smtClean="0"/>
              <a:t> (personnes occupants le 76% maisons détruites, en particulier taudis; ajoupas; logements précaires.) + </a:t>
            </a:r>
            <a:r>
              <a:rPr lang="fr-FR" sz="2200" b="1" dirty="0" smtClean="0">
                <a:solidFill>
                  <a:srgbClr val="FF0000"/>
                </a:solidFill>
              </a:rPr>
              <a:t>60260</a:t>
            </a:r>
            <a:r>
              <a:rPr lang="fr-FR" sz="2200" b="1" dirty="0" smtClean="0"/>
              <a:t> (personnes occupant le 50% des maison a 1 étage détruites) + </a:t>
            </a:r>
            <a:r>
              <a:rPr lang="fr-FR" sz="2200" b="1" dirty="0" smtClean="0">
                <a:solidFill>
                  <a:srgbClr val="FF0000"/>
                </a:solidFill>
              </a:rPr>
              <a:t>198.660</a:t>
            </a:r>
            <a:r>
              <a:rPr lang="fr-FR" sz="2200" b="1" dirty="0" smtClean="0"/>
              <a:t> (personnes occupants le 50% des maisons fortement endommagées)= </a:t>
            </a:r>
            <a:r>
              <a:rPr lang="fr-FR" sz="2200" b="1" u="sng" dirty="0" smtClean="0">
                <a:solidFill>
                  <a:srgbClr val="FF0000"/>
                </a:solidFill>
              </a:rPr>
              <a:t>640.485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200" b="1" dirty="0" smtClean="0">
                <a:solidFill>
                  <a:schemeClr val="tx1"/>
                </a:solidFill>
              </a:rPr>
              <a:t>Option C: critères de vulnérabilité (femmes chefs de ménage; personnes handicapés; nr d’enfants…).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sz="2200" b="1" dirty="0">
              <a:solidFill>
                <a:schemeClr val="tx1"/>
              </a:solidFill>
            </a:endParaRPr>
          </a:p>
          <a:p>
            <a:pPr marL="514350" indent="-514350" algn="l">
              <a:buAutoNum type="arabicPlain" startAt="3"/>
            </a:pPr>
            <a:r>
              <a:rPr lang="fr-FR" sz="2200" b="1" dirty="0" smtClean="0">
                <a:solidFill>
                  <a:schemeClr val="tx1"/>
                </a:solidFill>
              </a:rPr>
              <a:t>Cible (peoples </a:t>
            </a:r>
            <a:r>
              <a:rPr lang="fr-FR" sz="2200" b="1" dirty="0" err="1" smtClean="0">
                <a:solidFill>
                  <a:schemeClr val="tx1"/>
                </a:solidFill>
              </a:rPr>
              <a:t>targeted</a:t>
            </a:r>
            <a:r>
              <a:rPr lang="fr-FR" sz="2200" b="1" dirty="0" smtClean="0">
                <a:solidFill>
                  <a:schemeClr val="tx1"/>
                </a:solidFill>
              </a:rPr>
              <a:t>): (20.000HHx5) = </a:t>
            </a:r>
            <a:r>
              <a:rPr lang="fr-FR" sz="2200" b="1" dirty="0" smtClean="0">
                <a:solidFill>
                  <a:srgbClr val="FF0000"/>
                </a:solidFill>
              </a:rPr>
              <a:t>100.000 (réparations) </a:t>
            </a:r>
            <a:r>
              <a:rPr lang="fr-FR" sz="2200" b="1" dirty="0" smtClean="0">
                <a:solidFill>
                  <a:schemeClr val="tx1"/>
                </a:solidFill>
              </a:rPr>
              <a:t>+ 15.000HHx5= </a:t>
            </a:r>
            <a:r>
              <a:rPr lang="fr-FR" sz="2200" b="1" dirty="0" smtClean="0">
                <a:solidFill>
                  <a:srgbClr val="FF0000"/>
                </a:solidFill>
              </a:rPr>
              <a:t>75.000 (constructions)= 175.000 + Target NFI (30000HHx5 = 150.000). TOTAL: 325.000</a:t>
            </a:r>
          </a:p>
          <a:p>
            <a:pPr marL="514350" indent="-514350" algn="l">
              <a:buAutoNum type="arabicPlain" startAt="3"/>
            </a:pPr>
            <a:endParaRPr lang="fr-FR" sz="2200" b="1" dirty="0" smtClean="0">
              <a:solidFill>
                <a:srgbClr val="FF0000"/>
              </a:solidFill>
            </a:endParaRPr>
          </a:p>
          <a:p>
            <a:pPr algn="l"/>
            <a:r>
              <a:rPr lang="fr-FR" sz="2200" b="1" dirty="0" smtClean="0">
                <a:solidFill>
                  <a:srgbClr val="FF0000"/>
                </a:solidFill>
              </a:rPr>
              <a:t>4 Budget: 99MlUSD (2017 = 41MLS USD)</a:t>
            </a:r>
          </a:p>
          <a:p>
            <a:pPr marL="514350" indent="-514350" algn="l">
              <a:buAutoNum type="arabicPlain" startAt="3"/>
            </a:pPr>
            <a:endParaRPr lang="fr-FR" sz="2800" b="1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sz="20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sz="2000" b="1" dirty="0" smtClean="0">
              <a:solidFill>
                <a:schemeClr val="tx1"/>
              </a:solidFill>
            </a:endParaRPr>
          </a:p>
          <a:p>
            <a:endParaRPr lang="fr-FR" sz="2800" b="1" dirty="0"/>
          </a:p>
          <a:p>
            <a:endParaRPr lang="fr-FR" sz="2800" b="1" dirty="0" smtClean="0"/>
          </a:p>
          <a:p>
            <a:endParaRPr lang="fr-FR" sz="2800" b="1" dirty="0"/>
          </a:p>
          <a:p>
            <a:endParaRPr lang="fr-FR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9827314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subTitle" sz="quarter" idx="4294967295"/>
          </p:nvPr>
        </p:nvSpPr>
        <p:spPr>
          <a:xfrm>
            <a:off x="0" y="190500"/>
            <a:ext cx="13004800" cy="1130300"/>
          </a:xfrm>
          <a:prstGeom prst="rect">
            <a:avLst/>
          </a:prstGeom>
          <a:solidFill>
            <a:srgbClr val="800000"/>
          </a:solidFill>
        </p:spPr>
        <p:txBody>
          <a:bodyPr>
            <a:normAutofit lnSpcReduction="10000"/>
          </a:bodyPr>
          <a:lstStyle/>
          <a:p>
            <a:pPr defTabSz="496570">
              <a:defRPr sz="6800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Bebas Neue"/>
                <a:ea typeface="Bebas Neue"/>
                <a:cs typeface="Bebas Neue"/>
                <a:sym typeface="Bebas Neue"/>
              </a:defRPr>
            </a:pPr>
            <a:r>
              <a:rPr lang="en-US" dirty="0" smtClean="0">
                <a:solidFill>
                  <a:srgbClr val="800000"/>
                </a:solidFill>
              </a:rPr>
              <a:t>.</a:t>
            </a:r>
            <a:endParaRPr dirty="0">
              <a:solidFill>
                <a:srgbClr val="800000"/>
              </a:solidFill>
            </a:endParaRPr>
          </a:p>
        </p:txBody>
      </p:sp>
      <p:pic>
        <p:nvPicPr>
          <p:cNvPr id="120" name="Haiti Shelter W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5198" y="0"/>
            <a:ext cx="6178811" cy="1648247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/>
        </p:nvSpPr>
        <p:spPr>
          <a:xfrm>
            <a:off x="-330210" y="412006"/>
            <a:ext cx="13070797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defRPr sz="1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err="1" smtClean="0"/>
              <a:t>Lundi</a:t>
            </a:r>
            <a:r>
              <a:rPr lang="en-US" dirty="0" smtClean="0"/>
              <a:t> 6 Nov </a:t>
            </a:r>
            <a:r>
              <a:rPr dirty="0" smtClean="0"/>
              <a:t>2017</a:t>
            </a:r>
            <a:endParaRPr dirty="0"/>
          </a:p>
          <a:p>
            <a:pPr algn="r">
              <a:defRPr sz="1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smtClean="0"/>
              <a:t>Port-au-Prince</a:t>
            </a:r>
            <a:r>
              <a:rPr dirty="0" smtClean="0"/>
              <a:t>, </a:t>
            </a:r>
            <a:r>
              <a:rPr dirty="0" err="1" smtClean="0"/>
              <a:t>Ha</a:t>
            </a:r>
            <a:r>
              <a:rPr lang="en-US" dirty="0" err="1" smtClean="0"/>
              <a:t>ï</a:t>
            </a:r>
            <a:r>
              <a:rPr dirty="0" err="1" smtClean="0"/>
              <a:t>ti</a:t>
            </a:r>
            <a:endParaRPr dirty="0"/>
          </a:p>
        </p:txBody>
      </p:sp>
      <p:pic>
        <p:nvPicPr>
          <p:cNvPr id="15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74570" y="8832221"/>
            <a:ext cx="765952" cy="749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54232" y="8832221"/>
            <a:ext cx="1093806" cy="749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10052" y="8876299"/>
            <a:ext cx="629324" cy="685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58633" y="8786965"/>
            <a:ext cx="847620" cy="685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589" y="8840753"/>
            <a:ext cx="1892578" cy="65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839" y="8862975"/>
            <a:ext cx="2190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7785" y="1869753"/>
            <a:ext cx="9718798" cy="56740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01725" y="7602775"/>
            <a:ext cx="10801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dirty="0"/>
              <a:t>PDNA secteur </a:t>
            </a:r>
            <a:r>
              <a:rPr lang="fr-FR" sz="1800" dirty="0" smtClean="0"/>
              <a:t>logement ( </a:t>
            </a:r>
            <a:r>
              <a:rPr lang="fr-FR" sz="1800" dirty="0" smtClean="0">
                <a:hlinkClick r:id="rId10"/>
              </a:rPr>
              <a:t>www.mpce.gouv.ht</a:t>
            </a:r>
            <a:r>
              <a:rPr lang="fr-FR" sz="1800" dirty="0" smtClean="0"/>
              <a:t> )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6122571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subTitle" sz="quarter" idx="4294967295"/>
          </p:nvPr>
        </p:nvSpPr>
        <p:spPr>
          <a:xfrm>
            <a:off x="0" y="190500"/>
            <a:ext cx="13004800" cy="1130300"/>
          </a:xfrm>
          <a:prstGeom prst="rect">
            <a:avLst/>
          </a:prstGeom>
          <a:solidFill>
            <a:srgbClr val="800000"/>
          </a:solidFill>
        </p:spPr>
        <p:txBody>
          <a:bodyPr>
            <a:normAutofit lnSpcReduction="10000"/>
          </a:bodyPr>
          <a:lstStyle/>
          <a:p>
            <a:pPr defTabSz="496570">
              <a:defRPr sz="6800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Bebas Neue"/>
                <a:ea typeface="Bebas Neue"/>
                <a:cs typeface="Bebas Neue"/>
                <a:sym typeface="Bebas Neue"/>
              </a:defRPr>
            </a:pPr>
            <a:r>
              <a:rPr lang="en-US" dirty="0" smtClean="0">
                <a:solidFill>
                  <a:srgbClr val="800000"/>
                </a:solidFill>
              </a:rPr>
              <a:t>.</a:t>
            </a:r>
            <a:endParaRPr dirty="0">
              <a:solidFill>
                <a:srgbClr val="800000"/>
              </a:solidFill>
            </a:endParaRPr>
          </a:p>
        </p:txBody>
      </p:sp>
      <p:pic>
        <p:nvPicPr>
          <p:cNvPr id="120" name="Haiti Shelter W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5198" y="0"/>
            <a:ext cx="6178811" cy="1648247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/>
        </p:nvSpPr>
        <p:spPr>
          <a:xfrm>
            <a:off x="-330210" y="412006"/>
            <a:ext cx="13070797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defRPr sz="1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err="1" smtClean="0"/>
              <a:t>Lundi</a:t>
            </a:r>
            <a:r>
              <a:rPr lang="en-US" dirty="0" smtClean="0"/>
              <a:t> 6 Nov </a:t>
            </a:r>
            <a:r>
              <a:rPr dirty="0" smtClean="0"/>
              <a:t>2017</a:t>
            </a:r>
            <a:endParaRPr dirty="0"/>
          </a:p>
          <a:p>
            <a:pPr algn="r">
              <a:defRPr sz="1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smtClean="0"/>
              <a:t>Port-au-Prince</a:t>
            </a:r>
            <a:r>
              <a:rPr dirty="0" smtClean="0"/>
              <a:t>, </a:t>
            </a:r>
            <a:r>
              <a:rPr dirty="0" err="1" smtClean="0"/>
              <a:t>Ha</a:t>
            </a:r>
            <a:r>
              <a:rPr lang="en-US" dirty="0" err="1" smtClean="0"/>
              <a:t>ï</a:t>
            </a:r>
            <a:r>
              <a:rPr dirty="0" err="1" smtClean="0"/>
              <a:t>ti</a:t>
            </a:r>
            <a:endParaRPr dirty="0"/>
          </a:p>
        </p:txBody>
      </p:sp>
      <p:pic>
        <p:nvPicPr>
          <p:cNvPr id="15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74570" y="8832221"/>
            <a:ext cx="765952" cy="749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54232" y="8832221"/>
            <a:ext cx="1093806" cy="749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10052" y="8876299"/>
            <a:ext cx="629324" cy="685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58633" y="8786965"/>
            <a:ext cx="847620" cy="685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589" y="8840753"/>
            <a:ext cx="1892578" cy="65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839" y="8862975"/>
            <a:ext cx="2190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2441" y="1511300"/>
            <a:ext cx="114952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/>
          </a:p>
          <a:p>
            <a:r>
              <a:rPr lang="fr-FR" b="1" dirty="0" smtClean="0"/>
              <a:t>Réponse d’urgence: BNA &amp; Kits d’urgence (plus d’un 1M des personnes assistées </a:t>
            </a:r>
            <a:endParaRPr lang="fr-FR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969404"/>
              </p:ext>
            </p:extLst>
          </p:nvPr>
        </p:nvGraphicFramePr>
        <p:xfrm>
          <a:off x="452440" y="3122101"/>
          <a:ext cx="12077726" cy="4518696"/>
        </p:xfrm>
        <a:graphic>
          <a:graphicData uri="http://schemas.openxmlformats.org/drawingml/2006/table">
            <a:tbl>
              <a:tblPr/>
              <a:tblGrid>
                <a:gridCol w="1971324"/>
                <a:gridCol w="2248117"/>
                <a:gridCol w="2538415"/>
                <a:gridCol w="2781455"/>
                <a:gridCol w="2538415"/>
              </a:tblGrid>
              <a:tr h="13964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Département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Couverture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Kit Hygiene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Ustensiles</a:t>
                      </a:r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cuisine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Bache </a:t>
                      </a:r>
                      <a:r>
                        <a:rPr lang="en-US" sz="24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plastique</a:t>
                      </a:r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27236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Grande_Anse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63827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108796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36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Nippes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36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Nord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36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Nord_Ouest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36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Nord_Est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36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Ouest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36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Artibonite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36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Centre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36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98467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36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Sud_Est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36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A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115642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A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158785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A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63436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A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245287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A900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54232" y="7546694"/>
            <a:ext cx="7638904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Kits de tôles: 9234 ménages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 smtClean="0"/>
              <a:t>Kits d’outils: 29809 ménages</a:t>
            </a:r>
            <a:endParaRPr kumimoji="0" lang="fr-FR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5003100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subTitle" sz="quarter" idx="4294967295"/>
          </p:nvPr>
        </p:nvSpPr>
        <p:spPr>
          <a:xfrm>
            <a:off x="0" y="190500"/>
            <a:ext cx="13004800" cy="1130300"/>
          </a:xfrm>
          <a:prstGeom prst="rect">
            <a:avLst/>
          </a:prstGeom>
          <a:solidFill>
            <a:srgbClr val="800000"/>
          </a:solidFill>
        </p:spPr>
        <p:txBody>
          <a:bodyPr>
            <a:normAutofit lnSpcReduction="10000"/>
          </a:bodyPr>
          <a:lstStyle/>
          <a:p>
            <a:pPr defTabSz="496570">
              <a:defRPr sz="6800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Bebas Neue"/>
                <a:ea typeface="Bebas Neue"/>
                <a:cs typeface="Bebas Neue"/>
                <a:sym typeface="Bebas Neue"/>
              </a:defRPr>
            </a:pPr>
            <a:r>
              <a:rPr lang="en-US" dirty="0" smtClean="0">
                <a:solidFill>
                  <a:srgbClr val="800000"/>
                </a:solidFill>
              </a:rPr>
              <a:t>.</a:t>
            </a:r>
            <a:endParaRPr dirty="0">
              <a:solidFill>
                <a:srgbClr val="800000"/>
              </a:solidFill>
            </a:endParaRPr>
          </a:p>
        </p:txBody>
      </p:sp>
      <p:pic>
        <p:nvPicPr>
          <p:cNvPr id="120" name="Haiti Shelter W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5198" y="0"/>
            <a:ext cx="6178811" cy="1648247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/>
        </p:nvSpPr>
        <p:spPr>
          <a:xfrm>
            <a:off x="-330210" y="412006"/>
            <a:ext cx="13070797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defRPr sz="1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err="1" smtClean="0"/>
              <a:t>Lundi</a:t>
            </a:r>
            <a:r>
              <a:rPr lang="en-US" dirty="0" smtClean="0"/>
              <a:t> 6 Nov </a:t>
            </a:r>
            <a:r>
              <a:rPr dirty="0" smtClean="0"/>
              <a:t>2017</a:t>
            </a:r>
            <a:endParaRPr dirty="0"/>
          </a:p>
          <a:p>
            <a:pPr algn="r">
              <a:defRPr sz="1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smtClean="0"/>
              <a:t>Port-au-Prince</a:t>
            </a:r>
            <a:r>
              <a:rPr dirty="0" smtClean="0"/>
              <a:t>, </a:t>
            </a:r>
            <a:r>
              <a:rPr dirty="0" err="1" smtClean="0"/>
              <a:t>Ha</a:t>
            </a:r>
            <a:r>
              <a:rPr lang="en-US" dirty="0" err="1" smtClean="0"/>
              <a:t>ï</a:t>
            </a:r>
            <a:r>
              <a:rPr dirty="0" err="1" smtClean="0"/>
              <a:t>ti</a:t>
            </a:r>
            <a:endParaRPr dirty="0"/>
          </a:p>
        </p:txBody>
      </p:sp>
      <p:pic>
        <p:nvPicPr>
          <p:cNvPr id="15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74570" y="8832221"/>
            <a:ext cx="765952" cy="749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54232" y="8832221"/>
            <a:ext cx="1093806" cy="749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10052" y="8876299"/>
            <a:ext cx="629324" cy="685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58633" y="8786965"/>
            <a:ext cx="847620" cy="685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589" y="8840753"/>
            <a:ext cx="1892578" cy="65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839" y="8862975"/>
            <a:ext cx="2190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16025" y="1648247"/>
            <a:ext cx="10572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/>
              <a:t>Réparations: réponse vs. besoins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1648" y="2382360"/>
            <a:ext cx="11121504" cy="585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026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subTitle" sz="quarter" idx="4294967295"/>
          </p:nvPr>
        </p:nvSpPr>
        <p:spPr>
          <a:xfrm>
            <a:off x="0" y="190500"/>
            <a:ext cx="13004800" cy="1130300"/>
          </a:xfrm>
          <a:prstGeom prst="rect">
            <a:avLst/>
          </a:prstGeom>
          <a:solidFill>
            <a:srgbClr val="800000"/>
          </a:solidFill>
        </p:spPr>
        <p:txBody>
          <a:bodyPr>
            <a:normAutofit lnSpcReduction="10000"/>
          </a:bodyPr>
          <a:lstStyle/>
          <a:p>
            <a:pPr defTabSz="496570">
              <a:defRPr sz="6800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Bebas Neue"/>
                <a:ea typeface="Bebas Neue"/>
                <a:cs typeface="Bebas Neue"/>
                <a:sym typeface="Bebas Neue"/>
              </a:defRPr>
            </a:pPr>
            <a:r>
              <a:rPr lang="en-US" dirty="0" smtClean="0">
                <a:solidFill>
                  <a:srgbClr val="800000"/>
                </a:solidFill>
              </a:rPr>
              <a:t>.</a:t>
            </a:r>
            <a:endParaRPr dirty="0">
              <a:solidFill>
                <a:srgbClr val="800000"/>
              </a:solidFill>
            </a:endParaRPr>
          </a:p>
        </p:txBody>
      </p:sp>
      <p:pic>
        <p:nvPicPr>
          <p:cNvPr id="120" name="Haiti Shelter W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5198" y="0"/>
            <a:ext cx="6178811" cy="1648247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/>
        </p:nvSpPr>
        <p:spPr>
          <a:xfrm>
            <a:off x="-330210" y="412006"/>
            <a:ext cx="13070797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defRPr sz="1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err="1" smtClean="0"/>
              <a:t>Lundi</a:t>
            </a:r>
            <a:r>
              <a:rPr lang="en-US" dirty="0" smtClean="0"/>
              <a:t> 6 Nov </a:t>
            </a:r>
            <a:r>
              <a:rPr dirty="0" smtClean="0"/>
              <a:t>2017</a:t>
            </a:r>
            <a:endParaRPr dirty="0"/>
          </a:p>
          <a:p>
            <a:pPr algn="r">
              <a:defRPr sz="1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smtClean="0"/>
              <a:t>Port-au-Prince</a:t>
            </a:r>
            <a:r>
              <a:rPr dirty="0" smtClean="0"/>
              <a:t>, </a:t>
            </a:r>
            <a:r>
              <a:rPr dirty="0" err="1" smtClean="0"/>
              <a:t>Ha</a:t>
            </a:r>
            <a:r>
              <a:rPr lang="en-US" dirty="0" err="1" smtClean="0"/>
              <a:t>ï</a:t>
            </a:r>
            <a:r>
              <a:rPr dirty="0" err="1" smtClean="0"/>
              <a:t>ti</a:t>
            </a:r>
            <a:endParaRPr dirty="0"/>
          </a:p>
        </p:txBody>
      </p:sp>
      <p:pic>
        <p:nvPicPr>
          <p:cNvPr id="15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74570" y="8832221"/>
            <a:ext cx="765952" cy="749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54232" y="8832221"/>
            <a:ext cx="1093806" cy="749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10052" y="8876299"/>
            <a:ext cx="629324" cy="685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58633" y="8786965"/>
            <a:ext cx="847620" cy="685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589" y="8840753"/>
            <a:ext cx="1892578" cy="65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839" y="8862975"/>
            <a:ext cx="2190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8632" y="1869753"/>
            <a:ext cx="10980917" cy="608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453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subTitle" sz="quarter" idx="4294967295"/>
          </p:nvPr>
        </p:nvSpPr>
        <p:spPr>
          <a:xfrm>
            <a:off x="0" y="190500"/>
            <a:ext cx="13004800" cy="1130300"/>
          </a:xfrm>
          <a:prstGeom prst="rect">
            <a:avLst/>
          </a:prstGeom>
          <a:solidFill>
            <a:srgbClr val="800000"/>
          </a:solidFill>
        </p:spPr>
        <p:txBody>
          <a:bodyPr>
            <a:normAutofit lnSpcReduction="10000"/>
          </a:bodyPr>
          <a:lstStyle/>
          <a:p>
            <a:pPr defTabSz="496570">
              <a:defRPr sz="6800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Bebas Neue"/>
                <a:ea typeface="Bebas Neue"/>
                <a:cs typeface="Bebas Neue"/>
                <a:sym typeface="Bebas Neue"/>
              </a:defRPr>
            </a:pPr>
            <a:r>
              <a:rPr lang="en-US" dirty="0" smtClean="0">
                <a:solidFill>
                  <a:srgbClr val="800000"/>
                </a:solidFill>
              </a:rPr>
              <a:t>.</a:t>
            </a:r>
            <a:endParaRPr dirty="0">
              <a:solidFill>
                <a:srgbClr val="800000"/>
              </a:solidFill>
            </a:endParaRPr>
          </a:p>
        </p:txBody>
      </p:sp>
      <p:pic>
        <p:nvPicPr>
          <p:cNvPr id="120" name="Haiti Shelter W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5198" y="0"/>
            <a:ext cx="6178811" cy="1648247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/>
        </p:nvSpPr>
        <p:spPr>
          <a:xfrm>
            <a:off x="-330210" y="412006"/>
            <a:ext cx="13070797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defRPr sz="1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err="1" smtClean="0"/>
              <a:t>Lundi</a:t>
            </a:r>
            <a:r>
              <a:rPr lang="en-US" dirty="0" smtClean="0"/>
              <a:t> 6 Nov </a:t>
            </a:r>
            <a:r>
              <a:rPr dirty="0" smtClean="0"/>
              <a:t>2017</a:t>
            </a:r>
            <a:endParaRPr dirty="0"/>
          </a:p>
          <a:p>
            <a:pPr algn="r">
              <a:defRPr sz="1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smtClean="0"/>
              <a:t>Port-au-Prince</a:t>
            </a:r>
            <a:r>
              <a:rPr dirty="0" smtClean="0"/>
              <a:t>, </a:t>
            </a:r>
            <a:r>
              <a:rPr dirty="0" err="1" smtClean="0"/>
              <a:t>Ha</a:t>
            </a:r>
            <a:r>
              <a:rPr lang="en-US" dirty="0" err="1" smtClean="0"/>
              <a:t>ï</a:t>
            </a:r>
            <a:r>
              <a:rPr dirty="0" err="1" smtClean="0"/>
              <a:t>ti</a:t>
            </a:r>
            <a:endParaRPr dirty="0"/>
          </a:p>
        </p:txBody>
      </p:sp>
      <p:pic>
        <p:nvPicPr>
          <p:cNvPr id="15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74570" y="8832221"/>
            <a:ext cx="765952" cy="749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54232" y="8832221"/>
            <a:ext cx="1093806" cy="749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10052" y="8876299"/>
            <a:ext cx="629324" cy="685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58633" y="8786965"/>
            <a:ext cx="847620" cy="685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589" y="8840753"/>
            <a:ext cx="1892578" cy="65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839" y="8862975"/>
            <a:ext cx="2190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252" y="1976860"/>
            <a:ext cx="6719848" cy="6348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96100" y="1976861"/>
            <a:ext cx="5844487" cy="634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976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subTitle" sz="quarter" idx="4294967295"/>
          </p:nvPr>
        </p:nvSpPr>
        <p:spPr>
          <a:xfrm>
            <a:off x="0" y="190500"/>
            <a:ext cx="13004800" cy="1130300"/>
          </a:xfrm>
          <a:prstGeom prst="rect">
            <a:avLst/>
          </a:prstGeom>
          <a:solidFill>
            <a:srgbClr val="800000"/>
          </a:solidFill>
        </p:spPr>
        <p:txBody>
          <a:bodyPr>
            <a:normAutofit lnSpcReduction="10000"/>
          </a:bodyPr>
          <a:lstStyle/>
          <a:p>
            <a:pPr defTabSz="496570">
              <a:defRPr sz="6800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Bebas Neue"/>
                <a:ea typeface="Bebas Neue"/>
                <a:cs typeface="Bebas Neue"/>
                <a:sym typeface="Bebas Neue"/>
              </a:defRPr>
            </a:pPr>
            <a:r>
              <a:rPr lang="en-US" dirty="0" smtClean="0">
                <a:solidFill>
                  <a:srgbClr val="800000"/>
                </a:solidFill>
              </a:rPr>
              <a:t>.</a:t>
            </a:r>
            <a:endParaRPr dirty="0">
              <a:solidFill>
                <a:srgbClr val="800000"/>
              </a:solidFill>
            </a:endParaRPr>
          </a:p>
        </p:txBody>
      </p:sp>
      <p:pic>
        <p:nvPicPr>
          <p:cNvPr id="120" name="Haiti Shelter W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5198" y="0"/>
            <a:ext cx="6178811" cy="1648247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/>
        </p:nvSpPr>
        <p:spPr>
          <a:xfrm>
            <a:off x="-330210" y="412006"/>
            <a:ext cx="13070797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defRPr sz="1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err="1" smtClean="0"/>
              <a:t>Lundi</a:t>
            </a:r>
            <a:r>
              <a:rPr lang="en-US" dirty="0" smtClean="0"/>
              <a:t> 6 Nov </a:t>
            </a:r>
            <a:r>
              <a:rPr dirty="0" smtClean="0"/>
              <a:t>2017</a:t>
            </a:r>
            <a:endParaRPr dirty="0"/>
          </a:p>
          <a:p>
            <a:pPr algn="r">
              <a:defRPr sz="1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smtClean="0"/>
              <a:t>Port-au-Prince</a:t>
            </a:r>
            <a:r>
              <a:rPr dirty="0" smtClean="0"/>
              <a:t>, </a:t>
            </a:r>
            <a:r>
              <a:rPr dirty="0" err="1" smtClean="0"/>
              <a:t>Ha</a:t>
            </a:r>
            <a:r>
              <a:rPr lang="en-US" dirty="0" err="1" smtClean="0"/>
              <a:t>ï</a:t>
            </a:r>
            <a:r>
              <a:rPr dirty="0" err="1" smtClean="0"/>
              <a:t>ti</a:t>
            </a:r>
            <a:endParaRPr dirty="0"/>
          </a:p>
        </p:txBody>
      </p:sp>
      <p:pic>
        <p:nvPicPr>
          <p:cNvPr id="15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74570" y="8832221"/>
            <a:ext cx="765952" cy="749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54232" y="8832221"/>
            <a:ext cx="1093806" cy="749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10052" y="8876299"/>
            <a:ext cx="629324" cy="685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58633" y="8786965"/>
            <a:ext cx="847620" cy="685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589" y="8840753"/>
            <a:ext cx="1892578" cy="65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839" y="8862975"/>
            <a:ext cx="2190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216025" y="1648247"/>
            <a:ext cx="10572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/>
              <a:t>Constructions: réponse vs. besoins (Niveau national)</a:t>
            </a:r>
          </a:p>
        </p:txBody>
      </p:sp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6857619"/>
              </p:ext>
            </p:extLst>
          </p:nvPr>
        </p:nvGraphicFramePr>
        <p:xfrm>
          <a:off x="515198" y="2171467"/>
          <a:ext cx="12014969" cy="6248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6799395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subTitle" sz="quarter" idx="4294967295"/>
          </p:nvPr>
        </p:nvSpPr>
        <p:spPr>
          <a:xfrm>
            <a:off x="0" y="190500"/>
            <a:ext cx="13004800" cy="1130300"/>
          </a:xfrm>
          <a:prstGeom prst="rect">
            <a:avLst/>
          </a:prstGeom>
          <a:solidFill>
            <a:srgbClr val="800000"/>
          </a:solidFill>
        </p:spPr>
        <p:txBody>
          <a:bodyPr>
            <a:normAutofit lnSpcReduction="10000"/>
          </a:bodyPr>
          <a:lstStyle/>
          <a:p>
            <a:pPr defTabSz="496570">
              <a:defRPr sz="6800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Bebas Neue"/>
                <a:ea typeface="Bebas Neue"/>
                <a:cs typeface="Bebas Neue"/>
                <a:sym typeface="Bebas Neue"/>
              </a:defRPr>
            </a:pPr>
            <a:r>
              <a:rPr lang="en-US" dirty="0" smtClean="0">
                <a:solidFill>
                  <a:srgbClr val="800000"/>
                </a:solidFill>
              </a:rPr>
              <a:t>.</a:t>
            </a:r>
            <a:endParaRPr dirty="0">
              <a:solidFill>
                <a:srgbClr val="800000"/>
              </a:solidFill>
            </a:endParaRPr>
          </a:p>
        </p:txBody>
      </p:sp>
      <p:pic>
        <p:nvPicPr>
          <p:cNvPr id="120" name="Haiti Shelter W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5198" y="0"/>
            <a:ext cx="6178811" cy="1648247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/>
        </p:nvSpPr>
        <p:spPr>
          <a:xfrm>
            <a:off x="-330210" y="412006"/>
            <a:ext cx="13070797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defRPr sz="1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err="1" smtClean="0"/>
              <a:t>Lundi</a:t>
            </a:r>
            <a:r>
              <a:rPr lang="en-US" dirty="0" smtClean="0"/>
              <a:t> 6 Nov </a:t>
            </a:r>
            <a:r>
              <a:rPr dirty="0" smtClean="0"/>
              <a:t>2017</a:t>
            </a:r>
            <a:endParaRPr dirty="0"/>
          </a:p>
          <a:p>
            <a:pPr algn="r">
              <a:defRPr sz="1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smtClean="0"/>
              <a:t>Port-au-Prince</a:t>
            </a:r>
            <a:r>
              <a:rPr dirty="0" smtClean="0"/>
              <a:t>, </a:t>
            </a:r>
            <a:r>
              <a:rPr dirty="0" err="1" smtClean="0"/>
              <a:t>Ha</a:t>
            </a:r>
            <a:r>
              <a:rPr lang="en-US" dirty="0" err="1" smtClean="0"/>
              <a:t>ï</a:t>
            </a:r>
            <a:r>
              <a:rPr dirty="0" err="1" smtClean="0"/>
              <a:t>ti</a:t>
            </a:r>
            <a:endParaRPr dirty="0"/>
          </a:p>
        </p:txBody>
      </p:sp>
      <p:pic>
        <p:nvPicPr>
          <p:cNvPr id="15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74570" y="8832221"/>
            <a:ext cx="765952" cy="749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54232" y="8832221"/>
            <a:ext cx="1093806" cy="749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10052" y="8876299"/>
            <a:ext cx="629324" cy="685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58633" y="8786965"/>
            <a:ext cx="847620" cy="685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589" y="8840753"/>
            <a:ext cx="1892578" cy="65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839" y="8862975"/>
            <a:ext cx="2190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216025" y="1648247"/>
            <a:ext cx="10572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/>
              <a:t>Constructions: réponse vs. besoins (GA &amp; Sud)</a:t>
            </a: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3935420"/>
              </p:ext>
            </p:extLst>
          </p:nvPr>
        </p:nvGraphicFramePr>
        <p:xfrm>
          <a:off x="323850" y="2171467"/>
          <a:ext cx="12416737" cy="6477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5707599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subTitle" sz="quarter" idx="4294967295"/>
          </p:nvPr>
        </p:nvSpPr>
        <p:spPr>
          <a:xfrm>
            <a:off x="0" y="190500"/>
            <a:ext cx="13004800" cy="1130300"/>
          </a:xfrm>
          <a:prstGeom prst="rect">
            <a:avLst/>
          </a:prstGeom>
          <a:solidFill>
            <a:srgbClr val="800000"/>
          </a:solidFill>
        </p:spPr>
        <p:txBody>
          <a:bodyPr>
            <a:normAutofit lnSpcReduction="10000"/>
          </a:bodyPr>
          <a:lstStyle/>
          <a:p>
            <a:pPr defTabSz="496570">
              <a:defRPr sz="6800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Bebas Neue"/>
                <a:ea typeface="Bebas Neue"/>
                <a:cs typeface="Bebas Neue"/>
                <a:sym typeface="Bebas Neue"/>
              </a:defRPr>
            </a:pPr>
            <a:r>
              <a:rPr lang="en-US" dirty="0" smtClean="0">
                <a:solidFill>
                  <a:srgbClr val="800000"/>
                </a:solidFill>
              </a:rPr>
              <a:t>.</a:t>
            </a:r>
            <a:endParaRPr dirty="0">
              <a:solidFill>
                <a:srgbClr val="800000"/>
              </a:solidFill>
            </a:endParaRPr>
          </a:p>
        </p:txBody>
      </p:sp>
      <p:pic>
        <p:nvPicPr>
          <p:cNvPr id="120" name="Haiti Shelter W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5198" y="0"/>
            <a:ext cx="6178811" cy="1648247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/>
        </p:nvSpPr>
        <p:spPr>
          <a:xfrm>
            <a:off x="-330210" y="412006"/>
            <a:ext cx="13070797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defRPr sz="1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err="1" smtClean="0"/>
              <a:t>Lundi</a:t>
            </a:r>
            <a:r>
              <a:rPr lang="en-US" dirty="0" smtClean="0"/>
              <a:t> 6 Nov </a:t>
            </a:r>
            <a:r>
              <a:rPr dirty="0" smtClean="0"/>
              <a:t>2017</a:t>
            </a:r>
            <a:endParaRPr dirty="0"/>
          </a:p>
          <a:p>
            <a:pPr algn="r">
              <a:defRPr sz="1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smtClean="0"/>
              <a:t>Port-au-Prince</a:t>
            </a:r>
            <a:r>
              <a:rPr dirty="0" smtClean="0"/>
              <a:t>, </a:t>
            </a:r>
            <a:r>
              <a:rPr dirty="0" err="1" smtClean="0"/>
              <a:t>Ha</a:t>
            </a:r>
            <a:r>
              <a:rPr lang="en-US" dirty="0" err="1" smtClean="0"/>
              <a:t>ï</a:t>
            </a:r>
            <a:r>
              <a:rPr dirty="0" err="1" smtClean="0"/>
              <a:t>ti</a:t>
            </a:r>
            <a:endParaRPr dirty="0"/>
          </a:p>
        </p:txBody>
      </p:sp>
      <p:pic>
        <p:nvPicPr>
          <p:cNvPr id="15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74570" y="8832221"/>
            <a:ext cx="765952" cy="749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54232" y="8832221"/>
            <a:ext cx="1093806" cy="749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10052" y="8876299"/>
            <a:ext cx="629324" cy="685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58633" y="8786965"/>
            <a:ext cx="847620" cy="685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589" y="8840753"/>
            <a:ext cx="1892578" cy="65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839" y="8862975"/>
            <a:ext cx="2190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9031295" y="6031974"/>
            <a:ext cx="3129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984821" y="1633218"/>
            <a:ext cx="1102391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Réponse d’urgence à large couverture et coordonnée. Besoins basiques immédiats répondus</a:t>
            </a:r>
          </a:p>
          <a:p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La réponse pour assurer des habitations  plus durables permettant aux ménages de vivre dans des conditions dignes et selon les standards humanitaires minimales a été limitée par faute de ressources.</a:t>
            </a:r>
          </a:p>
          <a:p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Elle à été centrée sur l’appui à l’auto reconstruction, mais elle a touchée un nombre limit</a:t>
            </a:r>
            <a:r>
              <a:rPr lang="fr-FR" sz="3200" dirty="0" smtClean="0">
                <a:latin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 de ménages par rapport aux besoins</a:t>
            </a:r>
          </a:p>
          <a:p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L’approche de la reconstruction plus sure a été promu et mis en œuvre 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6711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1927</TotalTime>
  <Words>574</Words>
  <Application>Microsoft Office PowerPoint</Application>
  <PresentationFormat>Custom</PresentationFormat>
  <Paragraphs>146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Bebas Neue</vt:lpstr>
      <vt:lpstr>Calibri</vt:lpstr>
      <vt:lpstr>Helvetica</vt:lpstr>
      <vt:lpstr>Helvetica Light</vt:lpstr>
      <vt:lpstr>Helvetica Neue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BAFILE Ernesto</dc:creator>
  <cp:lastModifiedBy>NORRA MAKAKA Mubelo</cp:lastModifiedBy>
  <cp:revision>77</cp:revision>
  <cp:lastPrinted>2017-07-12T12:27:55Z</cp:lastPrinted>
  <dcterms:modified xsi:type="dcterms:W3CDTF">2017-11-10T16:02:29Z</dcterms:modified>
</cp:coreProperties>
</file>