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6" r:id="rId2"/>
  </p:sldMasterIdLst>
  <p:notesMasterIdLst>
    <p:notesMasterId r:id="rId37"/>
  </p:notesMasterIdLst>
  <p:handoutMasterIdLst>
    <p:handoutMasterId r:id="rId38"/>
  </p:handoutMasterIdLst>
  <p:sldIdLst>
    <p:sldId id="494" r:id="rId3"/>
    <p:sldId id="531" r:id="rId4"/>
    <p:sldId id="319" r:id="rId5"/>
    <p:sldId id="396" r:id="rId6"/>
    <p:sldId id="400" r:id="rId7"/>
    <p:sldId id="532" r:id="rId8"/>
    <p:sldId id="535" r:id="rId9"/>
    <p:sldId id="440" r:id="rId10"/>
    <p:sldId id="526" r:id="rId11"/>
    <p:sldId id="466" r:id="rId12"/>
    <p:sldId id="527" r:id="rId13"/>
    <p:sldId id="539" r:id="rId14"/>
    <p:sldId id="540" r:id="rId15"/>
    <p:sldId id="405" r:id="rId16"/>
    <p:sldId id="406" r:id="rId17"/>
    <p:sldId id="528" r:id="rId18"/>
    <p:sldId id="465" r:id="rId19"/>
    <p:sldId id="458" r:id="rId20"/>
    <p:sldId id="474" r:id="rId21"/>
    <p:sldId id="459" r:id="rId22"/>
    <p:sldId id="538" r:id="rId23"/>
    <p:sldId id="472" r:id="rId24"/>
    <p:sldId id="537" r:id="rId25"/>
    <p:sldId id="536" r:id="rId26"/>
    <p:sldId id="460" r:id="rId27"/>
    <p:sldId id="461" r:id="rId28"/>
    <p:sldId id="530" r:id="rId29"/>
    <p:sldId id="463" r:id="rId30"/>
    <p:sldId id="524" r:id="rId31"/>
    <p:sldId id="479" r:id="rId32"/>
    <p:sldId id="477" r:id="rId33"/>
    <p:sldId id="480" r:id="rId34"/>
    <p:sldId id="475" r:id="rId35"/>
    <p:sldId id="464" r:id="rId36"/>
  </p:sldIdLst>
  <p:sldSz cx="9144000" cy="6858000" type="screen4x3"/>
  <p:notesSz cx="6805613" cy="9944100"/>
  <p:custDataLst>
    <p:tags r:id="rId39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A00"/>
    <a:srgbClr val="CAB38F"/>
    <a:srgbClr val="434343"/>
    <a:srgbClr val="363636"/>
    <a:srgbClr val="D49F00"/>
    <a:srgbClr val="830628"/>
    <a:srgbClr val="9E0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8838" autoAdjust="0"/>
  </p:normalViewPr>
  <p:slideViewPr>
    <p:cSldViewPr>
      <p:cViewPr varScale="1">
        <p:scale>
          <a:sx n="82" d="100"/>
          <a:sy n="82" d="100"/>
        </p:scale>
        <p:origin x="449" y="34"/>
      </p:cViewPr>
      <p:guideLst>
        <p:guide orient="horz" pos="52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854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50A6D7-950B-4280-B102-A65C00CD49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68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3537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AF3557-F6EA-495C-803E-048BCDA10E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659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982477-2374-4E37-98C8-F04D4ADE6B1B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H" altLang="en-US" smtClean="0"/>
          </a:p>
        </p:txBody>
      </p:sp>
    </p:spTree>
    <p:extLst>
      <p:ext uri="{BB962C8B-B14F-4D97-AF65-F5344CB8AC3E}">
        <p14:creationId xmlns:p14="http://schemas.microsoft.com/office/powerpoint/2010/main" val="93737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C16FF-7074-4502-B40E-36DC11D3325F}" type="slidenum">
              <a:rPr lang="en-GB"/>
              <a:pPr/>
              <a:t>10</a:t>
            </a:fld>
            <a:endParaRPr lang="en-GB"/>
          </a:p>
        </p:txBody>
      </p:sp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3638" cy="3729038"/>
          </a:xfrm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828" name="Slide Number Placeholder 3"/>
          <p:cNvSpPr txBox="1">
            <a:spLocks noGrp="1"/>
          </p:cNvSpPr>
          <p:nvPr/>
        </p:nvSpPr>
        <p:spPr bwMode="auto">
          <a:xfrm>
            <a:off x="3855175" y="9445854"/>
            <a:ext cx="2948830" cy="49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1" tIns="46195" rIns="92391" bIns="46195" anchor="b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D940490-8DF9-4100-88E6-6BAF8E989177}" type="slidenum">
              <a:rPr lang="fr-CH" sz="1200">
                <a:latin typeface="Times New Roman" pitchFamily="18" charset="0"/>
              </a:rPr>
              <a:pPr algn="r"/>
              <a:t>10</a:t>
            </a:fld>
            <a:endParaRPr lang="fr-CH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0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0677" indent="-288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4887" indent="-23097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6842" indent="-23097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8797" indent="-23097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0752" indent="-23097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2707" indent="-23097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4662" indent="-23097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6616" indent="-23097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3A5EBA-DE2D-4CBE-980C-9C3D81D82B95}" type="slidenum">
              <a:rPr lang="en-GB"/>
              <a:pPr eaLnBrk="1" hangingPunct="1"/>
              <a:t>11</a:t>
            </a:fld>
            <a:endParaRPr lang="en-GB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3638" cy="3729038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3855175" y="9445854"/>
            <a:ext cx="2948830" cy="49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1" tIns="46195" rIns="92391" bIns="4619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5B0A1E9-DF2D-4208-B2AF-C0E6DE16DA8A}" type="slidenum">
              <a:rPr lang="fr-CH" sz="1200">
                <a:latin typeface="Times New Roman" pitchFamily="18" charset="0"/>
              </a:rPr>
              <a:pPr algn="r" eaLnBrk="1" hangingPunct="1"/>
              <a:t>11</a:t>
            </a:fld>
            <a:endParaRPr lang="fr-CH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60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0677" indent="-288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4887" indent="-23097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6842" indent="-23097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8797" indent="-23097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0752" indent="-23097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2707" indent="-23097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4662" indent="-23097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6616" indent="-23097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815744-CDA0-4E3D-9590-3DB0C7661488}" type="slidenum">
              <a:rPr lang="en-GB"/>
              <a:pPr eaLnBrk="1" hangingPunct="1"/>
              <a:t>14</a:t>
            </a:fld>
            <a:endParaRPr lang="en-GB"/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3638" cy="3729038"/>
          </a:xfrm>
          <a:ln/>
        </p:spPr>
      </p:sp>
      <p:sp>
        <p:nvSpPr>
          <p:cNvPr id="6451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7" name="Slide Number Placeholder 3"/>
          <p:cNvSpPr txBox="1">
            <a:spLocks noGrp="1"/>
          </p:cNvSpPr>
          <p:nvPr/>
        </p:nvSpPr>
        <p:spPr bwMode="auto">
          <a:xfrm>
            <a:off x="3855175" y="9445854"/>
            <a:ext cx="2948830" cy="49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1" tIns="46195" rIns="92391" bIns="4619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C6BD53A-8EE6-4983-BFEC-FCC0AB32169C}" type="slidenum">
              <a:rPr lang="fr-CH" sz="1200">
                <a:latin typeface="Times New Roman" pitchFamily="18" charset="0"/>
              </a:rPr>
              <a:pPr algn="r" eaLnBrk="1" hangingPunct="1"/>
              <a:t>14</a:t>
            </a:fld>
            <a:endParaRPr lang="fr-CH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36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0677" indent="-288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4887" indent="-23097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6842" indent="-23097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8797" indent="-23097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0752" indent="-23097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2707" indent="-23097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4662" indent="-23097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6616" indent="-23097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00BB46-A62B-4E63-BFF8-32F29187E20E}" type="slidenum">
              <a:rPr lang="en-GB"/>
              <a:pPr eaLnBrk="1" hangingPunct="1"/>
              <a:t>15</a:t>
            </a:fld>
            <a:endParaRPr lang="en-GB"/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3638" cy="3729038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855175" y="9445854"/>
            <a:ext cx="2948830" cy="49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1" tIns="46195" rIns="92391" bIns="4619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754F0ED-B316-4896-98AD-55EB16BD02E3}" type="slidenum">
              <a:rPr lang="fr-CH" sz="1200">
                <a:latin typeface="Times New Roman" pitchFamily="18" charset="0"/>
              </a:rPr>
              <a:pPr algn="r" eaLnBrk="1" hangingPunct="1"/>
              <a:t>15</a:t>
            </a:fld>
            <a:endParaRPr lang="fr-CH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39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2B680-FFE0-4274-9CA8-39818F51512F}" type="slidenum">
              <a:rPr lang="en-GB"/>
              <a:pPr/>
              <a:t>16</a:t>
            </a:fld>
            <a:endParaRPr lang="en-GB"/>
          </a:p>
        </p:txBody>
      </p:sp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2212" name="Slide Number Placeholder 3"/>
          <p:cNvSpPr txBox="1">
            <a:spLocks noGrp="1"/>
          </p:cNvSpPr>
          <p:nvPr/>
        </p:nvSpPr>
        <p:spPr bwMode="auto">
          <a:xfrm>
            <a:off x="3855175" y="9445854"/>
            <a:ext cx="2948830" cy="49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1" tIns="46195" rIns="92391" bIns="46195" anchor="b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A1FB417-E8EE-41A0-9B5D-B91F971D5B31}" type="slidenum">
              <a:rPr lang="fr-CH" sz="1200">
                <a:latin typeface="Times New Roman" pitchFamily="18" charset="0"/>
              </a:rPr>
              <a:pPr algn="r"/>
              <a:t>16</a:t>
            </a:fld>
            <a:endParaRPr lang="fr-CH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8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C1C1D4-7AD5-4FB5-A832-E93C367F6BA9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11785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F954B4-F6BA-493C-807A-D390937612A6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418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915281-1621-4DDE-A16A-787D6209E128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134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13414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34149" name="Slide Number Placeholder 3"/>
          <p:cNvSpPr txBox="1">
            <a:spLocks noGrp="1"/>
          </p:cNvSpPr>
          <p:nvPr/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1" tIns="46195" rIns="92391" bIns="4619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0DC6749-8934-4A1A-8DAB-E5141B37B83F}" type="slidenum">
              <a:rPr lang="fr-CH" sz="1200">
                <a:latin typeface="Times New Roman" pitchFamily="18" charset="0"/>
              </a:rPr>
              <a:pPr algn="r" eaLnBrk="1" hangingPunct="1"/>
              <a:t>26</a:t>
            </a:fld>
            <a:endParaRPr lang="fr-CH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22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C1C1D4-7AD5-4FB5-A832-E93C367F6BA9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61591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2C0180-0C9F-4BEE-AE1B-B52A12C52DCE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1361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3638" cy="3729038"/>
          </a:xfrm>
          <a:ln/>
        </p:spPr>
      </p:sp>
      <p:sp>
        <p:nvSpPr>
          <p:cNvPr id="13619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36197" name="Slide Number Placeholder 3"/>
          <p:cNvSpPr txBox="1">
            <a:spLocks noGrp="1"/>
          </p:cNvSpPr>
          <p:nvPr/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1" tIns="46195" rIns="92391" bIns="4619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B1315CA-46DD-4D97-814E-0F01FDC71878}" type="slidenum">
              <a:rPr lang="fr-CH" sz="1200">
                <a:latin typeface="Times New Roman" pitchFamily="18" charset="0"/>
              </a:rPr>
              <a:pPr algn="r" eaLnBrk="1" hangingPunct="1"/>
              <a:t>28</a:t>
            </a:fld>
            <a:endParaRPr lang="fr-CH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5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C1C1D4-7AD5-4FB5-A832-E93C367F6BA9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87130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9AEBB-350A-45D2-A43C-9F09850F4A27}" type="slidenum">
              <a:rPr lang="en-GB"/>
              <a:pPr/>
              <a:t>29</a:t>
            </a:fld>
            <a:endParaRPr lang="en-GB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6345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E1FEBE-EE78-4AA6-803F-6406F795383D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83546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7836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C1C1D4-7AD5-4FB5-A832-E93C367F6BA9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8144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B1383D-D5AB-4C16-93D7-AF476CD3B3BC}" type="slidenum">
              <a:rPr lang="en-GB" smtClean="0"/>
              <a:pPr eaLnBrk="1" hangingPunct="1"/>
              <a:t>5</a:t>
            </a:fld>
            <a:endParaRPr lang="en-GB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029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B1383D-D5AB-4C16-93D7-AF476CD3B3BC}" type="slidenum">
              <a:rPr lang="en-GB" smtClean="0"/>
              <a:pPr eaLnBrk="1" hangingPunct="1"/>
              <a:t>6</a:t>
            </a:fld>
            <a:endParaRPr lang="en-GB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03908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B1383D-D5AB-4C16-93D7-AF476CD3B3BC}" type="slidenum">
              <a:rPr lang="en-GB" smtClean="0"/>
              <a:pPr eaLnBrk="1" hangingPunct="1"/>
              <a:t>7</a:t>
            </a:fld>
            <a:endParaRPr lang="en-GB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8289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C1C1D4-7AD5-4FB5-A832-E93C367F6BA9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5334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687B2-E8E2-4ED7-BCF9-8FCEBC88B937}" type="slidenum">
              <a:rPr lang="en-GB" smtClean="0"/>
              <a:pPr eaLnBrk="1" hangingPunct="1"/>
              <a:t>9</a:t>
            </a:fld>
            <a:endParaRPr lang="en-GB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9251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AB3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1198563" cy="8037513"/>
            <a:chOff x="0" y="0"/>
            <a:chExt cx="755" cy="5063"/>
          </a:xfrm>
        </p:grpSpPr>
        <p:pic>
          <p:nvPicPr>
            <p:cNvPr id="5" name="Picture 17" descr="bandeau_F0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5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8" descr="bandeau_F0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3662"/>
            <a:stretch>
              <a:fillRect/>
            </a:stretch>
          </p:blipFill>
          <p:spPr bwMode="auto">
            <a:xfrm>
              <a:off x="0" y="2087"/>
              <a:ext cx="755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-26988"/>
            <a:ext cx="7812087" cy="1470026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7740650" cy="1752600"/>
          </a:xfrm>
        </p:spPr>
        <p:txBody>
          <a:bodyPr/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37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B84A6-C31F-4D8E-A9F2-7581B701E6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14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125413"/>
            <a:ext cx="1820863" cy="600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125413"/>
            <a:ext cx="5310187" cy="6000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20392-DAE3-4BD3-8E2D-EB8D19C16C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62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25413"/>
            <a:ext cx="7283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913" y="1600200"/>
            <a:ext cx="35655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9838" y="1600200"/>
            <a:ext cx="35655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9838" y="3938588"/>
            <a:ext cx="356552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77BD-E963-4F04-B0C7-DDA1EC2938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49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25413"/>
            <a:ext cx="7283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913" y="1600200"/>
            <a:ext cx="35655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9838" y="1600200"/>
            <a:ext cx="35655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0031-DC63-495C-8FB3-0AA06E0FC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50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31914" y="125413"/>
            <a:ext cx="7283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31914" y="1600200"/>
            <a:ext cx="35655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9839" y="1600200"/>
            <a:ext cx="35655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31914" y="3938590"/>
            <a:ext cx="356552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9839" y="3938590"/>
            <a:ext cx="356552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258888" y="6237288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9C8F57-FAF6-4191-A60A-F2FF63877CD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503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AB3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" y="2"/>
            <a:ext cx="1198563" cy="8037513"/>
            <a:chOff x="0" y="0"/>
            <a:chExt cx="755" cy="5063"/>
          </a:xfrm>
        </p:grpSpPr>
        <p:pic>
          <p:nvPicPr>
            <p:cNvPr id="5" name="Picture 17" descr="bandeau_F0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5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8" descr="bandeau_F0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3662"/>
            <a:stretch>
              <a:fillRect/>
            </a:stretch>
          </p:blipFill>
          <p:spPr bwMode="auto">
            <a:xfrm>
              <a:off x="0" y="2087"/>
              <a:ext cx="755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4" y="-26988"/>
            <a:ext cx="7812087" cy="1470026"/>
          </a:xfrm>
        </p:spPr>
        <p:txBody>
          <a:bodyPr/>
          <a:lstStyle>
            <a:lvl1pPr>
              <a:defRPr sz="37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4" y="1844675"/>
            <a:ext cx="7740650" cy="1752600"/>
          </a:xfrm>
        </p:spPr>
        <p:txBody>
          <a:bodyPr/>
          <a:lstStyle>
            <a:lvl1pPr marL="0" indent="0">
              <a:buFontTx/>
              <a:buNone/>
              <a:defRPr sz="27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70807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>
                <a:solidFill>
                  <a:srgbClr val="EAEAEA"/>
                </a:solidFill>
              </a:rPr>
              <a:pPr/>
              <a:t>‹#›</a:t>
            </a:fld>
            <a:endParaRPr lang="fr-CH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53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>
                <a:solidFill>
                  <a:srgbClr val="EAEAEA"/>
                </a:solidFill>
              </a:rPr>
              <a:pPr/>
              <a:t>‹#›</a:t>
            </a:fld>
            <a:endParaRPr lang="fr-CH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59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4" y="1600202"/>
            <a:ext cx="3565525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9839" y="1600202"/>
            <a:ext cx="3565525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>
                <a:solidFill>
                  <a:srgbClr val="EAEAEA"/>
                </a:solidFill>
              </a:rPr>
              <a:pPr/>
              <a:t>‹#›</a:t>
            </a:fld>
            <a:endParaRPr lang="fr-CH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60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EAEAEA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>
                <a:solidFill>
                  <a:srgbClr val="EAEAEA"/>
                </a:solidFill>
              </a:rPr>
              <a:pPr/>
              <a:t>‹#›</a:t>
            </a:fld>
            <a:endParaRPr lang="fr-CH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62458-EC9A-46FF-95E4-544BE8D40E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687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EAEA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>
                <a:solidFill>
                  <a:srgbClr val="EAEAEA"/>
                </a:solidFill>
              </a:rPr>
              <a:pPr/>
              <a:t>‹#›</a:t>
            </a:fld>
            <a:endParaRPr lang="fr-CH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1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EAEAEA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>
                <a:solidFill>
                  <a:srgbClr val="EAEAEA"/>
                </a:solidFill>
              </a:rPr>
              <a:pPr/>
              <a:t>‹#›</a:t>
            </a:fld>
            <a:endParaRPr lang="fr-CH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73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>
                <a:solidFill>
                  <a:srgbClr val="EAEAEA"/>
                </a:solidFill>
              </a:rPr>
              <a:pPr/>
              <a:t>‹#›</a:t>
            </a:fld>
            <a:endParaRPr lang="fr-CH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09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>
                <a:solidFill>
                  <a:srgbClr val="EAEAEA"/>
                </a:solidFill>
              </a:rPr>
              <a:pPr/>
              <a:t>‹#›</a:t>
            </a:fld>
            <a:endParaRPr lang="fr-CH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70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>
                <a:solidFill>
                  <a:srgbClr val="EAEAEA"/>
                </a:solidFill>
              </a:rPr>
              <a:pPr/>
              <a:t>‹#›</a:t>
            </a:fld>
            <a:endParaRPr lang="fr-CH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21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1" y="125413"/>
            <a:ext cx="1820863" cy="600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4" y="125413"/>
            <a:ext cx="5310187" cy="6000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>
                <a:solidFill>
                  <a:srgbClr val="EAEAEA"/>
                </a:solidFill>
              </a:rPr>
              <a:pPr/>
              <a:t>‹#›</a:t>
            </a:fld>
            <a:endParaRPr lang="fr-CH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1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4" y="125413"/>
            <a:ext cx="7283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914" y="1600202"/>
            <a:ext cx="35655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9839" y="1600200"/>
            <a:ext cx="35655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9839" y="3938590"/>
            <a:ext cx="356552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EAEAEA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>
                <a:solidFill>
                  <a:srgbClr val="EAEAEA"/>
                </a:solidFill>
              </a:rPr>
              <a:pPr/>
              <a:t>‹#›</a:t>
            </a:fld>
            <a:endParaRPr lang="fr-CH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34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4" y="125413"/>
            <a:ext cx="7283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914" y="1600202"/>
            <a:ext cx="35655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9839" y="1600202"/>
            <a:ext cx="35655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>
                <a:solidFill>
                  <a:srgbClr val="EAEAEA"/>
                </a:solidFill>
              </a:rPr>
              <a:pPr/>
              <a:t>‹#›</a:t>
            </a:fld>
            <a:endParaRPr lang="fr-CH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8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31914" y="125413"/>
            <a:ext cx="7283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31914" y="1600200"/>
            <a:ext cx="35655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9839" y="1600200"/>
            <a:ext cx="35655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31914" y="3938590"/>
            <a:ext cx="356552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9839" y="3938590"/>
            <a:ext cx="356552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258888" y="6237288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9C8F57-FAF6-4191-A60A-F2FF63877CDB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7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099E-FFF1-4C69-A2FC-1DDE156A83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23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9838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293CD-3E79-46D5-A32A-FE69266E8C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68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47298-CB9C-4D3A-8116-C42B34915D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10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A077A-14F4-4197-BD98-6077DC9282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98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2056-8946-4152-A3E4-37E7BC8661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9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42BA8-9896-4807-A9B8-5905C1DD92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14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CCFC-2ECC-4A04-94EA-8D38ABE76D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12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25413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283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FAFB82-E69A-4CCC-AF7B-E78ED12DBD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198563" cy="8037513"/>
            <a:chOff x="0" y="0"/>
            <a:chExt cx="755" cy="5063"/>
          </a:xfrm>
        </p:grpSpPr>
        <p:pic>
          <p:nvPicPr>
            <p:cNvPr id="1031" name="Picture 20" descr="bandeau_F02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5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21" descr="bandeau_F02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3662"/>
            <a:stretch>
              <a:fillRect/>
            </a:stretch>
          </p:blipFill>
          <p:spPr bwMode="auto">
            <a:xfrm>
              <a:off x="0" y="2087"/>
              <a:ext cx="755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4" r:id="rId13"/>
    <p:sldLayoutId id="214748389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801688" indent="-2794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3" pitchFamily="18" charset="2"/>
        <a:buChar char=""/>
        <a:defRPr sz="2500">
          <a:solidFill>
            <a:schemeClr val="bg1"/>
          </a:solidFill>
          <a:latin typeface="+mn-lt"/>
          <a:cs typeface="+mn-cs"/>
        </a:defRPr>
      </a:lvl2pPr>
      <a:lvl3pPr marL="12096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bg1"/>
          </a:solidFill>
          <a:latin typeface="+mn-lt"/>
          <a:cs typeface="+mn-cs"/>
        </a:defRPr>
      </a:lvl3pPr>
      <a:lvl4pPr marL="16176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4" y="125413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4" y="1600202"/>
            <a:ext cx="7283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H">
              <a:solidFill>
                <a:srgbClr val="EAEAEA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444CEE-8467-489C-BBED-1B8D31E8E198}" type="slidenum">
              <a:rPr lang="fr-CH" smtClean="0">
                <a:solidFill>
                  <a:srgbClr val="EAEAEA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H">
              <a:solidFill>
                <a:srgbClr val="EAEAEA"/>
              </a:solidFill>
              <a:latin typeface="Arial"/>
              <a:cs typeface="Arial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" y="2"/>
            <a:ext cx="1198563" cy="8037513"/>
            <a:chOff x="0" y="0"/>
            <a:chExt cx="755" cy="5063"/>
          </a:xfrm>
        </p:grpSpPr>
        <p:pic>
          <p:nvPicPr>
            <p:cNvPr id="1031" name="Picture 20" descr="bandeau_F02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5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21" descr="bandeau_F02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3662"/>
            <a:stretch>
              <a:fillRect/>
            </a:stretch>
          </p:blipFill>
          <p:spPr bwMode="auto">
            <a:xfrm>
              <a:off x="0" y="2087"/>
              <a:ext cx="755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697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AB38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AB38F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AB38F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AB38F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AB38F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AB38F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AB38F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AB38F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AB38F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bg1"/>
          </a:solidFill>
          <a:latin typeface="+mn-lt"/>
          <a:ea typeface="+mn-ea"/>
          <a:cs typeface="+mn-cs"/>
        </a:defRPr>
      </a:lvl1pPr>
      <a:lvl2pPr marL="601266" indent="-209550" algn="l" rtl="0" eaLnBrk="1" fontAlgn="base" hangingPunct="1">
        <a:spcBef>
          <a:spcPct val="20000"/>
        </a:spcBef>
        <a:spcAft>
          <a:spcPct val="0"/>
        </a:spcAft>
        <a:buSzPct val="60000"/>
        <a:buFont typeface="Wingdings 3" panose="05040102010807070707" pitchFamily="18" charset="2"/>
        <a:buChar char=""/>
        <a:defRPr sz="1875">
          <a:solidFill>
            <a:schemeClr val="bg1"/>
          </a:solidFill>
          <a:latin typeface="+mn-lt"/>
          <a:cs typeface="+mn-cs"/>
        </a:defRPr>
      </a:lvl2pPr>
      <a:lvl3pPr marL="907256" indent="-1714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bg1"/>
          </a:solidFill>
          <a:latin typeface="+mn-lt"/>
          <a:cs typeface="+mn-cs"/>
        </a:defRPr>
      </a:lvl3pPr>
      <a:lvl4pPr marL="1213247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img.bayt.com/images/logos/groups/433549_1188223923.gif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3fqhl1cmqdig/procedure-for-assembling-the-icrc-quality-control-stand-and-bracket/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.bayt.com/images/logos/groups/433549_1188223923.gi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.bayt.com/images/logos/groups/433549_1188223923.gi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gif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rocurement.ifrc.org/catalogue/upload/products_data/images/big/HCONBUCK.jpg" TargetMode="External"/><Relationship Id="rId13" Type="http://schemas.openxmlformats.org/officeDocument/2006/relationships/hyperlink" Target="http://procurement.ifrc.org/catalogue/upload/products_data/images/big/HSHEMATT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curement.ifrc.org/catalogue/upload/products_data/images/big/KRELCOOSETA.jpg" TargetMode="External"/><Relationship Id="rId11" Type="http://schemas.openxmlformats.org/officeDocument/2006/relationships/hyperlink" Target="http://procurement.ifrc.org/catalogue/upload/products_data/images/big/HSHEMNET01.jpg" TargetMode="External"/><Relationship Id="rId5" Type="http://schemas.openxmlformats.org/officeDocument/2006/relationships/image" Target="../media/image19.jpeg"/><Relationship Id="rId15" Type="http://schemas.openxmlformats.org/officeDocument/2006/relationships/hyperlink" Target="http://procurement.ifrc.org/catalogue/upload/products_data/images/big/HSHETENT01.jpg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http://procurement.ifrc.org/catalogue/upload/products_data/images/big/HSHEBLAN01.jpg" TargetMode="External"/><Relationship Id="rId9" Type="http://schemas.openxmlformats.org/officeDocument/2006/relationships/image" Target="../media/image21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188" y="-26988"/>
            <a:ext cx="8532812" cy="1470026"/>
          </a:xfrm>
        </p:spPr>
        <p:txBody>
          <a:bodyPr/>
          <a:lstStyle/>
          <a:p>
            <a:pPr algn="ctr" eaLnBrk="1" hangingPunct="1"/>
            <a:r>
              <a:rPr lang="en-GB" sz="3200" b="1" dirty="0"/>
              <a:t>Quality Control training </a:t>
            </a:r>
            <a:endParaRPr lang="en-GB" altLang="en-US" sz="3200" b="1" dirty="0" smtClean="0"/>
          </a:p>
        </p:txBody>
      </p:sp>
      <p:sp>
        <p:nvSpPr>
          <p:cNvPr id="5123" name="Rectangle 15"/>
          <p:cNvSpPr>
            <a:spLocks noChangeArrowheads="1"/>
          </p:cNvSpPr>
          <p:nvPr/>
        </p:nvSpPr>
        <p:spPr bwMode="auto">
          <a:xfrm>
            <a:off x="4438650" y="6419850"/>
            <a:ext cx="44989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00" dirty="0"/>
              <a:t>Stéphane Huot-Marchand; </a:t>
            </a:r>
            <a:r>
              <a:rPr lang="en-GB" altLang="en-US" sz="1600" dirty="0" smtClean="0"/>
              <a:t>2017</a:t>
            </a:r>
            <a:endParaRPr lang="en-GB" altLang="en-US" sz="1600" dirty="0"/>
          </a:p>
        </p:txBody>
      </p:sp>
      <p:pic>
        <p:nvPicPr>
          <p:cNvPr id="5124" name="Picture 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1573" y="3356992"/>
            <a:ext cx="2199043" cy="2891467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276" y="1430616"/>
            <a:ext cx="2428875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430616"/>
            <a:ext cx="3187700" cy="23193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247" y="4328411"/>
            <a:ext cx="2549525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Picture 5" descr="http://tbn0.google.com/images?q=tbn:QOsy6en28dtrLM:http://img.bayt.com/images/logos/groups/433549_1188223923.gif">
            <a:hlinkClick r:id="rId3"/>
          </p:cNvPr>
          <p:cNvSpPr>
            <a:spLocks noChangeAspect="1" noChangeArrowheads="1"/>
          </p:cNvSpPr>
          <p:nvPr/>
        </p:nvSpPr>
        <p:spPr bwMode="auto">
          <a:xfrm rot="3288262">
            <a:off x="5945187" y="3671888"/>
            <a:ext cx="66516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1038225" y="1204913"/>
            <a:ext cx="4057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09575" algn="l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20738" algn="l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30313" algn="l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641475" algn="l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fr-FR" sz="160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913" y="442913"/>
            <a:ext cx="69056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algn="just">
              <a:spcBef>
                <a:spcPct val="20000"/>
              </a:spcBef>
              <a:defRPr/>
            </a:pPr>
            <a:r>
              <a:rPr lang="en-GB" sz="2400" u="sng" dirty="0"/>
              <a:t>QC methodology:</a:t>
            </a:r>
          </a:p>
          <a:p>
            <a:pPr marL="1250950" lvl="3" indent="-198438" algn="just">
              <a:spcBef>
                <a:spcPct val="20000"/>
              </a:spcBef>
              <a:buFontTx/>
              <a:buChar char="–"/>
            </a:pPr>
            <a:r>
              <a:rPr lang="en-GB" sz="2000" dirty="0" smtClean="0"/>
              <a:t> Quality </a:t>
            </a:r>
            <a:r>
              <a:rPr lang="en-US" sz="2000" dirty="0" smtClean="0"/>
              <a:t>Control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 smtClean="0"/>
              <a:t>documents (Excel file) based on specification (one specific document for each EHI, made on the same design). </a:t>
            </a:r>
          </a:p>
          <a:p>
            <a:pPr marL="1250950" lvl="3" indent="-198438" algn="just">
              <a:spcBef>
                <a:spcPct val="20000"/>
              </a:spcBef>
              <a:buFontTx/>
              <a:buChar char="–"/>
            </a:pPr>
            <a:endParaRPr lang="en-US" sz="2000" dirty="0" smtClean="0"/>
          </a:p>
          <a:p>
            <a:pPr marL="1250950" lvl="3" indent="-198438" algn="just">
              <a:spcBef>
                <a:spcPct val="20000"/>
              </a:spcBef>
              <a:buFontTx/>
              <a:buChar char="–"/>
            </a:pPr>
            <a:endParaRPr lang="en-US" sz="20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11" y="1782544"/>
            <a:ext cx="2609403" cy="229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812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913" y="2338337"/>
            <a:ext cx="2769341" cy="238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5937" y="2878659"/>
            <a:ext cx="3117205" cy="205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81252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3569" y="3356992"/>
            <a:ext cx="3019145" cy="240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0849" y="4077000"/>
            <a:ext cx="2835866" cy="208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112244"/>
            <a:ext cx="133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A- Summary report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484312" y="4797986"/>
            <a:ext cx="1331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B- Comments and pictures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072562" y="5063375"/>
            <a:ext cx="133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C- Data recording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846637" y="5842138"/>
            <a:ext cx="143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D- Instructions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236296" y="6211669"/>
            <a:ext cx="133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E- Formulas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99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038225" y="1204913"/>
            <a:ext cx="4057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sz="160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913" y="442913"/>
            <a:ext cx="69056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algn="just">
              <a:spcBef>
                <a:spcPct val="20000"/>
              </a:spcBef>
              <a:defRPr/>
            </a:pPr>
            <a:r>
              <a:rPr lang="en-GB" sz="2400" u="sng" dirty="0"/>
              <a:t>QC methodology:</a:t>
            </a:r>
          </a:p>
          <a:p>
            <a:pPr marL="1250950" lvl="3" indent="-198438" algn="just">
              <a:spcBef>
                <a:spcPct val="20000"/>
              </a:spcBef>
              <a:buFontTx/>
              <a:buChar char="–"/>
            </a:pPr>
            <a:r>
              <a:rPr lang="en-GB" sz="2000" dirty="0" smtClean="0"/>
              <a:t> </a:t>
            </a:r>
            <a:r>
              <a:rPr lang="en-GB" sz="2000" dirty="0"/>
              <a:t>Quality </a:t>
            </a:r>
            <a:r>
              <a:rPr lang="en-US" sz="2000" dirty="0"/>
              <a:t>Control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/>
              <a:t>documents (Excel file) based on specification one </a:t>
            </a:r>
            <a:r>
              <a:rPr lang="en-US" sz="2000" dirty="0" smtClean="0"/>
              <a:t>specific </a:t>
            </a:r>
            <a:r>
              <a:rPr lang="en-US" sz="2000" dirty="0"/>
              <a:t>document for each EHI, made on the same design). </a:t>
            </a:r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endParaRPr lang="en-GB" sz="2000" dirty="0" smtClean="0"/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r>
              <a:rPr lang="en-GB" sz="2000" dirty="0" smtClean="0"/>
              <a:t> QC area in the warehouse , equipment/tools for inspection needs (table, stand, thickness gauge, weighing machine…) + identification and calibration process.</a:t>
            </a:r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r>
              <a:rPr lang="en-GB" sz="800" dirty="0">
                <a:hlinkClick r:id="rId3"/>
              </a:rPr>
              <a:t>https://prezi.com/e0r-d8qfpps3/procedure-for-assembling-the-icrc-quality-control-table/</a:t>
            </a:r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r>
              <a:rPr lang="en-GB" sz="800" dirty="0" smtClean="0">
                <a:hlinkClick r:id="rId3"/>
              </a:rPr>
              <a:t>https</a:t>
            </a:r>
            <a:r>
              <a:rPr lang="en-GB" sz="800" dirty="0">
                <a:hlinkClick r:id="rId3"/>
              </a:rPr>
              <a:t>://prezi.com/3fqhl1cmqdig/procedure-for-assembling-the-icrc-quality-control-stand-and-bracket</a:t>
            </a:r>
            <a:r>
              <a:rPr lang="en-GB" sz="800" dirty="0" smtClean="0">
                <a:hlinkClick r:id="rId3"/>
              </a:rPr>
              <a:t>/</a:t>
            </a:r>
            <a:endParaRPr lang="en-GB" sz="800" dirty="0" smtClean="0"/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endParaRPr lang="en-GB" sz="800" dirty="0" smtClean="0"/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endParaRPr lang="en-GB" sz="2000" dirty="0" smtClean="0"/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endParaRPr lang="en-GB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940" y="3933056"/>
            <a:ext cx="3765533" cy="28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092" y="3933056"/>
            <a:ext cx="1587325" cy="281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1886074" cy="1414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393487"/>
            <a:ext cx="1886074" cy="1417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123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0" y="188640"/>
            <a:ext cx="903612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6632"/>
            <a:ext cx="7128792" cy="65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icture 5" descr="http://tbn0.google.com/images?q=tbn:QOsy6en28dtrLM:http://img.bayt.com/images/logos/groups/433549_1188223923.gif">
            <a:hlinkClick r:id="rId3"/>
          </p:cNvPr>
          <p:cNvSpPr>
            <a:spLocks noChangeAspect="1" noChangeArrowheads="1"/>
          </p:cNvSpPr>
          <p:nvPr/>
        </p:nvSpPr>
        <p:spPr bwMode="auto">
          <a:xfrm rot="3288262">
            <a:off x="5945187" y="3671888"/>
            <a:ext cx="66516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38225" y="1204913"/>
            <a:ext cx="4057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sz="160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913" y="442913"/>
            <a:ext cx="69056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algn="just">
              <a:spcBef>
                <a:spcPct val="20000"/>
              </a:spcBef>
              <a:defRPr/>
            </a:pPr>
            <a:r>
              <a:rPr lang="en-GB" sz="2400" u="sng" dirty="0"/>
              <a:t>QC methodology:</a:t>
            </a:r>
          </a:p>
          <a:p>
            <a:pPr marL="1250950" lvl="3" indent="-198438" algn="just">
              <a:spcBef>
                <a:spcPct val="20000"/>
              </a:spcBef>
              <a:buFontTx/>
              <a:buChar char="–"/>
            </a:pPr>
            <a:r>
              <a:rPr lang="en-GB" sz="2000" dirty="0" smtClean="0"/>
              <a:t> </a:t>
            </a:r>
            <a:r>
              <a:rPr lang="en-GB" sz="2000" dirty="0"/>
              <a:t>Quality </a:t>
            </a:r>
            <a:r>
              <a:rPr lang="en-US" sz="2000" dirty="0"/>
              <a:t>Control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/>
              <a:t>documents (Excel file) based on specification (one </a:t>
            </a:r>
            <a:r>
              <a:rPr lang="en-US" sz="2000" dirty="0" smtClean="0"/>
              <a:t>specific document </a:t>
            </a:r>
            <a:r>
              <a:rPr lang="en-US" sz="2000" dirty="0"/>
              <a:t>for each EHI, made on the same design). </a:t>
            </a:r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endParaRPr lang="en-GB" sz="2000" dirty="0"/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r>
              <a:rPr lang="en-GB" sz="2000" dirty="0"/>
              <a:t> </a:t>
            </a:r>
            <a:r>
              <a:rPr lang="en-GB" sz="2000" dirty="0" smtClean="0"/>
              <a:t>QC </a:t>
            </a:r>
            <a:r>
              <a:rPr lang="en-GB" sz="2000" dirty="0"/>
              <a:t>area in the warehouse , equipment/tools for inspection needs (table, stand, thickness gauge, weighing machine …)….and calibration process.</a:t>
            </a:r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endParaRPr lang="en-GB" sz="2000" dirty="0"/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r>
              <a:rPr lang="en-GB" sz="2000" dirty="0"/>
              <a:t> Staff training </a:t>
            </a:r>
            <a:r>
              <a:rPr lang="en-GB" sz="2000" dirty="0" smtClean="0"/>
              <a:t>(controllers should be </a:t>
            </a:r>
            <a:r>
              <a:rPr lang="en-GB" sz="2000" dirty="0"/>
              <a:t>trained </a:t>
            </a:r>
            <a:r>
              <a:rPr lang="en-GB" sz="2000" dirty="0" smtClean="0"/>
              <a:t>on QC protocol)</a:t>
            </a:r>
            <a:endParaRPr lang="en-GB" sz="2000" dirty="0"/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endParaRPr lang="en-GB" sz="2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4509120"/>
            <a:ext cx="2024988" cy="1953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921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icture 5" descr="http://tbn0.google.com/images?q=tbn:QOsy6en28dtrLM:http://img.bayt.com/images/logos/groups/433549_1188223923.gif">
            <a:hlinkClick r:id="rId3"/>
          </p:cNvPr>
          <p:cNvSpPr>
            <a:spLocks noChangeAspect="1" noChangeArrowheads="1"/>
          </p:cNvSpPr>
          <p:nvPr/>
        </p:nvSpPr>
        <p:spPr bwMode="auto">
          <a:xfrm rot="3288262">
            <a:off x="5945187" y="3671888"/>
            <a:ext cx="66516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38225" y="1204913"/>
            <a:ext cx="4057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sz="160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913" y="442913"/>
            <a:ext cx="69056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algn="just">
              <a:spcBef>
                <a:spcPct val="20000"/>
              </a:spcBef>
              <a:defRPr/>
            </a:pPr>
            <a:r>
              <a:rPr lang="en-GB" sz="2400" u="sng" dirty="0"/>
              <a:t>QC </a:t>
            </a:r>
            <a:r>
              <a:rPr lang="en-GB" sz="2400" u="sng" dirty="0" smtClean="0"/>
              <a:t>methodology:</a:t>
            </a:r>
            <a:endParaRPr lang="en-GB" sz="2400" u="sng" dirty="0"/>
          </a:p>
          <a:p>
            <a:pPr marL="1250950" lvl="3" indent="-198438" algn="just">
              <a:spcBef>
                <a:spcPct val="20000"/>
              </a:spcBef>
              <a:buFontTx/>
              <a:buChar char="–"/>
            </a:pPr>
            <a:r>
              <a:rPr lang="en-GB" sz="2000" dirty="0"/>
              <a:t>Quality </a:t>
            </a:r>
            <a:r>
              <a:rPr lang="en-US" sz="2000" dirty="0"/>
              <a:t>Control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/>
              <a:t>documents (Excel file) based on specification (one </a:t>
            </a:r>
            <a:r>
              <a:rPr lang="en-US" sz="2000" dirty="0" smtClean="0"/>
              <a:t>specific </a:t>
            </a:r>
            <a:r>
              <a:rPr lang="en-US" sz="2000" dirty="0"/>
              <a:t>document for each EHI, made on the same design). </a:t>
            </a:r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endParaRPr lang="en-GB" sz="2000" dirty="0" smtClean="0"/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r>
              <a:rPr lang="en-GB" sz="2000" dirty="0" smtClean="0"/>
              <a:t> QC </a:t>
            </a:r>
            <a:r>
              <a:rPr lang="en-GB" sz="2000" dirty="0"/>
              <a:t>area in the warehouse , equipment/tools for inspection needs (table, stand, thickness gauge, weighing machine …)….and calibration </a:t>
            </a:r>
            <a:r>
              <a:rPr lang="en-GB" sz="2000" dirty="0" smtClean="0"/>
              <a:t>process.</a:t>
            </a:r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endParaRPr lang="en-GB" sz="2000" dirty="0"/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r>
              <a:rPr lang="en-GB" sz="2000" dirty="0"/>
              <a:t> Staff training (controllers should be trained on </a:t>
            </a:r>
            <a:r>
              <a:rPr lang="en-GB" sz="2000" dirty="0" smtClean="0"/>
              <a:t>QC </a:t>
            </a:r>
            <a:r>
              <a:rPr lang="en-GB" sz="2000" dirty="0"/>
              <a:t>protocol)</a:t>
            </a:r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endParaRPr lang="en-GB" sz="2000" dirty="0" smtClean="0"/>
          </a:p>
          <a:p>
            <a:pPr marL="1250950" lvl="3" indent="-198438" algn="just">
              <a:spcBef>
                <a:spcPct val="20000"/>
              </a:spcBef>
              <a:buFontTx/>
              <a:buChar char="–"/>
              <a:defRPr/>
            </a:pPr>
            <a:r>
              <a:rPr lang="en-GB" sz="2000" dirty="0" smtClean="0"/>
              <a:t> </a:t>
            </a:r>
            <a:r>
              <a:rPr lang="en-GB" sz="2000" dirty="0"/>
              <a:t>Inspection</a:t>
            </a:r>
          </a:p>
        </p:txBody>
      </p:sp>
    </p:spTree>
    <p:extLst>
      <p:ext uri="{BB962C8B-B14F-4D97-AF65-F5344CB8AC3E}">
        <p14:creationId xmlns:p14="http://schemas.microsoft.com/office/powerpoint/2010/main" val="517632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1038225" y="1268413"/>
            <a:ext cx="687228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67" tIns="40982" rIns="81967" bIns="40982"/>
          <a:lstStyle/>
          <a:p>
            <a:pPr marL="358775" indent="-358775" defTabSz="957263">
              <a:spcBef>
                <a:spcPct val="20000"/>
              </a:spcBef>
            </a:pPr>
            <a:endParaRPr lang="fr-FR" sz="2000">
              <a:solidFill>
                <a:srgbClr val="000000"/>
              </a:solidFill>
            </a:endParaRPr>
          </a:p>
        </p:txBody>
      </p:sp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13" y="639935"/>
            <a:ext cx="2036763" cy="1484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119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530" y="3304821"/>
            <a:ext cx="2011363" cy="260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5915" y="4827124"/>
            <a:ext cx="2008695" cy="1861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455" y="2681839"/>
            <a:ext cx="2160807" cy="16942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279" y="5270208"/>
            <a:ext cx="1752468" cy="1276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877" y="845194"/>
            <a:ext cx="1928813" cy="140335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981" y="692696"/>
            <a:ext cx="2171700" cy="1628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92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7283450" cy="1143000"/>
          </a:xfrm>
          <a:noFill/>
        </p:spPr>
        <p:txBody>
          <a:bodyPr lIns="82030" tIns="41015" rIns="82030" bIns="41015"/>
          <a:lstStyle/>
          <a:p>
            <a:pPr algn="ctr" defTabSz="957263"/>
            <a:r>
              <a:rPr lang="en-GB" sz="2800" i="1" u="sng" dirty="0" smtClean="0"/>
              <a:t>Summary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125538"/>
            <a:ext cx="7633022" cy="5273675"/>
          </a:xfrm>
          <a:noFill/>
        </p:spPr>
        <p:txBody>
          <a:bodyPr lIns="82030" tIns="41015" rIns="82030" bIns="41015"/>
          <a:lstStyle/>
          <a:p>
            <a:pPr marL="508000" indent="-508000" defTabSz="957263">
              <a:buFontTx/>
              <a:buAutoNum type="romanUcParenR"/>
            </a:pPr>
            <a:r>
              <a:rPr lang="en-GB" sz="2400" i="1" u="sng" dirty="0" smtClean="0">
                <a:solidFill>
                  <a:schemeClr val="tx1"/>
                </a:solidFill>
              </a:rPr>
              <a:t>Training program</a:t>
            </a:r>
          </a:p>
          <a:p>
            <a:pPr marL="508000" indent="-508000" defTabSz="957263">
              <a:buFontTx/>
              <a:buAutoNum type="romanUcParenR"/>
            </a:pPr>
            <a:endParaRPr lang="en-GB" sz="2400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AutoNum type="romanUcParenR"/>
            </a:pPr>
            <a:r>
              <a:rPr lang="en-GB" sz="2400" i="1" u="sng" dirty="0">
                <a:solidFill>
                  <a:schemeClr val="tx1"/>
                </a:solidFill>
              </a:rPr>
              <a:t>Quality product, Quality Control and Quality Management</a:t>
            </a:r>
          </a:p>
          <a:p>
            <a:pPr marL="508000" indent="-508000" defTabSz="957263">
              <a:buFontTx/>
              <a:buAutoNum type="romanUcParenR"/>
            </a:pPr>
            <a:endParaRPr lang="en-GB" sz="2400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AutoNum type="romanUcParenR"/>
            </a:pPr>
            <a:r>
              <a:rPr lang="en-GB" sz="2400" i="1" u="sng" dirty="0" smtClean="0">
                <a:solidFill>
                  <a:schemeClr val="tx1"/>
                </a:solidFill>
              </a:rPr>
              <a:t>Quality Control on Essential  Household Items </a:t>
            </a:r>
          </a:p>
          <a:p>
            <a:pPr marL="508000" indent="-508000" defTabSz="957263">
              <a:buFontTx/>
              <a:buAutoNum type="romanUcParenR"/>
            </a:pPr>
            <a:endParaRPr lang="en-GB" sz="2400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AutoNum type="romanUcParenR"/>
            </a:pPr>
            <a:r>
              <a:rPr lang="en-GB" sz="2400" i="1" u="sng" dirty="0" smtClean="0">
                <a:solidFill>
                  <a:schemeClr val="tx1"/>
                </a:solidFill>
              </a:rPr>
              <a:t>Determination of acceptability</a:t>
            </a:r>
          </a:p>
          <a:p>
            <a:pPr marL="508000" indent="-508000" defTabSz="957263">
              <a:buFontTx/>
              <a:buNone/>
            </a:pPr>
            <a:endParaRPr lang="en-GB" sz="2400" i="1" u="sng" dirty="0" smtClean="0">
              <a:solidFill>
                <a:schemeClr val="tx1"/>
              </a:solidFill>
            </a:endParaRPr>
          </a:p>
          <a:p>
            <a:pPr marL="508000" indent="-508000" defTabSz="957263"/>
            <a:endParaRPr lang="en-GB" sz="1400" i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47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57263"/>
            <a:r>
              <a:rPr lang="en-GB" sz="2700" u="sng" dirty="0" smtClean="0"/>
              <a:t>Zero nonconformity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280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495425" y="1125538"/>
                <a:ext cx="4804767" cy="5111750"/>
              </a:xfrm>
              <a:noFill/>
            </p:spPr>
            <p:txBody>
              <a:bodyPr/>
              <a:lstStyle/>
              <a:p>
                <a:pPr marL="0" indent="0" defTabSz="957263">
                  <a:lnSpc>
                    <a:spcPct val="80000"/>
                  </a:lnSpc>
                  <a:buFontTx/>
                  <a:buNone/>
                </a:pPr>
                <a:r>
                  <a:rPr lang="en-GB" sz="1500" b="1" dirty="0" smtClean="0">
                    <a:solidFill>
                      <a:schemeClr val="tx1"/>
                    </a:solidFill>
                  </a:rPr>
                  <a:t>"</a:t>
                </a:r>
                <a:r>
                  <a:rPr lang="en-GB" sz="1800" dirty="0" smtClean="0">
                    <a:solidFill>
                      <a:schemeClr val="tx1"/>
                    </a:solidFill>
                  </a:rPr>
                  <a:t>There is no such thing as zero nonconformity“</a:t>
                </a:r>
              </a:p>
              <a:p>
                <a:pPr marL="0" indent="0" defTabSz="957263">
                  <a:lnSpc>
                    <a:spcPct val="80000"/>
                  </a:lnSpc>
                  <a:buFontTx/>
                  <a:buNone/>
                </a:pPr>
                <a:r>
                  <a:rPr lang="en-GB" sz="1800" dirty="0" smtClean="0">
                    <a:solidFill>
                      <a:schemeClr val="tx1"/>
                    </a:solidFill>
                  </a:rPr>
                  <a:t>(space </a:t>
                </a:r>
                <a:r>
                  <a:rPr lang="en-GB" sz="1800" dirty="0">
                    <a:solidFill>
                      <a:schemeClr val="tx1"/>
                    </a:solidFill>
                  </a:rPr>
                  <a:t>shuttle </a:t>
                </a:r>
                <a:r>
                  <a:rPr lang="en-GB" sz="1800" dirty="0" smtClean="0">
                    <a:solidFill>
                      <a:schemeClr val="tx1"/>
                    </a:solidFill>
                  </a:rPr>
                  <a:t>Challenger)</a:t>
                </a:r>
                <a:br>
                  <a:rPr lang="en-GB" sz="1800" dirty="0" smtClean="0">
                    <a:solidFill>
                      <a:schemeClr val="tx1"/>
                    </a:solidFill>
                  </a:rPr>
                </a:br>
                <a:endParaRPr lang="en-GB" sz="1800" dirty="0" smtClean="0">
                  <a:solidFill>
                    <a:schemeClr val="tx1"/>
                  </a:solidFill>
                </a:endParaRPr>
              </a:p>
              <a:p>
                <a:pPr marL="0" indent="0" defTabSz="957263">
                  <a:lnSpc>
                    <a:spcPct val="80000"/>
                  </a:lnSpc>
                  <a:buFontTx/>
                  <a:buNone/>
                </a:pPr>
                <a:endParaRPr lang="en-GB" sz="1800" dirty="0" smtClean="0">
                  <a:solidFill>
                    <a:schemeClr val="tx1"/>
                  </a:solidFill>
                </a:endParaRPr>
              </a:p>
              <a:p>
                <a:pPr marL="0" indent="0" algn="justLow" defTabSz="957263">
                  <a:lnSpc>
                    <a:spcPct val="80000"/>
                  </a:lnSpc>
                  <a:buFontTx/>
                  <a:buNone/>
                </a:pPr>
                <a:r>
                  <a:rPr lang="en-GB" sz="1800" dirty="0" smtClean="0">
                    <a:solidFill>
                      <a:schemeClr val="tx1"/>
                    </a:solidFill>
                  </a:rPr>
                  <a:t>Thus, it is important to know what proportion of nonconformities is tolerated. </a:t>
                </a:r>
              </a:p>
              <a:p>
                <a:pPr marL="0" indent="0" algn="justLow" defTabSz="957263">
                  <a:lnSpc>
                    <a:spcPct val="80000"/>
                  </a:lnSpc>
                  <a:buFontTx/>
                  <a:buNone/>
                </a:pPr>
                <a:endParaRPr lang="en-GB" sz="1800" dirty="0" smtClean="0">
                  <a:solidFill>
                    <a:schemeClr val="tx1"/>
                  </a:solidFill>
                </a:endParaRPr>
              </a:p>
              <a:p>
                <a:pPr marL="0" indent="0" defTabSz="957263">
                  <a:lnSpc>
                    <a:spcPct val="80000"/>
                  </a:lnSpc>
                  <a:buFontTx/>
                  <a:buNone/>
                </a:pPr>
                <a:r>
                  <a:rPr lang="en-GB" sz="1800" dirty="0" smtClean="0">
                    <a:solidFill>
                      <a:schemeClr val="tx1"/>
                    </a:solidFill>
                  </a:rPr>
                  <a:t>If you are in the aviation business, any defective part might cause a disaster, so your tolerance will be very, very low. </a:t>
                </a:r>
              </a:p>
              <a:p>
                <a:pPr marL="0" indent="0" defTabSz="957263">
                  <a:lnSpc>
                    <a:spcPct val="80000"/>
                  </a:lnSpc>
                  <a:buFontTx/>
                  <a:buNone/>
                </a:pPr>
                <a:endParaRPr lang="en-GB" sz="1800" dirty="0" smtClean="0">
                  <a:solidFill>
                    <a:schemeClr val="tx1"/>
                  </a:solidFill>
                </a:endParaRPr>
              </a:p>
              <a:p>
                <a:pPr marL="0" indent="0" defTabSz="957263">
                  <a:lnSpc>
                    <a:spcPct val="80000"/>
                  </a:lnSpc>
                  <a:buFontTx/>
                  <a:buNone/>
                </a:pPr>
                <a:r>
                  <a:rPr lang="en-GB" sz="1800" dirty="0" smtClean="0">
                    <a:solidFill>
                      <a:schemeClr val="tx1"/>
                    </a:solidFill>
                  </a:rPr>
                  <a:t>(e.g. for some parameters controlled Acceptance Quality Limit = 0.00001% of nonconformity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GB" sz="1800" dirty="0" smtClean="0">
                    <a:solidFill>
                      <a:schemeClr val="tx1"/>
                    </a:solidFill>
                  </a:rPr>
                  <a:t> high cost items)</a:t>
                </a:r>
              </a:p>
              <a:p>
                <a:pPr marL="0" indent="0" defTabSz="957263">
                  <a:lnSpc>
                    <a:spcPct val="80000"/>
                  </a:lnSpc>
                  <a:buFontTx/>
                  <a:buNone/>
                </a:pPr>
                <a:endParaRPr lang="en-GB" sz="1800" dirty="0">
                  <a:solidFill>
                    <a:schemeClr val="tx1"/>
                  </a:solidFill>
                </a:endParaRPr>
              </a:p>
              <a:p>
                <a:pPr marL="0" indent="0" defTabSz="957263">
                  <a:lnSpc>
                    <a:spcPct val="80000"/>
                  </a:lnSpc>
                  <a:buFontTx/>
                  <a:buNone/>
                </a:pPr>
                <a:endParaRPr lang="en-GB" sz="1800" dirty="0" smtClean="0">
                  <a:solidFill>
                    <a:schemeClr val="tx1"/>
                  </a:solidFill>
                </a:endParaRPr>
              </a:p>
              <a:p>
                <a:pPr marL="0" indent="0" defTabSz="957263">
                  <a:lnSpc>
                    <a:spcPct val="80000"/>
                  </a:lnSpc>
                  <a:buFontTx/>
                  <a:buNone/>
                </a:pPr>
                <a:endParaRPr lang="en-GB" sz="1800" dirty="0" smtClean="0">
                  <a:solidFill>
                    <a:schemeClr val="tx1"/>
                  </a:solidFill>
                </a:endParaRPr>
              </a:p>
              <a:p>
                <a:pPr marL="0" indent="0" algn="justLow" defTabSz="957263">
                  <a:lnSpc>
                    <a:spcPct val="80000"/>
                  </a:lnSpc>
                  <a:buFontTx/>
                  <a:buNone/>
                </a:pPr>
                <a:r>
                  <a:rPr lang="en-GB" sz="1800" dirty="0" smtClean="0">
                    <a:solidFill>
                      <a:schemeClr val="tx1"/>
                    </a:solidFill>
                  </a:rPr>
                  <a:t>But you will have to accept a higher percentage of nonconformities if you source products in low cost countries. </a:t>
                </a:r>
              </a:p>
            </p:txBody>
          </p:sp>
        </mc:Choice>
        <mc:Fallback xmlns="">
          <p:sp>
            <p:nvSpPr>
              <p:cNvPr id="332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495425" y="1125538"/>
                <a:ext cx="4804767" cy="5111750"/>
              </a:xfrm>
              <a:blipFill rotWithShape="0">
                <a:blip r:embed="rId2"/>
                <a:stretch>
                  <a:fillRect l="-1015" t="-1790" r="-2538" b="-57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8434388" y="6713538"/>
            <a:ext cx="8667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r>
              <a:rPr lang="en-GB" sz="500">
                <a:solidFill>
                  <a:srgbClr val="0000FF"/>
                </a:solidFill>
                <a:latin typeface="Tahoma" pitchFamily="34" charset="0"/>
              </a:rPr>
              <a:t>S.Huot-Marchand</a:t>
            </a:r>
          </a:p>
          <a:p>
            <a:pPr>
              <a:lnSpc>
                <a:spcPct val="35000"/>
              </a:lnSpc>
              <a:spcBef>
                <a:spcPct val="50000"/>
              </a:spcBef>
            </a:pPr>
            <a:r>
              <a:rPr lang="en-GB" sz="500">
                <a:solidFill>
                  <a:srgbClr val="0000FF"/>
                </a:solidFill>
                <a:latin typeface="Tahoma" pitchFamily="34" charset="0"/>
              </a:rPr>
              <a:t>AQL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179" y="3573016"/>
            <a:ext cx="2316088" cy="14837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889" y="5171892"/>
            <a:ext cx="2316088" cy="154164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889" y="1844824"/>
            <a:ext cx="2190750" cy="16478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52" y="45156"/>
            <a:ext cx="2138271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36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u="sng" dirty="0"/>
              <a:t>AQL and </a:t>
            </a:r>
            <a:r>
              <a:rPr lang="en-GB" sz="3200" u="sng" dirty="0" smtClean="0"/>
              <a:t>rejection number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252090"/>
            <a:ext cx="7283450" cy="4929411"/>
          </a:xfrm>
        </p:spPr>
        <p:txBody>
          <a:bodyPr/>
          <a:lstStyle/>
          <a:p>
            <a:pPr marL="0" indent="0">
              <a:buNone/>
            </a:pPr>
            <a:r>
              <a:rPr lang="en-GB" sz="2000" u="sng" dirty="0" smtClean="0">
                <a:solidFill>
                  <a:schemeClr val="tx1"/>
                </a:solidFill>
              </a:rPr>
              <a:t>Acceptance </a:t>
            </a:r>
            <a:r>
              <a:rPr lang="en-GB" sz="2000" u="sng" dirty="0">
                <a:solidFill>
                  <a:schemeClr val="tx1"/>
                </a:solidFill>
              </a:rPr>
              <a:t>Quality Limit.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The AQL is the quality level that is the worst tolerable in average (based on sampling </a:t>
            </a:r>
            <a:r>
              <a:rPr lang="en-GB" sz="2000" dirty="0" smtClean="0">
                <a:solidFill>
                  <a:schemeClr val="tx1"/>
                </a:solidFill>
              </a:rPr>
              <a:t>and probability)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AQL 0 means no nonconformity on the parameter inspected is accepted.</a:t>
            </a:r>
          </a:p>
          <a:p>
            <a:r>
              <a:rPr lang="en-GB" sz="2000" dirty="0">
                <a:solidFill>
                  <a:schemeClr val="tx1"/>
                </a:solidFill>
              </a:rPr>
              <a:t>AQL 4.0 means max </a:t>
            </a:r>
            <a:r>
              <a:rPr lang="en-GB" sz="2000" dirty="0" smtClean="0">
                <a:solidFill>
                  <a:schemeClr val="tx1"/>
                </a:solidFill>
              </a:rPr>
              <a:t>of 4.0</a:t>
            </a:r>
            <a:r>
              <a:rPr lang="en-GB" sz="2000" dirty="0">
                <a:solidFill>
                  <a:schemeClr val="tx1"/>
                </a:solidFill>
              </a:rPr>
              <a:t>% of nonconforming </a:t>
            </a:r>
            <a:r>
              <a:rPr lang="en-GB" sz="2000" dirty="0" smtClean="0">
                <a:solidFill>
                  <a:schemeClr val="tx1"/>
                </a:solidFill>
              </a:rPr>
              <a:t>products </a:t>
            </a:r>
            <a:r>
              <a:rPr lang="en-GB" sz="2000" dirty="0">
                <a:solidFill>
                  <a:schemeClr val="tx1"/>
                </a:solidFill>
              </a:rPr>
              <a:t>accepted on the parameter inspected in average.</a:t>
            </a:r>
          </a:p>
          <a:p>
            <a:r>
              <a:rPr lang="en-GB" sz="2000" dirty="0">
                <a:solidFill>
                  <a:schemeClr val="tx1"/>
                </a:solidFill>
              </a:rPr>
              <a:t>AQL 6.5 means max </a:t>
            </a:r>
            <a:r>
              <a:rPr lang="en-GB" sz="2000" dirty="0" smtClean="0">
                <a:solidFill>
                  <a:schemeClr val="tx1"/>
                </a:solidFill>
              </a:rPr>
              <a:t>of 6.5</a:t>
            </a:r>
            <a:r>
              <a:rPr lang="en-GB" sz="2000" dirty="0">
                <a:solidFill>
                  <a:schemeClr val="tx1"/>
                </a:solidFill>
              </a:rPr>
              <a:t>% of nonconforming </a:t>
            </a:r>
            <a:r>
              <a:rPr lang="en-GB" sz="2000" dirty="0" smtClean="0">
                <a:solidFill>
                  <a:schemeClr val="tx1"/>
                </a:solidFill>
              </a:rPr>
              <a:t>products accepted </a:t>
            </a:r>
            <a:r>
              <a:rPr lang="en-GB" sz="2000" dirty="0">
                <a:solidFill>
                  <a:schemeClr val="tx1"/>
                </a:solidFill>
              </a:rPr>
              <a:t>on the parameter inspected in average</a:t>
            </a:r>
            <a:r>
              <a:rPr lang="en-GB" sz="2000" dirty="0" smtClean="0">
                <a:solidFill>
                  <a:schemeClr val="tx1"/>
                </a:solidFill>
              </a:rPr>
              <a:t>.</a:t>
            </a:r>
          </a:p>
          <a:p>
            <a:endParaRPr lang="en-GB" sz="20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u="sng" dirty="0">
                <a:solidFill>
                  <a:schemeClr val="tx1"/>
                </a:solidFill>
              </a:rPr>
              <a:t>Rejection Number.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The rejection number is the minimum number </a:t>
            </a:r>
            <a:r>
              <a:rPr lang="en-GB" sz="2000" dirty="0" smtClean="0">
                <a:solidFill>
                  <a:schemeClr val="tx1"/>
                </a:solidFill>
              </a:rPr>
              <a:t>of nonconforming </a:t>
            </a:r>
            <a:r>
              <a:rPr lang="en-GB" sz="2000" dirty="0">
                <a:solidFill>
                  <a:schemeClr val="tx1"/>
                </a:solidFill>
              </a:rPr>
              <a:t>products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in the sample that will cause rejection of the </a:t>
            </a:r>
            <a:r>
              <a:rPr lang="en-GB" sz="2000" dirty="0" smtClean="0">
                <a:solidFill>
                  <a:schemeClr val="tx1"/>
                </a:solidFill>
              </a:rPr>
              <a:t>lot. 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sz="2000" u="sng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232" y="450912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4078" y="836712"/>
            <a:ext cx="1200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9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7283450" cy="1143000"/>
          </a:xfrm>
          <a:noFill/>
        </p:spPr>
        <p:txBody>
          <a:bodyPr lIns="82030" tIns="41015" rIns="82030" bIns="41015"/>
          <a:lstStyle/>
          <a:p>
            <a:pPr algn="ctr" defTabSz="957263"/>
            <a:r>
              <a:rPr lang="en-GB" sz="2800" i="1" u="sng" dirty="0" smtClean="0"/>
              <a:t>Summary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125538"/>
            <a:ext cx="7561014" cy="5273675"/>
          </a:xfrm>
          <a:noFill/>
        </p:spPr>
        <p:txBody>
          <a:bodyPr lIns="82030" tIns="41015" rIns="82030" bIns="41015"/>
          <a:lstStyle/>
          <a:p>
            <a:pPr marL="508000" indent="-508000" defTabSz="957263">
              <a:buFontTx/>
              <a:buAutoNum type="romanUcParenR"/>
            </a:pPr>
            <a:r>
              <a:rPr lang="en-GB" sz="2400" i="1" u="sng" dirty="0" smtClean="0">
                <a:solidFill>
                  <a:schemeClr val="tx1"/>
                </a:solidFill>
              </a:rPr>
              <a:t>Training program</a:t>
            </a:r>
          </a:p>
          <a:p>
            <a:pPr marL="508000" indent="-508000" defTabSz="957263">
              <a:buFontTx/>
              <a:buAutoNum type="romanUcParenR"/>
            </a:pPr>
            <a:endParaRPr lang="en-GB" sz="2400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AutoNum type="romanUcParenR"/>
            </a:pPr>
            <a:r>
              <a:rPr lang="en-GB" sz="2400" i="1" u="sng" dirty="0" smtClean="0">
                <a:solidFill>
                  <a:schemeClr val="tx1"/>
                </a:solidFill>
              </a:rPr>
              <a:t>Quality product, Quality Control and Quality Management</a:t>
            </a:r>
          </a:p>
          <a:p>
            <a:pPr marL="508000" indent="-508000" defTabSz="957263">
              <a:buFontTx/>
              <a:buAutoNum type="romanUcParenR"/>
            </a:pPr>
            <a:endParaRPr lang="en-GB" sz="2400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AutoNum type="romanUcParenR"/>
            </a:pPr>
            <a:r>
              <a:rPr lang="en-GB" sz="2400" i="1" u="sng" dirty="0" smtClean="0">
                <a:solidFill>
                  <a:schemeClr val="tx1"/>
                </a:solidFill>
              </a:rPr>
              <a:t>Quality Control on Essential  Household Items </a:t>
            </a:r>
          </a:p>
          <a:p>
            <a:pPr marL="508000" indent="-508000" defTabSz="957263">
              <a:buFontTx/>
              <a:buAutoNum type="romanUcParenR"/>
            </a:pPr>
            <a:endParaRPr lang="en-GB" sz="2400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AutoNum type="romanUcParenR"/>
            </a:pPr>
            <a:r>
              <a:rPr lang="en-GB" sz="2400" i="1" u="sng" dirty="0" smtClean="0">
                <a:solidFill>
                  <a:schemeClr val="tx1"/>
                </a:solidFill>
              </a:rPr>
              <a:t>Determination of acceptability</a:t>
            </a:r>
          </a:p>
          <a:p>
            <a:pPr marL="508000" indent="-508000" defTabSz="957263">
              <a:buFontTx/>
              <a:buAutoNum type="romanUcParenR"/>
            </a:pPr>
            <a:endParaRPr lang="en-GB" sz="2400" i="1" u="sng" dirty="0" smtClean="0">
              <a:solidFill>
                <a:schemeClr val="tx1"/>
              </a:solidFill>
            </a:endParaRPr>
          </a:p>
          <a:p>
            <a:pPr marL="0" indent="0" defTabSz="957263">
              <a:buNone/>
            </a:pPr>
            <a:r>
              <a:rPr lang="en-GB" sz="2400" i="1" dirty="0" smtClean="0"/>
              <a:t>V) </a:t>
            </a:r>
            <a:r>
              <a:rPr lang="en-GB" sz="2400" i="1" u="sng" dirty="0" smtClean="0"/>
              <a:t>QC </a:t>
            </a:r>
            <a:r>
              <a:rPr lang="en-GB" sz="2400" i="1" u="sng" dirty="0"/>
              <a:t>key points and continuous improvement</a:t>
            </a:r>
            <a:endParaRPr lang="en-GB" sz="2400" i="1" u="sng" dirty="0" smtClean="0"/>
          </a:p>
          <a:p>
            <a:pPr marL="0" indent="0" defTabSz="957263">
              <a:buNone/>
            </a:pPr>
            <a:endParaRPr lang="en-GB" sz="2400" i="1" u="sng" dirty="0" smtClean="0"/>
          </a:p>
          <a:p>
            <a:pPr marL="508000" indent="-508000" defTabSz="957263">
              <a:buFontTx/>
              <a:buAutoNum type="romanUcParenR"/>
            </a:pPr>
            <a:endParaRPr lang="en-GB" sz="1600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None/>
            </a:pPr>
            <a:endParaRPr lang="en-GB" sz="1600" i="1" u="sng" dirty="0" smtClean="0">
              <a:solidFill>
                <a:schemeClr val="tx1"/>
              </a:solidFill>
            </a:endParaRPr>
          </a:p>
          <a:p>
            <a:pPr marL="508000" indent="-508000" defTabSz="957263"/>
            <a:endParaRPr lang="en-GB" sz="1400" i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92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u="sng" dirty="0" smtClean="0"/>
              <a:t>Nonconformity definitions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GB" sz="2000" b="1" u="sng" dirty="0" smtClean="0">
                <a:solidFill>
                  <a:schemeClr val="tx1"/>
                </a:solidFill>
              </a:rPr>
              <a:t>Critical nonconformity.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Any discrepancy which might harm a user or makes it impossible to use the product properly is considered to be critical. (AQL=0)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sz="2000" b="1" u="sng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000" b="1" u="sng" dirty="0" smtClean="0">
                <a:solidFill>
                  <a:schemeClr val="tx1"/>
                </a:solidFill>
              </a:rPr>
              <a:t>Major nonconformity.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Any discrepancy which makes the usage of the product less efficient than expected is considered to be major. (AQL=4.0)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000" b="1" u="sng" dirty="0" smtClean="0">
                <a:solidFill>
                  <a:schemeClr val="tx1"/>
                </a:solidFill>
              </a:rPr>
              <a:t>Minor nonconformity.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Any discrepancy which does not have an influence on the performance of the product is considered to be minor. (AQL=6.5)</a:t>
            </a:r>
          </a:p>
        </p:txBody>
      </p:sp>
    </p:spTree>
    <p:extLst>
      <p:ext uri="{BB962C8B-B14F-4D97-AF65-F5344CB8AC3E}">
        <p14:creationId xmlns:p14="http://schemas.microsoft.com/office/powerpoint/2010/main" val="41952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2" y="610975"/>
            <a:ext cx="9106065" cy="60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Sampling plan made according to ISO standard 2859</a:t>
            </a:r>
            <a:endParaRPr lang="en-GB" sz="2800" dirty="0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1430288"/>
            <a:ext cx="5435011" cy="4824536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9" y="905868"/>
            <a:ext cx="9035843" cy="57606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6430217" y="1772816"/>
            <a:ext cx="333822" cy="21049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405699" y="5066242"/>
            <a:ext cx="333822" cy="21049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3012" y="5047043"/>
            <a:ext cx="1636739" cy="23744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31913" y="125413"/>
            <a:ext cx="7283450" cy="711299"/>
          </a:xfrm>
        </p:spPr>
        <p:txBody>
          <a:bodyPr/>
          <a:lstStyle/>
          <a:p>
            <a:r>
              <a:rPr lang="en-GB" sz="2800" dirty="0" smtClean="0"/>
              <a:t>Example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321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88" y="919640"/>
            <a:ext cx="8961118" cy="57330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634248" y="3890882"/>
            <a:ext cx="265344" cy="21049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16016" y="3937789"/>
            <a:ext cx="333822" cy="21049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16016" y="1820344"/>
            <a:ext cx="333822" cy="21049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716016" y="1598701"/>
            <a:ext cx="333822" cy="21049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2302" y="223862"/>
            <a:ext cx="7083425" cy="5978227"/>
          </a:xfrm>
          <a:noFill/>
        </p:spPr>
        <p:txBody>
          <a:bodyPr/>
          <a:lstStyle/>
          <a:p>
            <a:pPr marL="358775" indent="-358775" algn="just" defTabSz="957263">
              <a:lnSpc>
                <a:spcPct val="90000"/>
              </a:lnSpc>
              <a:buFontTx/>
              <a:buNone/>
            </a:pPr>
            <a:r>
              <a:rPr lang="en-GB" sz="1600" dirty="0" smtClean="0"/>
              <a:t>-    </a:t>
            </a:r>
            <a:r>
              <a:rPr lang="en-GB" sz="1600" dirty="0" smtClean="0">
                <a:solidFill>
                  <a:schemeClr val="tx1"/>
                </a:solidFill>
              </a:rPr>
              <a:t>The </a:t>
            </a:r>
            <a:r>
              <a:rPr lang="en-GB" sz="1600" b="1" dirty="0" smtClean="0">
                <a:solidFill>
                  <a:schemeClr val="tx1"/>
                </a:solidFill>
              </a:rPr>
              <a:t>A</a:t>
            </a:r>
            <a:r>
              <a:rPr lang="en-GB" sz="1600" dirty="0" smtClean="0">
                <a:solidFill>
                  <a:schemeClr val="tx1"/>
                </a:solidFill>
              </a:rPr>
              <a:t>cceptance </a:t>
            </a:r>
            <a:r>
              <a:rPr lang="en-GB" sz="1600" b="1" dirty="0" smtClean="0">
                <a:solidFill>
                  <a:schemeClr val="tx1"/>
                </a:solidFill>
              </a:rPr>
              <a:t>Q</a:t>
            </a:r>
            <a:r>
              <a:rPr lang="en-GB" sz="1600" dirty="0" smtClean="0">
                <a:solidFill>
                  <a:schemeClr val="tx1"/>
                </a:solidFill>
              </a:rPr>
              <a:t>uality </a:t>
            </a:r>
            <a:r>
              <a:rPr lang="en-GB" sz="1600" b="1" dirty="0" smtClean="0">
                <a:solidFill>
                  <a:schemeClr val="tx1"/>
                </a:solidFill>
              </a:rPr>
              <a:t>L</a:t>
            </a:r>
            <a:r>
              <a:rPr lang="en-GB" sz="1600" dirty="0" smtClean="0">
                <a:solidFill>
                  <a:schemeClr val="tx1"/>
                </a:solidFill>
              </a:rPr>
              <a:t>imit is defined by the Quality Manager together with buyers and technical team, and then written in call for tenders, purchasing contracts and QC doc.</a:t>
            </a:r>
          </a:p>
          <a:p>
            <a:pPr marL="358775" indent="-358775" algn="just" defTabSz="957263">
              <a:lnSpc>
                <a:spcPct val="90000"/>
              </a:lnSpc>
              <a:buFontTx/>
              <a:buNone/>
            </a:pPr>
            <a:endParaRPr lang="en-GB" sz="800" dirty="0" smtClean="0">
              <a:solidFill>
                <a:schemeClr val="tx1"/>
              </a:solidFill>
            </a:endParaRPr>
          </a:p>
          <a:p>
            <a:pPr algn="just" defTabSz="957263">
              <a:lnSpc>
                <a:spcPct val="90000"/>
              </a:lnSpc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The number maxi of accepted nonconformity (Rejection number) is automatically determined by the Excel file for each parameter (this is automatically adjusted according to the sample size → Formulas sheet)</a:t>
            </a:r>
          </a:p>
          <a:p>
            <a:pPr algn="just" defTabSz="957263">
              <a:lnSpc>
                <a:spcPct val="90000"/>
              </a:lnSpc>
              <a:buFontTx/>
              <a:buChar char="-"/>
            </a:pPr>
            <a:endParaRPr lang="en-GB" sz="800" dirty="0" smtClean="0">
              <a:solidFill>
                <a:schemeClr val="tx1"/>
              </a:solidFill>
            </a:endParaRPr>
          </a:p>
          <a:p>
            <a:pPr marL="358775" indent="-358775" defTabSz="957263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- 	</a:t>
            </a:r>
            <a:r>
              <a:rPr lang="en-US" sz="1600" u="sng" dirty="0" smtClean="0">
                <a:solidFill>
                  <a:schemeClr val="tx1"/>
                </a:solidFill>
              </a:rPr>
              <a:t>For each parameter</a:t>
            </a:r>
            <a:r>
              <a:rPr lang="en-US" sz="1600" dirty="0" smtClean="0">
                <a:solidFill>
                  <a:schemeClr val="tx1"/>
                </a:solidFill>
              </a:rPr>
              <a:t>, the Excel doc shows if it is conform (accepted) or nonconforming (rejected) using the data written by the controller in data recording sheet.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GB" sz="1600" dirty="0" smtClean="0">
              <a:solidFill>
                <a:schemeClr val="tx1"/>
              </a:solidFill>
            </a:endParaRP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5219" y="2870398"/>
            <a:ext cx="6551999" cy="394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286181" y="3345994"/>
            <a:ext cx="360040" cy="3384376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646221" y="3212976"/>
            <a:ext cx="326907" cy="3499296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973128" y="3212976"/>
            <a:ext cx="623208" cy="3645024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3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6013" y="1916832"/>
            <a:ext cx="772169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116013" y="-315913"/>
            <a:ext cx="8027987" cy="368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67" tIns="40982" rIns="81967" bIns="40982"/>
          <a:lstStyle/>
          <a:p>
            <a:pPr marL="358775" indent="-358775" defTabSz="957263">
              <a:spcBef>
                <a:spcPct val="20000"/>
              </a:spcBef>
            </a:pPr>
            <a:endParaRPr lang="en-GB" sz="2000" b="1">
              <a:solidFill>
                <a:schemeClr val="bg1"/>
              </a:solidFill>
            </a:endParaRPr>
          </a:p>
          <a:p>
            <a:pPr marL="358775" indent="-358775" defTabSz="957263">
              <a:spcBef>
                <a:spcPct val="20000"/>
              </a:spcBef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03648" y="200597"/>
            <a:ext cx="7083425" cy="2580331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1"/>
                </a:solidFill>
                <a:latin typeface="+mn-lt"/>
                <a:cs typeface="+mn-cs"/>
              </a:defRPr>
            </a:lvl2pPr>
            <a:lvl3pPr marL="1209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n-lt"/>
                <a:cs typeface="+mn-cs"/>
              </a:defRPr>
            </a:lvl3pPr>
            <a:lvl4pPr marL="1617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algn="just" defTabSz="957263">
              <a:lnSpc>
                <a:spcPct val="90000"/>
              </a:lnSpc>
              <a:buFontTx/>
              <a:buChar char="-"/>
            </a:pPr>
            <a:r>
              <a:rPr lang="en-US" sz="1600" kern="0" dirty="0" smtClean="0">
                <a:solidFill>
                  <a:schemeClr val="tx1"/>
                </a:solidFill>
              </a:rPr>
              <a:t>The summary report shows the Pareto of non-conformities</a:t>
            </a:r>
          </a:p>
          <a:p>
            <a:pPr algn="just" defTabSz="957263">
              <a:lnSpc>
                <a:spcPct val="90000"/>
              </a:lnSpc>
              <a:buFontTx/>
              <a:buChar char="-"/>
            </a:pPr>
            <a:endParaRPr lang="en-US" sz="1600" kern="0" dirty="0">
              <a:solidFill>
                <a:schemeClr val="tx1"/>
              </a:solidFill>
            </a:endParaRPr>
          </a:p>
          <a:p>
            <a:pPr algn="just" defTabSz="957263">
              <a:lnSpc>
                <a:spcPct val="90000"/>
              </a:lnSpc>
              <a:buFontTx/>
              <a:buChar char="-"/>
            </a:pPr>
            <a:r>
              <a:rPr lang="en-US" sz="1600" kern="0" dirty="0" smtClean="0">
                <a:solidFill>
                  <a:schemeClr val="tx1"/>
                </a:solidFill>
              </a:rPr>
              <a:t>If one parameter is nonconforming, it is indicated in red in the summary report several corrective actions are proposed (</a:t>
            </a:r>
            <a:r>
              <a:rPr lang="en-GB" sz="1600" dirty="0" smtClean="0">
                <a:solidFill>
                  <a:schemeClr val="tx1"/>
                </a:solidFill>
                <a:effectLst/>
              </a:rPr>
              <a:t>drop-down list</a:t>
            </a:r>
            <a:r>
              <a:rPr lang="en-US" sz="1600" kern="0" dirty="0" smtClean="0">
                <a:solidFill>
                  <a:schemeClr val="tx1"/>
                </a:solidFill>
              </a:rPr>
              <a:t>)</a:t>
            </a:r>
          </a:p>
          <a:p>
            <a:pPr marL="358775" indent="-358775" algn="just" defTabSz="957263">
              <a:lnSpc>
                <a:spcPct val="90000"/>
              </a:lnSpc>
              <a:buFontTx/>
              <a:buNone/>
            </a:pP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291822" y="1916832"/>
            <a:ext cx="3168352" cy="2672628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55576" y="5071792"/>
            <a:ext cx="8388424" cy="288032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1750" y="5359824"/>
            <a:ext cx="8388424" cy="733472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98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7283450" cy="1143000"/>
          </a:xfrm>
          <a:noFill/>
        </p:spPr>
        <p:txBody>
          <a:bodyPr lIns="82030" tIns="41015" rIns="82030" bIns="41015"/>
          <a:lstStyle/>
          <a:p>
            <a:pPr algn="ctr" defTabSz="957263"/>
            <a:r>
              <a:rPr lang="en-GB" sz="2800" i="1" u="sng" dirty="0" smtClean="0"/>
              <a:t>Summary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125538"/>
            <a:ext cx="7561014" cy="5273675"/>
          </a:xfrm>
          <a:noFill/>
        </p:spPr>
        <p:txBody>
          <a:bodyPr lIns="82030" tIns="41015" rIns="82030" bIns="41015"/>
          <a:lstStyle/>
          <a:p>
            <a:pPr marL="508000" indent="-508000" defTabSz="957263">
              <a:buFontTx/>
              <a:buAutoNum type="romanUcParenR"/>
            </a:pPr>
            <a:r>
              <a:rPr lang="en-GB" sz="2400" i="1" u="sng" dirty="0" smtClean="0">
                <a:solidFill>
                  <a:schemeClr val="tx1"/>
                </a:solidFill>
              </a:rPr>
              <a:t>Training program</a:t>
            </a:r>
          </a:p>
          <a:p>
            <a:pPr marL="508000" indent="-508000" defTabSz="957263">
              <a:buFontTx/>
              <a:buAutoNum type="romanUcParenR"/>
            </a:pPr>
            <a:endParaRPr lang="en-GB" sz="2400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AutoNum type="romanUcParenR"/>
            </a:pPr>
            <a:r>
              <a:rPr lang="en-GB" sz="2400" i="1" u="sng" dirty="0" smtClean="0">
                <a:solidFill>
                  <a:schemeClr val="tx1"/>
                </a:solidFill>
              </a:rPr>
              <a:t>Quality product, Quality Control and Quality Management</a:t>
            </a:r>
          </a:p>
          <a:p>
            <a:pPr marL="508000" indent="-508000" defTabSz="957263">
              <a:buFontTx/>
              <a:buAutoNum type="romanUcParenR"/>
            </a:pPr>
            <a:endParaRPr lang="en-GB" sz="2400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AutoNum type="romanUcParenR"/>
            </a:pPr>
            <a:r>
              <a:rPr lang="en-GB" sz="2400" i="1" u="sng" dirty="0" smtClean="0">
                <a:solidFill>
                  <a:schemeClr val="tx1"/>
                </a:solidFill>
              </a:rPr>
              <a:t>Quality Control on Essential  Household Items </a:t>
            </a:r>
          </a:p>
          <a:p>
            <a:pPr marL="508000" indent="-508000" defTabSz="957263">
              <a:buFontTx/>
              <a:buAutoNum type="romanUcParenR"/>
            </a:pPr>
            <a:endParaRPr lang="en-GB" sz="2400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AutoNum type="romanUcParenR"/>
            </a:pPr>
            <a:r>
              <a:rPr lang="en-GB" sz="2400" i="1" u="sng" dirty="0" smtClean="0">
                <a:solidFill>
                  <a:schemeClr val="tx1"/>
                </a:solidFill>
              </a:rPr>
              <a:t>Determination of acceptability</a:t>
            </a:r>
          </a:p>
          <a:p>
            <a:pPr marL="508000" indent="-508000" defTabSz="957263">
              <a:buFontTx/>
              <a:buAutoNum type="romanUcParenR"/>
            </a:pPr>
            <a:endParaRPr lang="en-GB" sz="2400" i="1" u="sng" dirty="0" smtClean="0">
              <a:solidFill>
                <a:schemeClr val="tx1"/>
              </a:solidFill>
            </a:endParaRPr>
          </a:p>
          <a:p>
            <a:pPr marL="0" indent="0" defTabSz="957263">
              <a:buNone/>
            </a:pPr>
            <a:r>
              <a:rPr lang="en-GB" sz="2400" i="1" dirty="0" smtClean="0"/>
              <a:t>V) </a:t>
            </a:r>
            <a:r>
              <a:rPr lang="en-GB" sz="2400" i="1" u="sng" dirty="0" smtClean="0"/>
              <a:t>QC </a:t>
            </a:r>
            <a:r>
              <a:rPr lang="en-GB" sz="2400" i="1" u="sng" dirty="0"/>
              <a:t>key points and continuous improvement</a:t>
            </a:r>
            <a:endParaRPr lang="en-GB" sz="2400" i="1" u="sng" dirty="0" smtClean="0"/>
          </a:p>
          <a:p>
            <a:pPr marL="0" indent="0" defTabSz="957263">
              <a:buNone/>
            </a:pPr>
            <a:endParaRPr lang="en-GB" sz="2400" i="1" u="sng" dirty="0" smtClean="0"/>
          </a:p>
          <a:p>
            <a:pPr marL="508000" indent="-508000" defTabSz="957263">
              <a:buFontTx/>
              <a:buAutoNum type="romanUcParenR"/>
            </a:pPr>
            <a:endParaRPr lang="en-GB" sz="1600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None/>
            </a:pPr>
            <a:endParaRPr lang="en-GB" sz="1600" i="1" u="sng" dirty="0" smtClean="0">
              <a:solidFill>
                <a:schemeClr val="tx1"/>
              </a:solidFill>
            </a:endParaRPr>
          </a:p>
          <a:p>
            <a:pPr marL="508000" indent="-508000" defTabSz="957263"/>
            <a:endParaRPr lang="en-GB" sz="1400" i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63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038225" y="1204913"/>
            <a:ext cx="4057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sz="160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53865" y="332656"/>
            <a:ext cx="712787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marL="285750" lvl="3" indent="-2857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QC insures we are getting what we pay for.</a:t>
            </a:r>
          </a:p>
          <a:p>
            <a:pPr marL="285750" lvl="3" indent="-285750" algn="just"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/>
          </a:p>
          <a:p>
            <a:pPr marL="285750" lvl="3" indent="-285750" algn="just"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285750" lvl="3" indent="-285750" algn="just"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/>
          </a:p>
          <a:p>
            <a:pPr marL="285750" lvl="3" indent="-2857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QC implementation (4 steps): </a:t>
            </a:r>
            <a:r>
              <a:rPr lang="en-US" sz="2000" dirty="0" smtClean="0"/>
              <a:t>documents, equipment, training, inspection.</a:t>
            </a:r>
          </a:p>
          <a:p>
            <a:pPr marL="642938" lvl="3" indent="-285750" algn="just"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642938" lvl="3" indent="-285750" algn="just"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QC process does not slow down the supply chain (by using appropriate inspection level).</a:t>
            </a:r>
          </a:p>
          <a:p>
            <a:pPr marL="285750" lvl="0" indent="-285750" algn="l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285750" lvl="0" indent="-285750" algn="l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QC is based on a physical control by internal controllers and/or </a:t>
            </a:r>
            <a:r>
              <a:rPr lang="en-GB" sz="2000" u="sng" dirty="0" smtClean="0">
                <a:solidFill>
                  <a:schemeClr val="tx1"/>
                </a:solidFill>
              </a:rPr>
              <a:t>laboratories</a:t>
            </a:r>
            <a:r>
              <a:rPr lang="en-GB" sz="2000" dirty="0" smtClean="0">
                <a:solidFill>
                  <a:schemeClr val="tx1"/>
                </a:solidFill>
              </a:rPr>
              <a:t> (UV test…).</a:t>
            </a:r>
          </a:p>
          <a:p>
            <a:pPr lvl="0" algn="l"/>
            <a:endParaRPr lang="en-GB" sz="2000" dirty="0" smtClean="0">
              <a:solidFill>
                <a:schemeClr val="tx1"/>
              </a:solidFill>
            </a:endParaRPr>
          </a:p>
          <a:p>
            <a:pPr lvl="0" algn="l"/>
            <a:endParaRPr lang="en-GB" sz="2000" dirty="0" smtClean="0">
              <a:solidFill>
                <a:schemeClr val="tx1"/>
              </a:solidFill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QC inspection reports must be of high quality (suppliers use any </a:t>
            </a:r>
            <a:r>
              <a:rPr lang="en-GB" sz="2000" dirty="0"/>
              <a:t>QC </a:t>
            </a:r>
            <a:r>
              <a:rPr lang="en-GB" sz="2000" dirty="0" smtClean="0"/>
              <a:t>report mistake </a:t>
            </a:r>
            <a:r>
              <a:rPr lang="en-GB" sz="2000" dirty="0" smtClean="0">
                <a:solidFill>
                  <a:schemeClr val="tx1"/>
                </a:solidFill>
              </a:rPr>
              <a:t>to gainsay the findings).</a:t>
            </a:r>
            <a:endParaRPr lang="en-GB" sz="2400" dirty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670" y="332656"/>
            <a:ext cx="2469580" cy="137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635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1980011" y="1538288"/>
            <a:ext cx="5859065" cy="22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altLang="zh-CN" sz="2100">
              <a:effectLst>
                <a:outerShdw blurRad="38100" dist="38100" dir="2700000" algn="tl">
                  <a:srgbClr val="000000"/>
                </a:outerShdw>
              </a:effectLst>
              <a:ea typeface="宋体" charset="-122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1453285" y="1906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1331640" y="558552"/>
            <a:ext cx="584857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000" dirty="0" smtClean="0">
              <a:ea typeface="宋体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QC is one of the last steps of the procurement process, which is the </a:t>
            </a:r>
            <a:r>
              <a:rPr lang="en-GB" sz="2000" i="1" u="sng" dirty="0"/>
              <a:t>detection of non-conformities</a:t>
            </a:r>
            <a:r>
              <a:rPr lang="en-GB" sz="2000" dirty="0"/>
              <a:t> </a:t>
            </a:r>
            <a:r>
              <a:rPr lang="en-GB" sz="2000" dirty="0" smtClean="0"/>
              <a:t>(</a:t>
            </a:r>
            <a:r>
              <a:rPr lang="en-GB" sz="2000" i="1" dirty="0" smtClean="0"/>
              <a:t>Ref procurement process)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ea typeface="宋体" charset="-122"/>
              </a:rPr>
              <a:t>Efficient </a:t>
            </a:r>
            <a:r>
              <a:rPr lang="en-US" altLang="zh-CN" sz="2000" dirty="0">
                <a:ea typeface="宋体" charset="-122"/>
              </a:rPr>
              <a:t>procurement process requires good cooperation between Sourcing manager, Buyers and Quality teams.</a:t>
            </a:r>
          </a:p>
          <a:p>
            <a:pPr algn="just"/>
            <a:endParaRPr lang="en-US" altLang="zh-CN" sz="2000" dirty="0">
              <a:ea typeface="宋体" charset="-122"/>
            </a:endParaRPr>
          </a:p>
          <a:p>
            <a:pPr algn="just"/>
            <a:endParaRPr lang="en-US" altLang="zh-CN" sz="2000" dirty="0">
              <a:ea typeface="宋体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宋体" charset="-122"/>
              </a:rPr>
              <a:t>Vertical integration (working with known manufacturers ….and not traders) decreases the number of quality issues, allows a better management of corrective actions and nonconforming items found by QC.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000" dirty="0">
              <a:ea typeface="宋体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000" dirty="0">
              <a:ea typeface="宋体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865" y="4653136"/>
            <a:ext cx="1064419" cy="130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865" y="2492896"/>
            <a:ext cx="1284414" cy="75794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534" y="767272"/>
            <a:ext cx="1047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7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 lIns="82058" tIns="41029" rIns="82058" bIns="41029"/>
          <a:lstStyle/>
          <a:p>
            <a:endParaRPr lang="en-GB" sz="1600" i="1" u="sng" smtClean="0">
              <a:solidFill>
                <a:schemeClr val="tx2"/>
              </a:solidFill>
            </a:endParaRPr>
          </a:p>
          <a:p>
            <a:endParaRPr lang="en-GB" sz="1600" i="1" u="sng" smtClean="0"/>
          </a:p>
          <a:p>
            <a:endParaRPr lang="en-GB" sz="1400" i="1" u="sng" smtClean="0"/>
          </a:p>
        </p:txBody>
      </p:sp>
      <p:graphicFrame>
        <p:nvGraphicFramePr>
          <p:cNvPr id="125341" name="Group 41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88244760"/>
              </p:ext>
            </p:extLst>
          </p:nvPr>
        </p:nvGraphicFramePr>
        <p:xfrm>
          <a:off x="1331913" y="191520"/>
          <a:ext cx="7669212" cy="6498376"/>
        </p:xfrm>
        <a:graphic>
          <a:graphicData uri="http://schemas.openxmlformats.org/drawingml/2006/table">
            <a:tbl>
              <a:tblPr/>
              <a:tblGrid>
                <a:gridCol w="69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7200">
                <a:tc gridSpan="6"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Quality Control training </a:t>
                      </a:r>
                      <a:br>
                        <a:rPr lang="en-GB" sz="18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kumimoji="0" lang="en-GB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Program</a:t>
                      </a:r>
                    </a:p>
                  </a:txBody>
                  <a:tcPr marL="83129" marR="83129" marT="40331" marB="40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95">
                <a:tc>
                  <a:txBody>
                    <a:bodyPr/>
                    <a:lstStyle/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3129" marR="83129" marT="40331" marB="40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Day 1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Day 2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Day 3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Day 4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Day 5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938">
                <a:tc>
                  <a:txBody>
                    <a:bodyPr/>
                    <a:lstStyle/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8h00</a:t>
                      </a: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10h30</a:t>
                      </a:r>
                    </a:p>
                  </a:txBody>
                  <a:tcPr marL="83129" marR="83129" marT="40331" marB="40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Introduction 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to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(Meeting room)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tarpaulins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jerry cans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sleeping mats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Family tents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056">
                <a:tc gridSpan="6">
                  <a:txBody>
                    <a:bodyPr/>
                    <a:lstStyle/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Break</a:t>
                      </a:r>
                    </a:p>
                  </a:txBody>
                  <a:tcPr marL="83129" marR="83129" marT="40331" marB="40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098">
                <a:tc>
                  <a:txBody>
                    <a:bodyPr/>
                    <a:lstStyle/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10h45</a:t>
                      </a: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12h00</a:t>
                      </a:r>
                    </a:p>
                  </a:txBody>
                  <a:tcPr marL="83129" marR="83129" marT="40331" marB="40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Installation of stand, table and drop test bracket.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(Warehouse)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tarpaulins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jerry cans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sleeping mats QC (Warehouse + Meeting room)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Family tents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056">
                <a:tc gridSpan="6">
                  <a:txBody>
                    <a:bodyPr/>
                    <a:lstStyle/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Lunch</a:t>
                      </a:r>
                    </a:p>
                  </a:txBody>
                  <a:tcPr marL="83129" marR="83129" marT="40331" marB="40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2938">
                <a:tc>
                  <a:txBody>
                    <a:bodyPr/>
                    <a:lstStyle/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13h00</a:t>
                      </a: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15h00</a:t>
                      </a:r>
                    </a:p>
                  </a:txBody>
                  <a:tcPr marL="83129" marR="83129" marT="40331" marB="40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blankets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Oxfam buckets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mosquito nets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kitchen sets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Wrap up / Training Evaluation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(Meeting room)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056">
                <a:tc gridSpan="6">
                  <a:txBody>
                    <a:bodyPr/>
                    <a:lstStyle/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Break</a:t>
                      </a:r>
                    </a:p>
                  </a:txBody>
                  <a:tcPr marL="83129" marR="83129" marT="40331" marB="40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4098">
                <a:tc>
                  <a:txBody>
                    <a:bodyPr/>
                    <a:lstStyle/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15h15</a:t>
                      </a: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17h00</a:t>
                      </a: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3129" marR="83129" marT="40331" marB="40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blankets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Oxfam buckets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mosquito nets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Practical training on kitchen sets QC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(Warehouse + Meeting room)</a:t>
                      </a: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Wrap up / Training Evaluation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(Meeting room)</a:t>
                      </a: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3129" marR="83129" marT="40331" marB="40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225" y="116632"/>
            <a:ext cx="7689876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Some nonconformities found by QC on tarpaulins and kitchen sets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937" y="785025"/>
            <a:ext cx="3333278" cy="2499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34" y="3714677"/>
            <a:ext cx="3555534" cy="2666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788227"/>
            <a:ext cx="1944216" cy="250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18136"/>
            <a:ext cx="3541479" cy="2663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88640"/>
            <a:ext cx="7177980" cy="453650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Tarpaulins manufacturer visit further to QC findings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Kitchen </a:t>
            </a:r>
            <a:r>
              <a:rPr lang="en-GB" sz="2000" dirty="0">
                <a:solidFill>
                  <a:schemeClr val="tx1"/>
                </a:solidFill>
              </a:rPr>
              <a:t>sets manufacturer </a:t>
            </a:r>
            <a:r>
              <a:rPr lang="en-GB" sz="2000" dirty="0" smtClean="0">
                <a:solidFill>
                  <a:schemeClr val="tx1"/>
                </a:solidFill>
              </a:rPr>
              <a:t>visit </a:t>
            </a:r>
            <a:r>
              <a:rPr lang="en-GB" sz="2000" dirty="0">
                <a:solidFill>
                  <a:schemeClr val="tx1"/>
                </a:solidFill>
              </a:rPr>
              <a:t>further to QC findings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397" y="982617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246" y="100524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 bwMode="auto">
          <a:xfrm>
            <a:off x="1248860" y="366269"/>
            <a:ext cx="463363" cy="17485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569090" y="3368415"/>
            <a:ext cx="3409690" cy="43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1"/>
                </a:solidFill>
                <a:latin typeface="+mn-lt"/>
                <a:cs typeface="+mn-cs"/>
              </a:defRPr>
            </a:lvl2pPr>
            <a:lvl3pPr marL="1209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n-lt"/>
                <a:cs typeface="+mn-cs"/>
              </a:defRPr>
            </a:lvl3pPr>
            <a:lvl4pPr marL="1617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400" kern="0" dirty="0" smtClean="0">
                <a:solidFill>
                  <a:schemeClr val="tx1"/>
                </a:solidFill>
              </a:rPr>
              <a:t>No more nipple on this bearing</a:t>
            </a:r>
          </a:p>
          <a:p>
            <a:pPr marL="0" indent="0">
              <a:buFontTx/>
              <a:buNone/>
            </a:pPr>
            <a:endParaRPr lang="en-GB" sz="2000" kern="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73935" y="2348880"/>
            <a:ext cx="1134061" cy="10578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3208" y="4491757"/>
            <a:ext cx="28590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965" y="4471774"/>
            <a:ext cx="28590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559" y="4114463"/>
            <a:ext cx="4635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0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16632"/>
            <a:ext cx="7380312" cy="445395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Example of corrective action taken by procurement Unit: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Purchasing from manufacturers showing evidences of process performance </a:t>
            </a:r>
            <a:r>
              <a:rPr lang="en-GB" sz="2000" dirty="0" smtClean="0">
                <a:solidFill>
                  <a:schemeClr val="tx1"/>
                </a:solidFill>
              </a:rPr>
              <a:t>control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509" y="2219037"/>
            <a:ext cx="441649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19037"/>
            <a:ext cx="441649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1259632" y="260648"/>
            <a:ext cx="463363" cy="17485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89207" y="142432"/>
            <a:ext cx="3295723" cy="2837330"/>
            <a:chOff x="5789207" y="142432"/>
            <a:chExt cx="3295723" cy="283733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9207" y="142432"/>
              <a:ext cx="3295723" cy="2837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7312747" y="2554733"/>
              <a:ext cx="1648051" cy="195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282715" y="2750325"/>
              <a:ext cx="2060063" cy="229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20748482">
              <a:off x="5868896" y="2422171"/>
              <a:ext cx="984704" cy="23083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Documentation</a:t>
              </a:r>
              <a:endParaRPr lang="en-GB" sz="900" dirty="0"/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06051" y="2979763"/>
            <a:ext cx="7786963" cy="311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algn="l"/>
            <a:r>
              <a:rPr lang="en-GB" sz="1000" dirty="0" smtClean="0"/>
              <a:t> </a:t>
            </a:r>
            <a:r>
              <a:rPr lang="en-GB" sz="2000" dirty="0">
                <a:sym typeface="Symbol"/>
              </a:rPr>
              <a:t></a:t>
            </a:r>
            <a:r>
              <a:rPr lang="en-GB" sz="2000" dirty="0" smtClean="0"/>
              <a:t>QC is part of Quality Management (process approach)</a:t>
            </a:r>
          </a:p>
          <a:p>
            <a:pPr algn="l"/>
            <a:endParaRPr lang="en-GB" sz="800" dirty="0" smtClean="0"/>
          </a:p>
          <a:p>
            <a:pPr algn="l"/>
            <a:endParaRPr lang="en-GB" sz="2000" dirty="0" smtClean="0"/>
          </a:p>
          <a:p>
            <a:pPr marL="271463" algn="l">
              <a:buFont typeface="Symbol"/>
              <a:buChar char="®"/>
            </a:pPr>
            <a:r>
              <a:rPr lang="en-GB" sz="2000" dirty="0" smtClean="0">
                <a:sym typeface="Symbol" pitchFamily="18" charset="2"/>
              </a:rPr>
              <a:t> Measure processes performance.</a:t>
            </a:r>
          </a:p>
          <a:p>
            <a:pPr marL="271463" algn="l">
              <a:buFont typeface="Symbol"/>
              <a:buChar char="®"/>
            </a:pPr>
            <a:r>
              <a:rPr lang="en-GB" sz="2000" dirty="0" smtClean="0"/>
              <a:t> Implement </a:t>
            </a:r>
            <a:r>
              <a:rPr lang="en-GB" sz="2000" dirty="0"/>
              <a:t>actions of improvement. </a:t>
            </a:r>
          </a:p>
          <a:p>
            <a:pPr marL="271463" algn="l">
              <a:buFontTx/>
              <a:buNone/>
            </a:pPr>
            <a:r>
              <a:rPr lang="en-GB" sz="2000" dirty="0" smtClean="0">
                <a:sym typeface="Symbol" pitchFamily="18" charset="2"/>
              </a:rPr>
              <a:t> </a:t>
            </a:r>
            <a:r>
              <a:rPr lang="en-GB" sz="2000" dirty="0" smtClean="0">
                <a:sym typeface="Symbol"/>
              </a:rPr>
              <a:t>P</a:t>
            </a:r>
            <a:r>
              <a:rPr lang="en-GB" sz="2000" dirty="0" smtClean="0"/>
              <a:t>rovide </a:t>
            </a:r>
            <a:r>
              <a:rPr lang="en-GB" sz="2000" dirty="0"/>
              <a:t>assurance to customers about quality and </a:t>
            </a:r>
            <a:r>
              <a:rPr lang="en-GB" sz="2000" dirty="0" smtClean="0"/>
              <a:t>capability.</a:t>
            </a:r>
            <a:r>
              <a:rPr lang="en-GB" sz="2000" dirty="0"/>
              <a:t>  </a:t>
            </a:r>
          </a:p>
          <a:p>
            <a:pPr marL="0" indent="0" algn="l">
              <a:buFontTx/>
              <a:buNone/>
              <a:defRPr/>
            </a:pPr>
            <a:r>
              <a:rPr lang="en-GB" sz="2000" dirty="0"/>
              <a:t>	</a:t>
            </a:r>
          </a:p>
          <a:p>
            <a:pPr marL="0" indent="0" algn="l">
              <a:buFontTx/>
              <a:buNone/>
              <a:defRPr/>
            </a:pPr>
            <a:r>
              <a:rPr lang="en-GB" sz="2000" dirty="0" smtClean="0"/>
              <a:t>	Internal </a:t>
            </a:r>
            <a:r>
              <a:rPr lang="en-GB" sz="2000" dirty="0"/>
              <a:t>customers	</a:t>
            </a:r>
            <a:endParaRPr lang="en-GB" sz="2000" dirty="0" smtClean="0"/>
          </a:p>
          <a:p>
            <a:pPr marL="0" indent="0" algn="l">
              <a:buFontTx/>
              <a:buNone/>
              <a:defRPr/>
            </a:pPr>
            <a:r>
              <a:rPr lang="en-GB" sz="2000" dirty="0" smtClean="0"/>
              <a:t>	</a:t>
            </a:r>
          </a:p>
          <a:p>
            <a:pPr marL="0" indent="0" algn="l">
              <a:buFontTx/>
              <a:buNone/>
              <a:defRPr/>
            </a:pPr>
            <a:r>
              <a:rPr lang="en-GB" sz="2000" dirty="0"/>
              <a:t>	</a:t>
            </a:r>
            <a:r>
              <a:rPr lang="en-GB" sz="2000" dirty="0" smtClean="0"/>
              <a:t>	Beneficiaries </a:t>
            </a:r>
            <a:r>
              <a:rPr lang="en-GB" sz="2000" dirty="0"/>
              <a:t>	   </a:t>
            </a:r>
            <a:endParaRPr lang="en-GB" sz="2000" dirty="0" smtClean="0"/>
          </a:p>
          <a:p>
            <a:pPr marL="0" indent="0" algn="l">
              <a:buFontTx/>
              <a:buNone/>
              <a:defRPr/>
            </a:pPr>
            <a:r>
              <a:rPr lang="en-GB" sz="2000" dirty="0" smtClean="0"/>
              <a:t>		</a:t>
            </a:r>
          </a:p>
          <a:p>
            <a:pPr marL="0" indent="0" algn="l">
              <a:buFontTx/>
              <a:buNone/>
              <a:defRPr/>
            </a:pPr>
            <a:r>
              <a:rPr lang="en-GB" sz="2000" dirty="0"/>
              <a:t>	</a:t>
            </a:r>
            <a:r>
              <a:rPr lang="en-GB" sz="2000" dirty="0" smtClean="0"/>
              <a:t>			Donors</a:t>
            </a:r>
            <a:endParaRPr lang="en-GB" sz="2000" dirty="0"/>
          </a:p>
          <a:p>
            <a:pPr marL="0" indent="0" algn="l">
              <a:buFontTx/>
              <a:buNone/>
              <a:defRPr/>
            </a:pPr>
            <a:endParaRPr lang="en-GB" sz="20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06052" y="188641"/>
            <a:ext cx="4557658" cy="27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marL="90488" lvl="1" algn="l" defTabSz="957263">
              <a:lnSpc>
                <a:spcPct val="90000"/>
              </a:lnSpc>
            </a:pPr>
            <a:r>
              <a:rPr lang="en-GB" sz="2000" dirty="0" smtClean="0">
                <a:sym typeface="Symbol"/>
              </a:rPr>
              <a:t> </a:t>
            </a:r>
            <a:r>
              <a:rPr lang="en-GB" sz="2000" dirty="0" smtClean="0"/>
              <a:t>QC outputs are useful for procurement process improvement.</a:t>
            </a:r>
          </a:p>
          <a:p>
            <a:pPr marL="90488" lvl="1" algn="l" defTabSz="957263">
              <a:lnSpc>
                <a:spcPct val="90000"/>
              </a:lnSpc>
            </a:pPr>
            <a:endParaRPr lang="en-GB" sz="2000" dirty="0"/>
          </a:p>
          <a:p>
            <a:pPr marL="90488" lvl="1" algn="l" defTabSz="957263">
              <a:lnSpc>
                <a:spcPct val="90000"/>
              </a:lnSpc>
            </a:pPr>
            <a:r>
              <a:rPr lang="en-GB" sz="2000" dirty="0" smtClean="0"/>
              <a:t>QC findings + suppliers audits help to evaluate suppliers performance.</a:t>
            </a:r>
          </a:p>
          <a:p>
            <a:pPr marL="90488" lvl="1" algn="l" defTabSz="957263">
              <a:lnSpc>
                <a:spcPct val="90000"/>
              </a:lnSpc>
            </a:pPr>
            <a:endParaRPr lang="en-GB" sz="2000" dirty="0"/>
          </a:p>
          <a:p>
            <a:pPr marL="90488" lvl="1" algn="l" defTabSz="957263">
              <a:lnSpc>
                <a:spcPct val="90000"/>
              </a:lnSpc>
            </a:pPr>
            <a:r>
              <a:rPr lang="en-GB" sz="2000" b="1" dirty="0" smtClean="0"/>
              <a:t>Comparing apple to apple</a:t>
            </a:r>
          </a:p>
          <a:p>
            <a:pPr marL="90488" lvl="1" algn="l" defTabSz="957263">
              <a:lnSpc>
                <a:spcPct val="90000"/>
              </a:lnSpc>
            </a:pPr>
            <a:endParaRPr lang="en-GB" sz="2000" dirty="0" smtClean="0"/>
          </a:p>
          <a:p>
            <a:pPr marL="90488" lvl="1" algn="l" defTabSz="957263">
              <a:lnSpc>
                <a:spcPct val="90000"/>
              </a:lnSpc>
            </a:pP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12" name="Left-Right Arrow 11"/>
          <p:cNvSpPr>
            <a:spLocks noChangeArrowheads="1"/>
          </p:cNvSpPr>
          <p:nvPr/>
        </p:nvSpPr>
        <p:spPr bwMode="auto">
          <a:xfrm rot="19883195" flipV="1">
            <a:off x="4243820" y="5117875"/>
            <a:ext cx="771085" cy="171290"/>
          </a:xfrm>
          <a:prstGeom prst="leftRightArrow">
            <a:avLst>
              <a:gd name="adj1" fmla="val 50000"/>
              <a:gd name="adj2" fmla="val 5005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eft-Right Arrow 20"/>
          <p:cNvSpPr>
            <a:spLocks noChangeArrowheads="1"/>
          </p:cNvSpPr>
          <p:nvPr/>
        </p:nvSpPr>
        <p:spPr bwMode="auto">
          <a:xfrm rot="17462534" flipV="1">
            <a:off x="4379636" y="5421111"/>
            <a:ext cx="1055293" cy="190079"/>
          </a:xfrm>
          <a:prstGeom prst="leftRightArrow">
            <a:avLst>
              <a:gd name="adj1" fmla="val 50000"/>
              <a:gd name="adj2" fmla="val 5005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eft-Right Arrow 21"/>
          <p:cNvSpPr>
            <a:spLocks noChangeArrowheads="1"/>
          </p:cNvSpPr>
          <p:nvPr/>
        </p:nvSpPr>
        <p:spPr bwMode="auto">
          <a:xfrm rot="15517442" flipV="1">
            <a:off x="4631530" y="5417920"/>
            <a:ext cx="1405914" cy="196458"/>
          </a:xfrm>
          <a:prstGeom prst="leftRightArrow">
            <a:avLst>
              <a:gd name="adj1" fmla="val 50000"/>
              <a:gd name="adj2" fmla="val 5005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403350" y="4797425"/>
            <a:ext cx="685323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30" rIns="91258" bIns="45630" anchor="ctr"/>
          <a:lstStyle/>
          <a:p>
            <a:pPr marL="547688" indent="-547688" algn="just" defTabSz="820738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Thank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you</a:t>
            </a:r>
          </a:p>
          <a:p>
            <a:pPr marL="547688" indent="-547688" algn="just" defTabSz="820738">
              <a:defRPr/>
            </a:pPr>
            <a:endParaRPr lang="en-GB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547688" indent="-547688" algn="just" defTabSz="820738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case of any question, comment, suggestion do not hesitate to address a message to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chemeClr val="bg1"/>
                </a:solidFill>
              </a:rPr>
              <a:t>  </a:t>
            </a:r>
            <a:r>
              <a:rPr lang="en-GB" sz="1600" b="1" u="sng" dirty="0">
                <a:solidFill>
                  <a:srgbClr val="0070C0"/>
                </a:solidFill>
              </a:rPr>
              <a:t>shuotmarchand@icrc.org</a:t>
            </a:r>
          </a:p>
          <a:p>
            <a:pPr marL="547688" indent="-547688" algn="just" defTabSz="820738">
              <a:defRPr/>
            </a:pPr>
            <a:r>
              <a:rPr lang="en-GB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en-GB" sz="16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547688" indent="-547688" algn="just" defTabSz="820738">
              <a:defRPr/>
            </a:pPr>
            <a:endParaRPr lang="en-GB" sz="36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547688" indent="-547688" algn="just" defTabSz="820738">
              <a:defRPr/>
            </a:pPr>
            <a:r>
              <a:rPr lang="en-GB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endParaRPr lang="en-GB" sz="2200" b="1" u="sng" dirty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620713"/>
            <a:ext cx="5432425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162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7283450" cy="1143000"/>
          </a:xfrm>
          <a:noFill/>
        </p:spPr>
        <p:txBody>
          <a:bodyPr lIns="82030" tIns="41015" rIns="82030" bIns="41015"/>
          <a:lstStyle/>
          <a:p>
            <a:pPr algn="ctr" defTabSz="957263"/>
            <a:r>
              <a:rPr lang="en-GB" sz="2800" i="1" u="sng" dirty="0" smtClean="0"/>
              <a:t>Summary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125538"/>
            <a:ext cx="7849046" cy="5273675"/>
          </a:xfrm>
          <a:noFill/>
        </p:spPr>
        <p:txBody>
          <a:bodyPr lIns="82030" tIns="41015" rIns="82030" bIns="41015"/>
          <a:lstStyle/>
          <a:p>
            <a:pPr marL="508000" indent="-508000" defTabSz="957263">
              <a:buFontTx/>
              <a:buNone/>
            </a:pPr>
            <a:endParaRPr lang="en-GB" i="1" u="sng" dirty="0" smtClean="0">
              <a:solidFill>
                <a:schemeClr val="tx2"/>
              </a:solidFill>
            </a:endParaRPr>
          </a:p>
          <a:p>
            <a:pPr marL="508000" indent="-508000" defTabSz="957263">
              <a:buFontTx/>
              <a:buAutoNum type="romanUcParenR"/>
            </a:pPr>
            <a:r>
              <a:rPr lang="en-GB" sz="2400" i="1" u="sng" dirty="0" smtClean="0">
                <a:solidFill>
                  <a:schemeClr val="tx1"/>
                </a:solidFill>
              </a:rPr>
              <a:t>Training program</a:t>
            </a:r>
          </a:p>
          <a:p>
            <a:pPr marL="508000" indent="-508000" defTabSz="957263">
              <a:buFontTx/>
              <a:buAutoNum type="romanUcParenR"/>
            </a:pPr>
            <a:endParaRPr lang="en-GB" sz="2400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AutoNum type="romanUcParenR"/>
            </a:pPr>
            <a:r>
              <a:rPr lang="en-GB" sz="2400" i="1" u="sng" dirty="0">
                <a:solidFill>
                  <a:schemeClr val="tx1"/>
                </a:solidFill>
              </a:rPr>
              <a:t>Quality product, Quality Control and Quality Management</a:t>
            </a:r>
          </a:p>
          <a:p>
            <a:pPr marL="508000" indent="-508000" defTabSz="957263"/>
            <a:endParaRPr lang="en-GB" sz="1400" i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41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366" y="1015200"/>
            <a:ext cx="7104878" cy="476450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Quality product</a:t>
            </a:r>
            <a:r>
              <a:rPr lang="en-GB" sz="2400" dirty="0" smtClean="0">
                <a:solidFill>
                  <a:schemeClr val="tx1"/>
                </a:solidFill>
              </a:rPr>
              <a:t> : </a:t>
            </a:r>
          </a:p>
          <a:p>
            <a:pPr marL="0" indent="0">
              <a:buFontTx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The degree in which customer requirements are met.</a:t>
            </a:r>
          </a:p>
          <a:p>
            <a:pPr marL="0" indent="0">
              <a:buFontTx/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→"/>
            </a:pPr>
            <a:r>
              <a:rPr lang="en-GB" sz="1800" dirty="0" smtClean="0">
                <a:solidFill>
                  <a:schemeClr val="tx1"/>
                </a:solidFill>
              </a:rPr>
              <a:t>Not looking for over-quality but for the right quality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requested.</a:t>
            </a:r>
          </a:p>
          <a:p>
            <a:pPr>
              <a:buFont typeface="Arial" pitchFamily="34" charset="0"/>
              <a:buChar char="→"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→"/>
            </a:pPr>
            <a:r>
              <a:rPr lang="en-US" sz="1800" dirty="0" smtClean="0">
                <a:solidFill>
                  <a:schemeClr val="tx1"/>
                </a:solidFill>
              </a:rPr>
              <a:t>For instance if you need handkerchiefs ....Looking for the right type for the right use.</a:t>
            </a:r>
          </a:p>
          <a:p>
            <a:pPr>
              <a:buFont typeface="Arial" pitchFamily="34" charset="0"/>
              <a:buChar char="→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974" y="213333"/>
            <a:ext cx="1068769" cy="53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9498" y="732758"/>
            <a:ext cx="83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What?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472" y="3861048"/>
            <a:ext cx="2232248" cy="2078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165" y="3836406"/>
            <a:ext cx="1394112" cy="20949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92549" y="6050476"/>
            <a:ext cx="2260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Right quality when sneezing or coughing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76256" y="605047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Right quality when going to cocktail </a:t>
            </a:r>
            <a:endParaRPr lang="en-GB" sz="14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19872" y="3750580"/>
            <a:ext cx="1005818" cy="54251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904261" y="3750580"/>
            <a:ext cx="2620067" cy="111858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99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498087"/>
            <a:ext cx="6480720" cy="4764502"/>
          </a:xfrm>
        </p:spPr>
        <p:txBody>
          <a:bodyPr/>
          <a:lstStyle/>
          <a:p>
            <a:pPr>
              <a:buFont typeface="Arial" pitchFamily="34" charset="0"/>
              <a:buChar char="→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Quality Control</a:t>
            </a:r>
            <a:r>
              <a:rPr lang="en-GB" sz="2400" dirty="0" smtClean="0">
                <a:solidFill>
                  <a:schemeClr val="tx1"/>
                </a:solidFill>
              </a:rPr>
              <a:t> : 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Consists of activities of detection and measurement of the variability in the characteristics of product.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/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→  QC insures we are getting what we pay for.</a:t>
            </a:r>
          </a:p>
          <a:p>
            <a:pPr>
              <a:buFont typeface="Arial" pitchFamily="34" charset="0"/>
              <a:buChar char="→"/>
            </a:pPr>
            <a:r>
              <a:rPr lang="en-GB" sz="1600" dirty="0">
                <a:solidFill>
                  <a:schemeClr val="tx1"/>
                </a:solidFill>
              </a:rPr>
              <a:t>QC insures </a:t>
            </a:r>
            <a:r>
              <a:rPr lang="en-GB" sz="1600" dirty="0" smtClean="0">
                <a:solidFill>
                  <a:schemeClr val="tx1"/>
                </a:solidFill>
              </a:rPr>
              <a:t>no over-invoicing from suppliers.</a:t>
            </a:r>
          </a:p>
          <a:p>
            <a:pPr>
              <a:buFont typeface="Arial" pitchFamily="34" charset="0"/>
              <a:buChar char="→"/>
            </a:pPr>
            <a:r>
              <a:rPr lang="en-GB" sz="1600" dirty="0" smtClean="0">
                <a:solidFill>
                  <a:schemeClr val="tx1"/>
                </a:solidFill>
              </a:rPr>
              <a:t>It includes </a:t>
            </a:r>
            <a:r>
              <a:rPr lang="en-GB" sz="1600" dirty="0">
                <a:solidFill>
                  <a:schemeClr val="tx1"/>
                </a:solidFill>
              </a:rPr>
              <a:t>corrective actions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→"/>
            </a:pPr>
            <a:r>
              <a:rPr lang="en-GB" sz="1600" dirty="0">
                <a:solidFill>
                  <a:schemeClr val="tx1"/>
                </a:solidFill>
              </a:rPr>
              <a:t>Without requirements (specifications) no accurate Quality Control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→"/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→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→"/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→"/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→"/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→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→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1828800" lvl="4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Purchasing a white car!</a:t>
            </a:r>
          </a:p>
          <a:p>
            <a:pPr marL="1252538" lvl="4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QC based on which spec? (colour only!)</a:t>
            </a:r>
          </a:p>
          <a:p>
            <a:pPr marL="0" indent="0">
              <a:buNone/>
            </a:pPr>
            <a:endParaRPr lang="en-GB" sz="2000" b="1" dirty="0" smtClean="0">
              <a:solidFill>
                <a:schemeClr val="tx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1166" y="187657"/>
            <a:ext cx="658432" cy="58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91696" y="830725"/>
            <a:ext cx="838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How?</a:t>
            </a:r>
            <a:endParaRPr lang="en-GB" sz="1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9598" y="3655511"/>
            <a:ext cx="2282188" cy="1543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68"/>
          <a:stretch/>
        </p:blipFill>
        <p:spPr bwMode="auto">
          <a:xfrm>
            <a:off x="6264187" y="3696816"/>
            <a:ext cx="2628293" cy="1540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231" y="4366255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29197" y="494108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4</a:t>
            </a:r>
            <a:r>
              <a:rPr lang="en-GB" sz="1400" dirty="0" smtClean="0"/>
              <a:t>WD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961523" y="4898849"/>
            <a:ext cx="1083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City car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692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9122" y="-243408"/>
            <a:ext cx="7104878" cy="6309078"/>
          </a:xfrm>
        </p:spPr>
        <p:txBody>
          <a:bodyPr/>
          <a:lstStyle/>
          <a:p>
            <a:pPr marL="0" indent="0">
              <a:buFontTx/>
              <a:buNone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Quality </a:t>
            </a:r>
            <a:r>
              <a:rPr lang="en-GB" sz="2400" b="1" dirty="0">
                <a:solidFill>
                  <a:schemeClr val="tx1"/>
                </a:solidFill>
              </a:rPr>
              <a:t>Management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:</a:t>
            </a:r>
            <a:r>
              <a:rPr lang="en-GB" sz="24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endParaRPr lang="en-GB" sz="2400" dirty="0">
              <a:solidFill>
                <a:schemeClr val="tx1"/>
              </a:solidFill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n-GB" sz="1600" dirty="0" smtClean="0">
                <a:solidFill>
                  <a:schemeClr val="tx1"/>
                </a:solidFill>
                <a:sym typeface="Symbol" pitchFamily="18" charset="2"/>
              </a:rPr>
              <a:t>C</a:t>
            </a:r>
            <a:r>
              <a:rPr lang="en-GB" sz="1600" dirty="0" smtClean="0">
                <a:solidFill>
                  <a:schemeClr val="tx1"/>
                </a:solidFill>
              </a:rPr>
              <a:t>onsists </a:t>
            </a:r>
            <a:r>
              <a:rPr lang="en-GB" sz="1600" dirty="0">
                <a:solidFill>
                  <a:schemeClr val="tx1"/>
                </a:solidFill>
              </a:rPr>
              <a:t>not only on product quality (and goods testing) but also on the means to achieve it. </a:t>
            </a:r>
          </a:p>
          <a:p>
            <a:pPr marL="0" indent="0">
              <a:buNone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It </a:t>
            </a:r>
            <a:r>
              <a:rPr lang="en-GB" sz="1600" dirty="0">
                <a:solidFill>
                  <a:schemeClr val="tx1"/>
                </a:solidFill>
              </a:rPr>
              <a:t>includes establishment of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Quality policy and objectives;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Documentation management;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Quality, Social and Environmental manufacturer’s audit and assessment;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QC and procurement </a:t>
            </a:r>
            <a:r>
              <a:rPr lang="en-GB" sz="1600" dirty="0" smtClean="0">
                <a:solidFill>
                  <a:schemeClr val="tx1"/>
                </a:solidFill>
              </a:rPr>
              <a:t>processes improvement.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557" y="188640"/>
            <a:ext cx="447935" cy="65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0720" y="980728"/>
            <a:ext cx="838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Why?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6" y="3192953"/>
            <a:ext cx="4617060" cy="3422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996" y="3290884"/>
            <a:ext cx="3512331" cy="27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7283450" cy="1143000"/>
          </a:xfrm>
          <a:noFill/>
        </p:spPr>
        <p:txBody>
          <a:bodyPr lIns="82030" tIns="41015" rIns="82030" bIns="41015"/>
          <a:lstStyle/>
          <a:p>
            <a:pPr algn="ctr" defTabSz="957263"/>
            <a:r>
              <a:rPr lang="en-GB" sz="2800" i="1" u="sng" dirty="0" smtClean="0"/>
              <a:t>Summary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125538"/>
            <a:ext cx="7633022" cy="5273675"/>
          </a:xfrm>
          <a:noFill/>
        </p:spPr>
        <p:txBody>
          <a:bodyPr lIns="82030" tIns="41015" rIns="82030" bIns="41015"/>
          <a:lstStyle/>
          <a:p>
            <a:pPr marL="508000" indent="-508000" defTabSz="957263">
              <a:buFontTx/>
              <a:buAutoNum type="romanUcParenR"/>
            </a:pPr>
            <a:r>
              <a:rPr lang="en-GB" sz="2400" i="1" u="sng" dirty="0" smtClean="0">
                <a:solidFill>
                  <a:schemeClr val="tx1"/>
                </a:solidFill>
              </a:rPr>
              <a:t>Training program</a:t>
            </a:r>
          </a:p>
          <a:p>
            <a:pPr marL="508000" indent="-508000" defTabSz="957263">
              <a:buFontTx/>
              <a:buAutoNum type="romanUcParenR"/>
            </a:pPr>
            <a:endParaRPr lang="en-GB" sz="2400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AutoNum type="romanUcParenR"/>
            </a:pPr>
            <a:r>
              <a:rPr lang="en-GB" sz="2400" i="1" u="sng" dirty="0">
                <a:solidFill>
                  <a:schemeClr val="tx1"/>
                </a:solidFill>
              </a:rPr>
              <a:t>Quality product, Quality Control and Quality Management</a:t>
            </a:r>
          </a:p>
          <a:p>
            <a:pPr marL="508000" indent="-508000" defTabSz="957263">
              <a:buFontTx/>
              <a:buAutoNum type="romanUcParenR"/>
            </a:pPr>
            <a:endParaRPr lang="en-GB" sz="2400" i="1" u="sng" dirty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AutoNum type="romanUcParenR"/>
            </a:pPr>
            <a:r>
              <a:rPr lang="en-GB" sz="2400" i="1" u="sng" dirty="0" smtClean="0">
                <a:solidFill>
                  <a:schemeClr val="tx1"/>
                </a:solidFill>
              </a:rPr>
              <a:t>Quality Control on Essential  Household Items </a:t>
            </a:r>
          </a:p>
          <a:p>
            <a:pPr marL="508000" indent="-508000" defTabSz="957263">
              <a:buFontTx/>
              <a:buAutoNum type="romanUcParenR"/>
            </a:pPr>
            <a:endParaRPr lang="en-GB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AutoNum type="romanUcParenR"/>
            </a:pPr>
            <a:endParaRPr lang="en-GB" i="1" u="sng" dirty="0" smtClean="0">
              <a:solidFill>
                <a:schemeClr val="tx1"/>
              </a:solidFill>
            </a:endParaRPr>
          </a:p>
          <a:p>
            <a:pPr marL="508000" indent="-508000" defTabSz="957263">
              <a:buFontTx/>
              <a:buNone/>
            </a:pPr>
            <a:endParaRPr lang="en-GB" sz="1600" i="1" u="sng" dirty="0" smtClean="0">
              <a:solidFill>
                <a:schemeClr val="tx1"/>
              </a:solidFill>
            </a:endParaRPr>
          </a:p>
          <a:p>
            <a:pPr marL="508000" indent="-508000" defTabSz="957263"/>
            <a:endParaRPr lang="en-GB" sz="1400" i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16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332657"/>
            <a:ext cx="7283450" cy="5519270"/>
          </a:xfrm>
        </p:spPr>
        <p:txBody>
          <a:bodyPr/>
          <a:lstStyle/>
          <a:p>
            <a:pPr marL="176213" indent="0" algn="just" eaLnBrk="1" hangingPunct="1">
              <a:buNone/>
            </a:pPr>
            <a:r>
              <a:rPr lang="en-GB" u="sng" dirty="0" smtClean="0">
                <a:solidFill>
                  <a:schemeClr val="tx1"/>
                </a:solidFill>
              </a:rPr>
              <a:t>EHI</a:t>
            </a:r>
          </a:p>
          <a:p>
            <a:pPr marL="176213" indent="0" algn="just" eaLnBrk="1" hangingPunct="1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Tarpaulins </a:t>
            </a:r>
          </a:p>
          <a:p>
            <a:pPr marL="176213" indent="0" algn="just" eaLnBrk="1" hangingPunct="1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Blankets </a:t>
            </a:r>
          </a:p>
          <a:p>
            <a:pPr marL="176213" indent="0" algn="just" eaLnBrk="1" hangingPunct="1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Kitchen sets </a:t>
            </a:r>
          </a:p>
          <a:p>
            <a:pPr marL="176213" indent="0" algn="just" eaLnBrk="1" hangingPunct="1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Buckets </a:t>
            </a:r>
          </a:p>
          <a:p>
            <a:pPr marL="176213" indent="0" algn="just" eaLnBrk="1" hangingPunct="1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Jerry cans </a:t>
            </a:r>
          </a:p>
          <a:p>
            <a:pPr marL="176213" indent="0" algn="just" eaLnBrk="1" hangingPunct="1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Mosquito nets</a:t>
            </a:r>
          </a:p>
          <a:p>
            <a:pPr marL="176213" indent="0" algn="just" eaLnBrk="1" hangingPunct="1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Sleeping mats</a:t>
            </a:r>
          </a:p>
          <a:p>
            <a:pPr marL="176213" indent="0" algn="just" eaLnBrk="1" hangingPunct="1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Family tents</a:t>
            </a:r>
          </a:p>
          <a:p>
            <a:pPr marL="176213" indent="0" algn="just" eaLnBrk="1" hangingPunct="1">
              <a:buFontTx/>
              <a:buChar char="-"/>
            </a:pPr>
            <a:endParaRPr lang="en-GB" dirty="0" smtClean="0"/>
          </a:p>
          <a:p>
            <a:pPr marL="176213" indent="0" algn="just" eaLnBrk="1" hangingPunct="1">
              <a:buFontTx/>
              <a:buNone/>
            </a:pPr>
            <a:endParaRPr lang="en-GB" dirty="0" smtClean="0"/>
          </a:p>
        </p:txBody>
      </p:sp>
      <p:pic>
        <p:nvPicPr>
          <p:cNvPr id="5124" name="Picture 23" descr="HSHETARPW406-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696" y="188640"/>
            <a:ext cx="1449388" cy="108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31" descr="Blankets, woolle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362" y="476672"/>
            <a:ext cx="1944216" cy="1320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29" descr="Kitchen set, type 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212" y="1556792"/>
            <a:ext cx="1744945" cy="1332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27" descr="Bucket, plastic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007105"/>
            <a:ext cx="1457326" cy="1763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25" descr="ANd9GcSYqycCPYLTVwEP6uDdVbXUdVxB6p1qW5uNErL1TlzxglgMQe-2P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840" y="3309258"/>
            <a:ext cx="1484312" cy="142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35" descr="Mosquito-net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896" y="3920976"/>
            <a:ext cx="1771364" cy="1346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38" descr="Mats, for floor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696" y="4869160"/>
            <a:ext cx="1854054" cy="1394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33" descr="Family ten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6855" y="5360702"/>
            <a:ext cx="1829341" cy="1373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6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lor F02 En">
  <a:themeElements>
    <a:clrScheme name="Color F02 En 1">
      <a:dk1>
        <a:srgbClr val="EAEAEA"/>
      </a:dk1>
      <a:lt1>
        <a:srgbClr val="FFFFFF"/>
      </a:lt1>
      <a:dk2>
        <a:srgbClr val="000000"/>
      </a:dk2>
      <a:lt2>
        <a:srgbClr val="1C1C1C"/>
      </a:lt2>
      <a:accent1>
        <a:srgbClr val="CAB38F"/>
      </a:accent1>
      <a:accent2>
        <a:srgbClr val="776241"/>
      </a:accent2>
      <a:accent3>
        <a:srgbClr val="FFFFFF"/>
      </a:accent3>
      <a:accent4>
        <a:srgbClr val="C8C8C8"/>
      </a:accent4>
      <a:accent5>
        <a:srgbClr val="E1D6C6"/>
      </a:accent5>
      <a:accent6>
        <a:srgbClr val="6B583A"/>
      </a:accent6>
      <a:hlink>
        <a:srgbClr val="A4885A"/>
      </a:hlink>
      <a:folHlink>
        <a:srgbClr val="4C3D24"/>
      </a:folHlink>
    </a:clrScheme>
    <a:fontScheme name="Color F02 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lor F02 En 1">
        <a:dk1>
          <a:srgbClr val="EAEAEA"/>
        </a:dk1>
        <a:lt1>
          <a:srgbClr val="FFFFFF"/>
        </a:lt1>
        <a:dk2>
          <a:srgbClr val="000000"/>
        </a:dk2>
        <a:lt2>
          <a:srgbClr val="1C1C1C"/>
        </a:lt2>
        <a:accent1>
          <a:srgbClr val="CAB38F"/>
        </a:accent1>
        <a:accent2>
          <a:srgbClr val="776241"/>
        </a:accent2>
        <a:accent3>
          <a:srgbClr val="FFFFFF"/>
        </a:accent3>
        <a:accent4>
          <a:srgbClr val="C8C8C8"/>
        </a:accent4>
        <a:accent5>
          <a:srgbClr val="E1D6C6"/>
        </a:accent5>
        <a:accent6>
          <a:srgbClr val="6B583A"/>
        </a:accent6>
        <a:hlink>
          <a:srgbClr val="A4885A"/>
        </a:hlink>
        <a:folHlink>
          <a:srgbClr val="4C3D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 F02 En">
  <a:themeElements>
    <a:clrScheme name="Color F02 En 1">
      <a:dk1>
        <a:srgbClr val="EAEAEA"/>
      </a:dk1>
      <a:lt1>
        <a:srgbClr val="FFFFFF"/>
      </a:lt1>
      <a:dk2>
        <a:srgbClr val="000000"/>
      </a:dk2>
      <a:lt2>
        <a:srgbClr val="1C1C1C"/>
      </a:lt2>
      <a:accent1>
        <a:srgbClr val="CAB38F"/>
      </a:accent1>
      <a:accent2>
        <a:srgbClr val="776241"/>
      </a:accent2>
      <a:accent3>
        <a:srgbClr val="FFFFFF"/>
      </a:accent3>
      <a:accent4>
        <a:srgbClr val="C8C8C8"/>
      </a:accent4>
      <a:accent5>
        <a:srgbClr val="E1D6C6"/>
      </a:accent5>
      <a:accent6>
        <a:srgbClr val="6B583A"/>
      </a:accent6>
      <a:hlink>
        <a:srgbClr val="A4885A"/>
      </a:hlink>
      <a:folHlink>
        <a:srgbClr val="4C3D24"/>
      </a:folHlink>
    </a:clrScheme>
    <a:fontScheme name="Color F02 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lor F02 En 1">
        <a:dk1>
          <a:srgbClr val="EAEAEA"/>
        </a:dk1>
        <a:lt1>
          <a:srgbClr val="FFFFFF"/>
        </a:lt1>
        <a:dk2>
          <a:srgbClr val="000000"/>
        </a:dk2>
        <a:lt2>
          <a:srgbClr val="1C1C1C"/>
        </a:lt2>
        <a:accent1>
          <a:srgbClr val="CAB38F"/>
        </a:accent1>
        <a:accent2>
          <a:srgbClr val="776241"/>
        </a:accent2>
        <a:accent3>
          <a:srgbClr val="FFFFFF"/>
        </a:accent3>
        <a:accent4>
          <a:srgbClr val="C8C8C8"/>
        </a:accent4>
        <a:accent5>
          <a:srgbClr val="E1D6C6"/>
        </a:accent5>
        <a:accent6>
          <a:srgbClr val="6B583A"/>
        </a:accent6>
        <a:hlink>
          <a:srgbClr val="A4885A"/>
        </a:hlink>
        <a:folHlink>
          <a:srgbClr val="4C3D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 F02 En</Template>
  <TotalTime>7313</TotalTime>
  <Words>1361</Words>
  <Application>Microsoft Office PowerPoint</Application>
  <PresentationFormat>On-screen Show (4:3)</PresentationFormat>
  <Paragraphs>349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宋体</vt:lpstr>
      <vt:lpstr>Arial</vt:lpstr>
      <vt:lpstr>Cambria Math</vt:lpstr>
      <vt:lpstr>Symbol</vt:lpstr>
      <vt:lpstr>Tahoma</vt:lpstr>
      <vt:lpstr>Times New Roman</vt:lpstr>
      <vt:lpstr>Wingdings</vt:lpstr>
      <vt:lpstr>Wingdings 3</vt:lpstr>
      <vt:lpstr>Color F02 En</vt:lpstr>
      <vt:lpstr>1_Color F02 En</vt:lpstr>
      <vt:lpstr>Quality Control training </vt:lpstr>
      <vt:lpstr>Summary</vt:lpstr>
      <vt:lpstr>PowerPoint Presentation</vt:lpstr>
      <vt:lpstr>Summary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Zero nonconformity ?</vt:lpstr>
      <vt:lpstr>AQL and rejection number</vt:lpstr>
      <vt:lpstr>Nonconformity definitions</vt:lpstr>
      <vt:lpstr>PowerPoint Presentation</vt:lpstr>
      <vt:lpstr>Sampling plan made according to ISO standard 2859</vt:lpstr>
      <vt:lpstr>Example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Stephane Huot-Marchand</dc:creator>
  <cp:lastModifiedBy>Cecilia Schmölzer former Braedt</cp:lastModifiedBy>
  <cp:revision>560</cp:revision>
  <cp:lastPrinted>2014-11-27T10:53:05Z</cp:lastPrinted>
  <dcterms:created xsi:type="dcterms:W3CDTF">2012-01-19T08:40:09Z</dcterms:created>
  <dcterms:modified xsi:type="dcterms:W3CDTF">2018-06-27T18:41:58Z</dcterms:modified>
</cp:coreProperties>
</file>