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  <p:sldMasterId id="2147483900" r:id="rId7"/>
  </p:sldMasterIdLst>
  <p:notesMasterIdLst>
    <p:notesMasterId r:id="rId13"/>
  </p:notesMasterIdLst>
  <p:handoutMasterIdLst>
    <p:handoutMasterId r:id="rId14"/>
  </p:handoutMasterIdLst>
  <p:sldIdLst>
    <p:sldId id="581" r:id="rId8"/>
    <p:sldId id="454" r:id="rId9"/>
    <p:sldId id="568" r:id="rId10"/>
    <p:sldId id="569" r:id="rId11"/>
    <p:sldId id="296" r:id="rId12"/>
  </p:sldIdLst>
  <p:sldSz cx="9144000" cy="6858000" type="screen4x3"/>
  <p:notesSz cx="6805613" cy="9944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8A13879B-5B3B-4F4C-82CE-851A58FA57B3}">
          <p14:sldIdLst>
            <p14:sldId id="581"/>
            <p14:sldId id="454"/>
            <p14:sldId id="568"/>
            <p14:sldId id="569"/>
            <p14:sldId id="296"/>
          </p14:sldIdLst>
        </p14:section>
        <p14:section name="Untitled Section" id="{C723DAB1-9891-4F91-ADD3-0E5C53BEEF4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52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9900"/>
    <a:srgbClr val="FF5050"/>
    <a:srgbClr val="0066FF"/>
    <a:srgbClr val="33CC33"/>
    <a:srgbClr val="CCFF99"/>
    <a:srgbClr val="CCFFCC"/>
    <a:srgbClr val="39E7B1"/>
    <a:srgbClr val="FF7C8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50" autoAdjust="0"/>
    <p:restoredTop sz="92475" autoAdjust="0"/>
  </p:normalViewPr>
  <p:slideViewPr>
    <p:cSldViewPr>
      <p:cViewPr varScale="1">
        <p:scale>
          <a:sx n="77" d="100"/>
          <a:sy n="77" d="100"/>
        </p:scale>
        <p:origin x="51" y="243"/>
      </p:cViewPr>
      <p:guideLst>
        <p:guide orient="horz" pos="527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1854" y="-108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 altLang="fr-F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939" y="0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fr-FR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169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 altLang="fr-FR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939" y="9445169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DF10DA5-FF81-4C6B-A251-259E4F212B15}" type="slidenum">
              <a:rPr lang="en-GB" altLang="fr-FR"/>
              <a:pPr>
                <a:defRPr/>
              </a:pPr>
              <a:t>‹#›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604370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 altLang="fr-FR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9" y="0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fr-FR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3448"/>
            <a:ext cx="5444490" cy="447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noProof="0" smtClean="0"/>
              <a:t>Click to edit Master text styles</a:t>
            </a:r>
          </a:p>
          <a:p>
            <a:pPr lvl="1"/>
            <a:r>
              <a:rPr lang="en-GB" altLang="fr-FR" noProof="0" smtClean="0"/>
              <a:t>Second level</a:t>
            </a:r>
          </a:p>
          <a:p>
            <a:pPr lvl="2"/>
            <a:r>
              <a:rPr lang="en-GB" altLang="fr-FR" noProof="0" smtClean="0"/>
              <a:t>Third level</a:t>
            </a:r>
          </a:p>
          <a:p>
            <a:pPr lvl="3"/>
            <a:r>
              <a:rPr lang="en-GB" altLang="fr-FR" noProof="0" smtClean="0"/>
              <a:t>Fourth level</a:t>
            </a:r>
          </a:p>
          <a:p>
            <a:pPr lvl="4"/>
            <a:r>
              <a:rPr lang="en-GB" altLang="fr-FR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169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 altLang="fr-FR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9" y="9445169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2A2FBD1-1B10-4D7D-A58D-D38FD0770181}" type="slidenum">
              <a:rPr lang="en-GB" altLang="fr-FR"/>
              <a:pPr>
                <a:defRPr/>
              </a:pPr>
              <a:t>‹#›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1164098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401A5B-8EA8-4FFD-9FE1-87CE108584EE}" type="slidenum">
              <a:rPr lang="en-GB" altLang="en-US" smtClean="0"/>
              <a:pPr/>
              <a:t>2</a:t>
            </a:fld>
            <a:endParaRPr lang="en-GB" altLang="en-US" dirty="0" smtClean="0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6275" y="811213"/>
            <a:ext cx="5405438" cy="4056062"/>
          </a:xfrm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825007" y="10272117"/>
            <a:ext cx="2927044" cy="54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91" tIns="46195" rIns="92391" bIns="4619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5A9FF8CC-CAB9-41CF-B6FA-548A4211A784}" type="slidenum">
              <a:rPr lang="fr-CH" altLang="en-US"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2</a:t>
            </a:fld>
            <a:endParaRPr lang="fr-CH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523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205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E781E-6DFD-4455-A3E4-8AE02991BF3C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90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205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E781E-6DFD-4455-A3E4-8AE02991BF3C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07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993381-687C-480A-A034-1E60B20E5B52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410" y="5136059"/>
            <a:ext cx="5401956" cy="4866739"/>
          </a:xfrm>
          <a:noFill/>
        </p:spPr>
        <p:txBody>
          <a:bodyPr/>
          <a:lstStyle/>
          <a:p>
            <a:pPr eaLnBrk="1" hangingPunct="1"/>
            <a:endParaRPr lang="fr-CH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37228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0" y="0"/>
            <a:ext cx="1198563" cy="8037513"/>
            <a:chOff x="0" y="0"/>
            <a:chExt cx="755" cy="5063"/>
          </a:xfrm>
        </p:grpSpPr>
        <p:pic>
          <p:nvPicPr>
            <p:cNvPr id="5" name="Picture 17" descr="bandeau_F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55" cy="2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8" descr="bandeau_F0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3662"/>
            <a:stretch>
              <a:fillRect/>
            </a:stretch>
          </p:blipFill>
          <p:spPr bwMode="auto">
            <a:xfrm>
              <a:off x="0" y="2087"/>
              <a:ext cx="755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-26988"/>
            <a:ext cx="7812087" cy="1470026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fr-FR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844675"/>
            <a:ext cx="7740650" cy="1752600"/>
          </a:xfrm>
        </p:spPr>
        <p:txBody>
          <a:bodyPr/>
          <a:lstStyle>
            <a:lvl1pPr marL="0" indent="0">
              <a:buFontTx/>
              <a:buNone/>
              <a:defRPr sz="3600"/>
            </a:lvl1pPr>
          </a:lstStyle>
          <a:p>
            <a:pPr lvl="0"/>
            <a:r>
              <a:rPr lang="en-GB" altLang="fr-FR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4309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43BCC-8FF1-497D-96E8-7AAC80DFF397}" type="slidenum">
              <a:rPr lang="en-GB" altLang="fr-FR"/>
              <a:pPr>
                <a:defRPr/>
              </a:pPr>
              <a:t>‹#›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359239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4500" y="125413"/>
            <a:ext cx="1820863" cy="6000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1913" y="125413"/>
            <a:ext cx="5310187" cy="6000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6D623-6610-4ACD-9DCF-907CFFC78EE3}" type="slidenum">
              <a:rPr lang="en-GB" altLang="fr-FR"/>
              <a:pPr>
                <a:defRPr/>
              </a:pPr>
              <a:t>‹#›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2510095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25413"/>
            <a:ext cx="72834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31913" y="1600200"/>
            <a:ext cx="356552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49838" y="1600200"/>
            <a:ext cx="3565525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49838" y="3938588"/>
            <a:ext cx="3565525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B83B9-46BE-47FB-B2AF-76E12AE6370A}" type="slidenum">
              <a:rPr lang="en-GB" altLang="fr-FR"/>
              <a:pPr>
                <a:defRPr/>
              </a:pPr>
              <a:t>‹#›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3884301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31913" y="125413"/>
            <a:ext cx="72834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31913" y="1600200"/>
            <a:ext cx="3565525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49838" y="1600200"/>
            <a:ext cx="3565525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31913" y="3938588"/>
            <a:ext cx="3565525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49838" y="3938588"/>
            <a:ext cx="3565525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95D1D-2FD5-46BA-931B-98187F98B0C6}" type="slidenum">
              <a:rPr lang="en-GB" altLang="fr-FR"/>
              <a:pPr>
                <a:defRPr/>
              </a:pPr>
              <a:t>‹#›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3524462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BB57-0F8C-4645-A59B-A5722D95A4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38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BB57-0F8C-4645-A59B-A5722D95A4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20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BB57-0F8C-4645-A59B-A5722D95A4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55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BB57-0F8C-4645-A59B-A5722D95A4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974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BB57-0F8C-4645-A59B-A5722D95A4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45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BB57-0F8C-4645-A59B-A5722D95A4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93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E5A2D-6F7B-4F43-9E13-D15FB87452E5}" type="slidenum">
              <a:rPr lang="en-GB" altLang="fr-FR"/>
              <a:pPr>
                <a:defRPr/>
              </a:pPr>
              <a:t>‹#›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1525622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BB57-0F8C-4645-A59B-A5722D95A4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25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BB57-0F8C-4645-A59B-A5722D95A4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90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BB57-0F8C-4645-A59B-A5722D95A4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90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BB57-0F8C-4645-A59B-A5722D95A4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378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BB57-0F8C-4645-A59B-A5722D95A4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4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DEFF6-6C23-4C14-AD59-93375449A2C7}" type="slidenum">
              <a:rPr lang="en-GB" altLang="fr-FR"/>
              <a:pPr>
                <a:defRPr/>
              </a:pPr>
              <a:t>‹#›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378927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1600200"/>
            <a:ext cx="356552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9838" y="1600200"/>
            <a:ext cx="356552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53979-CF7B-4C80-A55D-C88A31FA3F61}" type="slidenum">
              <a:rPr lang="en-GB" altLang="fr-FR"/>
              <a:pPr>
                <a:defRPr/>
              </a:pPr>
              <a:t>‹#›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71172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61243-1D59-4C44-83DC-32EF1C2DA19F}" type="slidenum">
              <a:rPr lang="en-GB" altLang="fr-FR"/>
              <a:pPr>
                <a:defRPr/>
              </a:pPr>
              <a:t>‹#›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1473056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EDEEF-4D6D-45F1-BC26-3E0DF9E0A7A9}" type="slidenum">
              <a:rPr lang="en-GB" altLang="fr-FR"/>
              <a:pPr>
                <a:defRPr/>
              </a:pPr>
              <a:t>‹#›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429102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46FBA-5DD0-4390-9A24-A53B5BD785E8}" type="slidenum">
              <a:rPr lang="en-GB" altLang="fr-FR"/>
              <a:pPr>
                <a:defRPr/>
              </a:pPr>
              <a:t>‹#›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273714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82EDB-E6E2-48CC-ADD5-8C72773B7217}" type="slidenum">
              <a:rPr lang="en-GB" altLang="fr-FR"/>
              <a:pPr>
                <a:defRPr/>
              </a:pPr>
              <a:t>‹#›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368189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F747B-CCAD-4997-840A-83B8CBF40608}" type="slidenum">
              <a:rPr lang="en-GB" altLang="fr-FR"/>
              <a:pPr>
                <a:defRPr/>
              </a:pPr>
              <a:t>‹#›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7999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email">
            <a:alphaModFix amt="2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125413"/>
            <a:ext cx="72834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600200"/>
            <a:ext cx="72834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Master text styles</a:t>
            </a:r>
          </a:p>
          <a:p>
            <a:pPr lvl="1"/>
            <a:r>
              <a:rPr lang="en-GB" altLang="fr-FR" smtClean="0"/>
              <a:t>Second level</a:t>
            </a:r>
          </a:p>
          <a:p>
            <a:pPr lvl="2"/>
            <a:r>
              <a:rPr lang="en-GB" altLang="fr-FR" smtClean="0"/>
              <a:t>Third level</a:t>
            </a:r>
          </a:p>
          <a:p>
            <a:pPr lvl="3"/>
            <a:r>
              <a:rPr lang="en-GB" altLang="fr-FR" smtClean="0"/>
              <a:t>Fourth level</a:t>
            </a:r>
          </a:p>
          <a:p>
            <a:pPr lvl="4"/>
            <a:r>
              <a:rPr lang="en-GB" altLang="fr-FR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8888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GB" alt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D16EA8D-0A53-4AD6-AE71-3534C5305EE6}" type="slidenum">
              <a:rPr lang="en-GB" altLang="fr-FR"/>
              <a:pPr>
                <a:defRPr/>
              </a:pPr>
              <a:t>‹#›</a:t>
            </a:fld>
            <a:endParaRPr lang="en-GB" altLang="fr-FR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1198563" cy="8037513"/>
            <a:chOff x="0" y="0"/>
            <a:chExt cx="755" cy="5063"/>
          </a:xfrm>
        </p:grpSpPr>
        <p:pic>
          <p:nvPicPr>
            <p:cNvPr id="1031" name="Picture 20" descr="bandeau_F0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55" cy="2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21" descr="bandeau_F02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3662"/>
            <a:stretch>
              <a:fillRect/>
            </a:stretch>
          </p:blipFill>
          <p:spPr bwMode="auto">
            <a:xfrm>
              <a:off x="0" y="2087"/>
              <a:ext cx="755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CAB38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801688" indent="-2794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3" panose="05040102010807070707" pitchFamily="18" charset="2"/>
        <a:buChar char=""/>
        <a:defRPr sz="2500" kern="1200">
          <a:solidFill>
            <a:schemeClr val="bg1"/>
          </a:solidFill>
          <a:latin typeface="+mn-lt"/>
          <a:ea typeface="+mn-ea"/>
          <a:cs typeface="+mn-cs"/>
        </a:defRPr>
      </a:lvl2pPr>
      <a:lvl3pPr marL="1209675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176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2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04EBB57-0F8C-4645-A59B-A5722D95A47E}" type="slidenum">
              <a:rPr lang="fr-CH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CH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52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g.bayt.com/images/logos/groups/433549_1188223923.gi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4208" y="6399203"/>
            <a:ext cx="2057400" cy="365125"/>
          </a:xfrm>
        </p:spPr>
        <p:txBody>
          <a:bodyPr/>
          <a:lstStyle/>
          <a:p>
            <a:fld id="{904EBB57-0F8C-4645-A59B-A5722D95A47E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4367970" y="6106134"/>
            <a:ext cx="44989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GB" altLang="en-US" sz="1000" dirty="0" err="1"/>
              <a:t>Stéphane</a:t>
            </a:r>
            <a:r>
              <a:rPr lang="en-GB" altLang="en-US" sz="1000" dirty="0"/>
              <a:t> </a:t>
            </a:r>
            <a:r>
              <a:rPr lang="en-GB" altLang="en-US" sz="1000" dirty="0" smtClean="0"/>
              <a:t>Huot-Marchand</a:t>
            </a:r>
          </a:p>
          <a:p>
            <a:pPr algn="r"/>
            <a:r>
              <a:rPr lang="en-US" altLang="en-US" sz="1000" dirty="0" smtClean="0"/>
              <a:t>April 2017</a:t>
            </a:r>
            <a:endParaRPr lang="en-GB" altLang="en-US" sz="1000" dirty="0" smtClean="0"/>
          </a:p>
        </p:txBody>
      </p:sp>
      <p:pic>
        <p:nvPicPr>
          <p:cNvPr id="6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0538" y="974410"/>
            <a:ext cx="1917700" cy="25193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977987"/>
            <a:ext cx="3425982" cy="2236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4394" y="3674325"/>
            <a:ext cx="3213844" cy="24318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620169"/>
            <a:ext cx="1905000" cy="288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>
            <a:spLocks noGrp="1" noChangeArrowheads="1"/>
          </p:cNvSpPr>
          <p:nvPr>
            <p:ph type="title"/>
          </p:nvPr>
        </p:nvSpPr>
        <p:spPr>
          <a:xfrm>
            <a:off x="863449" y="-22406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Procurement Quality Management</a:t>
            </a:r>
            <a:endParaRPr lang="en-GB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60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icture 5" descr="http://tbn0.google.com/images?q=tbn:QOsy6en28dtrLM:http://img.bayt.com/images/logos/groups/433549_1188223923.gif">
            <a:hlinkClick r:id="rId3"/>
          </p:cNvPr>
          <p:cNvSpPr>
            <a:spLocks noChangeAspect="1" noChangeArrowheads="1"/>
          </p:cNvSpPr>
          <p:nvPr/>
        </p:nvSpPr>
        <p:spPr bwMode="auto">
          <a:xfrm rot="3288262">
            <a:off x="5945187" y="3671888"/>
            <a:ext cx="665163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038225" y="1204913"/>
            <a:ext cx="40576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9575" indent="-279400" defTabSz="820738">
              <a:spcBef>
                <a:spcPct val="20000"/>
              </a:spcBef>
              <a:buSzPct val="60000"/>
              <a:buFont typeface="Wingdings 3" panose="05040102010807070707" pitchFamily="18" charset="2"/>
              <a:buChar char=""/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0738" indent="-228600" defTabSz="820738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0313" indent="-228600" defTabSz="820738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1475" indent="-228600" defTabSz="820738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98675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55875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13075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70275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fr-FR" altLang="en-US" sz="16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28676" name="Picture 7" descr="EHG1300071_WD-GEN-ICRC-Regions-PP-160513"/>
          <p:cNvPicPr preferRelativeResize="0"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57"/>
            <a:ext cx="9144000" cy="6835775"/>
          </a:xfrm>
          <a:prstGeom prst="rect">
            <a:avLst/>
          </a:prstGeom>
          <a:noFill/>
          <a:ln w="254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3"/>
          <p:cNvSpPr>
            <a:spLocks noChangeArrowheads="1"/>
          </p:cNvSpPr>
          <p:nvPr/>
        </p:nvSpPr>
        <p:spPr bwMode="auto">
          <a:xfrm>
            <a:off x="2824955" y="219824"/>
            <a:ext cx="690562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GB" altLang="en-US" sz="2400" u="sng" dirty="0"/>
              <a:t>QC Centres </a:t>
            </a:r>
            <a:r>
              <a:rPr lang="en-GB" altLang="en-US" sz="2400" u="sng" dirty="0" smtClean="0"/>
              <a:t>deployment</a:t>
            </a:r>
            <a:endParaRPr lang="en-US" altLang="en-US" sz="2000" dirty="0"/>
          </a:p>
        </p:txBody>
      </p:sp>
      <p:sp>
        <p:nvSpPr>
          <p:cNvPr id="28678" name="TextBox 10"/>
          <p:cNvSpPr txBox="1">
            <a:spLocks noChangeArrowheads="1"/>
          </p:cNvSpPr>
          <p:nvPr/>
        </p:nvSpPr>
        <p:spPr bwMode="auto">
          <a:xfrm>
            <a:off x="4537223" y="2775160"/>
            <a:ext cx="563563" cy="415925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1100" dirty="0">
              <a:solidFill>
                <a:srgbClr val="FF0000"/>
              </a:solidFill>
            </a:endParaRPr>
          </a:p>
          <a:p>
            <a:pPr algn="ctr"/>
            <a:r>
              <a:rPr lang="en-US" altLang="en-US" sz="1000" dirty="0">
                <a:solidFill>
                  <a:srgbClr val="FF0000"/>
                </a:solidFill>
              </a:rPr>
              <a:t>QCC</a:t>
            </a:r>
            <a:endParaRPr lang="en-GB" altLang="en-US" sz="1000" dirty="0">
              <a:solidFill>
                <a:srgbClr val="FF0000"/>
              </a:solidFill>
            </a:endParaRPr>
          </a:p>
        </p:txBody>
      </p:sp>
      <p:sp>
        <p:nvSpPr>
          <p:cNvPr id="28679" name="TextBox 17"/>
          <p:cNvSpPr txBox="1">
            <a:spLocks noChangeArrowheads="1"/>
          </p:cNvSpPr>
          <p:nvPr/>
        </p:nvSpPr>
        <p:spPr bwMode="auto">
          <a:xfrm>
            <a:off x="3878214" y="3731553"/>
            <a:ext cx="563562" cy="415925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1100" dirty="0">
              <a:solidFill>
                <a:srgbClr val="FF0000"/>
              </a:solidFill>
            </a:endParaRPr>
          </a:p>
          <a:p>
            <a:pPr algn="ctr"/>
            <a:r>
              <a:rPr lang="en-US" altLang="en-US" sz="1000" dirty="0">
                <a:solidFill>
                  <a:srgbClr val="FF0000"/>
                </a:solidFill>
              </a:rPr>
              <a:t>QCC</a:t>
            </a:r>
            <a:endParaRPr lang="en-GB" altLang="en-US" sz="1000" dirty="0">
              <a:solidFill>
                <a:srgbClr val="FF0000"/>
              </a:solidFill>
            </a:endParaRPr>
          </a:p>
        </p:txBody>
      </p:sp>
      <p:sp>
        <p:nvSpPr>
          <p:cNvPr id="28680" name="TextBox 18"/>
          <p:cNvSpPr txBox="1">
            <a:spLocks noChangeArrowheads="1"/>
          </p:cNvSpPr>
          <p:nvPr/>
        </p:nvSpPr>
        <p:spPr bwMode="auto">
          <a:xfrm>
            <a:off x="5356225" y="3994150"/>
            <a:ext cx="563563" cy="415925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1100" dirty="0">
              <a:solidFill>
                <a:srgbClr val="FF0000"/>
              </a:solidFill>
            </a:endParaRPr>
          </a:p>
          <a:p>
            <a:pPr algn="ctr"/>
            <a:r>
              <a:rPr lang="en-US" altLang="en-US" sz="1000" dirty="0">
                <a:solidFill>
                  <a:srgbClr val="FF0000"/>
                </a:solidFill>
              </a:rPr>
              <a:t>QCC</a:t>
            </a:r>
            <a:endParaRPr lang="en-GB" altLang="en-US" sz="1000" dirty="0">
              <a:solidFill>
                <a:srgbClr val="FF0000"/>
              </a:solidFill>
            </a:endParaRPr>
          </a:p>
        </p:txBody>
      </p:sp>
      <p:sp>
        <p:nvSpPr>
          <p:cNvPr id="28681" name="TextBox 19"/>
          <p:cNvSpPr txBox="1">
            <a:spLocks noChangeArrowheads="1"/>
          </p:cNvSpPr>
          <p:nvPr/>
        </p:nvSpPr>
        <p:spPr bwMode="auto">
          <a:xfrm>
            <a:off x="5098889" y="4536638"/>
            <a:ext cx="871537" cy="43180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dirty="0">
                <a:latin typeface="Agency FB" panose="020B0503020202020204" pitchFamily="34" charset="0"/>
              </a:rPr>
              <a:t>Mombasa</a:t>
            </a:r>
          </a:p>
          <a:p>
            <a:pPr algn="ctr"/>
            <a:r>
              <a:rPr lang="en-US" altLang="en-US" sz="1000" dirty="0">
                <a:solidFill>
                  <a:srgbClr val="FF0000"/>
                </a:solidFill>
              </a:rPr>
              <a:t>QCC</a:t>
            </a:r>
            <a:endParaRPr lang="en-GB" altLang="en-US" sz="1000" dirty="0">
              <a:solidFill>
                <a:srgbClr val="FF0000"/>
              </a:solidFill>
            </a:endParaRPr>
          </a:p>
        </p:txBody>
      </p:sp>
      <p:sp>
        <p:nvSpPr>
          <p:cNvPr id="28683" name="TextBox 10"/>
          <p:cNvSpPr txBox="1">
            <a:spLocks noChangeArrowheads="1"/>
          </p:cNvSpPr>
          <p:nvPr/>
        </p:nvSpPr>
        <p:spPr bwMode="auto">
          <a:xfrm>
            <a:off x="5718845" y="2869573"/>
            <a:ext cx="563563" cy="415925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1100" dirty="0">
              <a:solidFill>
                <a:srgbClr val="FF0000"/>
              </a:solidFill>
            </a:endParaRPr>
          </a:p>
          <a:p>
            <a:pPr algn="ctr"/>
            <a:r>
              <a:rPr lang="en-US" altLang="en-US" sz="1000" dirty="0">
                <a:solidFill>
                  <a:srgbClr val="FF0000"/>
                </a:solidFill>
              </a:rPr>
              <a:t>QCC</a:t>
            </a:r>
            <a:endParaRPr lang="en-GB" altLang="en-US" sz="1000" dirty="0">
              <a:solidFill>
                <a:srgbClr val="FF0000"/>
              </a:solidFill>
            </a:endParaRPr>
          </a:p>
        </p:txBody>
      </p:sp>
      <p:sp>
        <p:nvSpPr>
          <p:cNvPr id="28684" name="TextBox 11"/>
          <p:cNvSpPr txBox="1">
            <a:spLocks noChangeArrowheads="1"/>
          </p:cNvSpPr>
          <p:nvPr/>
        </p:nvSpPr>
        <p:spPr bwMode="auto">
          <a:xfrm>
            <a:off x="6514487" y="2515394"/>
            <a:ext cx="665162" cy="415925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1100" dirty="0">
              <a:solidFill>
                <a:srgbClr val="FF0000"/>
              </a:solidFill>
            </a:endParaRPr>
          </a:p>
          <a:p>
            <a:pPr algn="ctr"/>
            <a:r>
              <a:rPr lang="en-US" altLang="en-US" sz="1000" dirty="0">
                <a:solidFill>
                  <a:srgbClr val="FF0000"/>
                </a:solidFill>
              </a:rPr>
              <a:t>QCC</a:t>
            </a:r>
            <a:endParaRPr lang="en-GB" altLang="en-US" sz="1000" dirty="0">
              <a:solidFill>
                <a:srgbClr val="FF0000"/>
              </a:solidFill>
            </a:endParaRPr>
          </a:p>
        </p:txBody>
      </p:sp>
      <p:sp>
        <p:nvSpPr>
          <p:cNvPr id="28690" name="TextBox 10"/>
          <p:cNvSpPr txBox="1">
            <a:spLocks noChangeArrowheads="1"/>
          </p:cNvSpPr>
          <p:nvPr/>
        </p:nvSpPr>
        <p:spPr bwMode="auto">
          <a:xfrm>
            <a:off x="3936769" y="2220910"/>
            <a:ext cx="1100856" cy="415498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1100" dirty="0">
              <a:solidFill>
                <a:srgbClr val="FF0000"/>
              </a:solidFill>
            </a:endParaRPr>
          </a:p>
          <a:p>
            <a:pPr algn="ctr"/>
            <a:r>
              <a:rPr lang="en-US" altLang="en-US" sz="1000" dirty="0" smtClean="0">
                <a:solidFill>
                  <a:srgbClr val="FF0000"/>
                </a:solidFill>
              </a:rPr>
              <a:t>QCC</a:t>
            </a:r>
            <a:endParaRPr lang="en-GB" altLang="en-US" sz="1000" dirty="0">
              <a:solidFill>
                <a:srgbClr val="00B050"/>
              </a:solidFill>
            </a:endParaRPr>
          </a:p>
        </p:txBody>
      </p:sp>
      <p:sp>
        <p:nvSpPr>
          <p:cNvPr id="28691" name="Rectangle 1"/>
          <p:cNvSpPr>
            <a:spLocks noChangeArrowheads="1"/>
          </p:cNvSpPr>
          <p:nvPr/>
        </p:nvSpPr>
        <p:spPr bwMode="auto">
          <a:xfrm>
            <a:off x="5135563" y="2578100"/>
            <a:ext cx="415925" cy="190500"/>
          </a:xfrm>
          <a:prstGeom prst="rect">
            <a:avLst/>
          </a:prstGeom>
          <a:solidFill>
            <a:srgbClr val="EDDC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28692" name="TextBox 19"/>
          <p:cNvSpPr txBox="1">
            <a:spLocks noChangeArrowheads="1"/>
          </p:cNvSpPr>
          <p:nvPr/>
        </p:nvSpPr>
        <p:spPr bwMode="auto">
          <a:xfrm>
            <a:off x="5123680" y="2848660"/>
            <a:ext cx="585347" cy="43180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dirty="0">
                <a:latin typeface="Agency FB" panose="020B0503020202020204" pitchFamily="34" charset="0"/>
              </a:rPr>
              <a:t>Tartous</a:t>
            </a:r>
          </a:p>
          <a:p>
            <a:pPr algn="ctr"/>
            <a:r>
              <a:rPr lang="en-US" altLang="en-US" sz="1000" dirty="0">
                <a:solidFill>
                  <a:srgbClr val="FF0000"/>
                </a:solidFill>
              </a:rPr>
              <a:t>QCC</a:t>
            </a:r>
            <a:endParaRPr lang="en-GB" altLang="en-US" sz="1000" dirty="0">
              <a:solidFill>
                <a:srgbClr val="FF0000"/>
              </a:solidFill>
            </a:endParaRPr>
          </a:p>
        </p:txBody>
      </p:sp>
      <p:sp>
        <p:nvSpPr>
          <p:cNvPr id="22" name="TextBox 19"/>
          <p:cNvSpPr txBox="1">
            <a:spLocks noChangeArrowheads="1"/>
          </p:cNvSpPr>
          <p:nvPr/>
        </p:nvSpPr>
        <p:spPr bwMode="auto">
          <a:xfrm>
            <a:off x="5126716" y="2392681"/>
            <a:ext cx="779530" cy="430887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dirty="0" smtClean="0">
                <a:latin typeface="Agency FB" panose="020B0503020202020204" pitchFamily="34" charset="0"/>
              </a:rPr>
              <a:t>Damascus</a:t>
            </a:r>
            <a:endParaRPr lang="en-US" altLang="en-US" sz="1200" dirty="0">
              <a:latin typeface="Agency FB" panose="020B0503020202020204" pitchFamily="34" charset="0"/>
            </a:endParaRPr>
          </a:p>
          <a:p>
            <a:pPr algn="ctr"/>
            <a:r>
              <a:rPr lang="en-US" altLang="en-US" sz="1000" dirty="0">
                <a:solidFill>
                  <a:srgbClr val="FF0000"/>
                </a:solidFill>
              </a:rPr>
              <a:t>QCC</a:t>
            </a:r>
            <a:endParaRPr lang="en-GB" altLang="en-US" sz="1000" dirty="0">
              <a:solidFill>
                <a:srgbClr val="FF0000"/>
              </a:solidFill>
            </a:endParaRPr>
          </a:p>
        </p:txBody>
      </p: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7812360" y="4225131"/>
            <a:ext cx="912865" cy="36933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900" dirty="0" smtClean="0">
                <a:latin typeface="+mj-lt"/>
              </a:rPr>
              <a:t>IFRC Kuala Lumpur</a:t>
            </a:r>
            <a:r>
              <a:rPr lang="en-US" altLang="en-US" sz="900" dirty="0" smtClean="0">
                <a:solidFill>
                  <a:srgbClr val="FF0000"/>
                </a:solidFill>
                <a:latin typeface="+mj-lt"/>
              </a:rPr>
              <a:t> QCC</a:t>
            </a:r>
            <a:endParaRPr lang="en-GB" altLang="en-US" sz="9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8182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061" y="147896"/>
            <a:ext cx="9144000" cy="33340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ctr"/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640826" y="592625"/>
            <a:ext cx="6251654" cy="607673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306" y="72879"/>
            <a:ext cx="3612410" cy="27093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164" y="2866978"/>
            <a:ext cx="3286845" cy="17239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44008" y="124510"/>
            <a:ext cx="43730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u="sng" dirty="0" smtClean="0"/>
              <a:t>Training session UNHCR Nairobi and Dubai.</a:t>
            </a:r>
            <a:endParaRPr lang="en-GB" sz="24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3353" y="1207435"/>
            <a:ext cx="4799240" cy="31495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164" y="4646563"/>
            <a:ext cx="859155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061" y="147896"/>
            <a:ext cx="9144000" cy="33340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ctr"/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640826" y="592625"/>
            <a:ext cx="6251654" cy="607673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3347864" y="5603"/>
            <a:ext cx="5794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u="sng" dirty="0" smtClean="0"/>
              <a:t>Training session IFRC Kuala Lumpur.</a:t>
            </a:r>
            <a:endParaRPr lang="en-GB" sz="24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725000"/>
            <a:ext cx="4350728" cy="2445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993" y="3645024"/>
            <a:ext cx="5235960" cy="2942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55" y="694164"/>
            <a:ext cx="3205909" cy="587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2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043608" y="4077072"/>
            <a:ext cx="6853238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8" tIns="45630" rIns="91258" bIns="45630" anchor="ctr"/>
          <a:lstStyle/>
          <a:p>
            <a:pPr marL="547688" indent="-547688" algn="just" defTabSz="820738">
              <a:defRPr/>
            </a:pPr>
            <a:r>
              <a:rPr lang="en-GB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Thank </a:t>
            </a:r>
            <a:r>
              <a:rPr lang="en-GB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you </a:t>
            </a:r>
          </a:p>
          <a:p>
            <a:pPr marL="547688" indent="-547688" algn="just" defTabSz="820738">
              <a:defRPr/>
            </a:pPr>
            <a:endParaRPr lang="en-GB" sz="36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547688" indent="-547688" algn="just" defTabSz="820738">
              <a:defRPr/>
            </a:pPr>
            <a:r>
              <a:rPr lang="en-GB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or F02 En">
  <a:themeElements>
    <a:clrScheme name="Color F02 En 1">
      <a:dk1>
        <a:srgbClr val="EAEAEA"/>
      </a:dk1>
      <a:lt1>
        <a:srgbClr val="FFFFFF"/>
      </a:lt1>
      <a:dk2>
        <a:srgbClr val="000000"/>
      </a:dk2>
      <a:lt2>
        <a:srgbClr val="1C1C1C"/>
      </a:lt2>
      <a:accent1>
        <a:srgbClr val="CAB38F"/>
      </a:accent1>
      <a:accent2>
        <a:srgbClr val="776241"/>
      </a:accent2>
      <a:accent3>
        <a:srgbClr val="FFFFFF"/>
      </a:accent3>
      <a:accent4>
        <a:srgbClr val="C8C8C8"/>
      </a:accent4>
      <a:accent5>
        <a:srgbClr val="E1D6C6"/>
      </a:accent5>
      <a:accent6>
        <a:srgbClr val="6B583A"/>
      </a:accent6>
      <a:hlink>
        <a:srgbClr val="A4885A"/>
      </a:hlink>
      <a:folHlink>
        <a:srgbClr val="4C3D24"/>
      </a:folHlink>
    </a:clrScheme>
    <a:fontScheme name="Color F02 E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Color F02 En 1">
        <a:dk1>
          <a:srgbClr val="EAEAEA"/>
        </a:dk1>
        <a:lt1>
          <a:srgbClr val="FFFFFF"/>
        </a:lt1>
        <a:dk2>
          <a:srgbClr val="000000"/>
        </a:dk2>
        <a:lt2>
          <a:srgbClr val="1C1C1C"/>
        </a:lt2>
        <a:accent1>
          <a:srgbClr val="CAB38F"/>
        </a:accent1>
        <a:accent2>
          <a:srgbClr val="776241"/>
        </a:accent2>
        <a:accent3>
          <a:srgbClr val="FFFFFF"/>
        </a:accent3>
        <a:accent4>
          <a:srgbClr val="C8C8C8"/>
        </a:accent4>
        <a:accent5>
          <a:srgbClr val="E1D6C6"/>
        </a:accent5>
        <a:accent6>
          <a:srgbClr val="6B583A"/>
        </a:accent6>
        <a:hlink>
          <a:srgbClr val="A4885A"/>
        </a:hlink>
        <a:folHlink>
          <a:srgbClr val="4C3D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ab0fa9d1-5a5a-4c9b-9c24-b67ffc5bb60f" ContentTypeId="0x010100F306B2604BE44180B8B82333BE64DF4E005A5CBB6C53404A16AAEA5338BA523999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CRC Team Document" ma:contentTypeID="0x010100F306B2604BE44180B8B82333BE64DF4E005A5CBB6C53404A16AAEA5338BA523999001886FB32ADC6434187AB7F52C8CC70D0" ma:contentTypeVersion="176" ma:contentTypeDescription="Upload Form" ma:contentTypeScope="" ma:versionID="97c5313b2eb23484c83d25cd5b98f532">
  <xsd:schema xmlns:xsd="http://www.w3.org/2001/XMLSchema" xmlns:xs="http://www.w3.org/2001/XMLSchema" xmlns:p="http://schemas.microsoft.com/office/2006/metadata/properties" xmlns:ns1="http://schemas.microsoft.com/sharepoint/v3" xmlns:ns2="10a20fd2-bd91-445e-9ad4-a5e7e6b212f4" xmlns:ns3="a8a2af44-4b8d-404b-a8bd-4186350a523c" xmlns:ns4="3a28af04-dd21-41f5-82a2-faa56a0d88d1" targetNamespace="http://schemas.microsoft.com/office/2006/metadata/properties" ma:root="true" ma:fieldsID="042fe777b58d0fb7f7403187d90d29db" ns1:_="" ns2:_="" ns3:_="" ns4:_="">
    <xsd:import namespace="http://schemas.microsoft.com/sharepoint/v3"/>
    <xsd:import namespace="10a20fd2-bd91-445e-9ad4-a5e7e6b212f4"/>
    <xsd:import namespace="a8a2af44-4b8d-404b-a8bd-4186350a523c"/>
    <xsd:import namespace="3a28af04-dd21-41f5-82a2-faa56a0d88d1"/>
    <xsd:element name="properties">
      <xsd:complexType>
        <xsd:sequence>
          <xsd:element name="documentManagement">
            <xsd:complexType>
              <xsd:all>
                <xsd:element ref="ns2:ICRCIMP_IsFocus" minOccurs="0"/>
                <xsd:element ref="ns3:IsIntranet" minOccurs="0"/>
                <xsd:element ref="ns3:Period_x0020_start" minOccurs="0"/>
                <xsd:element ref="ns3:Period_x0020_end" minOccurs="0"/>
                <xsd:element ref="ns2:ICRCIMP_IsRecord" minOccurs="0"/>
                <xsd:element ref="ns2:ICRCIMP_RMTransfer" minOccurs="0"/>
                <xsd:element ref="ns1:AverageRating" minOccurs="0"/>
                <xsd:element ref="ns1:RatingCount" minOccurs="0"/>
                <xsd:element ref="ns3:TaxCatchAll" minOccurs="0"/>
                <xsd:element ref="ns3:TaxCatchAllLabel" minOccurs="0"/>
                <xsd:element ref="ns4:ICRCIMP_Keyword_H" minOccurs="0"/>
                <xsd:element ref="ns4:ICRCIMP_OrganizationalAccronym_H" minOccurs="0"/>
                <xsd:element ref="ns2:ICRCIMP_Country_H" minOccurs="0"/>
                <xsd:element ref="ns2:ICRCIMP_DocumentType_H" minOccurs="0"/>
                <xsd:element ref="ns2:ICRCIMP_IHT_H" minOccurs="0"/>
                <xsd:element ref="ns2:ICRCIMP_BusinessFunction_H" minOccurs="0"/>
                <xsd:element ref="ns4:ICRCIMP_Topic_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4" nillable="true" ma:displayName="Rating (0-5)" ma:decimals="2" ma:description="Average value of all the ratings that have been submitted" ma:hidden="true" ma:internalName="AverageRating" ma:readOnly="false">
      <xsd:simpleType>
        <xsd:restriction base="dms:Number"/>
      </xsd:simpleType>
    </xsd:element>
    <xsd:element name="RatingCount" ma:index="15" nillable="true" ma:displayName="Number of Ratings" ma:decimals="0" ma:description="Number of ratings submitted" ma:hidden="true" ma:internalName="RatingCount" ma:readOnly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20fd2-bd91-445e-9ad4-a5e7e6b212f4" elementFormDefault="qualified">
    <xsd:import namespace="http://schemas.microsoft.com/office/2006/documentManagement/types"/>
    <xsd:import namespace="http://schemas.microsoft.com/office/infopath/2007/PartnerControls"/>
    <xsd:element name="ICRCIMP_IsFocus" ma:index="5" nillable="true" ma:displayName="Is Key Document" ma:default="0" ma:internalName="ICRCIMP_IsFocus">
      <xsd:simpleType>
        <xsd:restriction base="dms:Boolean"/>
      </xsd:simpleType>
    </xsd:element>
    <xsd:element name="ICRCIMP_IsRecord" ma:index="12" nillable="true" ma:displayName="Is Record" ma:default="0" ma:internalName="ICRCIMP_IsRecord">
      <xsd:simpleType>
        <xsd:restriction base="dms:Boolean"/>
      </xsd:simpleType>
    </xsd:element>
    <xsd:element name="ICRCIMP_RMTransfer" ma:index="13" nillable="true" ma:displayName="RM Transfer" ma:format="Image" ma:hidden="true" ma:internalName="ICRCIMP_RMTransfer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CRCIMP_Country_H" ma:index="26" nillable="true" ma:taxonomy="true" ma:internalName="ICRCIMP_Country_H" ma:taxonomyFieldName="ICRCIMP_Country" ma:displayName="Country" ma:readOnly="false" ma:default="" ma:fieldId="{43c356ae-dbf9-4781-9db5-36f4e2c43aa5}" ma:taxonomyMulti="true" ma:sspId="ab0fa9d1-5a5a-4c9b-9c24-b67ffc5bb60f" ma:termSetId="9e1982ce-954c-4bc3-b476-a56a519943c0" ma:anchorId="ef6172f5-22a7-44c1-85b4-1009e07f4347" ma:open="false" ma:isKeyword="false">
      <xsd:complexType>
        <xsd:sequence>
          <xsd:element ref="pc:Terms" minOccurs="0" maxOccurs="1"/>
        </xsd:sequence>
      </xsd:complexType>
    </xsd:element>
    <xsd:element name="ICRCIMP_DocumentType_H" ma:index="27" nillable="true" ma:taxonomy="true" ma:internalName="ICRCIMP_DocumentType_H" ma:taxonomyFieldName="ICRCIMP_DocumentType" ma:displayName="Document Type" ma:readOnly="false" ma:default="" ma:fieldId="{be9838ba-4f15-4a58-a832-ef14848e4da7}" ma:sspId="ab0fa9d1-5a5a-4c9b-9c24-b67ffc5bb60f" ma:termSetId="9e1982ce-954c-4bc3-b476-a56a519943c0" ma:anchorId="d4aee717-125d-40b5-a4ac-9555539d892b" ma:open="false" ma:isKeyword="false">
      <xsd:complexType>
        <xsd:sequence>
          <xsd:element ref="pc:Terms" minOccurs="0" maxOccurs="1"/>
        </xsd:sequence>
      </xsd:complexType>
    </xsd:element>
    <xsd:element name="ICRCIMP_IHT_H" ma:index="28" nillable="true" ma:taxonomy="true" ma:internalName="ICRCIMP_IHT_H" ma:taxonomyFieldName="ICRCIMP_IHT" ma:displayName="IHT" ma:readOnly="false" ma:default="" ma:fieldId="{065c2617-21f6-47e4-87f5-3c0378fecd5d}" ma:sspId="ab0fa9d1-5a5a-4c9b-9c24-b67ffc5bb60f" ma:termSetId="9e1982ce-954c-4bc3-b476-a56a519943c0" ma:anchorId="b0b0a92e-8599-45de-9f88-f18d1883a95e" ma:open="false" ma:isKeyword="false">
      <xsd:complexType>
        <xsd:sequence>
          <xsd:element ref="pc:Terms" minOccurs="0" maxOccurs="1"/>
        </xsd:sequence>
      </xsd:complexType>
    </xsd:element>
    <xsd:element name="ICRCIMP_BusinessFunction_H" ma:index="29" nillable="true" ma:taxonomy="true" ma:internalName="ICRCIMP_BusinessFunction_H" ma:taxonomyFieldName="ICRCIMP_BusinessFunction" ma:displayName="Business Function" ma:readOnly="false" ma:default="" ma:fieldId="{135f9e93-e411-4f51-a3e4-c80a6701173e}" ma:sspId="ab0fa9d1-5a5a-4c9b-9c24-b67ffc5bb60f" ma:termSetId="9e1982ce-954c-4bc3-b476-a56a519943c0" ma:anchorId="1f494b62-34d6-4855-af7c-08b76e795dc3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a2af44-4b8d-404b-a8bd-4186350a523c" elementFormDefault="qualified">
    <xsd:import namespace="http://schemas.microsoft.com/office/2006/documentManagement/types"/>
    <xsd:import namespace="http://schemas.microsoft.com/office/infopath/2007/PartnerControls"/>
    <xsd:element name="IsIntranet" ma:index="6" nillable="true" ma:displayName="Is Intranet" ma:default="0" ma:internalName="IsIntranet">
      <xsd:simpleType>
        <xsd:restriction base="dms:Boolean"/>
      </xsd:simpleType>
    </xsd:element>
    <xsd:element name="Period_x0020_start" ma:index="10" nillable="true" ma:displayName="Period start" ma:default="2017-01-01T00:00:00Z" ma:format="DateOnly" ma:internalName="Period_x0020_start">
      <xsd:simpleType>
        <xsd:restriction base="dms:DateTime"/>
      </xsd:simpleType>
    </xsd:element>
    <xsd:element name="Period_x0020_end" ma:index="11" nillable="true" ma:displayName="Period end" ma:default="2017-12-31T00:00:00Z" ma:format="DateOnly" ma:internalName="Period_x0020_end">
      <xsd:simpleType>
        <xsd:restriction base="dms:DateTime"/>
      </xsd:simpleType>
    </xsd:element>
    <xsd:element name="TaxCatchAll" ma:index="22" nillable="true" ma:displayName="Taxonomy Catch All Column" ma:hidden="true" ma:list="{d4cce02c-24f6-4c80-8fdc-4f30c95c94fe}" ma:internalName="TaxCatchAll" ma:showField="CatchAllData" ma:web="8f2304f9-5a72-48d3-a3b3-e01deb771f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3" nillable="true" ma:displayName="Taxonomy Catch All Column1" ma:hidden="true" ma:list="{d4cce02c-24f6-4c80-8fdc-4f30c95c94fe}" ma:internalName="TaxCatchAllLabel" ma:readOnly="true" ma:showField="CatchAllDataLabel" ma:web="8f2304f9-5a72-48d3-a3b3-e01deb771f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28af04-dd21-41f5-82a2-faa56a0d88d1" elementFormDefault="qualified">
    <xsd:import namespace="http://schemas.microsoft.com/office/2006/documentManagement/types"/>
    <xsd:import namespace="http://schemas.microsoft.com/office/infopath/2007/PartnerControls"/>
    <xsd:element name="ICRCIMP_Keyword_H" ma:index="24" nillable="true" ma:taxonomy="true" ma:internalName="ICRCIMP_Keyword_H" ma:taxonomyFieldName="ICRCIMP_Keyword" ma:displayName="Keyword" ma:readOnly="false" ma:default="" ma:fieldId="{f27af7a6-d078-4508-aeeb-bc60d2b2a9c2}" ma:taxonomyMulti="true" ma:sspId="ab0fa9d1-5a5a-4c9b-9c24-b67ffc5bb60f" ma:termSetId="9e1982ce-954c-4bc3-b476-a56a519943c0" ma:anchorId="dc16195f-09ad-42a4-9fc8-901be5812cbf" ma:open="false" ma:isKeyword="false">
      <xsd:complexType>
        <xsd:sequence>
          <xsd:element ref="pc:Terms" minOccurs="0" maxOccurs="1"/>
        </xsd:sequence>
      </xsd:complexType>
    </xsd:element>
    <xsd:element name="ICRCIMP_OrganizationalAccronym_H" ma:index="25" nillable="true" ma:taxonomy="true" ma:internalName="ICRCIMP_OrganizationalAccronym_H" ma:taxonomyFieldName="ICRCIMP_OrganizationalAccronym" ma:displayName="Organizational Acronym" ma:readOnly="false" ma:default="" ma:fieldId="{7ccf5c89-e992-4c56-8c3d-f080454b7083}" ma:sspId="ab0fa9d1-5a5a-4c9b-9c24-b67ffc5bb60f" ma:termSetId="9e1982ce-954c-4bc3-b476-a56a519943c0" ma:anchorId="63380a77-9e03-450d-9a07-fe8456eb1d4e" ma:open="false" ma:isKeyword="false">
      <xsd:complexType>
        <xsd:sequence>
          <xsd:element ref="pc:Terms" minOccurs="0" maxOccurs="1"/>
        </xsd:sequence>
      </xsd:complexType>
    </xsd:element>
    <xsd:element name="ICRCIMP_Topic_H" ma:index="30" nillable="true" ma:taxonomy="true" ma:internalName="ICRCIMP_Topic_H" ma:taxonomyFieldName="Key_x0020_Issues" ma:displayName="Key Issue" ma:readOnly="false" ma:default="" ma:fieldId="{3c075bcb-7e07-4d9c-acf9-7529be614bbf}" ma:taxonomyMulti="true" ma:sspId="ab0fa9d1-5a5a-4c9b-9c24-b67ffc5bb60f" ma:termSetId="9e1982ce-954c-4bc3-b476-a56a519943c0" ma:anchorId="a8ad2310-98ac-4bbe-9c4d-0a57da7951af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Summa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RCIMP_DocumentType_H xmlns="10a20fd2-bd91-445e-9ad4-a5e7e6b212f4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7ffa6903-4a6e-4c70-8f5c-101a463ec6d0</TermId>
        </TermInfo>
      </Terms>
    </ICRCIMP_DocumentType_H>
    <Period_x0020_start xmlns="a8a2af44-4b8d-404b-a8bd-4186350a523c">2015-12-31T23:00:00+00:00</Period_x0020_start>
    <ICRCIMP_IsFocus xmlns="10a20fd2-bd91-445e-9ad4-a5e7e6b212f4">false</ICRCIMP_IsFocus>
    <TaxCatchAll xmlns="a8a2af44-4b8d-404b-a8bd-4186350a523c">
      <Value>321</Value>
      <Value>317</Value>
      <Value>392</Value>
      <Value>519</Value>
      <Value>280</Value>
      <Value>290</Value>
    </TaxCatchAll>
    <ICRCIMP_IHT_H xmlns="10a20fd2-bd91-445e-9ad4-a5e7e6b212f4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23eb6094-56fc-4ad4-8ae2-cf1575a694f0</TermId>
        </TermInfo>
      </Terms>
    </ICRCIMP_IHT_H>
    <IsIntranet xmlns="a8a2af44-4b8d-404b-a8bd-4186350a523c">false</IsIntranet>
    <ICRCIMP_Keyword_H xmlns="3a28af04-dd21-41f5-82a2-faa56a0d88d1">
      <Terms xmlns="http://schemas.microsoft.com/office/infopath/2007/PartnerControls">
        <TermInfo xmlns="http://schemas.microsoft.com/office/infopath/2007/PartnerControls">
          <TermName xmlns="http://schemas.microsoft.com/office/infopath/2007/PartnerControls">Quality management</TermName>
          <TermId xmlns="http://schemas.microsoft.com/office/infopath/2007/PartnerControls">6ef161b8-c988-49c4-ba4f-66d020a8a815</TermId>
        </TermInfo>
      </Terms>
    </ICRCIMP_Keyword_H>
    <ICRCIMP_OrganizationalAccronym_H xmlns="3a28af04-dd21-41f5-82a2-faa56a0d88d1">
      <Terms xmlns="http://schemas.microsoft.com/office/infopath/2007/PartnerControls">
        <TermInfo xmlns="http://schemas.microsoft.com/office/infopath/2007/PartnerControls">
          <TermName xmlns="http://schemas.microsoft.com/office/infopath/2007/PartnerControls">GVA_LOG_PURCH_FD</TermName>
          <TermId xmlns="http://schemas.microsoft.com/office/infopath/2007/PartnerControls">12648092-7d4b-497e-a374-b47b8772bedf</TermId>
        </TermInfo>
      </Terms>
    </ICRCIMP_OrganizationalAccronym_H>
    <ICRCIMP_IsRecord xmlns="10a20fd2-bd91-445e-9ad4-a5e7e6b212f4">false</ICRCIMP_IsRecord>
    <RatingCount xmlns="http://schemas.microsoft.com/sharepoint/v3" xsi:nil="true"/>
    <ICRCIMP_Country_H xmlns="10a20fd2-bd91-445e-9ad4-a5e7e6b212f4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 Country</TermName>
          <TermId xmlns="http://schemas.microsoft.com/office/infopath/2007/PartnerControls">1f55df4f-c103-4303-b974-426a8e7d1d06</TermId>
        </TermInfo>
      </Terms>
    </ICRCIMP_Country_H>
    <ICRCIMP_Topic_H xmlns="3a28af04-dd21-41f5-82a2-faa56a0d88d1">
      <Terms xmlns="http://schemas.microsoft.com/office/infopath/2007/PartnerControls"/>
    </ICRCIMP_Topic_H>
    <ICRCIMP_RMTransfer xmlns="10a20fd2-bd91-445e-9ad4-a5e7e6b212f4">
      <Url xsi:nil="true"/>
      <Description xsi:nil="true"/>
    </ICRCIMP_RMTransfer>
    <AverageRating xmlns="http://schemas.microsoft.com/sharepoint/v3" xsi:nil="true"/>
    <Period_x0020_end xmlns="a8a2af44-4b8d-404b-a8bd-4186350a523c">2016-12-30T23:00:00+00:00</Period_x0020_end>
    <ICRCIMP_BusinessFunction_H xmlns="10a20fd2-bd91-445e-9ad4-a5e7e6b212f4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Logistics</TermName>
          <TermId xmlns="http://schemas.microsoft.com/office/infopath/2007/PartnerControls">e56f06b6-9bf6-435a-9bbd-97509da10edb</TermId>
        </TermInfo>
      </Terms>
    </ICRCIMP_BusinessFunction_H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053242F-8162-4E98-BF72-80FD2249DA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15E450-8E09-4846-902A-FB024AB87F38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7659B946-9C9A-4FCB-B417-2F83AD711F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0a20fd2-bd91-445e-9ad4-a5e7e6b212f4"/>
    <ds:schemaRef ds:uri="a8a2af44-4b8d-404b-a8bd-4186350a523c"/>
    <ds:schemaRef ds:uri="3a28af04-dd21-41f5-82a2-faa56a0d88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3CC0AA8-A115-4F0C-B198-836F655EE07E}">
  <ds:schemaRefs>
    <ds:schemaRef ds:uri="10a20fd2-bd91-445e-9ad4-a5e7e6b212f4"/>
    <ds:schemaRef ds:uri="http://www.w3.org/XML/1998/namespace"/>
    <ds:schemaRef ds:uri="http://schemas.microsoft.com/sharepoint/v3"/>
    <ds:schemaRef ds:uri="a8a2af44-4b8d-404b-a8bd-4186350a523c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3a28af04-dd21-41f5-82a2-faa56a0d88d1"/>
    <ds:schemaRef ds:uri="http://purl.org/dc/terms/"/>
  </ds:schemaRefs>
</ds:datastoreItem>
</file>

<file path=customXml/itemProps5.xml><?xml version="1.0" encoding="utf-8"?>
<ds:datastoreItem xmlns:ds="http://schemas.openxmlformats.org/officeDocument/2006/customXml" ds:itemID="{4CECB9F5-C2CE-494B-AEE8-B2576361A77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Color F02 En</Template>
  <TotalTime>4716</TotalTime>
  <Words>47</Words>
  <Application>Microsoft Office PowerPoint</Application>
  <PresentationFormat>On-screen Show (4:3)</PresentationFormat>
  <Paragraphs>36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Agency FB</vt:lpstr>
      <vt:lpstr>Arial</vt:lpstr>
      <vt:lpstr>Calibri</vt:lpstr>
      <vt:lpstr>Calibri Light</vt:lpstr>
      <vt:lpstr>Tahoma</vt:lpstr>
      <vt:lpstr>Times New Roman</vt:lpstr>
      <vt:lpstr>Wingdings</vt:lpstr>
      <vt:lpstr>Wingdings 3</vt:lpstr>
      <vt:lpstr>Color F02 En</vt:lpstr>
      <vt:lpstr>3_Office Theme</vt:lpstr>
      <vt:lpstr>Procurement Quality Management</vt:lpstr>
      <vt:lpstr>PowerPoint Presentation</vt:lpstr>
      <vt:lpstr>  </vt:lpstr>
      <vt:lpstr>  </vt:lpstr>
      <vt:lpstr>PowerPoint Presentation</vt:lpstr>
    </vt:vector>
  </TitlesOfParts>
  <Company>ICRC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QM Log Co seminar</dc:title>
  <dc:creator>ICRC</dc:creator>
  <cp:lastModifiedBy>Cecilia Schmölzer former Braedt</cp:lastModifiedBy>
  <cp:revision>561</cp:revision>
  <cp:lastPrinted>2016-04-07T15:31:26Z</cp:lastPrinted>
  <dcterms:created xsi:type="dcterms:W3CDTF">2012-01-19T08:40:09Z</dcterms:created>
  <dcterms:modified xsi:type="dcterms:W3CDTF">2018-06-27T18:49:38Z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0x010100F306B2604BE44180B8B82333BE64DF4E005A5CBB6C53404A16AAEA5338BA523999001886FB32ADC6434187AB7F52C8CC70D0</vt:lpwstr>
  </property>
  <property fmtid="{D5CDD505-2E9C-101B-9397-08002B2CF9AE}" pid="3" name="ICRCIMP_RMUnitInCharge_H">
    <vt:lpwstr/>
  </property>
  <property fmtid="{D5CDD505-2E9C-101B-9397-08002B2CF9AE}" pid="4" name="ICRCIMP_RMUnitInCharge">
    <vt:lpwstr/>
  </property>
  <property fmtid="{D5CDD505-2E9C-101B-9397-08002B2CF9AE}" pid="5" name="ICRCIMP_ManageAccess">
    <vt:bool>false</vt:bool>
  </property>
  <property fmtid="{D5CDD505-2E9C-101B-9397-08002B2CF9AE}" pid="6" name="_dlc_DocId">
    <vt:lpwstr>TSLOG-13-4312</vt:lpwstr>
  </property>
  <property fmtid="{D5CDD505-2E9C-101B-9397-08002B2CF9AE}" pid="7" name="_dlc_DocIdUrl">
    <vt:lpwstr>https://collab.ext.icrc.org/sites/LOG/_layouts/15/DocIdRedir.aspx?ID=TSLOG-13-4312, TSLOG-13-4312</vt:lpwstr>
  </property>
  <property fmtid="{D5CDD505-2E9C-101B-9397-08002B2CF9AE}" pid="8" name="_dlc_DocIdItemGuid">
    <vt:lpwstr>161d1da1-aee7-4942-aab3-46d9939ab156</vt:lpwstr>
  </property>
  <property fmtid="{D5CDD505-2E9C-101B-9397-08002B2CF9AE}" pid="9" name="ICRCIMP_IHT">
    <vt:lpwstr>317;#Internal|23eb6094-56fc-4ad4-8ae2-cf1575a694f0</vt:lpwstr>
  </property>
  <property fmtid="{D5CDD505-2E9C-101B-9397-08002B2CF9AE}" pid="10" name="ICRCIMP_Site_H">
    <vt:lpwstr/>
  </property>
  <property fmtid="{D5CDD505-2E9C-101B-9397-08002B2CF9AE}" pid="11" name="ICRCIMP_Country">
    <vt:lpwstr>392;#No Country|1f55df4f-c103-4303-b974-426a8e7d1d06</vt:lpwstr>
  </property>
  <property fmtid="{D5CDD505-2E9C-101B-9397-08002B2CF9AE}" pid="12" name="ICRCIMP_OrganizationalAccronym">
    <vt:lpwstr>519;#GVA_LOG_PURCH_FD|12648092-7d4b-497e-a374-b47b8772bedf</vt:lpwstr>
  </property>
  <property fmtid="{D5CDD505-2E9C-101B-9397-08002B2CF9AE}" pid="13" name="ICRCIMP_Site">
    <vt:lpwstr/>
  </property>
  <property fmtid="{D5CDD505-2E9C-101B-9397-08002B2CF9AE}" pid="14" name="ICRCIMP_DocumentType">
    <vt:lpwstr>290;#Presentation|7ffa6903-4a6e-4c70-8f5c-101a463ec6d0</vt:lpwstr>
  </property>
  <property fmtid="{D5CDD505-2E9C-101B-9397-08002B2CF9AE}" pid="15" name="Key Issues">
    <vt:lpwstr/>
  </property>
  <property fmtid="{D5CDD505-2E9C-101B-9397-08002B2CF9AE}" pid="16" name="ICRCIMP_BusinessFunction">
    <vt:lpwstr>280;#Logistics|e56f06b6-9bf6-435a-9bbd-97509da10edb</vt:lpwstr>
  </property>
  <property fmtid="{D5CDD505-2E9C-101B-9397-08002B2CF9AE}" pid="17" name="ICRCIMP_Keyword">
    <vt:lpwstr>321;#Quality management|6ef161b8-c988-49c4-ba4f-66d020a8a815</vt:lpwstr>
  </property>
</Properties>
</file>