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
  </p:notesMasterIdLst>
  <p:handoutMasterIdLst>
    <p:handoutMasterId r:id="rId12"/>
  </p:handoutMasterIdLst>
  <p:sldIdLst>
    <p:sldId id="256" r:id="rId2"/>
    <p:sldId id="263" r:id="rId3"/>
    <p:sldId id="257" r:id="rId4"/>
    <p:sldId id="265" r:id="rId5"/>
    <p:sldId id="266" r:id="rId6"/>
    <p:sldId id="267" r:id="rId7"/>
    <p:sldId id="269" r:id="rId8"/>
    <p:sldId id="270" r:id="rId9"/>
    <p:sldId id="271" r:id="rId10"/>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8">
          <p15:clr>
            <a:srgbClr val="A4A3A4"/>
          </p15:clr>
        </p15:guide>
        <p15:guide id="2" pos="216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416"/>
    <a:srgbClr val="04314C"/>
    <a:srgbClr val="459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59" autoAdjust="0"/>
    <p:restoredTop sz="91297" autoAdjust="0"/>
  </p:normalViewPr>
  <p:slideViewPr>
    <p:cSldViewPr>
      <p:cViewPr varScale="1">
        <p:scale>
          <a:sx n="66" d="100"/>
          <a:sy n="66" d="100"/>
        </p:scale>
        <p:origin x="1674" y="78"/>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3148"/>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ynren01\Documents\Actual%20Luhanske%20Map.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[Actual Luhanske Map.xlsx]Sheet2!PivotTable11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baseline="0"/>
              <a:t>Shelter Cluster partners repairs in Luhanske</a:t>
            </a:r>
          </a:p>
        </c:rich>
      </c:tx>
      <c:layout>
        <c:manualLayout>
          <c:xMode val="edge"/>
          <c:yMode val="edge"/>
          <c:x val="4.3835666375036351E-3"/>
          <c:y val="0.1139239386009682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rgbClr val="7F1416"/>
          </a:solidFill>
          <a:ln>
            <a:noFill/>
          </a:ln>
          <a:effectLst/>
        </c:spPr>
      </c:pivotFmt>
      <c:pivotFmt>
        <c:idx val="5"/>
        <c:spPr>
          <a:solidFill>
            <a:srgbClr val="E5D0D0"/>
          </a:solidFill>
          <a:ln>
            <a:noFill/>
          </a:ln>
          <a:effectLst/>
        </c:spPr>
      </c:pivotFmt>
      <c:pivotFmt>
        <c:idx val="6"/>
        <c:spPr>
          <a:solidFill>
            <a:srgbClr val="AE7273"/>
          </a:solidFill>
          <a:ln>
            <a:noFill/>
          </a:ln>
          <a:effectLst/>
        </c:spPr>
      </c:pivotFmt>
      <c:pivotFmt>
        <c:idx val="7"/>
        <c:spPr>
          <a:solidFill>
            <a:srgbClr val="994345"/>
          </a:solidFill>
          <a:ln>
            <a:noFill/>
          </a:ln>
          <a:effectLst/>
        </c:spPr>
      </c:pivotFmt>
      <c:pivotFmt>
        <c:idx val="8"/>
      </c:pivotFmt>
      <c:pivotFmt>
        <c:idx val="9"/>
      </c:pivotFmt>
      <c:pivotFmt>
        <c:idx val="10"/>
      </c:pivotFmt>
      <c:pivotFmt>
        <c:idx val="11"/>
      </c:pivotFmt>
      <c:pivotFmt>
        <c:idx val="12"/>
        <c:spPr>
          <a:solidFill>
            <a:srgbClr val="E5D0D0"/>
          </a:solidFill>
          <a:ln>
            <a:noFill/>
          </a:ln>
          <a:effectLst/>
        </c:spPr>
        <c:marker>
          <c:symbol val="none"/>
        </c:marker>
      </c:pivotFmt>
      <c:pivotFmt>
        <c:idx val="13"/>
        <c:spPr>
          <a:solidFill>
            <a:srgbClr val="AE7273"/>
          </a:solidFill>
          <a:ln>
            <a:noFill/>
          </a:ln>
          <a:effectLst/>
        </c:spPr>
        <c:marker>
          <c:symbol val="none"/>
        </c:marker>
      </c:pivotFmt>
      <c:pivotFmt>
        <c:idx val="14"/>
        <c:spPr>
          <a:solidFill>
            <a:schemeClr val="accent1"/>
          </a:solidFill>
          <a:ln>
            <a:noFill/>
          </a:ln>
          <a:effectLst/>
        </c:spPr>
        <c:marker>
          <c:symbol val="none"/>
        </c:marker>
      </c:pivotFmt>
      <c:pivotFmt>
        <c:idx val="15"/>
        <c:spPr>
          <a:solidFill>
            <a:srgbClr val="7F1416"/>
          </a:solidFill>
          <a:ln>
            <a:noFill/>
          </a:ln>
          <a:effectLst/>
        </c:spPr>
        <c:marker>
          <c:symbol val="none"/>
        </c:marker>
      </c:pivotFmt>
      <c:pivotFmt>
        <c:idx val="16"/>
        <c:spPr>
          <a:solidFill>
            <a:srgbClr val="E5D0D0"/>
          </a:solidFill>
          <a:ln>
            <a:noFill/>
          </a:ln>
          <a:effectLst/>
        </c:spPr>
        <c:marker>
          <c:symbol val="none"/>
        </c:marker>
      </c:pivotFmt>
      <c:pivotFmt>
        <c:idx val="17"/>
        <c:spPr>
          <a:solidFill>
            <a:srgbClr val="AE7273"/>
          </a:solidFill>
          <a:ln>
            <a:noFill/>
          </a:ln>
          <a:effectLst/>
        </c:spPr>
        <c:marker>
          <c:symbol val="none"/>
        </c:marker>
      </c:pivotFmt>
      <c:pivotFmt>
        <c:idx val="18"/>
        <c:spPr>
          <a:solidFill>
            <a:schemeClr val="accent1"/>
          </a:solidFill>
          <a:ln>
            <a:noFill/>
          </a:ln>
          <a:effectLst/>
        </c:spPr>
        <c:marker>
          <c:symbol val="none"/>
        </c:marker>
      </c:pivotFmt>
      <c:pivotFmt>
        <c:idx val="19"/>
        <c:spPr>
          <a:solidFill>
            <a:srgbClr val="7F1416"/>
          </a:solidFill>
          <a:ln>
            <a:noFill/>
          </a:ln>
          <a:effectLst/>
        </c:spPr>
        <c:marker>
          <c:symbol val="none"/>
        </c:marker>
      </c:pivotFmt>
      <c:pivotFmt>
        <c:idx val="20"/>
        <c:spPr>
          <a:solidFill>
            <a:srgbClr val="E5D0D0"/>
          </a:solidFill>
          <a:ln>
            <a:noFill/>
          </a:ln>
          <a:effectLst/>
        </c:spPr>
        <c:marker>
          <c:symbol val="none"/>
        </c:marker>
      </c:pivotFmt>
      <c:pivotFmt>
        <c:idx val="21"/>
        <c:spPr>
          <a:solidFill>
            <a:srgbClr val="AE7273"/>
          </a:solidFill>
          <a:ln>
            <a:noFill/>
          </a:ln>
          <a:effectLst/>
        </c:spPr>
        <c:marker>
          <c:symbol val="none"/>
        </c:marker>
      </c:pivotFmt>
      <c:pivotFmt>
        <c:idx val="22"/>
        <c:spPr>
          <a:solidFill>
            <a:schemeClr val="accent1"/>
          </a:solidFill>
          <a:ln>
            <a:noFill/>
          </a:ln>
          <a:effectLst/>
        </c:spPr>
        <c:marker>
          <c:symbol val="none"/>
        </c:marker>
      </c:pivotFmt>
      <c:pivotFmt>
        <c:idx val="23"/>
        <c:spPr>
          <a:solidFill>
            <a:srgbClr val="7F1416"/>
          </a:solidFill>
          <a:ln>
            <a:noFill/>
          </a:ln>
          <a:effectLst/>
        </c:spPr>
        <c:marker>
          <c:symbol val="none"/>
        </c:marker>
      </c:pivotFmt>
    </c:pivotFmts>
    <c:plotArea>
      <c:layout>
        <c:manualLayout>
          <c:layoutTarget val="inner"/>
          <c:xMode val="edge"/>
          <c:yMode val="edge"/>
          <c:x val="0.27013633712452612"/>
          <c:y val="0.33278381416260772"/>
          <c:w val="0.38298374161563148"/>
          <c:h val="0.49338128350291921"/>
        </c:manualLayout>
      </c:layout>
      <c:barChart>
        <c:barDir val="bar"/>
        <c:grouping val="stacked"/>
        <c:varyColors val="0"/>
        <c:ser>
          <c:idx val="0"/>
          <c:order val="0"/>
          <c:tx>
            <c:strRef>
              <c:f>Sheet2!$B$3:$B$4</c:f>
              <c:strCache>
                <c:ptCount val="1"/>
                <c:pt idx="0">
                  <c:v>Caritas</c:v>
                </c:pt>
              </c:strCache>
            </c:strRef>
          </c:tx>
          <c:spPr>
            <a:solidFill>
              <a:srgbClr val="E5D0D0"/>
            </a:solidFill>
            <a:ln>
              <a:noFill/>
            </a:ln>
            <a:effectLst/>
          </c:spPr>
          <c:invertIfNegative val="0"/>
          <c:cat>
            <c:strRef>
              <c:f>Sheet2!$A$5:$A$9</c:f>
              <c:strCache>
                <c:ptCount val="4"/>
                <c:pt idx="0">
                  <c:v>Reconstruction</c:v>
                </c:pt>
                <c:pt idx="1">
                  <c:v>Light repairs</c:v>
                </c:pt>
                <c:pt idx="2">
                  <c:v>Medium repairs</c:v>
                </c:pt>
                <c:pt idx="3">
                  <c:v>Heavy Repairs</c:v>
                </c:pt>
              </c:strCache>
            </c:strRef>
          </c:cat>
          <c:val>
            <c:numRef>
              <c:f>Sheet2!$B$5:$B$9</c:f>
              <c:numCache>
                <c:formatCode>0.00%</c:formatCode>
                <c:ptCount val="4"/>
                <c:pt idx="0">
                  <c:v>0</c:v>
                </c:pt>
                <c:pt idx="1">
                  <c:v>0.28260869565217389</c:v>
                </c:pt>
                <c:pt idx="2">
                  <c:v>0.18260869565217391</c:v>
                </c:pt>
                <c:pt idx="3">
                  <c:v>0</c:v>
                </c:pt>
              </c:numCache>
            </c:numRef>
          </c:val>
          <c:extLst>
            <c:ext xmlns:c16="http://schemas.microsoft.com/office/drawing/2014/chart" uri="{C3380CC4-5D6E-409C-BE32-E72D297353CC}">
              <c16:uniqueId val="{00000000-035E-4C3A-94BE-839FF3C21AF8}"/>
            </c:ext>
          </c:extLst>
        </c:ser>
        <c:ser>
          <c:idx val="1"/>
          <c:order val="1"/>
          <c:tx>
            <c:strRef>
              <c:f>Sheet2!$C$3:$C$4</c:f>
              <c:strCache>
                <c:ptCount val="1"/>
                <c:pt idx="0">
                  <c:v>DRC</c:v>
                </c:pt>
              </c:strCache>
            </c:strRef>
          </c:tx>
          <c:spPr>
            <a:solidFill>
              <a:srgbClr val="AE7273"/>
            </a:solidFill>
            <a:ln>
              <a:noFill/>
            </a:ln>
            <a:effectLst/>
          </c:spPr>
          <c:invertIfNegative val="0"/>
          <c:cat>
            <c:strRef>
              <c:f>Sheet2!$A$5:$A$9</c:f>
              <c:strCache>
                <c:ptCount val="4"/>
                <c:pt idx="0">
                  <c:v>Reconstruction</c:v>
                </c:pt>
                <c:pt idx="1">
                  <c:v>Light repairs</c:v>
                </c:pt>
                <c:pt idx="2">
                  <c:v>Medium repairs</c:v>
                </c:pt>
                <c:pt idx="3">
                  <c:v>Heavy Repairs</c:v>
                </c:pt>
              </c:strCache>
            </c:strRef>
          </c:cat>
          <c:val>
            <c:numRef>
              <c:f>Sheet2!$C$5:$C$9</c:f>
              <c:numCache>
                <c:formatCode>0.00%</c:formatCode>
                <c:ptCount val="4"/>
                <c:pt idx="0">
                  <c:v>0</c:v>
                </c:pt>
                <c:pt idx="1">
                  <c:v>0</c:v>
                </c:pt>
                <c:pt idx="2">
                  <c:v>0</c:v>
                </c:pt>
                <c:pt idx="3">
                  <c:v>1.3043478260869565E-2</c:v>
                </c:pt>
              </c:numCache>
            </c:numRef>
          </c:val>
          <c:extLst>
            <c:ext xmlns:c16="http://schemas.microsoft.com/office/drawing/2014/chart" uri="{C3380CC4-5D6E-409C-BE32-E72D297353CC}">
              <c16:uniqueId val="{00000001-035E-4C3A-94BE-839FF3C21AF8}"/>
            </c:ext>
          </c:extLst>
        </c:ser>
        <c:ser>
          <c:idx val="2"/>
          <c:order val="2"/>
          <c:tx>
            <c:strRef>
              <c:f>Sheet2!$D$3:$D$4</c:f>
              <c:strCache>
                <c:ptCount val="1"/>
                <c:pt idx="0">
                  <c:v>n/a</c:v>
                </c:pt>
              </c:strCache>
            </c:strRef>
          </c:tx>
          <c:spPr>
            <a:solidFill>
              <a:schemeClr val="accent3"/>
            </a:solidFill>
            <a:ln>
              <a:noFill/>
            </a:ln>
            <a:effectLst/>
          </c:spPr>
          <c:invertIfNegative val="0"/>
          <c:cat>
            <c:strRef>
              <c:f>Sheet2!$A$5:$A$9</c:f>
              <c:strCache>
                <c:ptCount val="4"/>
                <c:pt idx="0">
                  <c:v>Reconstruction</c:v>
                </c:pt>
                <c:pt idx="1">
                  <c:v>Light repairs</c:v>
                </c:pt>
                <c:pt idx="2">
                  <c:v>Medium repairs</c:v>
                </c:pt>
                <c:pt idx="3">
                  <c:v>Heavy Repairs</c:v>
                </c:pt>
              </c:strCache>
            </c:strRef>
          </c:cat>
          <c:val>
            <c:numRef>
              <c:f>Sheet2!$D$5:$D$9</c:f>
              <c:numCache>
                <c:formatCode>0.00%</c:formatCode>
                <c:ptCount val="4"/>
                <c:pt idx="0">
                  <c:v>0</c:v>
                </c:pt>
                <c:pt idx="1">
                  <c:v>0</c:v>
                </c:pt>
                <c:pt idx="2">
                  <c:v>0</c:v>
                </c:pt>
                <c:pt idx="3">
                  <c:v>4.3478260869565218E-3</c:v>
                </c:pt>
              </c:numCache>
            </c:numRef>
          </c:val>
          <c:extLst>
            <c:ext xmlns:c16="http://schemas.microsoft.com/office/drawing/2014/chart" uri="{C3380CC4-5D6E-409C-BE32-E72D297353CC}">
              <c16:uniqueId val="{00000002-035E-4C3A-94BE-839FF3C21AF8}"/>
            </c:ext>
          </c:extLst>
        </c:ser>
        <c:ser>
          <c:idx val="3"/>
          <c:order val="3"/>
          <c:tx>
            <c:strRef>
              <c:f>Sheet2!$E$3:$E$4</c:f>
              <c:strCache>
                <c:ptCount val="1"/>
                <c:pt idx="0">
                  <c:v>PIN</c:v>
                </c:pt>
              </c:strCache>
            </c:strRef>
          </c:tx>
          <c:spPr>
            <a:solidFill>
              <a:srgbClr val="7F1416"/>
            </a:solidFill>
            <a:ln>
              <a:noFill/>
            </a:ln>
            <a:effectLst/>
          </c:spPr>
          <c:invertIfNegative val="0"/>
          <c:cat>
            <c:strRef>
              <c:f>Sheet2!$A$5:$A$9</c:f>
              <c:strCache>
                <c:ptCount val="4"/>
                <c:pt idx="0">
                  <c:v>Reconstruction</c:v>
                </c:pt>
                <c:pt idx="1">
                  <c:v>Light repairs</c:v>
                </c:pt>
                <c:pt idx="2">
                  <c:v>Medium repairs</c:v>
                </c:pt>
                <c:pt idx="3">
                  <c:v>Heavy Repairs</c:v>
                </c:pt>
              </c:strCache>
            </c:strRef>
          </c:cat>
          <c:val>
            <c:numRef>
              <c:f>Sheet2!$E$5:$E$9</c:f>
              <c:numCache>
                <c:formatCode>0.00%</c:formatCode>
                <c:ptCount val="4"/>
                <c:pt idx="0">
                  <c:v>3.0434782608695653E-2</c:v>
                </c:pt>
                <c:pt idx="1">
                  <c:v>0.2</c:v>
                </c:pt>
                <c:pt idx="2">
                  <c:v>3.0434782608695653E-2</c:v>
                </c:pt>
                <c:pt idx="3">
                  <c:v>0.2565217391304348</c:v>
                </c:pt>
              </c:numCache>
            </c:numRef>
          </c:val>
          <c:extLst>
            <c:ext xmlns:c16="http://schemas.microsoft.com/office/drawing/2014/chart" uri="{C3380CC4-5D6E-409C-BE32-E72D297353CC}">
              <c16:uniqueId val="{00000003-035E-4C3A-94BE-839FF3C21AF8}"/>
            </c:ext>
          </c:extLst>
        </c:ser>
        <c:dLbls>
          <c:showLegendKey val="0"/>
          <c:showVal val="0"/>
          <c:showCatName val="0"/>
          <c:showSerName val="0"/>
          <c:showPercent val="0"/>
          <c:showBubbleSize val="0"/>
        </c:dLbls>
        <c:gapWidth val="55"/>
        <c:overlap val="100"/>
        <c:axId val="854216912"/>
        <c:axId val="854217304"/>
      </c:barChart>
      <c:catAx>
        <c:axId val="854216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54217304"/>
        <c:crosses val="autoZero"/>
        <c:auto val="1"/>
        <c:lblAlgn val="ctr"/>
        <c:lblOffset val="100"/>
        <c:noMultiLvlLbl val="0"/>
      </c:catAx>
      <c:valAx>
        <c:axId val="854217304"/>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216912"/>
        <c:crosses val="autoZero"/>
        <c:crossBetween val="between"/>
        <c:majorUnit val="0.25"/>
      </c:valAx>
      <c:spPr>
        <a:noFill/>
        <a:ln>
          <a:noFill/>
        </a:ln>
        <a:effectLst/>
      </c:spPr>
    </c:plotArea>
    <c:legend>
      <c:legendPos val="r"/>
      <c:legendEntry>
        <c:idx val="2"/>
        <c:delete val="1"/>
      </c:legendEntry>
      <c:layout>
        <c:manualLayout>
          <c:xMode val="edge"/>
          <c:yMode val="edge"/>
          <c:x val="0.76866282879812875"/>
          <c:y val="8.2594855485701973E-2"/>
          <c:w val="0.21515158236462439"/>
          <c:h val="0.87426474275953425"/>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951974-5E9C-4C11-9BAD-C4445174326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8818172-B9A5-4CFF-A9B3-8A0384DE2B6E}">
      <dgm:prSet phldrT="[Text]" custT="1"/>
      <dgm:spPr>
        <a:xfrm>
          <a:off x="5045579" y="600"/>
          <a:ext cx="1711635" cy="1711635"/>
        </a:xfrm>
        <a:prstGeom prst="ellipse">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r>
            <a:rPr lang="en-US" sz="1800" dirty="0">
              <a:solidFill>
                <a:sysClr val="window" lastClr="FFFFFF"/>
              </a:solidFill>
              <a:latin typeface="Calibri" panose="020F0502020204030204"/>
              <a:ea typeface="+mn-ea"/>
              <a:cs typeface="+mn-cs"/>
            </a:rPr>
            <a:t>Addresses from Partners and Local Authorities</a:t>
          </a:r>
        </a:p>
      </dgm:t>
    </dgm:pt>
    <dgm:pt modelId="{572FF577-2733-4862-8AAB-EF75EAA75787}" type="parTrans" cxnId="{2426D986-197A-42A5-A93A-77016949FFB2}">
      <dgm:prSet/>
      <dgm:spPr/>
      <dgm:t>
        <a:bodyPr/>
        <a:lstStyle/>
        <a:p>
          <a:endParaRPr lang="en-US" sz="1800"/>
        </a:p>
      </dgm:t>
    </dgm:pt>
    <dgm:pt modelId="{22963846-F632-4D57-B634-2752033E1F8A}" type="sibTrans" cxnId="{2426D986-197A-42A5-A93A-77016949FFB2}">
      <dgm:prSet custT="1"/>
      <dgm:spPr>
        <a:xfrm rot="2160000">
          <a:off x="6703234" y="1315615"/>
          <a:ext cx="455491" cy="577677"/>
        </a:xfrm>
        <a:prstGeom prst="rightArrow">
          <a:avLst>
            <a:gd name="adj1" fmla="val 60000"/>
            <a:gd name="adj2" fmla="val 50000"/>
          </a:avLst>
        </a:prstGeom>
        <a:solidFill>
          <a:srgbClr val="5B9BD5">
            <a:tint val="60000"/>
            <a:hueOff val="0"/>
            <a:satOff val="0"/>
            <a:lumOff val="0"/>
            <a:alphaOff val="0"/>
          </a:srgbClr>
        </a:solidFill>
        <a:ln>
          <a:noFill/>
        </a:ln>
        <a:effectLst/>
      </dgm:spPr>
      <dgm:t>
        <a:bodyPr/>
        <a:lstStyle/>
        <a:p>
          <a:endParaRPr lang="en-US" sz="1800">
            <a:solidFill>
              <a:sysClr val="window" lastClr="FFFFFF"/>
            </a:solidFill>
            <a:latin typeface="Calibri" panose="020F0502020204030204"/>
            <a:ea typeface="+mn-ea"/>
            <a:cs typeface="+mn-cs"/>
          </a:endParaRPr>
        </a:p>
      </dgm:t>
    </dgm:pt>
    <dgm:pt modelId="{BEAAAB72-4812-4DC8-9B75-CBA6EEF339CD}">
      <dgm:prSet phldrT="[Text]" custT="1"/>
      <dgm:spPr>
        <a:xfrm>
          <a:off x="7125604" y="1511827"/>
          <a:ext cx="1711635" cy="1711635"/>
        </a:xfrm>
        <a:prstGeom prst="ellipse">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r>
            <a:rPr lang="en-US" sz="1800" dirty="0">
              <a:solidFill>
                <a:sysClr val="window" lastClr="FFFFFF"/>
              </a:solidFill>
              <a:latin typeface="Calibri" panose="020F0502020204030204"/>
              <a:ea typeface="+mn-ea"/>
              <a:cs typeface="+mn-cs"/>
            </a:rPr>
            <a:t># of Registered Persons/Location of Homeowners</a:t>
          </a:r>
        </a:p>
      </dgm:t>
    </dgm:pt>
    <dgm:pt modelId="{80A6F93E-32B2-456C-A0AC-FE3421DA7ECB}" type="parTrans" cxnId="{39D915EF-DBA8-41FC-A36A-4D36F5C0A32B}">
      <dgm:prSet/>
      <dgm:spPr/>
      <dgm:t>
        <a:bodyPr/>
        <a:lstStyle/>
        <a:p>
          <a:endParaRPr lang="en-US" sz="1800"/>
        </a:p>
      </dgm:t>
    </dgm:pt>
    <dgm:pt modelId="{32021DAF-FF20-40BD-8FB7-D911B6865B1B}" type="sibTrans" cxnId="{39D915EF-DBA8-41FC-A36A-4D36F5C0A32B}">
      <dgm:prSet custT="1"/>
      <dgm:spPr>
        <a:xfrm rot="6480000">
          <a:off x="7360411" y="3289154"/>
          <a:ext cx="455491" cy="577677"/>
        </a:xfrm>
        <a:prstGeom prst="rightArrow">
          <a:avLst>
            <a:gd name="adj1" fmla="val 60000"/>
            <a:gd name="adj2" fmla="val 50000"/>
          </a:avLst>
        </a:prstGeom>
        <a:solidFill>
          <a:srgbClr val="5B9BD5">
            <a:tint val="60000"/>
            <a:hueOff val="0"/>
            <a:satOff val="0"/>
            <a:lumOff val="0"/>
            <a:alphaOff val="0"/>
          </a:srgbClr>
        </a:solidFill>
        <a:ln>
          <a:noFill/>
        </a:ln>
        <a:effectLst/>
      </dgm:spPr>
      <dgm:t>
        <a:bodyPr/>
        <a:lstStyle/>
        <a:p>
          <a:endParaRPr lang="en-US" sz="1800">
            <a:solidFill>
              <a:sysClr val="window" lastClr="FFFFFF"/>
            </a:solidFill>
            <a:latin typeface="Calibri" panose="020F0502020204030204"/>
            <a:ea typeface="+mn-ea"/>
            <a:cs typeface="+mn-cs"/>
          </a:endParaRPr>
        </a:p>
      </dgm:t>
    </dgm:pt>
    <dgm:pt modelId="{6B3DE19D-D591-4E38-9B06-162DE89D91D8}">
      <dgm:prSet phldrT="[Text]" custT="1"/>
      <dgm:spPr>
        <a:xfrm>
          <a:off x="6331105" y="3957044"/>
          <a:ext cx="1711635" cy="1711635"/>
        </a:xfrm>
        <a:prstGeom prst="ellipse">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r>
            <a:rPr lang="en-US" sz="1800" dirty="0">
              <a:solidFill>
                <a:sysClr val="window" lastClr="FFFFFF"/>
              </a:solidFill>
              <a:latin typeface="Calibri" panose="020F0502020204030204"/>
              <a:ea typeface="+mn-ea"/>
              <a:cs typeface="+mn-cs"/>
            </a:rPr>
            <a:t>Type of Damage</a:t>
          </a:r>
        </a:p>
      </dgm:t>
    </dgm:pt>
    <dgm:pt modelId="{22356770-4827-4069-945A-1C6E57739C05}" type="parTrans" cxnId="{FD19F9CD-AE76-4774-98A8-DB32F41109F4}">
      <dgm:prSet/>
      <dgm:spPr/>
      <dgm:t>
        <a:bodyPr/>
        <a:lstStyle/>
        <a:p>
          <a:endParaRPr lang="en-US" sz="1800"/>
        </a:p>
      </dgm:t>
    </dgm:pt>
    <dgm:pt modelId="{6D278AD0-5A1A-436A-ABEA-8610B9D7DC96}" type="sibTrans" cxnId="{FD19F9CD-AE76-4774-98A8-DB32F41109F4}">
      <dgm:prSet custT="1"/>
      <dgm:spPr>
        <a:xfrm rot="10800000">
          <a:off x="5686542" y="4524023"/>
          <a:ext cx="455491" cy="577677"/>
        </a:xfrm>
        <a:prstGeom prst="rightArrow">
          <a:avLst>
            <a:gd name="adj1" fmla="val 60000"/>
            <a:gd name="adj2" fmla="val 50000"/>
          </a:avLst>
        </a:prstGeom>
        <a:solidFill>
          <a:srgbClr val="5B9BD5">
            <a:tint val="60000"/>
            <a:hueOff val="0"/>
            <a:satOff val="0"/>
            <a:lumOff val="0"/>
            <a:alphaOff val="0"/>
          </a:srgbClr>
        </a:solidFill>
        <a:ln>
          <a:noFill/>
        </a:ln>
        <a:effectLst/>
      </dgm:spPr>
      <dgm:t>
        <a:bodyPr/>
        <a:lstStyle/>
        <a:p>
          <a:endParaRPr lang="en-US" sz="1800">
            <a:solidFill>
              <a:sysClr val="window" lastClr="FFFFFF"/>
            </a:solidFill>
            <a:latin typeface="Calibri" panose="020F0502020204030204"/>
            <a:ea typeface="+mn-ea"/>
            <a:cs typeface="+mn-cs"/>
          </a:endParaRPr>
        </a:p>
      </dgm:t>
    </dgm:pt>
    <dgm:pt modelId="{9C030306-BB62-46A0-B84E-E6268442EA12}">
      <dgm:prSet phldrT="[Text]" custT="1"/>
      <dgm:spPr>
        <a:xfrm>
          <a:off x="3760052" y="3957044"/>
          <a:ext cx="1711635" cy="1711635"/>
        </a:xfrm>
        <a:prstGeom prst="ellipse">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r>
            <a:rPr lang="en-US" sz="1800" dirty="0">
              <a:solidFill>
                <a:sysClr val="window" lastClr="FFFFFF"/>
              </a:solidFill>
              <a:latin typeface="Calibri" panose="020F0502020204030204"/>
              <a:ea typeface="+mn-ea"/>
              <a:cs typeface="+mn-cs"/>
            </a:rPr>
            <a:t>Modality/Construction Details</a:t>
          </a:r>
        </a:p>
      </dgm:t>
    </dgm:pt>
    <dgm:pt modelId="{9A6CE558-3FDA-44B6-97F1-AC641873C8EC}" type="parTrans" cxnId="{9C98504A-1922-424D-B961-FB49C51E7068}">
      <dgm:prSet/>
      <dgm:spPr/>
      <dgm:t>
        <a:bodyPr/>
        <a:lstStyle/>
        <a:p>
          <a:endParaRPr lang="en-US" sz="1800"/>
        </a:p>
      </dgm:t>
    </dgm:pt>
    <dgm:pt modelId="{5983E6E4-3563-4155-976F-559054590DA5}" type="sibTrans" cxnId="{9C98504A-1922-424D-B961-FB49C51E7068}">
      <dgm:prSet custT="1"/>
      <dgm:spPr>
        <a:xfrm rot="15120000">
          <a:off x="3994858" y="3313675"/>
          <a:ext cx="455491" cy="577677"/>
        </a:xfrm>
        <a:prstGeom prst="rightArrow">
          <a:avLst>
            <a:gd name="adj1" fmla="val 60000"/>
            <a:gd name="adj2" fmla="val 50000"/>
          </a:avLst>
        </a:prstGeom>
        <a:solidFill>
          <a:srgbClr val="5B9BD5">
            <a:tint val="60000"/>
            <a:hueOff val="0"/>
            <a:satOff val="0"/>
            <a:lumOff val="0"/>
            <a:alphaOff val="0"/>
          </a:srgbClr>
        </a:solidFill>
        <a:ln>
          <a:noFill/>
        </a:ln>
        <a:effectLst/>
      </dgm:spPr>
      <dgm:t>
        <a:bodyPr/>
        <a:lstStyle/>
        <a:p>
          <a:endParaRPr lang="en-US" sz="1800">
            <a:solidFill>
              <a:sysClr val="window" lastClr="FFFFFF"/>
            </a:solidFill>
            <a:latin typeface="Calibri" panose="020F0502020204030204"/>
            <a:ea typeface="+mn-ea"/>
            <a:cs typeface="+mn-cs"/>
          </a:endParaRPr>
        </a:p>
      </dgm:t>
    </dgm:pt>
    <dgm:pt modelId="{908D2354-3299-4ACC-843B-593D9ABA7FA8}">
      <dgm:prSet phldrT="[Text]" custT="1"/>
      <dgm:spPr>
        <a:xfrm>
          <a:off x="2965553" y="1511827"/>
          <a:ext cx="1711635" cy="1711635"/>
        </a:xfrm>
        <a:prstGeom prst="ellipse">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r>
            <a:rPr lang="en-US" sz="1800" dirty="0">
              <a:solidFill>
                <a:sysClr val="window" lastClr="FFFFFF"/>
              </a:solidFill>
              <a:latin typeface="Calibri" panose="020F0502020204030204"/>
              <a:ea typeface="+mn-ea"/>
              <a:cs typeface="+mn-cs"/>
            </a:rPr>
            <a:t>Verification with Municipal Authorities </a:t>
          </a:r>
        </a:p>
      </dgm:t>
    </dgm:pt>
    <dgm:pt modelId="{D21497FE-8AF8-43FB-B643-0F8320A5E98C}" type="parTrans" cxnId="{50E3DE06-9C1A-4AB9-922D-4A245E78EB92}">
      <dgm:prSet/>
      <dgm:spPr/>
      <dgm:t>
        <a:bodyPr/>
        <a:lstStyle/>
        <a:p>
          <a:endParaRPr lang="en-US" sz="1800"/>
        </a:p>
      </dgm:t>
    </dgm:pt>
    <dgm:pt modelId="{488A88B5-AFFD-40FD-AA9C-84B533E0AF4C}" type="sibTrans" cxnId="{50E3DE06-9C1A-4AB9-922D-4A245E78EB92}">
      <dgm:prSet custT="1"/>
      <dgm:spPr>
        <a:xfrm rot="19440000">
          <a:off x="4623209" y="1330770"/>
          <a:ext cx="455491" cy="577677"/>
        </a:xfrm>
        <a:prstGeom prst="rightArrow">
          <a:avLst>
            <a:gd name="adj1" fmla="val 60000"/>
            <a:gd name="adj2" fmla="val 50000"/>
          </a:avLst>
        </a:prstGeom>
        <a:solidFill>
          <a:srgbClr val="5B9BD5">
            <a:tint val="60000"/>
            <a:hueOff val="0"/>
            <a:satOff val="0"/>
            <a:lumOff val="0"/>
            <a:alphaOff val="0"/>
          </a:srgbClr>
        </a:solidFill>
        <a:ln>
          <a:noFill/>
        </a:ln>
        <a:effectLst/>
      </dgm:spPr>
      <dgm:t>
        <a:bodyPr/>
        <a:lstStyle/>
        <a:p>
          <a:endParaRPr lang="en-US" sz="1800">
            <a:solidFill>
              <a:sysClr val="window" lastClr="FFFFFF"/>
            </a:solidFill>
            <a:latin typeface="Calibri" panose="020F0502020204030204"/>
            <a:ea typeface="+mn-ea"/>
            <a:cs typeface="+mn-cs"/>
          </a:endParaRPr>
        </a:p>
      </dgm:t>
    </dgm:pt>
    <dgm:pt modelId="{77EB4DF1-4086-4644-92DF-82FAC0940941}" type="pres">
      <dgm:prSet presAssocID="{1C951974-5E9C-4C11-9BAD-C44451743267}" presName="cycle" presStyleCnt="0">
        <dgm:presLayoutVars>
          <dgm:dir/>
          <dgm:resizeHandles val="exact"/>
        </dgm:presLayoutVars>
      </dgm:prSet>
      <dgm:spPr/>
    </dgm:pt>
    <dgm:pt modelId="{C7AFB213-22C8-42B5-A69B-6A2D3A1BDC79}" type="pres">
      <dgm:prSet presAssocID="{98818172-B9A5-4CFF-A9B3-8A0384DE2B6E}" presName="node" presStyleLbl="node1" presStyleIdx="0" presStyleCnt="5" custScaleX="113353">
        <dgm:presLayoutVars>
          <dgm:bulletEnabled val="1"/>
        </dgm:presLayoutVars>
      </dgm:prSet>
      <dgm:spPr/>
    </dgm:pt>
    <dgm:pt modelId="{EFAAB5CF-E3B1-475F-B5CB-6C3F26F12212}" type="pres">
      <dgm:prSet presAssocID="{22963846-F632-4D57-B634-2752033E1F8A}" presName="sibTrans" presStyleLbl="sibTrans2D1" presStyleIdx="0" presStyleCnt="5"/>
      <dgm:spPr/>
    </dgm:pt>
    <dgm:pt modelId="{CC2AFDED-E228-483C-92FD-D4A9BC0CA3AE}" type="pres">
      <dgm:prSet presAssocID="{22963846-F632-4D57-B634-2752033E1F8A}" presName="connectorText" presStyleLbl="sibTrans2D1" presStyleIdx="0" presStyleCnt="5"/>
      <dgm:spPr/>
    </dgm:pt>
    <dgm:pt modelId="{32B3B760-4BB3-4146-AFF5-22651AF41EAB}" type="pres">
      <dgm:prSet presAssocID="{BEAAAB72-4812-4DC8-9B75-CBA6EEF339CD}" presName="node" presStyleLbl="node1" presStyleIdx="1" presStyleCnt="5" custScaleX="111235">
        <dgm:presLayoutVars>
          <dgm:bulletEnabled val="1"/>
        </dgm:presLayoutVars>
      </dgm:prSet>
      <dgm:spPr/>
    </dgm:pt>
    <dgm:pt modelId="{F8C835C7-A3AC-4109-82E2-4E01061489C1}" type="pres">
      <dgm:prSet presAssocID="{32021DAF-FF20-40BD-8FB7-D911B6865B1B}" presName="sibTrans" presStyleLbl="sibTrans2D1" presStyleIdx="1" presStyleCnt="5"/>
      <dgm:spPr/>
    </dgm:pt>
    <dgm:pt modelId="{B9D4BDF0-0BF5-4726-A583-810F3C9E710E}" type="pres">
      <dgm:prSet presAssocID="{32021DAF-FF20-40BD-8FB7-D911B6865B1B}" presName="connectorText" presStyleLbl="sibTrans2D1" presStyleIdx="1" presStyleCnt="5"/>
      <dgm:spPr/>
    </dgm:pt>
    <dgm:pt modelId="{B6069FC6-F6C9-4969-B00F-A2D5EF88B6DC}" type="pres">
      <dgm:prSet presAssocID="{6B3DE19D-D591-4E38-9B06-162DE89D91D8}" presName="node" presStyleLbl="node1" presStyleIdx="2" presStyleCnt="5">
        <dgm:presLayoutVars>
          <dgm:bulletEnabled val="1"/>
        </dgm:presLayoutVars>
      </dgm:prSet>
      <dgm:spPr/>
    </dgm:pt>
    <dgm:pt modelId="{13EEDA88-7077-4A22-B3E6-A19806D43370}" type="pres">
      <dgm:prSet presAssocID="{6D278AD0-5A1A-436A-ABEA-8610B9D7DC96}" presName="sibTrans" presStyleLbl="sibTrans2D1" presStyleIdx="2" presStyleCnt="5"/>
      <dgm:spPr/>
    </dgm:pt>
    <dgm:pt modelId="{4E713BC8-BE4F-48F8-BE5A-F3B6FF8B6D06}" type="pres">
      <dgm:prSet presAssocID="{6D278AD0-5A1A-436A-ABEA-8610B9D7DC96}" presName="connectorText" presStyleLbl="sibTrans2D1" presStyleIdx="2" presStyleCnt="5"/>
      <dgm:spPr/>
    </dgm:pt>
    <dgm:pt modelId="{AE096255-54AE-40AF-B083-7E75C982D84C}" type="pres">
      <dgm:prSet presAssocID="{9C030306-BB62-46A0-B84E-E6268442EA12}" presName="node" presStyleLbl="node1" presStyleIdx="3" presStyleCnt="5" custScaleX="96983">
        <dgm:presLayoutVars>
          <dgm:bulletEnabled val="1"/>
        </dgm:presLayoutVars>
      </dgm:prSet>
      <dgm:spPr/>
    </dgm:pt>
    <dgm:pt modelId="{C2449068-EC90-4139-BF2C-E7B7E0187BB7}" type="pres">
      <dgm:prSet presAssocID="{5983E6E4-3563-4155-976F-559054590DA5}" presName="sibTrans" presStyleLbl="sibTrans2D1" presStyleIdx="3" presStyleCnt="5"/>
      <dgm:spPr/>
    </dgm:pt>
    <dgm:pt modelId="{B3C1ABE5-B3C0-42E2-86EE-A8E37BB481D3}" type="pres">
      <dgm:prSet presAssocID="{5983E6E4-3563-4155-976F-559054590DA5}" presName="connectorText" presStyleLbl="sibTrans2D1" presStyleIdx="3" presStyleCnt="5"/>
      <dgm:spPr/>
    </dgm:pt>
    <dgm:pt modelId="{7F57F242-65CC-48D6-9F95-2B7FF9E05842}" type="pres">
      <dgm:prSet presAssocID="{908D2354-3299-4ACC-843B-593D9ABA7FA8}" presName="node" presStyleLbl="node1" presStyleIdx="4" presStyleCnt="5">
        <dgm:presLayoutVars>
          <dgm:bulletEnabled val="1"/>
        </dgm:presLayoutVars>
      </dgm:prSet>
      <dgm:spPr/>
    </dgm:pt>
    <dgm:pt modelId="{9FB89776-186E-40F5-A52E-96B6F2674E4E}" type="pres">
      <dgm:prSet presAssocID="{488A88B5-AFFD-40FD-AA9C-84B533E0AF4C}" presName="sibTrans" presStyleLbl="sibTrans2D1" presStyleIdx="4" presStyleCnt="5"/>
      <dgm:spPr/>
    </dgm:pt>
    <dgm:pt modelId="{969651A1-6532-424B-83F6-93E7EFFFF2D2}" type="pres">
      <dgm:prSet presAssocID="{488A88B5-AFFD-40FD-AA9C-84B533E0AF4C}" presName="connectorText" presStyleLbl="sibTrans2D1" presStyleIdx="4" presStyleCnt="5"/>
      <dgm:spPr/>
    </dgm:pt>
  </dgm:ptLst>
  <dgm:cxnLst>
    <dgm:cxn modelId="{50E3DE06-9C1A-4AB9-922D-4A245E78EB92}" srcId="{1C951974-5E9C-4C11-9BAD-C44451743267}" destId="{908D2354-3299-4ACC-843B-593D9ABA7FA8}" srcOrd="4" destOrd="0" parTransId="{D21497FE-8AF8-43FB-B643-0F8320A5E98C}" sibTransId="{488A88B5-AFFD-40FD-AA9C-84B533E0AF4C}"/>
    <dgm:cxn modelId="{81A56C08-3689-4DF7-A3C7-005782BA50BD}" type="presOf" srcId="{32021DAF-FF20-40BD-8FB7-D911B6865B1B}" destId="{F8C835C7-A3AC-4109-82E2-4E01061489C1}" srcOrd="0" destOrd="0" presId="urn:microsoft.com/office/officeart/2005/8/layout/cycle2"/>
    <dgm:cxn modelId="{7C7EE41C-92B5-4A06-9857-9E85EAF65B35}" type="presOf" srcId="{6B3DE19D-D591-4E38-9B06-162DE89D91D8}" destId="{B6069FC6-F6C9-4969-B00F-A2D5EF88B6DC}" srcOrd="0" destOrd="0" presId="urn:microsoft.com/office/officeart/2005/8/layout/cycle2"/>
    <dgm:cxn modelId="{42EC171E-97EF-448F-868B-E80CAC92F1D7}" type="presOf" srcId="{6D278AD0-5A1A-436A-ABEA-8610B9D7DC96}" destId="{13EEDA88-7077-4A22-B3E6-A19806D43370}" srcOrd="0" destOrd="0" presId="urn:microsoft.com/office/officeart/2005/8/layout/cycle2"/>
    <dgm:cxn modelId="{6A056D37-6722-489A-8810-65429341AC39}" type="presOf" srcId="{5983E6E4-3563-4155-976F-559054590DA5}" destId="{C2449068-EC90-4139-BF2C-E7B7E0187BB7}" srcOrd="0" destOrd="0" presId="urn:microsoft.com/office/officeart/2005/8/layout/cycle2"/>
    <dgm:cxn modelId="{9C98504A-1922-424D-B961-FB49C51E7068}" srcId="{1C951974-5E9C-4C11-9BAD-C44451743267}" destId="{9C030306-BB62-46A0-B84E-E6268442EA12}" srcOrd="3" destOrd="0" parTransId="{9A6CE558-3FDA-44B6-97F1-AC641873C8EC}" sibTransId="{5983E6E4-3563-4155-976F-559054590DA5}"/>
    <dgm:cxn modelId="{2381E36B-D17F-416A-B5E2-5FF2477BA746}" type="presOf" srcId="{488A88B5-AFFD-40FD-AA9C-84B533E0AF4C}" destId="{969651A1-6532-424B-83F6-93E7EFFFF2D2}" srcOrd="1" destOrd="0" presId="urn:microsoft.com/office/officeart/2005/8/layout/cycle2"/>
    <dgm:cxn modelId="{4599046C-3A6B-48CD-80A6-488CDD8F20DF}" type="presOf" srcId="{908D2354-3299-4ACC-843B-593D9ABA7FA8}" destId="{7F57F242-65CC-48D6-9F95-2B7FF9E05842}" srcOrd="0" destOrd="0" presId="urn:microsoft.com/office/officeart/2005/8/layout/cycle2"/>
    <dgm:cxn modelId="{A7D3CF4D-86FB-4C19-9A59-8062F9FDEE68}" type="presOf" srcId="{98818172-B9A5-4CFF-A9B3-8A0384DE2B6E}" destId="{C7AFB213-22C8-42B5-A69B-6A2D3A1BDC79}" srcOrd="0" destOrd="0" presId="urn:microsoft.com/office/officeart/2005/8/layout/cycle2"/>
    <dgm:cxn modelId="{5EF21559-84E5-4132-B63C-92CF6FB44C37}" type="presOf" srcId="{9C030306-BB62-46A0-B84E-E6268442EA12}" destId="{AE096255-54AE-40AF-B083-7E75C982D84C}" srcOrd="0" destOrd="0" presId="urn:microsoft.com/office/officeart/2005/8/layout/cycle2"/>
    <dgm:cxn modelId="{2426D986-197A-42A5-A93A-77016949FFB2}" srcId="{1C951974-5E9C-4C11-9BAD-C44451743267}" destId="{98818172-B9A5-4CFF-A9B3-8A0384DE2B6E}" srcOrd="0" destOrd="0" parTransId="{572FF577-2733-4862-8AAB-EF75EAA75787}" sibTransId="{22963846-F632-4D57-B634-2752033E1F8A}"/>
    <dgm:cxn modelId="{49EFC8A9-9D30-4F21-ACA0-07F8CE8F9A14}" type="presOf" srcId="{6D278AD0-5A1A-436A-ABEA-8610B9D7DC96}" destId="{4E713BC8-BE4F-48F8-BE5A-F3B6FF8B6D06}" srcOrd="1" destOrd="0" presId="urn:microsoft.com/office/officeart/2005/8/layout/cycle2"/>
    <dgm:cxn modelId="{3FE2C5CB-4D87-4CF3-90AD-4855A26F5034}" type="presOf" srcId="{5983E6E4-3563-4155-976F-559054590DA5}" destId="{B3C1ABE5-B3C0-42E2-86EE-A8E37BB481D3}" srcOrd="1" destOrd="0" presId="urn:microsoft.com/office/officeart/2005/8/layout/cycle2"/>
    <dgm:cxn modelId="{2B4DE1CC-8867-4A94-A2AE-ABAEEC24632D}" type="presOf" srcId="{22963846-F632-4D57-B634-2752033E1F8A}" destId="{CC2AFDED-E228-483C-92FD-D4A9BC0CA3AE}" srcOrd="1" destOrd="0" presId="urn:microsoft.com/office/officeart/2005/8/layout/cycle2"/>
    <dgm:cxn modelId="{FD19F9CD-AE76-4774-98A8-DB32F41109F4}" srcId="{1C951974-5E9C-4C11-9BAD-C44451743267}" destId="{6B3DE19D-D591-4E38-9B06-162DE89D91D8}" srcOrd="2" destOrd="0" parTransId="{22356770-4827-4069-945A-1C6E57739C05}" sibTransId="{6D278AD0-5A1A-436A-ABEA-8610B9D7DC96}"/>
    <dgm:cxn modelId="{D41A83CE-C57D-4EF7-A496-6C26BA535509}" type="presOf" srcId="{488A88B5-AFFD-40FD-AA9C-84B533E0AF4C}" destId="{9FB89776-186E-40F5-A52E-96B6F2674E4E}" srcOrd="0" destOrd="0" presId="urn:microsoft.com/office/officeart/2005/8/layout/cycle2"/>
    <dgm:cxn modelId="{7FB1A9D3-D6E8-4DB7-B113-E556552BFB40}" type="presOf" srcId="{22963846-F632-4D57-B634-2752033E1F8A}" destId="{EFAAB5CF-E3B1-475F-B5CB-6C3F26F12212}" srcOrd="0" destOrd="0" presId="urn:microsoft.com/office/officeart/2005/8/layout/cycle2"/>
    <dgm:cxn modelId="{69ADDEE0-3F9B-44F4-9F33-7DE8922FBE8F}" type="presOf" srcId="{1C951974-5E9C-4C11-9BAD-C44451743267}" destId="{77EB4DF1-4086-4644-92DF-82FAC0940941}" srcOrd="0" destOrd="0" presId="urn:microsoft.com/office/officeart/2005/8/layout/cycle2"/>
    <dgm:cxn modelId="{7040FDED-AA39-44D3-9499-CAB55BF11B10}" type="presOf" srcId="{32021DAF-FF20-40BD-8FB7-D911B6865B1B}" destId="{B9D4BDF0-0BF5-4726-A583-810F3C9E710E}" srcOrd="1" destOrd="0" presId="urn:microsoft.com/office/officeart/2005/8/layout/cycle2"/>
    <dgm:cxn modelId="{39D915EF-DBA8-41FC-A36A-4D36F5C0A32B}" srcId="{1C951974-5E9C-4C11-9BAD-C44451743267}" destId="{BEAAAB72-4812-4DC8-9B75-CBA6EEF339CD}" srcOrd="1" destOrd="0" parTransId="{80A6F93E-32B2-456C-A0AC-FE3421DA7ECB}" sibTransId="{32021DAF-FF20-40BD-8FB7-D911B6865B1B}"/>
    <dgm:cxn modelId="{5A27F2FF-FF23-420E-949B-ECE9023937DB}" type="presOf" srcId="{BEAAAB72-4812-4DC8-9B75-CBA6EEF339CD}" destId="{32B3B760-4BB3-4146-AFF5-22651AF41EAB}" srcOrd="0" destOrd="0" presId="urn:microsoft.com/office/officeart/2005/8/layout/cycle2"/>
    <dgm:cxn modelId="{5631CD87-6148-4692-849C-6BE93B82CC0B}" type="presParOf" srcId="{77EB4DF1-4086-4644-92DF-82FAC0940941}" destId="{C7AFB213-22C8-42B5-A69B-6A2D3A1BDC79}" srcOrd="0" destOrd="0" presId="urn:microsoft.com/office/officeart/2005/8/layout/cycle2"/>
    <dgm:cxn modelId="{6831BF67-5D91-4691-8DA4-41738D2C433D}" type="presParOf" srcId="{77EB4DF1-4086-4644-92DF-82FAC0940941}" destId="{EFAAB5CF-E3B1-475F-B5CB-6C3F26F12212}" srcOrd="1" destOrd="0" presId="urn:microsoft.com/office/officeart/2005/8/layout/cycle2"/>
    <dgm:cxn modelId="{E4A998F7-176B-4E6D-B67C-54DF30A521B1}" type="presParOf" srcId="{EFAAB5CF-E3B1-475F-B5CB-6C3F26F12212}" destId="{CC2AFDED-E228-483C-92FD-D4A9BC0CA3AE}" srcOrd="0" destOrd="0" presId="urn:microsoft.com/office/officeart/2005/8/layout/cycle2"/>
    <dgm:cxn modelId="{BB06F9AB-740F-444A-A9C9-1FC41392F125}" type="presParOf" srcId="{77EB4DF1-4086-4644-92DF-82FAC0940941}" destId="{32B3B760-4BB3-4146-AFF5-22651AF41EAB}" srcOrd="2" destOrd="0" presId="urn:microsoft.com/office/officeart/2005/8/layout/cycle2"/>
    <dgm:cxn modelId="{40A77DB0-C16E-4E7A-BB15-BD594578B7C5}" type="presParOf" srcId="{77EB4DF1-4086-4644-92DF-82FAC0940941}" destId="{F8C835C7-A3AC-4109-82E2-4E01061489C1}" srcOrd="3" destOrd="0" presId="urn:microsoft.com/office/officeart/2005/8/layout/cycle2"/>
    <dgm:cxn modelId="{8844F27F-C4EE-4822-AF09-1325C0B70247}" type="presParOf" srcId="{F8C835C7-A3AC-4109-82E2-4E01061489C1}" destId="{B9D4BDF0-0BF5-4726-A583-810F3C9E710E}" srcOrd="0" destOrd="0" presId="urn:microsoft.com/office/officeart/2005/8/layout/cycle2"/>
    <dgm:cxn modelId="{D7BA5D5B-CA48-4111-A624-FD22E6A2E21C}" type="presParOf" srcId="{77EB4DF1-4086-4644-92DF-82FAC0940941}" destId="{B6069FC6-F6C9-4969-B00F-A2D5EF88B6DC}" srcOrd="4" destOrd="0" presId="urn:microsoft.com/office/officeart/2005/8/layout/cycle2"/>
    <dgm:cxn modelId="{384F5C40-B783-4035-8DC4-DF05221A61B2}" type="presParOf" srcId="{77EB4DF1-4086-4644-92DF-82FAC0940941}" destId="{13EEDA88-7077-4A22-B3E6-A19806D43370}" srcOrd="5" destOrd="0" presId="urn:microsoft.com/office/officeart/2005/8/layout/cycle2"/>
    <dgm:cxn modelId="{3808FE69-55FE-4DF6-932B-26BFF292042B}" type="presParOf" srcId="{13EEDA88-7077-4A22-B3E6-A19806D43370}" destId="{4E713BC8-BE4F-48F8-BE5A-F3B6FF8B6D06}" srcOrd="0" destOrd="0" presId="urn:microsoft.com/office/officeart/2005/8/layout/cycle2"/>
    <dgm:cxn modelId="{0D515671-01C3-4FB2-81BD-32F8B27CA296}" type="presParOf" srcId="{77EB4DF1-4086-4644-92DF-82FAC0940941}" destId="{AE096255-54AE-40AF-B083-7E75C982D84C}" srcOrd="6" destOrd="0" presId="urn:microsoft.com/office/officeart/2005/8/layout/cycle2"/>
    <dgm:cxn modelId="{D4F00425-19C1-463E-AFA2-4B6E75A95E01}" type="presParOf" srcId="{77EB4DF1-4086-4644-92DF-82FAC0940941}" destId="{C2449068-EC90-4139-BF2C-E7B7E0187BB7}" srcOrd="7" destOrd="0" presId="urn:microsoft.com/office/officeart/2005/8/layout/cycle2"/>
    <dgm:cxn modelId="{25B7FCDA-B4BD-47B6-9A01-3890E905D0A4}" type="presParOf" srcId="{C2449068-EC90-4139-BF2C-E7B7E0187BB7}" destId="{B3C1ABE5-B3C0-42E2-86EE-A8E37BB481D3}" srcOrd="0" destOrd="0" presId="urn:microsoft.com/office/officeart/2005/8/layout/cycle2"/>
    <dgm:cxn modelId="{14B3AC6E-D552-4B6E-9BCD-EC28DE5572D4}" type="presParOf" srcId="{77EB4DF1-4086-4644-92DF-82FAC0940941}" destId="{7F57F242-65CC-48D6-9F95-2B7FF9E05842}" srcOrd="8" destOrd="0" presId="urn:microsoft.com/office/officeart/2005/8/layout/cycle2"/>
    <dgm:cxn modelId="{652F5F98-CB83-4144-A44C-6771B93FA033}" type="presParOf" srcId="{77EB4DF1-4086-4644-92DF-82FAC0940941}" destId="{9FB89776-186E-40F5-A52E-96B6F2674E4E}" srcOrd="9" destOrd="0" presId="urn:microsoft.com/office/officeart/2005/8/layout/cycle2"/>
    <dgm:cxn modelId="{65CBA694-4DF4-4845-9CC1-67F47D7ACA9F}" type="presParOf" srcId="{9FB89776-186E-40F5-A52E-96B6F2674E4E}" destId="{969651A1-6532-424B-83F6-93E7EFFFF2D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FB213-22C8-42B5-A69B-6A2D3A1BDC79}">
      <dsp:nvSpPr>
        <dsp:cNvPr id="0" name=""/>
        <dsp:cNvSpPr/>
      </dsp:nvSpPr>
      <dsp:spPr>
        <a:xfrm>
          <a:off x="3218802" y="1050"/>
          <a:ext cx="1676396" cy="1478916"/>
        </a:xfrm>
        <a:prstGeom prst="ellipse">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Addresses from Partners and Local Authorities</a:t>
          </a:r>
        </a:p>
      </dsp:txBody>
      <dsp:txXfrm>
        <a:off x="3464305" y="217632"/>
        <a:ext cx="1185390" cy="1045752"/>
      </dsp:txXfrm>
    </dsp:sp>
    <dsp:sp modelId="{EFAAB5CF-E3B1-475F-B5CB-6C3F26F12212}">
      <dsp:nvSpPr>
        <dsp:cNvPr id="0" name=""/>
        <dsp:cNvSpPr/>
      </dsp:nvSpPr>
      <dsp:spPr>
        <a:xfrm rot="2160000">
          <a:off x="4784143" y="1140349"/>
          <a:ext cx="333383" cy="499134"/>
        </a:xfrm>
        <a:prstGeom prst="righ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ysClr val="window" lastClr="FFFFFF"/>
            </a:solidFill>
            <a:latin typeface="Calibri" panose="020F0502020204030204"/>
            <a:ea typeface="+mn-ea"/>
            <a:cs typeface="+mn-cs"/>
          </a:endParaRPr>
        </a:p>
      </dsp:txBody>
      <dsp:txXfrm>
        <a:off x="4793694" y="1210782"/>
        <a:ext cx="233368" cy="299480"/>
      </dsp:txXfrm>
    </dsp:sp>
    <dsp:sp modelId="{32B3B760-4BB3-4146-AFF5-22651AF41EAB}">
      <dsp:nvSpPr>
        <dsp:cNvPr id="0" name=""/>
        <dsp:cNvSpPr/>
      </dsp:nvSpPr>
      <dsp:spPr>
        <a:xfrm>
          <a:off x="5030113" y="1305665"/>
          <a:ext cx="1645072" cy="1478916"/>
        </a:xfrm>
        <a:prstGeom prst="ellipse">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 of Registered Persons/Location of Homeowners</a:t>
          </a:r>
        </a:p>
      </dsp:txBody>
      <dsp:txXfrm>
        <a:off x="5271028" y="1522247"/>
        <a:ext cx="1163242" cy="1045752"/>
      </dsp:txXfrm>
    </dsp:sp>
    <dsp:sp modelId="{F8C835C7-A3AC-4109-82E2-4E01061489C1}">
      <dsp:nvSpPr>
        <dsp:cNvPr id="0" name=""/>
        <dsp:cNvSpPr/>
      </dsp:nvSpPr>
      <dsp:spPr>
        <a:xfrm rot="6480000">
          <a:off x="5317604" y="2843809"/>
          <a:ext cx="388893" cy="499134"/>
        </a:xfrm>
        <a:prstGeom prst="righ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ysClr val="window" lastClr="FFFFFF"/>
            </a:solidFill>
            <a:latin typeface="Calibri" panose="020F0502020204030204"/>
            <a:ea typeface="+mn-ea"/>
            <a:cs typeface="+mn-cs"/>
          </a:endParaRPr>
        </a:p>
      </dsp:txBody>
      <dsp:txXfrm rot="10800000">
        <a:off x="5393964" y="2888157"/>
        <a:ext cx="272225" cy="299480"/>
      </dsp:txXfrm>
    </dsp:sp>
    <dsp:sp modelId="{B6069FC6-F6C9-4969-B00F-A2D5EF88B6DC}">
      <dsp:nvSpPr>
        <dsp:cNvPr id="0" name=""/>
        <dsp:cNvSpPr/>
      </dsp:nvSpPr>
      <dsp:spPr>
        <a:xfrm>
          <a:off x="4427314" y="3416577"/>
          <a:ext cx="1478916" cy="1478916"/>
        </a:xfrm>
        <a:prstGeom prst="ellipse">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Type of Damage</a:t>
          </a:r>
        </a:p>
      </dsp:txBody>
      <dsp:txXfrm>
        <a:off x="4643896" y="3633159"/>
        <a:ext cx="1045752" cy="1045752"/>
      </dsp:txXfrm>
    </dsp:sp>
    <dsp:sp modelId="{13EEDA88-7077-4A22-B3E6-A19806D43370}">
      <dsp:nvSpPr>
        <dsp:cNvPr id="0" name=""/>
        <dsp:cNvSpPr/>
      </dsp:nvSpPr>
      <dsp:spPr>
        <a:xfrm rot="10800000">
          <a:off x="3855111" y="3906468"/>
          <a:ext cx="404356" cy="499134"/>
        </a:xfrm>
        <a:prstGeom prst="righ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ysClr val="window" lastClr="FFFFFF"/>
            </a:solidFill>
            <a:latin typeface="Calibri" panose="020F0502020204030204"/>
            <a:ea typeface="+mn-ea"/>
            <a:cs typeface="+mn-cs"/>
          </a:endParaRPr>
        </a:p>
      </dsp:txBody>
      <dsp:txXfrm rot="10800000">
        <a:off x="3976418" y="4006295"/>
        <a:ext cx="283049" cy="299480"/>
      </dsp:txXfrm>
    </dsp:sp>
    <dsp:sp modelId="{AE096255-54AE-40AF-B083-7E75C982D84C}">
      <dsp:nvSpPr>
        <dsp:cNvPr id="0" name=""/>
        <dsp:cNvSpPr/>
      </dsp:nvSpPr>
      <dsp:spPr>
        <a:xfrm>
          <a:off x="2230079" y="3416577"/>
          <a:ext cx="1434297" cy="1478916"/>
        </a:xfrm>
        <a:prstGeom prst="ellipse">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Modality/Construction Details</a:t>
          </a:r>
        </a:p>
      </dsp:txBody>
      <dsp:txXfrm>
        <a:off x="2440127" y="3633159"/>
        <a:ext cx="1014201" cy="1045752"/>
      </dsp:txXfrm>
    </dsp:sp>
    <dsp:sp modelId="{C2449068-EC90-4139-BF2C-E7B7E0187BB7}">
      <dsp:nvSpPr>
        <dsp:cNvPr id="0" name=""/>
        <dsp:cNvSpPr/>
      </dsp:nvSpPr>
      <dsp:spPr>
        <a:xfrm rot="15120000">
          <a:off x="2411221" y="2862665"/>
          <a:ext cx="393709" cy="499134"/>
        </a:xfrm>
        <a:prstGeom prst="righ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ysClr val="window" lastClr="FFFFFF"/>
            </a:solidFill>
            <a:latin typeface="Calibri" panose="020F0502020204030204"/>
            <a:ea typeface="+mn-ea"/>
            <a:cs typeface="+mn-cs"/>
          </a:endParaRPr>
        </a:p>
      </dsp:txBody>
      <dsp:txXfrm rot="10800000">
        <a:off x="2488527" y="3018658"/>
        <a:ext cx="275596" cy="299480"/>
      </dsp:txXfrm>
    </dsp:sp>
    <dsp:sp modelId="{7F57F242-65CC-48D6-9F95-2B7FF9E05842}">
      <dsp:nvSpPr>
        <dsp:cNvPr id="0" name=""/>
        <dsp:cNvSpPr/>
      </dsp:nvSpPr>
      <dsp:spPr>
        <a:xfrm>
          <a:off x="1521893" y="1305665"/>
          <a:ext cx="1478916" cy="1478916"/>
        </a:xfrm>
        <a:prstGeom prst="ellipse">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Verification with Municipal Authorities </a:t>
          </a:r>
        </a:p>
      </dsp:txBody>
      <dsp:txXfrm>
        <a:off x="1738475" y="1522247"/>
        <a:ext cx="1045752" cy="1045752"/>
      </dsp:txXfrm>
    </dsp:sp>
    <dsp:sp modelId="{9FB89776-186E-40F5-A52E-96B6F2674E4E}">
      <dsp:nvSpPr>
        <dsp:cNvPr id="0" name=""/>
        <dsp:cNvSpPr/>
      </dsp:nvSpPr>
      <dsp:spPr>
        <a:xfrm rot="19440000">
          <a:off x="2946241" y="1166970"/>
          <a:ext cx="360571" cy="499134"/>
        </a:xfrm>
        <a:prstGeom prst="righ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ysClr val="window" lastClr="FFFFFF"/>
            </a:solidFill>
            <a:latin typeface="Calibri" panose="020F0502020204030204"/>
            <a:ea typeface="+mn-ea"/>
            <a:cs typeface="+mn-cs"/>
          </a:endParaRPr>
        </a:p>
      </dsp:txBody>
      <dsp:txXfrm>
        <a:off x="2956570" y="1298588"/>
        <a:ext cx="252400" cy="29948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vl1pPr>
          </a:lstStyle>
          <a:p>
            <a:endParaRPr lang="en-GB"/>
          </a:p>
        </p:txBody>
      </p:sp>
      <p:sp>
        <p:nvSpPr>
          <p:cNvPr id="3" name="Date Placeholder 2"/>
          <p:cNvSpPr>
            <a:spLocks noGrp="1"/>
          </p:cNvSpPr>
          <p:nvPr>
            <p:ph type="dt" sz="quarter" idx="1"/>
          </p:nvPr>
        </p:nvSpPr>
        <p:spPr>
          <a:xfrm>
            <a:off x="3890008" y="0"/>
            <a:ext cx="2975928" cy="499745"/>
          </a:xfrm>
          <a:prstGeom prst="rect">
            <a:avLst/>
          </a:prstGeom>
        </p:spPr>
        <p:txBody>
          <a:bodyPr vert="horz" lIns="96350" tIns="48175" rIns="96350" bIns="48175" rtlCol="0"/>
          <a:lstStyle>
            <a:lvl1pPr algn="r">
              <a:defRPr sz="1300"/>
            </a:lvl1pPr>
          </a:lstStyle>
          <a:p>
            <a:fld id="{12381A15-447F-4DD4-BE92-B6C845C6DFBC}" type="datetimeFigureOut">
              <a:rPr lang="en-GB" smtClean="0"/>
              <a:t>02/10/2017</a:t>
            </a:fld>
            <a:endParaRPr lang="en-GB"/>
          </a:p>
        </p:txBody>
      </p:sp>
      <p:sp>
        <p:nvSpPr>
          <p:cNvPr id="4" name="Footer Placeholder 3"/>
          <p:cNvSpPr>
            <a:spLocks noGrp="1"/>
          </p:cNvSpPr>
          <p:nvPr>
            <p:ph type="ftr" sz="quarter" idx="2"/>
          </p:nvPr>
        </p:nvSpPr>
        <p:spPr>
          <a:xfrm>
            <a:off x="0" y="9493420"/>
            <a:ext cx="2975928" cy="499745"/>
          </a:xfrm>
          <a:prstGeom prst="rect">
            <a:avLst/>
          </a:prstGeom>
        </p:spPr>
        <p:txBody>
          <a:bodyPr vert="horz" lIns="96350" tIns="48175" rIns="96350" bIns="48175" rtlCol="0" anchor="b"/>
          <a:lstStyle>
            <a:lvl1pPr algn="l">
              <a:defRPr sz="1300"/>
            </a:lvl1pPr>
          </a:lstStyle>
          <a:p>
            <a:endParaRPr lang="en-GB"/>
          </a:p>
        </p:txBody>
      </p:sp>
      <p:sp>
        <p:nvSpPr>
          <p:cNvPr id="5" name="Slide Number Placeholder 4"/>
          <p:cNvSpPr>
            <a:spLocks noGrp="1"/>
          </p:cNvSpPr>
          <p:nvPr>
            <p:ph type="sldNum" sz="quarter" idx="3"/>
          </p:nvPr>
        </p:nvSpPr>
        <p:spPr>
          <a:xfrm>
            <a:off x="3890008" y="9493420"/>
            <a:ext cx="2975928" cy="499745"/>
          </a:xfrm>
          <a:prstGeom prst="rect">
            <a:avLst/>
          </a:prstGeom>
        </p:spPr>
        <p:txBody>
          <a:bodyPr vert="horz" lIns="96350" tIns="48175" rIns="96350" bIns="48175" rtlCol="0" anchor="b"/>
          <a:lstStyle>
            <a:lvl1pPr algn="r">
              <a:defRPr sz="1300"/>
            </a:lvl1pPr>
          </a:lstStyle>
          <a:p>
            <a:fld id="{6774B565-FA1E-4D79-963C-08C1D370763F}" type="slidenum">
              <a:rPr lang="en-GB" smtClean="0"/>
              <a:t>‹#›</a:t>
            </a:fld>
            <a:endParaRPr lang="en-GB"/>
          </a:p>
        </p:txBody>
      </p:sp>
    </p:spTree>
    <p:extLst>
      <p:ext uri="{BB962C8B-B14F-4D97-AF65-F5344CB8AC3E}">
        <p14:creationId xmlns:p14="http://schemas.microsoft.com/office/powerpoint/2010/main" val="2996023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vl1pPr>
          </a:lstStyle>
          <a:p>
            <a:endParaRPr lang="en-GB"/>
          </a:p>
        </p:txBody>
      </p:sp>
      <p:sp>
        <p:nvSpPr>
          <p:cNvPr id="3" name="Date Placeholder 2"/>
          <p:cNvSpPr>
            <a:spLocks noGrp="1"/>
          </p:cNvSpPr>
          <p:nvPr>
            <p:ph type="dt" idx="1"/>
          </p:nvPr>
        </p:nvSpPr>
        <p:spPr>
          <a:xfrm>
            <a:off x="3890008" y="0"/>
            <a:ext cx="2975928" cy="499745"/>
          </a:xfrm>
          <a:prstGeom prst="rect">
            <a:avLst/>
          </a:prstGeom>
        </p:spPr>
        <p:txBody>
          <a:bodyPr vert="horz" lIns="96350" tIns="48175" rIns="96350" bIns="48175" rtlCol="0"/>
          <a:lstStyle>
            <a:lvl1pPr algn="r">
              <a:defRPr sz="1300"/>
            </a:lvl1pPr>
          </a:lstStyle>
          <a:p>
            <a:fld id="{7642051B-1B52-401F-AE1C-323DF4C20EDD}" type="datetimeFigureOut">
              <a:rPr lang="en-GB" smtClean="0"/>
              <a:t>02/10/2017</a:t>
            </a:fld>
            <a:endParaRPr lang="en-GB"/>
          </a:p>
        </p:txBody>
      </p:sp>
      <p:sp>
        <p:nvSpPr>
          <p:cNvPr id="4" name="Slide Image Placeholder 3"/>
          <p:cNvSpPr>
            <a:spLocks noGrp="1" noRot="1" noChangeAspect="1"/>
          </p:cNvSpPr>
          <p:nvPr>
            <p:ph type="sldImg" idx="2"/>
          </p:nvPr>
        </p:nvSpPr>
        <p:spPr>
          <a:xfrm>
            <a:off x="935038" y="749300"/>
            <a:ext cx="4997450" cy="3748088"/>
          </a:xfrm>
          <a:prstGeom prst="rect">
            <a:avLst/>
          </a:prstGeom>
          <a:noFill/>
          <a:ln w="12700">
            <a:solidFill>
              <a:prstClr val="black"/>
            </a:solidFill>
          </a:ln>
        </p:spPr>
        <p:txBody>
          <a:bodyPr vert="horz" lIns="96350" tIns="48175" rIns="96350" bIns="48175" rtlCol="0" anchor="ctr"/>
          <a:lstStyle/>
          <a:p>
            <a:endParaRPr lang="en-GB"/>
          </a:p>
        </p:txBody>
      </p:sp>
      <p:sp>
        <p:nvSpPr>
          <p:cNvPr id="5" name="Notes Placeholder 4"/>
          <p:cNvSpPr>
            <a:spLocks noGrp="1"/>
          </p:cNvSpPr>
          <p:nvPr>
            <p:ph type="body" sz="quarter" idx="3"/>
          </p:nvPr>
        </p:nvSpPr>
        <p:spPr>
          <a:xfrm>
            <a:off x="686753" y="4747578"/>
            <a:ext cx="5494020" cy="4497705"/>
          </a:xfrm>
          <a:prstGeom prst="rect">
            <a:avLst/>
          </a:prstGeom>
        </p:spPr>
        <p:txBody>
          <a:bodyPr vert="horz" lIns="96350" tIns="48175" rIns="96350" bIns="481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3420"/>
            <a:ext cx="2975928" cy="499745"/>
          </a:xfrm>
          <a:prstGeom prst="rect">
            <a:avLst/>
          </a:prstGeom>
        </p:spPr>
        <p:txBody>
          <a:bodyPr vert="horz" lIns="96350" tIns="48175" rIns="96350" bIns="48175" rtlCol="0" anchor="b"/>
          <a:lstStyle>
            <a:lvl1pPr algn="l">
              <a:defRPr sz="1300"/>
            </a:lvl1pPr>
          </a:lstStyle>
          <a:p>
            <a:endParaRPr lang="en-GB"/>
          </a:p>
        </p:txBody>
      </p:sp>
      <p:sp>
        <p:nvSpPr>
          <p:cNvPr id="7" name="Slide Number Placeholder 6"/>
          <p:cNvSpPr>
            <a:spLocks noGrp="1"/>
          </p:cNvSpPr>
          <p:nvPr>
            <p:ph type="sldNum" sz="quarter" idx="5"/>
          </p:nvPr>
        </p:nvSpPr>
        <p:spPr>
          <a:xfrm>
            <a:off x="3890008" y="9493420"/>
            <a:ext cx="2975928" cy="499745"/>
          </a:xfrm>
          <a:prstGeom prst="rect">
            <a:avLst/>
          </a:prstGeom>
        </p:spPr>
        <p:txBody>
          <a:bodyPr vert="horz" lIns="96350" tIns="48175" rIns="96350" bIns="48175" rtlCol="0" anchor="b"/>
          <a:lstStyle>
            <a:lvl1pPr algn="r">
              <a:defRPr sz="1300"/>
            </a:lvl1pPr>
          </a:lstStyle>
          <a:p>
            <a:fld id="{712D3970-3CF0-432F-B2B8-46278E180B3C}" type="slidenum">
              <a:rPr lang="en-GB" smtClean="0"/>
              <a:t>‹#›</a:t>
            </a:fld>
            <a:endParaRPr lang="en-GB"/>
          </a:p>
        </p:txBody>
      </p:sp>
    </p:spTree>
    <p:extLst>
      <p:ext uri="{BB962C8B-B14F-4D97-AF65-F5344CB8AC3E}">
        <p14:creationId xmlns:p14="http://schemas.microsoft.com/office/powerpoint/2010/main" val="40133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4482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670176"/>
            <a:ext cx="6400800" cy="127099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268394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225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893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606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8826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9163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3214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1658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4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1170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2024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1" name="Group 30"/>
          <p:cNvGrpSpPr/>
          <p:nvPr/>
        </p:nvGrpSpPr>
        <p:grpSpPr>
          <a:xfrm>
            <a:off x="3527884" y="6298867"/>
            <a:ext cx="2088232" cy="400110"/>
            <a:chOff x="3671392" y="6341258"/>
            <a:chExt cx="1908720" cy="400110"/>
          </a:xfrm>
        </p:grpSpPr>
        <p:pic>
          <p:nvPicPr>
            <p:cNvPr id="2049" name="Picture 3" descr="Logo-smal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995936" y="6341258"/>
              <a:ext cx="158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a:ln>
                    <a:noFill/>
                  </a:ln>
                  <a:solidFill>
                    <a:srgbClr val="7F1416"/>
                  </a:solidFill>
                  <a:effectLst/>
                  <a:latin typeface="Verdana" pitchFamily="34" charset="0"/>
                  <a:ea typeface="Times New Roman" pitchFamily="18" charset="0"/>
                  <a:cs typeface="Times New Roman" pitchFamily="18" charset="0"/>
                </a:rPr>
                <a:t>Ukraine Shelter Cluster</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a:ln>
                    <a:noFill/>
                  </a:ln>
                  <a:solidFill>
                    <a:srgbClr val="7F1416"/>
                  </a:solidFill>
                  <a:effectLst/>
                  <a:latin typeface="Verdana" pitchFamily="34" charset="0"/>
                  <a:ea typeface="Times New Roman" pitchFamily="18" charset="0"/>
                  <a:cs typeface="Times New Roman" pitchFamily="18" charset="0"/>
                </a:rPr>
                <a:t>ShelterCluster.org</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a:ln>
                    <a:noFill/>
                  </a:ln>
                  <a:solidFill>
                    <a:srgbClr val="595959"/>
                  </a:solidFill>
                  <a:effectLst/>
                  <a:latin typeface="Verdana" pitchFamily="34" charset="0"/>
                  <a:ea typeface="Times New Roman" pitchFamily="18" charset="0"/>
                  <a:cs typeface="Times New Roman" pitchFamily="18" charset="0"/>
                </a:rPr>
                <a:t>Coordinating Humanitarian Shelter</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grpSp>
      <p:sp>
        <p:nvSpPr>
          <p:cNvPr id="11" name="Rectangle 10"/>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15"/>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0"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Rectangle 26"/>
          <p:cNvSpPr/>
          <p:nvPr/>
        </p:nvSpPr>
        <p:spPr>
          <a:xfrm>
            <a:off x="1836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ectangle 27"/>
          <p:cNvSpPr/>
          <p:nvPr/>
        </p:nvSpPr>
        <p:spPr>
          <a:xfrm>
            <a:off x="3672000" y="6741368"/>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Rectangle 28"/>
          <p:cNvSpPr/>
          <p:nvPr/>
        </p:nvSpPr>
        <p:spPr>
          <a:xfrm>
            <a:off x="5508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Rectangle 29"/>
          <p:cNvSpPr/>
          <p:nvPr/>
        </p:nvSpPr>
        <p:spPr>
          <a:xfrm>
            <a:off x="7326256"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481041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Shelter Cluster Damage Database</a:t>
            </a:r>
            <a:endParaRPr lang="en-GB" dirty="0"/>
          </a:p>
        </p:txBody>
      </p:sp>
    </p:spTree>
    <p:extLst>
      <p:ext uri="{BB962C8B-B14F-4D97-AF65-F5344CB8AC3E}">
        <p14:creationId xmlns:p14="http://schemas.microsoft.com/office/powerpoint/2010/main" val="217135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49" y="356618"/>
            <a:ext cx="7886700" cy="994172"/>
          </a:xfrm>
        </p:spPr>
        <p:txBody>
          <a:bodyPr/>
          <a:lstStyle/>
          <a:p>
            <a:r>
              <a:rPr lang="en-US" dirty="0"/>
              <a:t>Damage Database</a:t>
            </a:r>
            <a:endParaRPr lang="en-GB" dirty="0"/>
          </a:p>
        </p:txBody>
      </p:sp>
      <p:sp>
        <p:nvSpPr>
          <p:cNvPr id="7" name="Rectangle 6"/>
          <p:cNvSpPr/>
          <p:nvPr/>
        </p:nvSpPr>
        <p:spPr>
          <a:xfrm>
            <a:off x="5385744" y="5085106"/>
            <a:ext cx="3341557" cy="438582"/>
          </a:xfrm>
          <a:prstGeom prst="rect">
            <a:avLst/>
          </a:prstGeom>
          <a:noFill/>
        </p:spPr>
        <p:txBody>
          <a:bodyPr wrap="none" lIns="68580" tIns="34290" rIns="68580" bIns="34290">
            <a:spAutoFit/>
          </a:bodyPr>
          <a:lstStyle/>
          <a:p>
            <a:pPr algn="ctr"/>
            <a:r>
              <a:rPr lang="en-US" sz="2400" dirty="0">
                <a:ln w="0"/>
                <a:solidFill>
                  <a:schemeClr val="accent1">
                    <a:lumMod val="50000"/>
                  </a:schemeClr>
                </a:solidFill>
                <a:effectLst>
                  <a:outerShdw blurRad="38100" dist="25400" dir="5400000" algn="ctr" rotWithShape="0">
                    <a:srgbClr val="6E747A">
                      <a:alpha val="43000"/>
                    </a:srgbClr>
                  </a:outerShdw>
                </a:effectLst>
              </a:rPr>
              <a:t>Referrals from authorities</a:t>
            </a:r>
          </a:p>
        </p:txBody>
      </p:sp>
      <p:sp>
        <p:nvSpPr>
          <p:cNvPr id="12" name="Rectangle 11"/>
          <p:cNvSpPr/>
          <p:nvPr/>
        </p:nvSpPr>
        <p:spPr>
          <a:xfrm>
            <a:off x="1103802" y="5194927"/>
            <a:ext cx="2979964" cy="438582"/>
          </a:xfrm>
          <a:prstGeom prst="rect">
            <a:avLst/>
          </a:prstGeom>
          <a:noFill/>
        </p:spPr>
        <p:txBody>
          <a:bodyPr wrap="square" lIns="68580" tIns="34290" rIns="68580" bIns="34290">
            <a:spAutoFit/>
          </a:bodyPr>
          <a:lstStyle/>
          <a:p>
            <a:pPr algn="ctr"/>
            <a:r>
              <a:rPr lang="en-US" sz="2400" dirty="0">
                <a:ln w="0"/>
                <a:solidFill>
                  <a:srgbClr val="7F1416"/>
                </a:solidFill>
                <a:effectLst>
                  <a:outerShdw blurRad="38100" dist="25400" dir="5400000" algn="ctr" rotWithShape="0">
                    <a:srgbClr val="6E747A">
                      <a:alpha val="43000"/>
                    </a:srgbClr>
                  </a:outerShdw>
                </a:effectLst>
              </a:rPr>
              <a:t>Data Cleaning</a:t>
            </a:r>
          </a:p>
        </p:txBody>
      </p:sp>
      <p:sp>
        <p:nvSpPr>
          <p:cNvPr id="14" name="Rectangle 13"/>
          <p:cNvSpPr/>
          <p:nvPr/>
        </p:nvSpPr>
        <p:spPr>
          <a:xfrm>
            <a:off x="3599223" y="1806935"/>
            <a:ext cx="2410097" cy="438582"/>
          </a:xfrm>
          <a:prstGeom prst="rect">
            <a:avLst/>
          </a:prstGeom>
          <a:noFill/>
        </p:spPr>
        <p:txBody>
          <a:bodyPr wrap="square" lIns="68580" tIns="34290" rIns="68580" bIns="34290">
            <a:spAutoFit/>
          </a:bodyPr>
          <a:lstStyle/>
          <a:p>
            <a:pPr algn="ctr"/>
            <a:r>
              <a:rPr lang="en-US" sz="2400" dirty="0">
                <a:ln w="0"/>
                <a:solidFill>
                  <a:srgbClr val="7F1416"/>
                </a:solidFill>
                <a:effectLst>
                  <a:outerShdw blurRad="38100" dist="25400" dir="5400000" algn="ctr" rotWithShape="0">
                    <a:srgbClr val="6E747A">
                      <a:alpha val="43000"/>
                    </a:srgbClr>
                  </a:outerShdw>
                </a:effectLst>
              </a:rPr>
              <a:t>Planning</a:t>
            </a:r>
            <a:r>
              <a:rPr lang="en-US" sz="2400" dirty="0">
                <a:ln w="0"/>
                <a:solidFill>
                  <a:schemeClr val="accent1"/>
                </a:solidFill>
                <a:effectLst>
                  <a:outerShdw blurRad="38100" dist="25400" dir="5400000" algn="ctr" rotWithShape="0">
                    <a:srgbClr val="6E747A">
                      <a:alpha val="43000"/>
                    </a:srgbClr>
                  </a:outerShdw>
                </a:effectLst>
              </a:rPr>
              <a:t> </a:t>
            </a:r>
          </a:p>
        </p:txBody>
      </p:sp>
      <p:sp>
        <p:nvSpPr>
          <p:cNvPr id="15" name="Rectangle 14"/>
          <p:cNvSpPr/>
          <p:nvPr/>
        </p:nvSpPr>
        <p:spPr>
          <a:xfrm>
            <a:off x="6233838" y="3426349"/>
            <a:ext cx="2410097" cy="438582"/>
          </a:xfrm>
          <a:prstGeom prst="rect">
            <a:avLst/>
          </a:prstGeom>
          <a:noFill/>
        </p:spPr>
        <p:txBody>
          <a:bodyPr wrap="square" lIns="68580" tIns="34290" rIns="68580" bIns="34290">
            <a:spAutoFit/>
          </a:bodyPr>
          <a:lstStyle/>
          <a:p>
            <a:pPr algn="ctr"/>
            <a:r>
              <a:rPr lang="en-US" sz="2400" dirty="0">
                <a:ln w="0"/>
                <a:solidFill>
                  <a:srgbClr val="7F1416"/>
                </a:solidFill>
                <a:effectLst>
                  <a:outerShdw blurRad="38100" dist="25400" dir="5400000" algn="ctr" rotWithShape="0">
                    <a:srgbClr val="6E747A">
                      <a:alpha val="43000"/>
                    </a:srgbClr>
                  </a:outerShdw>
                </a:effectLst>
              </a:rPr>
              <a:t>Partner Updates</a:t>
            </a:r>
          </a:p>
        </p:txBody>
      </p:sp>
      <p:sp>
        <p:nvSpPr>
          <p:cNvPr id="17" name="Down Arrow 16"/>
          <p:cNvSpPr/>
          <p:nvPr/>
        </p:nvSpPr>
        <p:spPr>
          <a:xfrm>
            <a:off x="652031" y="7161712"/>
            <a:ext cx="244929" cy="450457"/>
          </a:xfrm>
          <a:prstGeom prst="downArrow">
            <a:avLst/>
          </a:prstGeom>
          <a:solidFill>
            <a:srgbClr val="7F14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38"/>
          </a:p>
        </p:txBody>
      </p:sp>
      <p:sp>
        <p:nvSpPr>
          <p:cNvPr id="20" name="Curved Right Arrow 19"/>
          <p:cNvSpPr/>
          <p:nvPr/>
        </p:nvSpPr>
        <p:spPr>
          <a:xfrm rot="10800000" flipV="1">
            <a:off x="4653286" y="2792596"/>
            <a:ext cx="4464050" cy="2180854"/>
          </a:xfrm>
          <a:prstGeom prst="curvedRightArrow">
            <a:avLst>
              <a:gd name="adj1" fmla="val 7994"/>
              <a:gd name="adj2" fmla="val 29960"/>
              <a:gd name="adj3" fmla="val 29999"/>
            </a:avLst>
          </a:prstGeom>
          <a:gradFill>
            <a:gsLst>
              <a:gs pos="8000">
                <a:schemeClr val="accent2">
                  <a:lumMod val="50000"/>
                </a:schemeClr>
              </a:gs>
              <a:gs pos="38000">
                <a:schemeClr val="accent1">
                  <a:lumMod val="45000"/>
                  <a:lumOff val="55000"/>
                </a:schemeClr>
              </a:gs>
              <a:gs pos="72000">
                <a:schemeClr val="accent1">
                  <a:lumMod val="45000"/>
                  <a:lumOff val="55000"/>
                </a:schemeClr>
              </a:gs>
              <a:gs pos="95000">
                <a:srgbClr val="7F141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38">
              <a:solidFill>
                <a:srgbClr val="7F1416"/>
              </a:solidFill>
            </a:endParaRPr>
          </a:p>
        </p:txBody>
      </p:sp>
      <p:sp>
        <p:nvSpPr>
          <p:cNvPr id="21" name="Rectangle 20"/>
          <p:cNvSpPr/>
          <p:nvPr/>
        </p:nvSpPr>
        <p:spPr>
          <a:xfrm>
            <a:off x="998793" y="3692104"/>
            <a:ext cx="2979964" cy="438582"/>
          </a:xfrm>
          <a:prstGeom prst="rect">
            <a:avLst/>
          </a:prstGeom>
          <a:noFill/>
        </p:spPr>
        <p:txBody>
          <a:bodyPr wrap="square" lIns="68580" tIns="34290" rIns="68580" bIns="34290">
            <a:spAutoFit/>
          </a:bodyPr>
          <a:lstStyle/>
          <a:p>
            <a:pPr algn="ctr"/>
            <a:r>
              <a:rPr lang="en-US" sz="2400" dirty="0">
                <a:ln w="0"/>
                <a:solidFill>
                  <a:srgbClr val="7F1416"/>
                </a:solidFill>
                <a:effectLst>
                  <a:outerShdw blurRad="38100" dist="25400" dir="5400000" algn="ctr" rotWithShape="0">
                    <a:srgbClr val="6E747A">
                      <a:alpha val="43000"/>
                    </a:srgbClr>
                  </a:outerShdw>
                </a:effectLst>
              </a:rPr>
              <a:t>Capacity Building </a:t>
            </a:r>
          </a:p>
        </p:txBody>
      </p:sp>
      <p:sp>
        <p:nvSpPr>
          <p:cNvPr id="24" name="Rectangle 23"/>
          <p:cNvSpPr/>
          <p:nvPr/>
        </p:nvSpPr>
        <p:spPr>
          <a:xfrm>
            <a:off x="1116696" y="2250454"/>
            <a:ext cx="2410097" cy="438582"/>
          </a:xfrm>
          <a:prstGeom prst="rect">
            <a:avLst/>
          </a:prstGeom>
          <a:noFill/>
        </p:spPr>
        <p:txBody>
          <a:bodyPr wrap="square" lIns="68580" tIns="34290" rIns="68580" bIns="34290">
            <a:spAutoFit/>
          </a:bodyPr>
          <a:lstStyle/>
          <a:p>
            <a:pPr algn="ctr"/>
            <a:r>
              <a:rPr lang="en-US" sz="2400" dirty="0">
                <a:ln w="0"/>
                <a:solidFill>
                  <a:schemeClr val="accent1">
                    <a:lumMod val="50000"/>
                  </a:schemeClr>
                </a:solidFill>
                <a:effectLst>
                  <a:outerShdw blurRad="38100" dist="25400" dir="5400000" algn="ctr" rotWithShape="0">
                    <a:srgbClr val="6E747A">
                      <a:alpha val="43000"/>
                    </a:srgbClr>
                  </a:outerShdw>
                </a:effectLst>
              </a:rPr>
              <a:t>Handover</a:t>
            </a:r>
          </a:p>
        </p:txBody>
      </p:sp>
      <p:sp>
        <p:nvSpPr>
          <p:cNvPr id="25" name="Rectangle 24"/>
          <p:cNvSpPr/>
          <p:nvPr/>
        </p:nvSpPr>
        <p:spPr>
          <a:xfrm>
            <a:off x="6549799" y="2098943"/>
            <a:ext cx="2410097" cy="438582"/>
          </a:xfrm>
          <a:prstGeom prst="rect">
            <a:avLst/>
          </a:prstGeom>
          <a:noFill/>
        </p:spPr>
        <p:txBody>
          <a:bodyPr wrap="square" lIns="68580" tIns="34290" rIns="68580" bIns="34290">
            <a:spAutoFit/>
          </a:bodyPr>
          <a:lstStyle/>
          <a:p>
            <a:pPr algn="ctr"/>
            <a:r>
              <a:rPr lang="en-US" sz="2400" dirty="0">
                <a:ln w="0"/>
                <a:solidFill>
                  <a:srgbClr val="7F1416"/>
                </a:solidFill>
                <a:effectLst>
                  <a:outerShdw blurRad="38100" dist="25400" dir="5400000" algn="ctr" rotWithShape="0">
                    <a:srgbClr val="6E747A">
                      <a:alpha val="43000"/>
                    </a:srgbClr>
                  </a:outerShdw>
                </a:effectLst>
              </a:rPr>
              <a:t>Prioritization</a:t>
            </a:r>
            <a:r>
              <a:rPr lang="en-US" sz="2400" dirty="0">
                <a:ln w="0"/>
                <a:solidFill>
                  <a:schemeClr val="accent1"/>
                </a:solidFill>
                <a:effectLst>
                  <a:outerShdw blurRad="38100" dist="25400" dir="5400000" algn="ctr" rotWithShape="0">
                    <a:srgbClr val="6E747A">
                      <a:alpha val="43000"/>
                    </a:srgbClr>
                  </a:outerShdw>
                </a:effectLst>
              </a:rPr>
              <a:t> </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902" y="1513780"/>
            <a:ext cx="2304005" cy="296522"/>
          </a:xfrm>
          <a:prstGeom prst="rect">
            <a:avLst/>
          </a:prstGeom>
        </p:spPr>
      </p:pic>
      <p:pic>
        <p:nvPicPr>
          <p:cNvPr id="28" name="Picture 27" descr="C:\Users\wynren01\Pictures\download.png"/>
          <p:cNvPicPr/>
          <p:nvPr/>
        </p:nvPicPr>
        <p:blipFill>
          <a:blip r:embed="rId3">
            <a:extLst>
              <a:ext uri="{28A0092B-C50C-407E-A947-70E740481C1C}">
                <a14:useLocalDpi xmlns:a14="http://schemas.microsoft.com/office/drawing/2010/main" val="0"/>
              </a:ext>
            </a:extLst>
          </a:blip>
          <a:srcRect/>
          <a:stretch>
            <a:fillRect/>
          </a:stretch>
        </p:blipFill>
        <p:spPr bwMode="auto">
          <a:xfrm>
            <a:off x="544858" y="1254604"/>
            <a:ext cx="907869" cy="940526"/>
          </a:xfrm>
          <a:prstGeom prst="rect">
            <a:avLst/>
          </a:prstGeom>
          <a:noFill/>
          <a:ln>
            <a:noFill/>
          </a:ln>
        </p:spPr>
      </p:pic>
      <p:sp>
        <p:nvSpPr>
          <p:cNvPr id="19" name="Curved Right Arrow 18"/>
          <p:cNvSpPr/>
          <p:nvPr/>
        </p:nvSpPr>
        <p:spPr>
          <a:xfrm flipV="1">
            <a:off x="52060" y="2688091"/>
            <a:ext cx="4464050" cy="2180854"/>
          </a:xfrm>
          <a:prstGeom prst="curvedRightArrow">
            <a:avLst>
              <a:gd name="adj1" fmla="val 7994"/>
              <a:gd name="adj2" fmla="val 29960"/>
              <a:gd name="adj3" fmla="val 29999"/>
            </a:avLst>
          </a:prstGeom>
          <a:gradFill>
            <a:gsLst>
              <a:gs pos="8000">
                <a:schemeClr val="accent2">
                  <a:lumMod val="50000"/>
                </a:schemeClr>
              </a:gs>
              <a:gs pos="38000">
                <a:schemeClr val="accent1">
                  <a:lumMod val="45000"/>
                  <a:lumOff val="55000"/>
                </a:schemeClr>
              </a:gs>
              <a:gs pos="72000">
                <a:schemeClr val="accent1">
                  <a:lumMod val="45000"/>
                  <a:lumOff val="55000"/>
                </a:schemeClr>
              </a:gs>
              <a:gs pos="95000">
                <a:srgbClr val="7F141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38">
              <a:solidFill>
                <a:srgbClr val="7F1416"/>
              </a:solidFill>
            </a:endParaRPr>
          </a:p>
        </p:txBody>
      </p:sp>
    </p:spTree>
    <p:extLst>
      <p:ext uri="{BB962C8B-B14F-4D97-AF65-F5344CB8AC3E}">
        <p14:creationId xmlns:p14="http://schemas.microsoft.com/office/powerpoint/2010/main" val="2938444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Process for Reporting Damages and Repairs</a:t>
            </a:r>
            <a:endParaRPr lang="en-GB" sz="2400" dirty="0"/>
          </a:p>
        </p:txBody>
      </p:sp>
      <p:graphicFrame>
        <p:nvGraphicFramePr>
          <p:cNvPr id="4" name="Diagram 3"/>
          <p:cNvGraphicFramePr/>
          <p:nvPr>
            <p:extLst>
              <p:ext uri="{D42A27DB-BD31-4B8C-83A1-F6EECF244321}">
                <p14:modId xmlns:p14="http://schemas.microsoft.com/office/powerpoint/2010/main" val="70943524"/>
              </p:ext>
            </p:extLst>
          </p:nvPr>
        </p:nvGraphicFramePr>
        <p:xfrm>
          <a:off x="447564" y="1170856"/>
          <a:ext cx="819708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707904" y="2780928"/>
            <a:ext cx="1676400" cy="1676400"/>
          </a:xfrm>
          <a:prstGeom prst="rect">
            <a:avLst/>
          </a:prstGeom>
        </p:spPr>
      </p:pic>
    </p:spTree>
    <p:extLst>
      <p:ext uri="{BB962C8B-B14F-4D97-AF65-F5344CB8AC3E}">
        <p14:creationId xmlns:p14="http://schemas.microsoft.com/office/powerpoint/2010/main" val="1168494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500" y="274639"/>
            <a:ext cx="4248692" cy="490066"/>
          </a:xfrm>
        </p:spPr>
        <p:txBody>
          <a:bodyPr>
            <a:normAutofit fontScale="90000"/>
          </a:bodyPr>
          <a:lstStyle/>
          <a:p>
            <a:r>
              <a:rPr lang="en-GB" sz="1800" dirty="0"/>
              <a:t>Technical Note on Damage assessment</a:t>
            </a:r>
          </a:p>
        </p:txBody>
      </p:sp>
      <p:grpSp>
        <p:nvGrpSpPr>
          <p:cNvPr id="4" name="Group 3"/>
          <p:cNvGrpSpPr/>
          <p:nvPr/>
        </p:nvGrpSpPr>
        <p:grpSpPr>
          <a:xfrm>
            <a:off x="251520" y="777306"/>
            <a:ext cx="2808312" cy="2363662"/>
            <a:chOff x="0" y="0"/>
            <a:chExt cx="3057525" cy="3057525"/>
          </a:xfrm>
        </p:grpSpPr>
        <p:sp>
          <p:nvSpPr>
            <p:cNvPr id="5" name="Oval 4"/>
            <p:cNvSpPr/>
            <p:nvPr/>
          </p:nvSpPr>
          <p:spPr>
            <a:xfrm>
              <a:off x="0" y="0"/>
              <a:ext cx="3057525" cy="3057525"/>
            </a:xfrm>
            <a:prstGeom prst="ellipse">
              <a:avLst/>
            </a:prstGeom>
            <a:noFill/>
            <a:ln w="38100">
              <a:solidFill>
                <a:srgbClr val="7A161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5"/>
            <p:cNvGrpSpPr/>
            <p:nvPr/>
          </p:nvGrpSpPr>
          <p:grpSpPr>
            <a:xfrm>
              <a:off x="76200" y="523875"/>
              <a:ext cx="2937510" cy="2175510"/>
              <a:chOff x="0" y="0"/>
              <a:chExt cx="2937510" cy="2175510"/>
            </a:xfrm>
          </p:grpSpPr>
          <p:sp>
            <p:nvSpPr>
              <p:cNvPr id="7" name="Oval 6"/>
              <p:cNvSpPr/>
              <p:nvPr/>
            </p:nvSpPr>
            <p:spPr>
              <a:xfrm>
                <a:off x="762000" y="0"/>
                <a:ext cx="2175510" cy="2175510"/>
              </a:xfrm>
              <a:prstGeom prst="ellipse">
                <a:avLst/>
              </a:prstGeom>
              <a:solidFill>
                <a:srgbClr val="1687CB">
                  <a:alpha val="20000"/>
                </a:srgbClr>
              </a:solidFill>
              <a:ln w="38100">
                <a:solidFill>
                  <a:srgbClr val="1687CB">
                    <a:alpha val="50196"/>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p:cNvSpPr/>
              <p:nvPr/>
            </p:nvSpPr>
            <p:spPr>
              <a:xfrm>
                <a:off x="0" y="0"/>
                <a:ext cx="2156460" cy="2156460"/>
              </a:xfrm>
              <a:prstGeom prst="ellipse">
                <a:avLst/>
              </a:prstGeom>
              <a:solidFill>
                <a:srgbClr val="FFB100">
                  <a:alpha val="20000"/>
                </a:srgbClr>
              </a:solidFill>
              <a:ln w="38100">
                <a:solidFill>
                  <a:srgbClr val="FFB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p:cNvSpPr/>
              <p:nvPr/>
            </p:nvSpPr>
            <p:spPr>
              <a:xfrm>
                <a:off x="1247775" y="276225"/>
                <a:ext cx="1630045" cy="1630045"/>
              </a:xfrm>
              <a:prstGeom prst="ellipse">
                <a:avLst/>
              </a:prstGeom>
              <a:solidFill>
                <a:srgbClr val="1687CB">
                  <a:alpha val="20000"/>
                </a:srgbClr>
              </a:solidFill>
              <a:ln w="38100">
                <a:solidFill>
                  <a:srgbClr val="1687C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 Box 2"/>
              <p:cNvSpPr txBox="1">
                <a:spLocks noChangeArrowheads="1"/>
              </p:cNvSpPr>
              <p:nvPr/>
            </p:nvSpPr>
            <p:spPr bwMode="auto">
              <a:xfrm>
                <a:off x="1457325" y="687927"/>
                <a:ext cx="304800" cy="581025"/>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400" b="1" i="0" u="none" strike="noStrike" kern="1200" cap="none" spc="0" normalizeH="0" baseline="0" noProof="0">
                    <a:ln>
                      <a:noFill/>
                    </a:ln>
                    <a:solidFill>
                      <a:prstClr val="black"/>
                    </a:solidFill>
                    <a:effectLst/>
                    <a:uLnTx/>
                    <a:uFillTx/>
                    <a:latin typeface="Arial Rounded MT Bold" panose="020F0704030504030204" pitchFamily="34" charset="0"/>
                    <a:ea typeface="Calibri" panose="020F0502020204030204" pitchFamily="34" charset="0"/>
                    <a:cs typeface="Aharoni"/>
                  </a:rPr>
                  <a:t>1</a:t>
                </a:r>
                <a:endParaRPr kumimoji="0" lang="en-GB"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1" name="Text Box 6"/>
          <p:cNvSpPr txBox="1"/>
          <p:nvPr/>
        </p:nvSpPr>
        <p:spPr>
          <a:xfrm>
            <a:off x="251520" y="3182374"/>
            <a:ext cx="3148562" cy="3420938"/>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Figure 1 Scheme representing main screening layers.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7A1614"/>
                </a:solidFill>
                <a:effectLst/>
                <a:uLnTx/>
                <a:uFillTx/>
                <a:latin typeface="Calibri" panose="020F0502020204030204" pitchFamily="34" charset="0"/>
                <a:ea typeface="Calibri" panose="020F0502020204030204" pitchFamily="34" charset="0"/>
                <a:cs typeface="Times New Roman" panose="02020603050405020304" pitchFamily="18" charset="0"/>
              </a:rPr>
              <a:t>In red, the total # of buildings damaged indistinctly to other factors</a:t>
            </a:r>
            <a:r>
              <a:rPr kumimoji="0" lang="en-GB" sz="1600" b="0" i="1"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FFB100"/>
                </a:solidFill>
                <a:effectLst/>
                <a:uLnTx/>
                <a:uFillTx/>
                <a:latin typeface="Calibri" panose="020F0502020204030204" pitchFamily="34" charset="0"/>
                <a:ea typeface="Calibri" panose="020F0502020204030204" pitchFamily="34" charset="0"/>
                <a:cs typeface="Times New Roman" panose="02020603050405020304" pitchFamily="18" charset="0"/>
              </a:rPr>
              <a:t>In yellow, damaged buildings still in need of repair. </a:t>
            </a:r>
            <a:endParaRPr kumimoji="0" lang="en-GB" sz="1600" b="0" i="1"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1687CB"/>
                </a:solidFill>
                <a:effectLst/>
                <a:uLnTx/>
                <a:uFillTx/>
                <a:latin typeface="Calibri" panose="020F0502020204030204" pitchFamily="34" charset="0"/>
                <a:ea typeface="Calibri" panose="020F0502020204030204" pitchFamily="34" charset="0"/>
                <a:cs typeface="Times New Roman" panose="02020603050405020304" pitchFamily="18" charset="0"/>
              </a:rPr>
              <a:t>In blue dashed line, house occupied by owner or tenant.</a:t>
            </a:r>
            <a:r>
              <a:rPr kumimoji="0" lang="en-GB" sz="1600" b="0" i="1"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1687CB"/>
                </a:solidFill>
                <a:effectLst/>
                <a:uLnTx/>
                <a:uFillTx/>
                <a:latin typeface="Calibri" panose="020F0502020204030204" pitchFamily="34" charset="0"/>
                <a:ea typeface="Calibri" panose="020F0502020204030204" pitchFamily="34" charset="0"/>
                <a:cs typeface="Times New Roman" panose="02020603050405020304" pitchFamily="18" charset="0"/>
              </a:rPr>
              <a:t>Blue plain line</a:t>
            </a:r>
            <a:r>
              <a:rPr kumimoji="0" lang="en-GB" sz="1600" b="0" i="1" u="none" strike="noStrike" kern="1200" cap="none" spc="0" normalizeH="0" baseline="0" noProof="0" dirty="0">
                <a:ln>
                  <a:noFill/>
                </a:ln>
                <a:solidFill>
                  <a:srgbClr val="1687CB"/>
                </a:solidFill>
                <a:effectLst/>
                <a:uLnTx/>
                <a:uFillTx/>
                <a:latin typeface="Calibri" panose="020F0502020204030204" pitchFamily="34" charset="0"/>
                <a:ea typeface="Calibri" panose="020F0502020204030204" pitchFamily="34" charset="0"/>
                <a:cs typeface="Times New Roman" panose="02020603050405020304" pitchFamily="18" charset="0"/>
              </a:rPr>
              <a:t>, house occupied with beneficiaries who qualify for humanitarian assistance.</a:t>
            </a:r>
            <a:endParaRPr kumimoji="0" lang="en-GB" sz="1600" b="0" i="1"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Point 1</a:t>
            </a:r>
            <a:r>
              <a:rPr kumimoji="0" lang="en-GB" sz="1600" b="0" i="1"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 the intersection of these 4 points represents the </a:t>
            </a:r>
            <a:r>
              <a:rPr kumimoji="0" lang="en-GB" sz="1600" b="1" i="1"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rPr>
              <a:t>potential area for humanitarian intervention.</a:t>
            </a:r>
            <a:endParaRPr kumimoji="0" lang="en-GB" sz="1600" b="0" i="1"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4099973" y="1263744"/>
            <a:ext cx="4464496" cy="3837260"/>
          </a:xfrm>
          <a:prstGeom prst="rect">
            <a:avLst/>
          </a:prstGeom>
          <a:noFill/>
          <a:ln>
            <a:noFill/>
          </a:ln>
        </p:spPr>
      </p:pic>
    </p:spTree>
    <p:extLst>
      <p:ext uri="{BB962C8B-B14F-4D97-AF65-F5344CB8AC3E}">
        <p14:creationId xmlns:p14="http://schemas.microsoft.com/office/powerpoint/2010/main" val="526216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986" y="53752"/>
            <a:ext cx="8229600" cy="1143000"/>
          </a:xfrm>
        </p:spPr>
        <p:txBody>
          <a:bodyPr>
            <a:normAutofit/>
          </a:bodyPr>
          <a:lstStyle/>
          <a:p>
            <a:r>
              <a:rPr lang="en-GB" sz="2400" dirty="0"/>
              <a:t>Technical Note on Damage Assessment</a:t>
            </a:r>
          </a:p>
        </p:txBody>
      </p:sp>
      <p:graphicFrame>
        <p:nvGraphicFramePr>
          <p:cNvPr id="5" name="Table 4"/>
          <p:cNvGraphicFramePr>
            <a:graphicFrameLocks noGrp="1"/>
          </p:cNvGraphicFramePr>
          <p:nvPr>
            <p:extLst/>
          </p:nvPr>
        </p:nvGraphicFramePr>
        <p:xfrm>
          <a:off x="448667" y="1196752"/>
          <a:ext cx="8229600" cy="5050473"/>
        </p:xfrm>
        <a:graphic>
          <a:graphicData uri="http://schemas.openxmlformats.org/drawingml/2006/table">
            <a:tbl>
              <a:tblPr firstRow="1" firstCol="1" bandRow="1"/>
              <a:tblGrid>
                <a:gridCol w="2437608">
                  <a:extLst>
                    <a:ext uri="{9D8B030D-6E8A-4147-A177-3AD203B41FA5}">
                      <a16:colId xmlns:a16="http://schemas.microsoft.com/office/drawing/2014/main" val="2947124123"/>
                    </a:ext>
                  </a:extLst>
                </a:gridCol>
                <a:gridCol w="5791992">
                  <a:extLst>
                    <a:ext uri="{9D8B030D-6E8A-4147-A177-3AD203B41FA5}">
                      <a16:colId xmlns:a16="http://schemas.microsoft.com/office/drawing/2014/main" val="655175220"/>
                    </a:ext>
                  </a:extLst>
                </a:gridCol>
              </a:tblGrid>
              <a:tr h="0">
                <a:tc>
                  <a:txBody>
                    <a:bodyPr/>
                    <a:lstStyle/>
                    <a:p>
                      <a:pPr algn="ctr">
                        <a:lnSpc>
                          <a:spcPct val="107000"/>
                        </a:lnSpc>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Detailed assessment</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1614"/>
                    </a:solidFill>
                  </a:tcPr>
                </a:tc>
                <a:tc>
                  <a:txBody>
                    <a:bodyPr/>
                    <a:lstStyle/>
                    <a:p>
                      <a:pPr algn="ctr">
                        <a:lnSpc>
                          <a:spcPct val="107000"/>
                        </a:lnSpc>
                        <a:spcAft>
                          <a:spcPts val="0"/>
                        </a:spcAft>
                      </a:pPr>
                      <a:r>
                        <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Beneficiaries considered as enrolled in a project when</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1614"/>
                    </a:solidFill>
                  </a:tcPr>
                </a:tc>
                <a:extLst>
                  <a:ext uri="{0D108BD9-81ED-4DB2-BD59-A6C34878D82A}">
                    <a16:rowId xmlns:a16="http://schemas.microsoft.com/office/drawing/2014/main" val="2880958452"/>
                  </a:ext>
                </a:extLst>
              </a:tr>
              <a:tr h="0">
                <a:tc>
                  <a:txBody>
                    <a:bodyPr/>
                    <a:lstStyle/>
                    <a:p>
                      <a:pPr>
                        <a:lnSpc>
                          <a:spcPct val="107000"/>
                        </a:lnSpc>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Systematic, per address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Addresses reported acting as baseline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Category of damaged systematically used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Remaining repairs not able to be covered are reported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Stable return identified, with ideally go and see visit documented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Nature of the tenure of the building identified (OSBB, private, communal)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  Assessment systematic per address for the entire village.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  Financial visibility of the NGO/INGO secured for the scope of work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Reported by a total number of damaged buildings within the community. This indicator can be employed when trying to cover several villages located fairly close to one another in a concentrated territory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Remaining repairs systematically detailed and quantified with a Bill of Quantity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Beneficiaries selected based on the permanency of their presence, intentions, vulnerability, and other criteria. Enrollment of local communities recommended as witnessing the process through signing of trilateral agreements between authorities, agency, and beneficiary.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If at village level, uncovered needs are still remaining, referral done through the cluster to another organization.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HLP documentation collected and archived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Beneficiaries informed on their enrollment including a tentative work on their asset starting within the next 3 months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676230"/>
                  </a:ext>
                </a:extLst>
              </a:tr>
            </a:tbl>
          </a:graphicData>
        </a:graphic>
      </p:graphicFrame>
    </p:spTree>
    <p:extLst>
      <p:ext uri="{BB962C8B-B14F-4D97-AF65-F5344CB8AC3E}">
        <p14:creationId xmlns:p14="http://schemas.microsoft.com/office/powerpoint/2010/main" val="1739974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930" y="133592"/>
            <a:ext cx="8291264" cy="723902"/>
          </a:xfrm>
        </p:spPr>
        <p:txBody>
          <a:bodyPr>
            <a:normAutofit/>
          </a:bodyPr>
          <a:lstStyle/>
          <a:p>
            <a:r>
              <a:rPr lang="en-GB" sz="2400" dirty="0"/>
              <a:t>Subnational Updates and </a:t>
            </a:r>
            <a:r>
              <a:rPr lang="en-GB" sz="2400"/>
              <a:t>Field Monitoring</a:t>
            </a:r>
            <a:endParaRPr lang="en-GB" sz="24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72628" y="1002628"/>
            <a:ext cx="4670425" cy="3484880"/>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487508"/>
            <a:ext cx="1170940" cy="1626235"/>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482153" y="5342852"/>
            <a:ext cx="1127760" cy="1156335"/>
          </a:xfrm>
          <a:prstGeom prst="rect">
            <a:avLst/>
          </a:prstGeom>
          <a:noFill/>
          <a:ln>
            <a:noFill/>
          </a:ln>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555283" y="4388728"/>
            <a:ext cx="1137285" cy="808990"/>
          </a:xfrm>
          <a:prstGeom prst="rect">
            <a:avLst/>
          </a:prstGeom>
          <a:noFill/>
          <a:ln>
            <a:noFill/>
          </a:ln>
        </p:spPr>
      </p:pic>
      <p:graphicFrame>
        <p:nvGraphicFramePr>
          <p:cNvPr id="9" name="Chart 8"/>
          <p:cNvGraphicFramePr/>
          <p:nvPr>
            <p:extLst/>
          </p:nvPr>
        </p:nvGraphicFramePr>
        <p:xfrm>
          <a:off x="3362994" y="4453218"/>
          <a:ext cx="2479675" cy="1694815"/>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 Box 2"/>
          <p:cNvSpPr txBox="1">
            <a:spLocks noChangeArrowheads="1"/>
          </p:cNvSpPr>
          <p:nvPr/>
        </p:nvSpPr>
        <p:spPr bwMode="auto">
          <a:xfrm>
            <a:off x="5093592" y="764704"/>
            <a:ext cx="3880655" cy="573448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Luhanske</a:t>
            </a:r>
            <a:r>
              <a:rPr kumimoji="0" lang="en-GB" sz="10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0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Bakhmut</a:t>
            </a:r>
            <a:r>
              <a:rPr kumimoji="0" lang="en-GB" sz="10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000" b="1"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Raion</a:t>
            </a:r>
            <a:r>
              <a:rPr kumimoji="0" lang="en-GB" sz="10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Donetsk Oblast GCA</a:t>
            </a:r>
            <a:endPar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Located in in northern Donetsk Oblast in </a:t>
            </a:r>
            <a:r>
              <a:rPr kumimoji="0" lang="en-GB" sz="1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Bakhmut</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raion</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Luhanske</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is a residential urban area with </a:t>
            </a:r>
            <a:r>
              <a:rPr kumimoji="0" lang="en-GB" sz="1000" b="1" i="0" u="none" strike="noStrike" kern="1200" cap="none" spc="0" normalizeH="0" baseline="0" noProof="0" dirty="0">
                <a:ln>
                  <a:noFill/>
                </a:ln>
                <a:solidFill>
                  <a:srgbClr val="7F1416"/>
                </a:solidFill>
                <a:effectLst/>
                <a:uLnTx/>
                <a:uFillTx/>
                <a:latin typeface="Calibri" panose="020F0502020204030204" pitchFamily="34" charset="0"/>
                <a:ea typeface="Calibri" panose="020F0502020204030204" pitchFamily="34" charset="0"/>
                <a:cs typeface="Times New Roman" panose="02020603050405020304" pitchFamily="18" charset="0"/>
              </a:rPr>
              <a:t>road transport connections </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a:t>
            </a:r>
            <a:r>
              <a:rPr kumimoji="0" lang="en-GB" sz="1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Svitlodarsk</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a:t>
            </a:r>
            <a:r>
              <a:rPr kumimoji="0" lang="en-GB" sz="1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Mironovskiy</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More than </a:t>
            </a:r>
            <a:r>
              <a:rPr kumimoji="0" lang="en-GB" sz="1000" b="1" i="0" u="none" strike="noStrike" kern="1200" cap="none" spc="0" normalizeH="0" baseline="0" noProof="0" dirty="0">
                <a:ln>
                  <a:noFill/>
                </a:ln>
                <a:solidFill>
                  <a:srgbClr val="7F1416"/>
                </a:solidFill>
                <a:effectLst/>
                <a:uLnTx/>
                <a:uFillTx/>
                <a:latin typeface="Calibri" panose="020F0502020204030204" pitchFamily="34" charset="0"/>
                <a:ea typeface="Calibri" panose="020F0502020204030204" pitchFamily="34" charset="0"/>
                <a:cs typeface="Times New Roman" panose="02020603050405020304" pitchFamily="18" charset="0"/>
              </a:rPr>
              <a:t>190 private homes</a:t>
            </a:r>
            <a:r>
              <a:rPr kumimoji="0" lang="en-GB" sz="1000" b="0" i="0" u="none" strike="noStrike" kern="1200" cap="none" spc="0" normalizeH="0" baseline="0" noProof="0" dirty="0">
                <a:ln>
                  <a:noFill/>
                </a:ln>
                <a:solidFill>
                  <a:srgbClr val="7F1416"/>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were damaged throughout 2015-2017. The majority of damages occurred in 2015, but more than 15 homes </a:t>
            </a:r>
            <a:r>
              <a:rPr kumimoji="0" lang="en-GB" sz="1000" b="1" i="0" u="none" strike="noStrike" kern="1200" cap="none" spc="0" normalizeH="0" baseline="0" noProof="0" dirty="0">
                <a:ln>
                  <a:noFill/>
                </a:ln>
                <a:solidFill>
                  <a:srgbClr val="7F1416"/>
                </a:solidFill>
                <a:effectLst/>
                <a:uLnTx/>
                <a:uFillTx/>
                <a:latin typeface="Calibri" panose="020F0502020204030204" pitchFamily="34" charset="0"/>
                <a:ea typeface="Calibri" panose="020F0502020204030204" pitchFamily="34" charset="0"/>
                <a:cs typeface="Times New Roman" panose="02020603050405020304" pitchFamily="18" charset="0"/>
              </a:rPr>
              <a:t>were newly impacted by shelling in March of 2017. </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Due to its proximity to the frontline, several homes have required </a:t>
            </a:r>
            <a:r>
              <a:rPr kumimoji="0" lang="en-GB" sz="1000" b="1" i="0" u="none" strike="noStrike" kern="1200" cap="none" spc="0" normalizeH="0" baseline="0" noProof="0" dirty="0">
                <a:ln>
                  <a:noFill/>
                </a:ln>
                <a:solidFill>
                  <a:srgbClr val="7F1416"/>
                </a:solidFill>
                <a:effectLst/>
                <a:uLnTx/>
                <a:uFillTx/>
                <a:latin typeface="Calibri" panose="020F0502020204030204" pitchFamily="34" charset="0"/>
                <a:ea typeface="Calibri" panose="020F0502020204030204" pitchFamily="34" charset="0"/>
                <a:cs typeface="Times New Roman" panose="02020603050405020304" pitchFamily="18" charset="0"/>
              </a:rPr>
              <a:t>more than one repair intervention</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1000" b="1" i="0" u="none" strike="noStrike" kern="1200" cap="none" spc="0" normalizeH="0" baseline="0" noProof="0" dirty="0">
                <a:ln>
                  <a:noFill/>
                </a:ln>
                <a:solidFill>
                  <a:srgbClr val="7F1416"/>
                </a:solidFill>
                <a:effectLst/>
                <a:uLnTx/>
                <a:uFillTx/>
                <a:latin typeface="Calibri" panose="020F0502020204030204" pitchFamily="34" charset="0"/>
                <a:ea typeface="Calibri" panose="020F0502020204030204" pitchFamily="34" charset="0"/>
                <a:cs typeface="Times New Roman" panose="02020603050405020304" pitchFamily="18" charset="0"/>
              </a:rPr>
              <a:t>Secondary damages</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were recorded on Kalinina and </a:t>
            </a:r>
            <a:r>
              <a:rPr kumimoji="0" lang="en-GB" sz="1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Stepova</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streets where residents are vulnerable to further shelling due to presence of military personnel. The yellow high concentration of damages represent where the greatest number of damages were committed throughout the 3 years of shelling. To understand the greatest pocket of needs in </a:t>
            </a:r>
            <a:r>
              <a:rPr kumimoji="0" lang="en-GB" sz="1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Luhanske</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the most vulnerable to damages, a density analysis using </a:t>
            </a:r>
            <a:r>
              <a:rPr kumimoji="0" lang="en-GB" sz="1000" b="1" i="0" u="none" strike="noStrike" kern="1200" cap="none" spc="0" normalizeH="0" baseline="0" noProof="0" dirty="0">
                <a:ln>
                  <a:noFill/>
                </a:ln>
                <a:solidFill>
                  <a:srgbClr val="7F1416"/>
                </a:solidFill>
                <a:effectLst/>
                <a:uLnTx/>
                <a:uFillTx/>
                <a:latin typeface="Calibri" panose="020F0502020204030204" pitchFamily="34" charset="0"/>
                <a:ea typeface="Calibri" panose="020F0502020204030204" pitchFamily="34" charset="0"/>
                <a:cs typeface="Times New Roman" panose="02020603050405020304" pitchFamily="18" charset="0"/>
              </a:rPr>
              <a:t>greatest maximum value per square kilometr</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 is performed illustrating that the majority of </a:t>
            </a:r>
            <a:r>
              <a:rPr kumimoji="0" lang="en-GB" sz="1000" b="1" i="0" u="none" strike="noStrike" kern="1200" cap="none" spc="0" normalizeH="0" baseline="0" noProof="0" dirty="0">
                <a:ln>
                  <a:noFill/>
                </a:ln>
                <a:solidFill>
                  <a:srgbClr val="7F1416"/>
                </a:solidFill>
                <a:effectLst/>
                <a:uLnTx/>
                <a:uFillTx/>
                <a:latin typeface="Calibri" panose="020F0502020204030204" pitchFamily="34" charset="0"/>
                <a:ea typeface="Calibri" panose="020F0502020204030204" pitchFamily="34" charset="0"/>
                <a:cs typeface="Times New Roman" panose="02020603050405020304" pitchFamily="18" charset="0"/>
              </a:rPr>
              <a:t>recurring damages</a:t>
            </a:r>
            <a:r>
              <a:rPr kumimoji="0" lang="en-GB" sz="1000" b="0" i="0" u="none" strike="noStrike" kern="1200" cap="none" spc="0" normalizeH="0" baseline="0" noProof="0" dirty="0">
                <a:ln>
                  <a:noFill/>
                </a:ln>
                <a:solidFill>
                  <a:srgbClr val="7F1416"/>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can occur in the eastern part of the city facing </a:t>
            </a:r>
            <a:r>
              <a:rPr kumimoji="0" lang="en-GB" sz="1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Debaltseve</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Horlivka in NGCA.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Due to ongoing shelling, several residents who have the means </a:t>
            </a:r>
            <a:r>
              <a:rPr kumimoji="0" lang="en-GB" sz="1000" b="1" i="0" u="none" strike="noStrike" kern="1200" cap="none" spc="0" normalizeH="0" baseline="0" noProof="0" dirty="0">
                <a:ln>
                  <a:noFill/>
                </a:ln>
                <a:solidFill>
                  <a:srgbClr val="7F1416"/>
                </a:solidFill>
                <a:effectLst/>
                <a:uLnTx/>
                <a:uFillTx/>
                <a:latin typeface="Calibri" panose="020F0502020204030204" pitchFamily="34" charset="0"/>
                <a:ea typeface="Calibri" panose="020F0502020204030204" pitchFamily="34" charset="0"/>
                <a:cs typeface="Times New Roman" panose="02020603050405020304" pitchFamily="18" charset="0"/>
              </a:rPr>
              <a:t>rent apartments in </a:t>
            </a:r>
            <a:r>
              <a:rPr kumimoji="0" lang="en-GB" sz="1000" b="1" i="0" u="none" strike="noStrike" kern="1200" cap="none" spc="0" normalizeH="0" baseline="0" noProof="0" dirty="0" err="1">
                <a:ln>
                  <a:noFill/>
                </a:ln>
                <a:solidFill>
                  <a:srgbClr val="7F1416"/>
                </a:solidFill>
                <a:effectLst/>
                <a:uLnTx/>
                <a:uFillTx/>
                <a:latin typeface="Calibri" panose="020F0502020204030204" pitchFamily="34" charset="0"/>
                <a:ea typeface="Calibri" panose="020F0502020204030204" pitchFamily="34" charset="0"/>
                <a:cs typeface="Times New Roman" panose="02020603050405020304" pitchFamily="18" charset="0"/>
              </a:rPr>
              <a:t>Svitlodarsk</a:t>
            </a:r>
            <a:r>
              <a:rPr kumimoji="0" lang="en-GB" sz="1000" b="0" i="0" u="none" strike="noStrike" kern="1200" cap="none" spc="0" normalizeH="0" baseline="0" noProof="0" dirty="0">
                <a:ln>
                  <a:noFill/>
                </a:ln>
                <a:solidFill>
                  <a:srgbClr val="7F1416"/>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return every day to check on their property.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Homes along dirt roads and not connected to city gas </a:t>
            </a:r>
            <a:r>
              <a:rPr kumimoji="0" lang="en-GB" sz="1000" b="1" i="0" u="none" strike="noStrike" kern="1200" cap="none" spc="0" normalizeH="0" baseline="0" noProof="0" dirty="0">
                <a:ln>
                  <a:noFill/>
                </a:ln>
                <a:solidFill>
                  <a:srgbClr val="7F1416"/>
                </a:solidFill>
                <a:effectLst/>
                <a:uLnTx/>
                <a:uFillTx/>
                <a:latin typeface="Calibri" panose="020F0502020204030204" pitchFamily="34" charset="0"/>
                <a:ea typeface="Calibri" panose="020F0502020204030204" pitchFamily="34" charset="0"/>
                <a:cs typeface="Times New Roman" panose="02020603050405020304" pitchFamily="18" charset="0"/>
              </a:rPr>
              <a:t>were worse off than</a:t>
            </a:r>
            <a:r>
              <a:rPr kumimoji="0" lang="en-GB" sz="1000" b="0" i="0" u="none" strike="noStrike" kern="1200" cap="none" spc="0" normalizeH="0" baseline="0" noProof="0" dirty="0">
                <a:ln>
                  <a:noFill/>
                </a:ln>
                <a:solidFill>
                  <a:srgbClr val="7F1416"/>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those connected to the city gas and residing on more central and paved roads in terms of </a:t>
            </a:r>
            <a:r>
              <a:rPr kumimoji="0" lang="en-GB" sz="1000" b="1" i="0" u="none" strike="noStrike" kern="1200" cap="none" spc="0" normalizeH="0" baseline="0" noProof="0" dirty="0">
                <a:ln>
                  <a:noFill/>
                </a:ln>
                <a:solidFill>
                  <a:srgbClr val="7F1416"/>
                </a:solidFill>
                <a:effectLst/>
                <a:uLnTx/>
                <a:uFillTx/>
                <a:latin typeface="Calibri" panose="020F0502020204030204" pitchFamily="34" charset="0"/>
                <a:ea typeface="Calibri" panose="020F0502020204030204" pitchFamily="34" charset="0"/>
                <a:cs typeface="Times New Roman" panose="02020603050405020304" pitchFamily="18" charset="0"/>
              </a:rPr>
              <a:t>adequate heating</a:t>
            </a:r>
            <a:r>
              <a:rPr kumimoji="0" lang="en-GB" sz="1000" b="0" i="0" u="none" strike="noStrike" kern="1200" cap="none" spc="0" normalizeH="0" baseline="0" noProof="0" dirty="0">
                <a:ln>
                  <a:noFill/>
                </a:ln>
                <a:solidFill>
                  <a:srgbClr val="7F1416"/>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a:t>
            </a:r>
            <a:r>
              <a:rPr kumimoji="0" lang="en-GB" sz="1000" b="1" i="0" u="none" strike="noStrike" kern="1200" cap="none" spc="0" normalizeH="0" baseline="0" noProof="0" dirty="0">
                <a:ln>
                  <a:noFill/>
                </a:ln>
                <a:solidFill>
                  <a:srgbClr val="7F1416"/>
                </a:solidFill>
                <a:effectLst/>
                <a:uLnTx/>
                <a:uFillTx/>
                <a:latin typeface="Calibri" panose="020F0502020204030204" pitchFamily="34" charset="0"/>
                <a:ea typeface="Calibri" panose="020F0502020204030204" pitchFamily="34" charset="0"/>
                <a:cs typeface="Times New Roman" panose="02020603050405020304" pitchFamily="18" charset="0"/>
              </a:rPr>
              <a:t>adequate living</a:t>
            </a:r>
            <a:r>
              <a:rPr kumimoji="0" lang="en-GB" sz="1000" b="0" i="0" u="none" strike="noStrike" kern="1200" cap="none" spc="0" normalizeH="0" baseline="0" noProof="0" dirty="0">
                <a:ln>
                  <a:noFill/>
                </a:ln>
                <a:solidFill>
                  <a:srgbClr val="7F1416"/>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conditions. These homes are usually found in areas where damages are the densest and require heavier repair interventions.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Between December 2016-February 2017, </a:t>
            </a:r>
            <a:r>
              <a:rPr kumimoji="0" lang="en-GB" sz="1000" b="1" i="0" u="none" strike="noStrike" kern="1200" cap="none" spc="0" normalizeH="0" baseline="0" noProof="0" dirty="0">
                <a:ln>
                  <a:noFill/>
                </a:ln>
                <a:solidFill>
                  <a:srgbClr val="7F1416"/>
                </a:solidFill>
                <a:effectLst/>
                <a:uLnTx/>
                <a:uFillTx/>
                <a:latin typeface="Calibri" panose="020F0502020204030204" pitchFamily="34" charset="0"/>
                <a:ea typeface="Calibri" panose="020F0502020204030204" pitchFamily="34" charset="0"/>
                <a:cs typeface="Times New Roman" panose="02020603050405020304" pitchFamily="18" charset="0"/>
              </a:rPr>
              <a:t>819 residents</a:t>
            </a:r>
            <a:r>
              <a:rPr kumimoji="0" lang="en-GB" sz="1000" b="0" i="0" u="none" strike="noStrike" kern="1200" cap="none" spc="0" normalizeH="0" baseline="0" noProof="0" dirty="0">
                <a:ln>
                  <a:noFill/>
                </a:ln>
                <a:solidFill>
                  <a:srgbClr val="7F1416"/>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from 299 households received </a:t>
            </a:r>
            <a:r>
              <a:rPr kumimoji="0" lang="en-GB" sz="1000" b="1" i="0" u="none" strike="noStrike" kern="1200" cap="none" spc="0" normalizeH="0" baseline="0" noProof="0" dirty="0">
                <a:ln>
                  <a:noFill/>
                </a:ln>
                <a:solidFill>
                  <a:srgbClr val="7F1416"/>
                </a:solidFill>
                <a:effectLst/>
                <a:uLnTx/>
                <a:uFillTx/>
                <a:latin typeface="Calibri" panose="020F0502020204030204" pitchFamily="34" charset="0"/>
                <a:ea typeface="Calibri" panose="020F0502020204030204" pitchFamily="34" charset="0"/>
                <a:cs typeface="Times New Roman" panose="02020603050405020304" pitchFamily="18" charset="0"/>
              </a:rPr>
              <a:t>3 tons of coal</a:t>
            </a:r>
            <a:r>
              <a:rPr kumimoji="0" lang="en-GB" sz="1000" b="0" i="0" u="none" strike="noStrike" kern="1200" cap="none" spc="0" normalizeH="0" baseline="0" noProof="0" dirty="0">
                <a:ln>
                  <a:noFill/>
                </a:ln>
                <a:solidFill>
                  <a:srgbClr val="7F1416"/>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per household from NGO </a:t>
            </a:r>
            <a:r>
              <a:rPr kumimoji="0" lang="en-GB" sz="1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Proliska</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 implementing partner of UNHCR.</a:t>
            </a:r>
          </a:p>
        </p:txBody>
      </p:sp>
    </p:spTree>
    <p:extLst>
      <p:ext uri="{BB962C8B-B14F-4D97-AF65-F5344CB8AC3E}">
        <p14:creationId xmlns:p14="http://schemas.microsoft.com/office/powerpoint/2010/main" val="1571145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Zaitseve</a:t>
            </a:r>
            <a:r>
              <a:rPr lang="en-US" dirty="0"/>
              <a:t> (Assessed Areas)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042" y="1052736"/>
            <a:ext cx="4318958" cy="5589240"/>
          </a:xfrm>
          <a:prstGeom prst="rect">
            <a:avLst/>
          </a:prstGeom>
        </p:spPr>
      </p:pic>
      <p:pic>
        <p:nvPicPr>
          <p:cNvPr id="5" name="Picture 4"/>
          <p:cNvPicPr>
            <a:picLocks noChangeAspect="1"/>
          </p:cNvPicPr>
          <p:nvPr/>
        </p:nvPicPr>
        <p:blipFill>
          <a:blip r:embed="rId3"/>
          <a:stretch>
            <a:fillRect/>
          </a:stretch>
        </p:blipFill>
        <p:spPr>
          <a:xfrm>
            <a:off x="4585204" y="4077072"/>
            <a:ext cx="4101596" cy="1816100"/>
          </a:xfrm>
          <a:prstGeom prst="rect">
            <a:avLst/>
          </a:prstGeom>
        </p:spPr>
      </p:pic>
      <p:pic>
        <p:nvPicPr>
          <p:cNvPr id="6" name="Picture 5"/>
          <p:cNvPicPr>
            <a:picLocks noChangeAspect="1"/>
          </p:cNvPicPr>
          <p:nvPr/>
        </p:nvPicPr>
        <p:blipFill>
          <a:blip r:embed="rId4"/>
          <a:stretch>
            <a:fillRect/>
          </a:stretch>
        </p:blipFill>
        <p:spPr>
          <a:xfrm>
            <a:off x="4932040" y="1628800"/>
            <a:ext cx="2160240" cy="1676400"/>
          </a:xfrm>
          <a:prstGeom prst="rect">
            <a:avLst/>
          </a:prstGeom>
        </p:spPr>
      </p:pic>
    </p:spTree>
    <p:extLst>
      <p:ext uri="{BB962C8B-B14F-4D97-AF65-F5344CB8AC3E}">
        <p14:creationId xmlns:p14="http://schemas.microsoft.com/office/powerpoint/2010/main" val="935886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Stanytsia</a:t>
            </a:r>
            <a:r>
              <a:rPr lang="en-GB" dirty="0"/>
              <a:t> </a:t>
            </a:r>
            <a:r>
              <a:rPr lang="en-GB" dirty="0" err="1"/>
              <a:t>Luhanska</a:t>
            </a:r>
            <a:endParaRPr lang="en-GB" dirty="0"/>
          </a:p>
        </p:txBody>
      </p:sp>
      <p:pic>
        <p:nvPicPr>
          <p:cNvPr id="5" name="Picture 4"/>
          <p:cNvPicPr>
            <a:picLocks noChangeAspect="1"/>
          </p:cNvPicPr>
          <p:nvPr/>
        </p:nvPicPr>
        <p:blipFill>
          <a:blip r:embed="rId2"/>
          <a:stretch>
            <a:fillRect/>
          </a:stretch>
        </p:blipFill>
        <p:spPr>
          <a:xfrm>
            <a:off x="179512" y="1556792"/>
            <a:ext cx="5832327" cy="4164880"/>
          </a:xfrm>
          <a:prstGeom prst="rect">
            <a:avLst/>
          </a:prstGeom>
        </p:spPr>
      </p:pic>
      <p:pic>
        <p:nvPicPr>
          <p:cNvPr id="3" name="Picture 2"/>
          <p:cNvPicPr>
            <a:picLocks noChangeAspect="1"/>
          </p:cNvPicPr>
          <p:nvPr/>
        </p:nvPicPr>
        <p:blipFill>
          <a:blip r:embed="rId3"/>
          <a:stretch>
            <a:fillRect/>
          </a:stretch>
        </p:blipFill>
        <p:spPr>
          <a:xfrm>
            <a:off x="6228184" y="1556792"/>
            <a:ext cx="2742863" cy="1676400"/>
          </a:xfrm>
          <a:prstGeom prst="rect">
            <a:avLst/>
          </a:prstGeom>
        </p:spPr>
      </p:pic>
    </p:spTree>
    <p:extLst>
      <p:ext uri="{BB962C8B-B14F-4D97-AF65-F5344CB8AC3E}">
        <p14:creationId xmlns:p14="http://schemas.microsoft.com/office/powerpoint/2010/main" val="4130908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993962"/>
            <a:ext cx="4735388" cy="3238454"/>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914900" y="3861048"/>
            <a:ext cx="4229100" cy="2588895"/>
          </a:xfrm>
          <a:prstGeom prst="rect">
            <a:avLst/>
          </a:prstGeom>
          <a:noFill/>
          <a:ln>
            <a:noFill/>
          </a:ln>
        </p:spPr>
      </p:pic>
      <p:sp>
        <p:nvSpPr>
          <p:cNvPr id="6" name="TextBox 5"/>
          <p:cNvSpPr txBox="1"/>
          <p:nvPr/>
        </p:nvSpPr>
        <p:spPr>
          <a:xfrm>
            <a:off x="6228184" y="1196752"/>
            <a:ext cx="1728192" cy="646331"/>
          </a:xfrm>
          <a:prstGeom prst="rect">
            <a:avLst/>
          </a:prstGeom>
          <a:noFill/>
        </p:spPr>
        <p:txBody>
          <a:bodyPr wrap="square" rtlCol="0">
            <a:spAutoFit/>
          </a:bodyPr>
          <a:lstStyle/>
          <a:p>
            <a:r>
              <a:rPr lang="en-GB" dirty="0"/>
              <a:t>Local Authority Verification</a:t>
            </a:r>
          </a:p>
        </p:txBody>
      </p:sp>
    </p:spTree>
    <p:extLst>
      <p:ext uri="{BB962C8B-B14F-4D97-AF65-F5344CB8AC3E}">
        <p14:creationId xmlns:p14="http://schemas.microsoft.com/office/powerpoint/2010/main" val="3748661338"/>
      </p:ext>
    </p:extLst>
  </p:cSld>
  <p:clrMapOvr>
    <a:masterClrMapping/>
  </p:clrMapOvr>
</p:sld>
</file>

<file path=ppt/theme/theme1.xml><?xml version="1.0" encoding="utf-8"?>
<a:theme xmlns:a="http://schemas.openxmlformats.org/drawingml/2006/main" name="Shelter Cluster Powerpoint Template V 1 0 - MYN">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4524</TotalTime>
  <Words>620</Words>
  <Application>Microsoft Office PowerPoint</Application>
  <PresentationFormat>On-screen Show (4:3)</PresentationFormat>
  <Paragraphs>57</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Aharoni</vt:lpstr>
      <vt:lpstr>Arial</vt:lpstr>
      <vt:lpstr>Arial Rounded MT Bold</vt:lpstr>
      <vt:lpstr>Calibri</vt:lpstr>
      <vt:lpstr>Symbol</vt:lpstr>
      <vt:lpstr>Times New Roman</vt:lpstr>
      <vt:lpstr>Verdana</vt:lpstr>
      <vt:lpstr>Wingdings</vt:lpstr>
      <vt:lpstr>Shelter Cluster Powerpoint Template V 1 0 - MYN</vt:lpstr>
      <vt:lpstr>Shelter Cluster Damage Database</vt:lpstr>
      <vt:lpstr>Damage Database</vt:lpstr>
      <vt:lpstr>Process for Reporting Damages and Repairs</vt:lpstr>
      <vt:lpstr>Technical Note on Damage assessment</vt:lpstr>
      <vt:lpstr>Technical Note on Damage Assessment</vt:lpstr>
      <vt:lpstr>Subnational Updates and Field Monitoring</vt:lpstr>
      <vt:lpstr>Zaitseve (Assessed Areas)</vt:lpstr>
      <vt:lpstr>Stanytsia Luhanska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Bo Hurkmans</cp:lastModifiedBy>
  <cp:revision>40</cp:revision>
  <cp:lastPrinted>2013-03-26T11:03:47Z</cp:lastPrinted>
  <dcterms:created xsi:type="dcterms:W3CDTF">2013-08-07T15:00:29Z</dcterms:created>
  <dcterms:modified xsi:type="dcterms:W3CDTF">2017-10-02T08:46:44Z</dcterms:modified>
</cp:coreProperties>
</file>