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ussa Fofana" initials="MF" lastIdx="1" clrIdx="0">
    <p:extLst>
      <p:ext uri="{19B8F6BF-5375-455C-9EA6-DF929625EA0E}">
        <p15:presenceInfo xmlns:p15="http://schemas.microsoft.com/office/powerpoint/2012/main" userId="S::fofanamo@unhcr.org::6079b70b-d59f-44f0-90cb-acc13866b2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F11F43-E9F2-4F25-8D01-808E60B4CA1D}" v="10" dt="2021-04-07T14:01:00.4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ussa Fofana" userId="6079b70b-d59f-44f0-90cb-acc13866b280" providerId="ADAL" clId="{EBF11F43-E9F2-4F25-8D01-808E60B4CA1D}"/>
    <pc:docChg chg="custSel modSld">
      <pc:chgData name="Moussa Fofana" userId="6079b70b-d59f-44f0-90cb-acc13866b280" providerId="ADAL" clId="{EBF11F43-E9F2-4F25-8D01-808E60B4CA1D}" dt="2021-04-15T14:54:27.333" v="706" actId="20577"/>
      <pc:docMkLst>
        <pc:docMk/>
      </pc:docMkLst>
      <pc:sldChg chg="modSp mod">
        <pc:chgData name="Moussa Fofana" userId="6079b70b-d59f-44f0-90cb-acc13866b280" providerId="ADAL" clId="{EBF11F43-E9F2-4F25-8D01-808E60B4CA1D}" dt="2021-04-07T13:30:44.645" v="282" actId="207"/>
        <pc:sldMkLst>
          <pc:docMk/>
          <pc:sldMk cId="2902746936" sldId="256"/>
        </pc:sldMkLst>
        <pc:spChg chg="mod">
          <ac:chgData name="Moussa Fofana" userId="6079b70b-d59f-44f0-90cb-acc13866b280" providerId="ADAL" clId="{EBF11F43-E9F2-4F25-8D01-808E60B4CA1D}" dt="2021-04-07T13:25:05.948" v="224" actId="207"/>
          <ac:spMkLst>
            <pc:docMk/>
            <pc:sldMk cId="2902746936" sldId="256"/>
            <ac:spMk id="9" creationId="{1C6DE83F-958B-46EB-894F-9245A152DE2B}"/>
          </ac:spMkLst>
        </pc:spChg>
        <pc:spChg chg="mod">
          <ac:chgData name="Moussa Fofana" userId="6079b70b-d59f-44f0-90cb-acc13866b280" providerId="ADAL" clId="{EBF11F43-E9F2-4F25-8D01-808E60B4CA1D}" dt="2021-04-07T13:30:44.645" v="282" actId="207"/>
          <ac:spMkLst>
            <pc:docMk/>
            <pc:sldMk cId="2902746936" sldId="256"/>
            <ac:spMk id="11" creationId="{5621C683-6B4B-49A4-AC0F-A206EE5C08B2}"/>
          </ac:spMkLst>
        </pc:spChg>
      </pc:sldChg>
      <pc:sldChg chg="addSp modSp mod">
        <pc:chgData name="Moussa Fofana" userId="6079b70b-d59f-44f0-90cb-acc13866b280" providerId="ADAL" clId="{EBF11F43-E9F2-4F25-8D01-808E60B4CA1D}" dt="2021-04-07T15:16:52.371" v="699" actId="20577"/>
        <pc:sldMkLst>
          <pc:docMk/>
          <pc:sldMk cId="67503773" sldId="257"/>
        </pc:sldMkLst>
        <pc:spChg chg="add mod">
          <ac:chgData name="Moussa Fofana" userId="6079b70b-d59f-44f0-90cb-acc13866b280" providerId="ADAL" clId="{EBF11F43-E9F2-4F25-8D01-808E60B4CA1D}" dt="2021-04-07T14:07:35.035" v="608" actId="20577"/>
          <ac:spMkLst>
            <pc:docMk/>
            <pc:sldMk cId="67503773" sldId="257"/>
            <ac:spMk id="9" creationId="{367EAC92-B8AA-44B0-A6C1-3EE8063198C2}"/>
          </ac:spMkLst>
        </pc:spChg>
        <pc:spChg chg="mod">
          <ac:chgData name="Moussa Fofana" userId="6079b70b-d59f-44f0-90cb-acc13866b280" providerId="ADAL" clId="{EBF11F43-E9F2-4F25-8D01-808E60B4CA1D}" dt="2021-04-07T14:07:45.444" v="610" actId="404"/>
          <ac:spMkLst>
            <pc:docMk/>
            <pc:sldMk cId="67503773" sldId="257"/>
            <ac:spMk id="14" creationId="{65F0DCF1-C8F4-4D5B-89CB-A413C49B331E}"/>
          </ac:spMkLst>
        </pc:spChg>
        <pc:spChg chg="mod">
          <ac:chgData name="Moussa Fofana" userId="6079b70b-d59f-44f0-90cb-acc13866b280" providerId="ADAL" clId="{EBF11F43-E9F2-4F25-8D01-808E60B4CA1D}" dt="2021-04-07T14:07:55.993" v="612" actId="404"/>
          <ac:spMkLst>
            <pc:docMk/>
            <pc:sldMk cId="67503773" sldId="257"/>
            <ac:spMk id="15" creationId="{28EBC421-5F1E-407E-AB00-3802E3343E9C}"/>
          </ac:spMkLst>
        </pc:spChg>
        <pc:spChg chg="mod">
          <ac:chgData name="Moussa Fofana" userId="6079b70b-d59f-44f0-90cb-acc13866b280" providerId="ADAL" clId="{EBF11F43-E9F2-4F25-8D01-808E60B4CA1D}" dt="2021-04-07T13:59:03.110" v="306" actId="1076"/>
          <ac:spMkLst>
            <pc:docMk/>
            <pc:sldMk cId="67503773" sldId="257"/>
            <ac:spMk id="18" creationId="{D7742732-F3DB-49C9-BC9E-5C98571B7C5B}"/>
          </ac:spMkLst>
        </pc:spChg>
        <pc:spChg chg="mod">
          <ac:chgData name="Moussa Fofana" userId="6079b70b-d59f-44f0-90cb-acc13866b280" providerId="ADAL" clId="{EBF11F43-E9F2-4F25-8D01-808E60B4CA1D}" dt="2021-04-07T13:58:36.135" v="301" actId="1076"/>
          <ac:spMkLst>
            <pc:docMk/>
            <pc:sldMk cId="67503773" sldId="257"/>
            <ac:spMk id="19" creationId="{28D8066C-C1FE-488D-A0D2-A818FDCE2E17}"/>
          </ac:spMkLst>
        </pc:spChg>
        <pc:graphicFrameChg chg="add mod modGraphic">
          <ac:chgData name="Moussa Fofana" userId="6079b70b-d59f-44f0-90cb-acc13866b280" providerId="ADAL" clId="{EBF11F43-E9F2-4F25-8D01-808E60B4CA1D}" dt="2021-04-07T15:16:52.371" v="699" actId="20577"/>
          <ac:graphicFrameMkLst>
            <pc:docMk/>
            <pc:sldMk cId="67503773" sldId="257"/>
            <ac:graphicFrameMk id="10" creationId="{7FE912E6-FF90-443B-9972-38E029D1751D}"/>
          </ac:graphicFrameMkLst>
        </pc:graphicFrameChg>
        <pc:graphicFrameChg chg="mod modGraphic">
          <ac:chgData name="Moussa Fofana" userId="6079b70b-d59f-44f0-90cb-acc13866b280" providerId="ADAL" clId="{EBF11F43-E9F2-4F25-8D01-808E60B4CA1D}" dt="2021-04-07T14:05:06.311" v="570" actId="20577"/>
          <ac:graphicFrameMkLst>
            <pc:docMk/>
            <pc:sldMk cId="67503773" sldId="257"/>
            <ac:graphicFrameMk id="11" creationId="{048B6695-9112-429A-B0CC-66D85A0396A1}"/>
          </ac:graphicFrameMkLst>
        </pc:graphicFrameChg>
        <pc:graphicFrameChg chg="mod modGraphic">
          <ac:chgData name="Moussa Fofana" userId="6079b70b-d59f-44f0-90cb-acc13866b280" providerId="ADAL" clId="{EBF11F43-E9F2-4F25-8D01-808E60B4CA1D}" dt="2021-04-07T14:06:15.951" v="595" actId="14100"/>
          <ac:graphicFrameMkLst>
            <pc:docMk/>
            <pc:sldMk cId="67503773" sldId="257"/>
            <ac:graphicFrameMk id="12" creationId="{9D3CD67C-BBA1-4F74-90AD-EB46487E17D6}"/>
          </ac:graphicFrameMkLst>
        </pc:graphicFrameChg>
        <pc:graphicFrameChg chg="mod modGraphic">
          <ac:chgData name="Moussa Fofana" userId="6079b70b-d59f-44f0-90cb-acc13866b280" providerId="ADAL" clId="{EBF11F43-E9F2-4F25-8D01-808E60B4CA1D}" dt="2021-04-07T13:58:58.647" v="305" actId="1076"/>
          <ac:graphicFrameMkLst>
            <pc:docMk/>
            <pc:sldMk cId="67503773" sldId="257"/>
            <ac:graphicFrameMk id="13" creationId="{55E4A8ED-1ECF-4E47-A21A-3902BD9169B4}"/>
          </ac:graphicFrameMkLst>
        </pc:graphicFrameChg>
      </pc:sldChg>
      <pc:sldChg chg="modSp mod">
        <pc:chgData name="Moussa Fofana" userId="6079b70b-d59f-44f0-90cb-acc13866b280" providerId="ADAL" clId="{EBF11F43-E9F2-4F25-8D01-808E60B4CA1D}" dt="2021-04-15T14:54:27.333" v="706" actId="20577"/>
        <pc:sldMkLst>
          <pc:docMk/>
          <pc:sldMk cId="421954974" sldId="258"/>
        </pc:sldMkLst>
        <pc:spChg chg="mod">
          <ac:chgData name="Moussa Fofana" userId="6079b70b-d59f-44f0-90cb-acc13866b280" providerId="ADAL" clId="{EBF11F43-E9F2-4F25-8D01-808E60B4CA1D}" dt="2021-04-15T14:54:27.333" v="706" actId="20577"/>
          <ac:spMkLst>
            <pc:docMk/>
            <pc:sldMk cId="421954974" sldId="258"/>
            <ac:spMk id="4" creationId="{B0F74632-91EB-4652-A0E4-76648A67F1B9}"/>
          </ac:spMkLst>
        </pc:spChg>
      </pc:sldChg>
      <pc:sldChg chg="addSp delSp modSp mod">
        <pc:chgData name="Moussa Fofana" userId="6079b70b-d59f-44f0-90cb-acc13866b280" providerId="ADAL" clId="{EBF11F43-E9F2-4F25-8D01-808E60B4CA1D}" dt="2021-04-15T14:54:08.907" v="704" actId="20577"/>
        <pc:sldMkLst>
          <pc:docMk/>
          <pc:sldMk cId="1202873508" sldId="259"/>
        </pc:sldMkLst>
        <pc:spChg chg="add del mod">
          <ac:chgData name="Moussa Fofana" userId="6079b70b-d59f-44f0-90cb-acc13866b280" providerId="ADAL" clId="{EBF11F43-E9F2-4F25-8D01-808E60B4CA1D}" dt="2021-04-07T14:08:50.519" v="614" actId="478"/>
          <ac:spMkLst>
            <pc:docMk/>
            <pc:sldMk cId="1202873508" sldId="259"/>
            <ac:spMk id="2" creationId="{6E24EA37-107C-415C-9521-5FF49D95CF04}"/>
          </ac:spMkLst>
        </pc:spChg>
        <pc:spChg chg="mod">
          <ac:chgData name="Moussa Fofana" userId="6079b70b-d59f-44f0-90cb-acc13866b280" providerId="ADAL" clId="{EBF11F43-E9F2-4F25-8D01-808E60B4CA1D}" dt="2021-04-15T14:54:08.907" v="704" actId="20577"/>
          <ac:spMkLst>
            <pc:docMk/>
            <pc:sldMk cId="1202873508" sldId="259"/>
            <ac:spMk id="4" creationId="{79081BF8-F11D-4ED4-859E-27244881D9A7}"/>
          </ac:spMkLst>
        </pc:spChg>
        <pc:spChg chg="add del mod">
          <ac:chgData name="Moussa Fofana" userId="6079b70b-d59f-44f0-90cb-acc13866b280" providerId="ADAL" clId="{EBF11F43-E9F2-4F25-8D01-808E60B4CA1D}" dt="2021-04-07T14:08:47.347" v="613" actId="478"/>
          <ac:spMkLst>
            <pc:docMk/>
            <pc:sldMk cId="1202873508" sldId="259"/>
            <ac:spMk id="5" creationId="{8F211DE8-18A8-4532-ACB9-ECEFE655EA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BF356-C128-499C-9F9C-5CD8A4EF6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12FB6-38D4-49F3-8A8F-952EC36EE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6EB98-3EF7-4196-B811-18AC45D32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A3640-44BD-4E5C-A1AB-95A5BAB3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BF97E-FACB-4900-B5E5-BE4DFC231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46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540D-5B4F-44E9-92F9-5685694A3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E904FB-4ACF-4D0D-B4D3-6EB6DFDA7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F78EE-BDF2-4558-A656-0845C90BA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91B4F-1993-4B45-9B55-0158D5D9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A94CB-7048-4494-B1B7-DC37FD258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60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D41F76-2574-4A49-B977-EFEE54420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4BCF05-E212-4B76-97B9-EBE645948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3615F-09AA-41B9-8696-4FDC83F0D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D4DCE-174B-4D8A-B0C9-64EBA71A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B300-B775-4A38-A658-BC8946AF7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41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27A6B-A75B-4196-B9F3-B725F315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A9F0E-4FE2-4405-8D96-490E3681F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25FEF-FA37-40DD-8AE7-A5B18FB64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77C65-C2E6-4529-9ADD-8DACF30E9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3427B-CE8C-4695-9D40-C849CD5E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FE147-A45F-4F9D-BE9D-D40B10427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4A482-9DF1-4184-8055-E6B0F617B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0BD32-5771-43A3-9C45-9B277B82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0CD11-A011-4D1B-ABED-67CAFB4E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BADAD-1DBE-4F2B-9FA5-0013F60F4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31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01D57-A8F5-4243-AF89-93CE5B2A2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9623E-3C69-4DBD-9343-73C5AF169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EB3DA-C5FB-403B-8144-57F778FD6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4B825-1B52-499D-A7B1-4AA66F3B6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76282-47AC-47BF-9B85-5A8F8102F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C5FF2-4C17-4BE0-B9F4-3BC41C871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67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02B73-3F98-4C54-9B3F-CB5C26CF7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6535E-FFB9-47DF-816E-230B735F7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985E9-7D16-437A-BA1A-4186773B9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D383D-3C6A-4CEA-9F6F-906FC1E63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214267-578A-4720-9581-460DFAE6F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6EFAE-F6BF-48F9-A284-ABA2B11A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A78628-C6E1-4C62-B50B-BAA11D393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559759-B1BB-454C-B7ED-6B2D8252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80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5698-73D8-44C0-BE20-FDBBEC9DF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9873B-7393-4CD2-9C19-94186E19F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8144F-FBD3-4D3D-82C9-B8A44EF5D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08F76-3503-42C2-A1B8-F808ADD1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84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1D1FF8-B071-486F-B690-6DF8EB9F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9FD77D-7C31-468C-9E44-9ADAC703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D8BB6B-7865-442E-B884-2F7D58DBF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1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3C37-9A2E-4842-BD22-4D6A82BA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F1C49-6E46-4A0B-9D38-0FDECC54A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BB9058-1BB3-4D08-BB39-0E134ED29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B15E5-E8A7-44A9-A7C3-FC6C13DB9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302AC-6E9F-459C-9549-2173394A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9FF6-02D1-418C-B360-CAC57B282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47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507C8-832E-418D-B1B1-3C80C39C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6389F-2F9F-4419-BCDC-DDA577D77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7D70B-F742-43CB-8AE9-E82E5422F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BB622-3F75-4FAC-8B09-30A68A87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D08CB-A5E2-41FC-91A5-F9DF3080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1FE80-FB10-48B5-BF85-8AA732C6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54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0D0B00-B288-495C-8C65-E0F1605F2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93C55-AF7F-45C7-A2B8-403F83A54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210BE-89FA-48C3-B24F-F5753C5E7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32BC-D564-43F5-85C8-0A5585946C99}" type="datetimeFigureOut">
              <a:rPr lang="fr-FR" smtClean="0"/>
              <a:t>15/04/2021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9E86A-3361-4DB3-A3AB-293001159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FD53F-9216-4E21-8C88-5569E4EBF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0DF0-8BB9-41B3-BBD7-2080A2C26F1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14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081BF8-F11D-4ED4-859E-27244881D9A7}"/>
              </a:ext>
            </a:extLst>
          </p:cNvPr>
          <p:cNvSpPr/>
          <p:nvPr/>
        </p:nvSpPr>
        <p:spPr>
          <a:xfrm>
            <a:off x="494950" y="369114"/>
            <a:ext cx="11023134" cy="588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800" dirty="0"/>
              <a:t>Shelter Cluster Strategy update(SAG)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/>
              <a:t>Status of strategy :Agree on next revision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/>
              <a:t>Population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Assessment 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02873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468CA65-42AD-4615-AF16-6D4E6B595526}"/>
              </a:ext>
            </a:extLst>
          </p:cNvPr>
          <p:cNvSpPr/>
          <p:nvPr/>
        </p:nvSpPr>
        <p:spPr>
          <a:xfrm>
            <a:off x="511728" y="234892"/>
            <a:ext cx="11467751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Update of shelter Cluster Strategy 2021</a:t>
            </a:r>
            <a:endParaRPr lang="fr-FR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6DE83F-958B-46EB-894F-9245A152DE2B}"/>
              </a:ext>
            </a:extLst>
          </p:cNvPr>
          <p:cNvSpPr/>
          <p:nvPr/>
        </p:nvSpPr>
        <p:spPr>
          <a:xfrm>
            <a:off x="604008" y="1157682"/>
            <a:ext cx="11316748" cy="114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1.Strategy status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Version : 3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Effective date: </a:t>
            </a:r>
            <a:r>
              <a:rPr lang="en-GB" dirty="0">
                <a:solidFill>
                  <a:srgbClr val="FF0000"/>
                </a:solidFill>
              </a:rPr>
              <a:t>April 2021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Next update: </a:t>
            </a:r>
            <a:r>
              <a:rPr lang="en-GB" dirty="0">
                <a:solidFill>
                  <a:srgbClr val="FF0000"/>
                </a:solidFill>
              </a:rPr>
              <a:t>December 2022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21C683-6B4B-49A4-AC0F-A206EE5C08B2}"/>
              </a:ext>
            </a:extLst>
          </p:cNvPr>
          <p:cNvSpPr/>
          <p:nvPr/>
        </p:nvSpPr>
        <p:spPr>
          <a:xfrm>
            <a:off x="553672" y="3145872"/>
            <a:ext cx="11358695" cy="2499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2.Population : </a:t>
            </a:r>
          </a:p>
          <a:p>
            <a:r>
              <a:rPr lang="en-GB" dirty="0"/>
              <a:t>The Shelter/NFI strategy is mainly targeting IDPs as they are identified as being the most exposed to both environmental and man-made hazards, but attention is also given to the most vulnerable host families: 785,000IDP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45% is living in hosting families </a:t>
            </a:r>
            <a:r>
              <a:rPr lang="en-GB" dirty="0">
                <a:solidFill>
                  <a:srgbClr val="FF0000"/>
                </a:solidFill>
              </a:rPr>
              <a:t>(70,650 HH)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21% is self-settled in rural areas </a:t>
            </a:r>
            <a:r>
              <a:rPr lang="en-GB" dirty="0">
                <a:solidFill>
                  <a:srgbClr val="FF0000"/>
                </a:solidFill>
              </a:rPr>
              <a:t>(32,970 HH)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20% is renting accommodations </a:t>
            </a:r>
            <a:r>
              <a:rPr lang="en-GB" dirty="0">
                <a:solidFill>
                  <a:srgbClr val="FF0000"/>
                </a:solidFill>
              </a:rPr>
              <a:t>(31,400 HH)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15% is makeshift shelters </a:t>
            </a:r>
            <a:r>
              <a:rPr lang="en-GB" dirty="0">
                <a:solidFill>
                  <a:srgbClr val="FF0000"/>
                </a:solidFill>
              </a:rPr>
              <a:t>(23,550 HH)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74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048B6695-9112-429A-B0CC-66D85A0396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803668"/>
              </p:ext>
            </p:extLst>
          </p:nvPr>
        </p:nvGraphicFramePr>
        <p:xfrm>
          <a:off x="343949" y="1836312"/>
          <a:ext cx="1144258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705">
                  <a:extLst>
                    <a:ext uri="{9D8B030D-6E8A-4147-A177-3AD203B41FA5}">
                      <a16:colId xmlns:a16="http://schemas.microsoft.com/office/drawing/2014/main" val="2901185425"/>
                    </a:ext>
                  </a:extLst>
                </a:gridCol>
                <a:gridCol w="4120438">
                  <a:extLst>
                    <a:ext uri="{9D8B030D-6E8A-4147-A177-3AD203B41FA5}">
                      <a16:colId xmlns:a16="http://schemas.microsoft.com/office/drawing/2014/main" val="89172888"/>
                    </a:ext>
                  </a:extLst>
                </a:gridCol>
                <a:gridCol w="4120438">
                  <a:extLst>
                    <a:ext uri="{9D8B030D-6E8A-4147-A177-3AD203B41FA5}">
                      <a16:colId xmlns:a16="http://schemas.microsoft.com/office/drawing/2014/main" val="1625935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Activity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Indicators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Target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731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Distribution of emergency shelter kits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# of HH assisted with emergency shelter kits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6</a:t>
                      </a:r>
                      <a:r>
                        <a:rPr lang="fr-FR" sz="1400" dirty="0"/>
                        <a:t>9,265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52100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D3CD67C-BBA1-4F74-90AD-EB46487E1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93042"/>
              </p:ext>
            </p:extLst>
          </p:nvPr>
        </p:nvGraphicFramePr>
        <p:xfrm>
          <a:off x="302006" y="4655890"/>
          <a:ext cx="11375469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823">
                  <a:extLst>
                    <a:ext uri="{9D8B030D-6E8A-4147-A177-3AD203B41FA5}">
                      <a16:colId xmlns:a16="http://schemas.microsoft.com/office/drawing/2014/main" val="2901185425"/>
                    </a:ext>
                  </a:extLst>
                </a:gridCol>
                <a:gridCol w="3791823">
                  <a:extLst>
                    <a:ext uri="{9D8B030D-6E8A-4147-A177-3AD203B41FA5}">
                      <a16:colId xmlns:a16="http://schemas.microsoft.com/office/drawing/2014/main" val="89172888"/>
                    </a:ext>
                  </a:extLst>
                </a:gridCol>
                <a:gridCol w="3791823">
                  <a:extLst>
                    <a:ext uri="{9D8B030D-6E8A-4147-A177-3AD203B41FA5}">
                      <a16:colId xmlns:a16="http://schemas.microsoft.com/office/drawing/2014/main" val="1625935544"/>
                    </a:ext>
                  </a:extLst>
                </a:gridCol>
              </a:tblGrid>
              <a:tr h="301217">
                <a:tc>
                  <a:txBody>
                    <a:bodyPr/>
                    <a:lstStyle/>
                    <a:p>
                      <a:r>
                        <a:rPr lang="en-GB" dirty="0"/>
                        <a:t>Activity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Indicators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Target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731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Distribution of Core Relief Items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# of HH assisted with Core Relief Items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6</a:t>
                      </a:r>
                      <a:r>
                        <a:rPr lang="fr-FR" sz="1400" dirty="0"/>
                        <a:t>9,265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521006"/>
                  </a:ext>
                </a:extLst>
              </a:tr>
            </a:tbl>
          </a:graphicData>
        </a:graphic>
      </p:graphicFrame>
      <p:graphicFrame>
        <p:nvGraphicFramePr>
          <p:cNvPr id="13" name="Table 11">
            <a:extLst>
              <a:ext uri="{FF2B5EF4-FFF2-40B4-BE49-F238E27FC236}">
                <a16:creationId xmlns:a16="http://schemas.microsoft.com/office/drawing/2014/main" id="{55E4A8ED-1ECF-4E47-A21A-3902BD916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436044"/>
              </p:ext>
            </p:extLst>
          </p:nvPr>
        </p:nvGraphicFramePr>
        <p:xfrm>
          <a:off x="327171" y="3163583"/>
          <a:ext cx="1138386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4620">
                  <a:extLst>
                    <a:ext uri="{9D8B030D-6E8A-4147-A177-3AD203B41FA5}">
                      <a16:colId xmlns:a16="http://schemas.microsoft.com/office/drawing/2014/main" val="2901185425"/>
                    </a:ext>
                  </a:extLst>
                </a:gridCol>
                <a:gridCol w="3794620">
                  <a:extLst>
                    <a:ext uri="{9D8B030D-6E8A-4147-A177-3AD203B41FA5}">
                      <a16:colId xmlns:a16="http://schemas.microsoft.com/office/drawing/2014/main" val="89172888"/>
                    </a:ext>
                  </a:extLst>
                </a:gridCol>
                <a:gridCol w="3794620">
                  <a:extLst>
                    <a:ext uri="{9D8B030D-6E8A-4147-A177-3AD203B41FA5}">
                      <a16:colId xmlns:a16="http://schemas.microsoft.com/office/drawing/2014/main" val="1625935544"/>
                    </a:ext>
                  </a:extLst>
                </a:gridCol>
              </a:tblGrid>
              <a:tr h="270933">
                <a:tc>
                  <a:txBody>
                    <a:bodyPr/>
                    <a:lstStyle/>
                    <a:p>
                      <a:r>
                        <a:rPr lang="en-GB" dirty="0"/>
                        <a:t>Activity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Indicators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Target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731310"/>
                  </a:ext>
                </a:extLst>
              </a:tr>
              <a:tr h="541865">
                <a:tc>
                  <a:txBody>
                    <a:bodyPr/>
                    <a:lstStyle/>
                    <a:p>
                      <a:r>
                        <a:rPr lang="en-GB" sz="1200" dirty="0"/>
                        <a:t>Distribution of cash assistance </a:t>
                      </a:r>
                    </a:p>
                    <a:p>
                      <a:r>
                        <a:rPr lang="en-GB" sz="1200" dirty="0"/>
                        <a:t>as rental subsidies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# of HH assisted with cash assistance for rental subsidies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15,200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521006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5F0DCF1-C8F4-4D5B-89CB-A413C49B331E}"/>
              </a:ext>
            </a:extLst>
          </p:cNvPr>
          <p:cNvSpPr/>
          <p:nvPr/>
        </p:nvSpPr>
        <p:spPr>
          <a:xfrm>
            <a:off x="360728" y="1290792"/>
            <a:ext cx="11450972" cy="539827"/>
          </a:xfrm>
          <a:prstGeom prst="rect">
            <a:avLst/>
          </a:prstGeom>
          <a:solidFill>
            <a:srgbClr val="99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400"/>
              </a:spcAft>
            </a:pPr>
            <a:r>
              <a:rPr lang="en-GB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Cluster Objective 1: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The most vulnerable displaced populations and host families are reached with timely and appropriate life-sustaining emergency shelter support.</a:t>
            </a: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EBC421-5F1E-407E-AB00-3802E3343E9C}"/>
              </a:ext>
            </a:extLst>
          </p:cNvPr>
          <p:cNvSpPr/>
          <p:nvPr/>
        </p:nvSpPr>
        <p:spPr>
          <a:xfrm>
            <a:off x="352338" y="2588761"/>
            <a:ext cx="11392249" cy="571041"/>
          </a:xfrm>
          <a:prstGeom prst="rect">
            <a:avLst/>
          </a:prstGeom>
          <a:solidFill>
            <a:srgbClr val="99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Cluster Objective 2: The most vulnerable displaced populations are reached with rental subsidies</a:t>
            </a:r>
            <a:endParaRPr lang="fr-FR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742732-F3DB-49C9-BC9E-5C98571B7C5B}"/>
              </a:ext>
            </a:extLst>
          </p:cNvPr>
          <p:cNvSpPr/>
          <p:nvPr/>
        </p:nvSpPr>
        <p:spPr>
          <a:xfrm>
            <a:off x="327172" y="4269996"/>
            <a:ext cx="11341915" cy="385894"/>
          </a:xfrm>
          <a:prstGeom prst="rect">
            <a:avLst/>
          </a:prstGeom>
          <a:solidFill>
            <a:srgbClr val="99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Cluster Objective 3:  The most vulnerable displaced populations and host families are reached with timely and appropriate life-sustaining Core Relief Items (CRIs).</a:t>
            </a:r>
            <a:endParaRPr lang="fr-FR" sz="1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8D8066C-C1FE-488D-A0D2-A818FDCE2E17}"/>
              </a:ext>
            </a:extLst>
          </p:cNvPr>
          <p:cNvSpPr/>
          <p:nvPr/>
        </p:nvSpPr>
        <p:spPr>
          <a:xfrm>
            <a:off x="360727" y="75501"/>
            <a:ext cx="11476139" cy="1199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/>
              <a:t>3.Objectives: </a:t>
            </a:r>
          </a:p>
          <a:p>
            <a:r>
              <a:rPr lang="en-GB" sz="1400" dirty="0"/>
              <a:t>Country strategic response plan (SRP) Objectives</a:t>
            </a:r>
            <a:br>
              <a:rPr lang="en-GB" sz="1400" dirty="0"/>
            </a:br>
            <a:r>
              <a:rPr lang="en-GB" sz="1400" dirty="0"/>
              <a:t>HRP/2021 strategic objective under which the cluster objectives fall </a:t>
            </a:r>
            <a:br>
              <a:rPr lang="en-GB" sz="1400" dirty="0"/>
            </a:br>
            <a:r>
              <a:rPr lang="en-GB" sz="1400" b="1" u="sng" dirty="0"/>
              <a:t>Objective 1: </a:t>
            </a:r>
            <a:r>
              <a:rPr lang="en-GB" sz="1400" dirty="0"/>
              <a:t>Reduce mortality and morbidity of 1.5 million people affected by crisis </a:t>
            </a:r>
            <a:br>
              <a:rPr lang="en-GB" sz="1400" dirty="0"/>
            </a:br>
            <a:r>
              <a:rPr lang="en-GB" sz="1400" b="1" u="sng" dirty="0"/>
              <a:t>Specific objective</a:t>
            </a:r>
            <a:r>
              <a:rPr lang="en-GB" sz="1400" dirty="0"/>
              <a:t>: </a:t>
            </a:r>
            <a:r>
              <a:rPr lang="en-GB" sz="1400" i="1" dirty="0"/>
              <a:t>1.1: 1.5 million vulnerable people affected by crisis benefit from immediate minimum food, nutrition, WASH shelter and lifesaving health services by the end of 2021 </a:t>
            </a:r>
            <a:endParaRPr lang="fr-FR" sz="1400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7EAC92-B8AA-44B0-A6C1-3EE8063198C2}"/>
              </a:ext>
            </a:extLst>
          </p:cNvPr>
          <p:cNvSpPr/>
          <p:nvPr/>
        </p:nvSpPr>
        <p:spPr>
          <a:xfrm>
            <a:off x="303404" y="5387131"/>
            <a:ext cx="11341915" cy="385894"/>
          </a:xfrm>
          <a:prstGeom prst="rect">
            <a:avLst/>
          </a:prstGeom>
          <a:solidFill>
            <a:srgbClr val="99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Objective 4: The most vulnerable displaced population  and host families  are reached with timely appropriate life-sustaining transitional  shelter support</a:t>
            </a:r>
            <a:r>
              <a:rPr lang="en-GB" sz="1100" dirty="0"/>
              <a:t> </a:t>
            </a:r>
            <a:endParaRPr lang="fr-FR" sz="11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FE912E6-FF90-443B-9972-38E029D17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338877"/>
              </p:ext>
            </p:extLst>
          </p:nvPr>
        </p:nvGraphicFramePr>
        <p:xfrm>
          <a:off x="303405" y="5789801"/>
          <a:ext cx="11325135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5045">
                  <a:extLst>
                    <a:ext uri="{9D8B030D-6E8A-4147-A177-3AD203B41FA5}">
                      <a16:colId xmlns:a16="http://schemas.microsoft.com/office/drawing/2014/main" val="2901185425"/>
                    </a:ext>
                  </a:extLst>
                </a:gridCol>
                <a:gridCol w="3775045">
                  <a:extLst>
                    <a:ext uri="{9D8B030D-6E8A-4147-A177-3AD203B41FA5}">
                      <a16:colId xmlns:a16="http://schemas.microsoft.com/office/drawing/2014/main" val="89172888"/>
                    </a:ext>
                  </a:extLst>
                </a:gridCol>
                <a:gridCol w="3775045">
                  <a:extLst>
                    <a:ext uri="{9D8B030D-6E8A-4147-A177-3AD203B41FA5}">
                      <a16:colId xmlns:a16="http://schemas.microsoft.com/office/drawing/2014/main" val="1625935544"/>
                    </a:ext>
                  </a:extLst>
                </a:gridCol>
              </a:tblGrid>
              <a:tr h="301217">
                <a:tc>
                  <a:txBody>
                    <a:bodyPr/>
                    <a:lstStyle/>
                    <a:p>
                      <a:r>
                        <a:rPr lang="en-GB" dirty="0"/>
                        <a:t>Activity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Indicators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Target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731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err="1"/>
                        <a:t>Contruction</a:t>
                      </a:r>
                      <a:r>
                        <a:rPr lang="en-GB" sz="1400" dirty="0"/>
                        <a:t> of </a:t>
                      </a:r>
                      <a:r>
                        <a:rPr lang="en-GB" sz="1400"/>
                        <a:t>transitional shelter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# of HH to be assisted with transitional shelter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</a:t>
                      </a:r>
                      <a:r>
                        <a:rPr lang="fr-FR" sz="1400" dirty="0"/>
                        <a:t>3,847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521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0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F74632-91EB-4652-A0E4-76648A67F1B9}"/>
              </a:ext>
            </a:extLst>
          </p:cNvPr>
          <p:cNvSpPr/>
          <p:nvPr/>
        </p:nvSpPr>
        <p:spPr>
          <a:xfrm>
            <a:off x="662730" y="419450"/>
            <a:ext cx="11216081" cy="5629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40000"/>
              </a:lnSpc>
              <a:spcAft>
                <a:spcPts val="1400"/>
              </a:spcAft>
              <a:buFont typeface="Wingdings" panose="05000000000000000000" pitchFamily="2" charset="2"/>
              <a:buChar char="Ø"/>
            </a:pPr>
            <a:r>
              <a:rPr lang="en-GB" b="1" dirty="0">
                <a:latin typeface="Calibri" panose="020F0502020204030204" pitchFamily="34" charset="0"/>
                <a:ea typeface="Times New Roman" panose="02020603050405020304" pitchFamily="18" charset="0"/>
              </a:rPr>
              <a:t>Assessments currently done: 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4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1.     MIRA (Multi-Sector Initial Rapid Assessment): April 2018: NWSW regions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4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2.MSNA 2019 was carried out in August 2019. Lead agency IOM in partnership with OCHA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4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3.MSNA 2020 was carried out in August 2020. Lead agency IOM in partnership with OCHA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4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4.MSNA 2021 was carried out in February. Lead agency IOM in partnership with OCHA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400"/>
              </a:spcAft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5.  Shelter cluster partners’ assessments: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Plan International Need Assessment :?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IRC: 3 October 2018: SW needs assessment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NRC: ?</a:t>
            </a:r>
          </a:p>
          <a:p>
            <a:pPr marL="342900" lvl="0" indent="-342900"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en-GB">
                <a:latin typeface="Calibri" panose="020F0502020204030204" pitchFamily="34" charset="0"/>
                <a:ea typeface="Times New Roman" panose="02020603050405020304" pitchFamily="18" charset="0"/>
              </a:rPr>
              <a:t>DRC ?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1400"/>
              </a:spcAft>
              <a:buFont typeface="Wingdings" panose="05000000000000000000" pitchFamily="2" charset="2"/>
              <a:buChar char="Ø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Assessments Planned: 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400"/>
              </a:spcAft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Tentatively planned MSNA for July 2021. Lead agency IOM in partnership with OCHA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54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466</Words>
  <Application>Microsoft Office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of Shelter Cluster Strategy</dc:title>
  <dc:creator>Moussa Fofana</dc:creator>
  <cp:lastModifiedBy>Moussa Fofana</cp:lastModifiedBy>
  <cp:revision>7</cp:revision>
  <dcterms:created xsi:type="dcterms:W3CDTF">2021-04-06T14:14:06Z</dcterms:created>
  <dcterms:modified xsi:type="dcterms:W3CDTF">2021-04-15T14:54:37Z</dcterms:modified>
</cp:coreProperties>
</file>