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4"/>
  </p:sldMasterIdLst>
  <p:notesMasterIdLst>
    <p:notesMasterId r:id="rId11"/>
  </p:notesMasterIdLst>
  <p:handoutMasterIdLst>
    <p:handoutMasterId r:id="rId12"/>
  </p:handoutMasterIdLst>
  <p:sldIdLst>
    <p:sldId id="405" r:id="rId5"/>
    <p:sldId id="404" r:id="rId6"/>
    <p:sldId id="409" r:id="rId7"/>
    <p:sldId id="406" r:id="rId8"/>
    <p:sldId id="408" r:id="rId9"/>
    <p:sldId id="407" r:id="rId10"/>
  </p:sldIdLst>
  <p:sldSz cx="9144000" cy="6858000" type="screen4x3"/>
  <p:notesSz cx="6867525" cy="99949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48">
          <p15:clr>
            <a:srgbClr val="A4A3A4"/>
          </p15:clr>
        </p15:guide>
        <p15:guide id="2" pos="2163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00"/>
    <a:srgbClr val="CC6600"/>
    <a:srgbClr val="7F1416"/>
    <a:srgbClr val="04314C"/>
    <a:srgbClr val="459FD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91C3FAD-E614-4B4A-B9A2-46DEA3B49136}" v="2450" dt="2021-04-28T09:36:56.56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3" d="100"/>
          <a:sy n="93" d="100"/>
        </p:scale>
        <p:origin x="1162" y="8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8" d="100"/>
          <a:sy n="78" d="100"/>
        </p:scale>
        <p:origin x="-3990" y="-96"/>
      </p:cViewPr>
      <p:guideLst>
        <p:guide orient="horz" pos="3148"/>
        <p:guide pos="2163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handoutMaster" Target="handoutMasters/handoutMaster1.xml"/><Relationship Id="rId17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6563" cy="500063"/>
          </a:xfrm>
          <a:prstGeom prst="rect">
            <a:avLst/>
          </a:prstGeom>
        </p:spPr>
        <p:txBody>
          <a:bodyPr vert="horz" lIns="96350" tIns="48175" rIns="96350" bIns="48175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3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9375" y="0"/>
            <a:ext cx="2976563" cy="500063"/>
          </a:xfrm>
          <a:prstGeom prst="rect">
            <a:avLst/>
          </a:prstGeom>
        </p:spPr>
        <p:txBody>
          <a:bodyPr vert="horz" lIns="96350" tIns="48175" rIns="96350" bIns="48175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300">
                <a:latin typeface="+mn-lt"/>
                <a:cs typeface="+mn-cs"/>
              </a:defRPr>
            </a:lvl1pPr>
          </a:lstStyle>
          <a:p>
            <a:pPr>
              <a:defRPr/>
            </a:pPr>
            <a:fld id="{888CDDAA-B9F8-4846-B509-BCD87A1A3935}" type="datetimeFigureOut">
              <a:rPr lang="en-GB"/>
              <a:pPr>
                <a:defRPr/>
              </a:pPr>
              <a:t>28/04/2021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93250"/>
            <a:ext cx="2976563" cy="500063"/>
          </a:xfrm>
          <a:prstGeom prst="rect">
            <a:avLst/>
          </a:prstGeom>
        </p:spPr>
        <p:txBody>
          <a:bodyPr vert="horz" lIns="96350" tIns="48175" rIns="96350" bIns="48175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3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9375" y="9493250"/>
            <a:ext cx="2976563" cy="500063"/>
          </a:xfrm>
          <a:prstGeom prst="rect">
            <a:avLst/>
          </a:prstGeom>
        </p:spPr>
        <p:txBody>
          <a:bodyPr vert="horz" wrap="square" lIns="96350" tIns="48175" rIns="96350" bIns="48175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300">
                <a:cs typeface="Arial" charset="0"/>
              </a:defRPr>
            </a:lvl1pPr>
          </a:lstStyle>
          <a:p>
            <a:pPr>
              <a:defRPr/>
            </a:pPr>
            <a:fld id="{04B32C6B-EB37-4BD6-927A-0749236508E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344373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6563" cy="500063"/>
          </a:xfrm>
          <a:prstGeom prst="rect">
            <a:avLst/>
          </a:prstGeom>
        </p:spPr>
        <p:txBody>
          <a:bodyPr vert="horz" lIns="96350" tIns="48175" rIns="96350" bIns="48175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3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9375" y="0"/>
            <a:ext cx="2976563" cy="500063"/>
          </a:xfrm>
          <a:prstGeom prst="rect">
            <a:avLst/>
          </a:prstGeom>
        </p:spPr>
        <p:txBody>
          <a:bodyPr vert="horz" lIns="96350" tIns="48175" rIns="96350" bIns="48175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300">
                <a:latin typeface="+mn-lt"/>
                <a:cs typeface="+mn-cs"/>
              </a:defRPr>
            </a:lvl1pPr>
          </a:lstStyle>
          <a:p>
            <a:pPr>
              <a:defRPr/>
            </a:pPr>
            <a:fld id="{3565D175-F8EC-437A-AC5E-440FAEB23F9E}" type="datetimeFigureOut">
              <a:rPr lang="en-GB"/>
              <a:pPr>
                <a:defRPr/>
              </a:pPr>
              <a:t>28/04/2021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35038" y="749300"/>
            <a:ext cx="4997450" cy="3748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350" tIns="48175" rIns="96350" bIns="48175" rtlCol="0" anchor="ctr"/>
          <a:lstStyle/>
          <a:p>
            <a:pPr lvl="0"/>
            <a:endParaRPr lang="en-GB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7388" y="4748213"/>
            <a:ext cx="5492750" cy="4497387"/>
          </a:xfrm>
          <a:prstGeom prst="rect">
            <a:avLst/>
          </a:prstGeom>
        </p:spPr>
        <p:txBody>
          <a:bodyPr vert="horz" lIns="96350" tIns="48175" rIns="96350" bIns="48175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GB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93250"/>
            <a:ext cx="2976563" cy="500063"/>
          </a:xfrm>
          <a:prstGeom prst="rect">
            <a:avLst/>
          </a:prstGeom>
        </p:spPr>
        <p:txBody>
          <a:bodyPr vert="horz" lIns="96350" tIns="48175" rIns="96350" bIns="48175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3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9375" y="9493250"/>
            <a:ext cx="2976563" cy="500063"/>
          </a:xfrm>
          <a:prstGeom prst="rect">
            <a:avLst/>
          </a:prstGeom>
        </p:spPr>
        <p:txBody>
          <a:bodyPr vert="horz" wrap="square" lIns="96350" tIns="48175" rIns="96350" bIns="48175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300">
                <a:cs typeface="Arial" charset="0"/>
              </a:defRPr>
            </a:lvl1pPr>
          </a:lstStyle>
          <a:p>
            <a:pPr>
              <a:defRPr/>
            </a:pPr>
            <a:fld id="{FD22D480-53D5-4AC3-A11A-C4746C218A5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1688611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1560" y="1844824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670176"/>
            <a:ext cx="6400800" cy="1270992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E62230-AF0A-42A8-9689-07C779FC704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503398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C41151-87A0-4661-ABCD-B1A0B675983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259494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1A2930-CDB7-46CD-8237-51119958D38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518010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445538-FA09-4E11-AAF3-4A82F95E90C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8108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5D2999-CB67-4940-B7CE-9B49823FC96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800648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BC3D41-CF86-433D-9124-F730412DD8F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969559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01F96C-EEA7-493A-B4AA-C21B2FAC6AA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7177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114F12-8C35-4DFF-8CD5-B894286A381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650300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A80138-A3B4-416F-A120-FA149995845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318836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06D809-F12E-4BE1-954F-BC2BEA31C3E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064234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A7C2B3-620B-460B-9161-C879B2EE70C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493873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2460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7F1416"/>
                </a:solidFill>
                <a:cs typeface="Arial" charset="0"/>
              </a:defRPr>
            </a:lvl1pPr>
          </a:lstStyle>
          <a:p>
            <a:pPr>
              <a:defRPr/>
            </a:pPr>
            <a:fld id="{12CAA4F3-D812-4084-920E-09D207136D9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  <p:sp>
        <p:nvSpPr>
          <p:cNvPr id="1029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>
              <a:defRPr/>
            </a:pPr>
            <a:endParaRPr lang="en-GB" altLang="en-US"/>
          </a:p>
        </p:txBody>
      </p:sp>
      <p:grpSp>
        <p:nvGrpSpPr>
          <p:cNvPr id="1030" name="Group 30"/>
          <p:cNvGrpSpPr>
            <a:grpSpLocks/>
          </p:cNvGrpSpPr>
          <p:nvPr/>
        </p:nvGrpSpPr>
        <p:grpSpPr bwMode="auto">
          <a:xfrm>
            <a:off x="468313" y="6308725"/>
            <a:ext cx="1908175" cy="400050"/>
            <a:chOff x="3671392" y="6341258"/>
            <a:chExt cx="1908720" cy="400110"/>
          </a:xfrm>
        </p:grpSpPr>
        <p:pic>
          <p:nvPicPr>
            <p:cNvPr id="1039" name="Picture 3" descr="Logo-small"/>
            <p:cNvPicPr>
              <a:picLocks noChangeAspect="1" noChangeArrowheads="1"/>
            </p:cNvPicPr>
            <p:nvPr/>
          </p:nvPicPr>
          <p:blipFill>
            <a:blip r:embed="rId1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671392" y="6381328"/>
              <a:ext cx="360040" cy="3154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040" name="Rectangle 3"/>
            <p:cNvSpPr>
              <a:spLocks noChangeArrowheads="1"/>
            </p:cNvSpPr>
            <p:nvPr/>
          </p:nvSpPr>
          <p:spPr bwMode="auto">
            <a:xfrm>
              <a:off x="3995334" y="6341258"/>
              <a:ext cx="1584778" cy="400110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anchor="ctr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r>
                <a:rPr lang="en-GB" altLang="en-US" sz="800" b="1">
                  <a:solidFill>
                    <a:srgbClr val="7F1416"/>
                  </a:solidFill>
                  <a:latin typeface="Verdana" pitchFamily="34" charset="0"/>
                  <a:cs typeface="Times New Roman" pitchFamily="18" charset="0"/>
                </a:rPr>
                <a:t>Shelter Cluster Somalia</a:t>
              </a:r>
              <a:endParaRPr lang="en-GB" altLang="en-US" sz="600">
                <a:latin typeface="Arial" charset="0"/>
              </a:endParaRPr>
            </a:p>
            <a:p>
              <a:pPr>
                <a:defRPr/>
              </a:pPr>
              <a:r>
                <a:rPr lang="en-GB" altLang="en-US" sz="600">
                  <a:solidFill>
                    <a:srgbClr val="7F1416"/>
                  </a:solidFill>
                  <a:latin typeface="Verdana" pitchFamily="34" charset="0"/>
                  <a:cs typeface="Times New Roman" pitchFamily="18" charset="0"/>
                </a:rPr>
                <a:t>ShelterCluster.org</a:t>
              </a:r>
              <a:endParaRPr lang="en-GB" altLang="en-US" sz="600">
                <a:latin typeface="Arial" charset="0"/>
              </a:endParaRPr>
            </a:p>
            <a:p>
              <a:pPr>
                <a:defRPr/>
              </a:pPr>
              <a:r>
                <a:rPr lang="en-GB" altLang="en-US" sz="600">
                  <a:solidFill>
                    <a:srgbClr val="595959"/>
                  </a:solidFill>
                  <a:latin typeface="Verdana" pitchFamily="34" charset="0"/>
                  <a:cs typeface="Times New Roman" pitchFamily="18" charset="0"/>
                </a:rPr>
                <a:t>Coordinating Humanitarian Shelter</a:t>
              </a:r>
              <a:endParaRPr lang="en-GB" altLang="en-US">
                <a:latin typeface="Arial" charset="0"/>
              </a:endParaRPr>
            </a:p>
          </p:txBody>
        </p:sp>
      </p:grpSp>
      <p:sp>
        <p:nvSpPr>
          <p:cNvPr id="11" name="Rectangle 10"/>
          <p:cNvSpPr/>
          <p:nvPr/>
        </p:nvSpPr>
        <p:spPr>
          <a:xfrm>
            <a:off x="0" y="0"/>
            <a:ext cx="9144000" cy="115888"/>
          </a:xfrm>
          <a:prstGeom prst="rect">
            <a:avLst/>
          </a:prstGeom>
          <a:solidFill>
            <a:srgbClr val="7F141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1032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>
              <a:defRPr/>
            </a:pPr>
            <a:endParaRPr lang="en-GB" altLang="en-US"/>
          </a:p>
        </p:txBody>
      </p:sp>
      <p:sp>
        <p:nvSpPr>
          <p:cNvPr id="16" name="Rectangle 15"/>
          <p:cNvSpPr/>
          <p:nvPr/>
        </p:nvSpPr>
        <p:spPr>
          <a:xfrm>
            <a:off x="0" y="0"/>
            <a:ext cx="9144000" cy="115888"/>
          </a:xfrm>
          <a:prstGeom prst="rect">
            <a:avLst/>
          </a:prstGeom>
          <a:solidFill>
            <a:srgbClr val="7F141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20" name="Rectangle 19"/>
          <p:cNvSpPr/>
          <p:nvPr/>
        </p:nvSpPr>
        <p:spPr>
          <a:xfrm>
            <a:off x="0" y="6742113"/>
            <a:ext cx="1836738" cy="115887"/>
          </a:xfrm>
          <a:prstGeom prst="rect">
            <a:avLst/>
          </a:prstGeom>
          <a:solidFill>
            <a:srgbClr val="04314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>
              <a:solidFill>
                <a:schemeClr val="tx1"/>
              </a:solidFill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1836738" y="6742113"/>
            <a:ext cx="1835150" cy="115887"/>
          </a:xfrm>
          <a:prstGeom prst="rect">
            <a:avLst/>
          </a:prstGeom>
          <a:solidFill>
            <a:srgbClr val="459FD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>
              <a:solidFill>
                <a:schemeClr val="tx1"/>
              </a:solidFill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3671888" y="6742113"/>
            <a:ext cx="1836737" cy="115887"/>
          </a:xfrm>
          <a:prstGeom prst="rect">
            <a:avLst/>
          </a:prstGeom>
          <a:solidFill>
            <a:srgbClr val="7F141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>
              <a:solidFill>
                <a:schemeClr val="tx1"/>
              </a:solidFill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5508625" y="6742113"/>
            <a:ext cx="1835150" cy="115887"/>
          </a:xfrm>
          <a:prstGeom prst="rect">
            <a:avLst/>
          </a:prstGeom>
          <a:solidFill>
            <a:srgbClr val="459FD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>
              <a:solidFill>
                <a:schemeClr val="tx1"/>
              </a:solidFill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7326313" y="6742113"/>
            <a:ext cx="1835150" cy="115887"/>
          </a:xfrm>
          <a:prstGeom prst="rect">
            <a:avLst/>
          </a:prstGeom>
          <a:solidFill>
            <a:srgbClr val="04314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>
              <a:solidFill>
                <a:schemeClr val="tx1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hf hdr="0" ft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600" b="1" kern="1200">
          <a:solidFill>
            <a:srgbClr val="04314C"/>
          </a:solidFill>
          <a:latin typeface="Verdana" pitchFamily="34" charset="0"/>
          <a:ea typeface="Verdana" pitchFamily="34" charset="0"/>
          <a:cs typeface="Verdana" pitchFamily="34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4314C"/>
          </a:solidFill>
          <a:latin typeface="Verdana" pitchFamily="34" charset="0"/>
          <a:ea typeface="Verdana" pitchFamily="34" charset="0"/>
          <a:cs typeface="Verdana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4314C"/>
          </a:solidFill>
          <a:latin typeface="Verdana" pitchFamily="34" charset="0"/>
          <a:ea typeface="Verdana" pitchFamily="34" charset="0"/>
          <a:cs typeface="Verdana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4314C"/>
          </a:solidFill>
          <a:latin typeface="Verdana" pitchFamily="34" charset="0"/>
          <a:ea typeface="Verdana" pitchFamily="34" charset="0"/>
          <a:cs typeface="Verdana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4314C"/>
          </a:solidFill>
          <a:latin typeface="Verdana" pitchFamily="34" charset="0"/>
          <a:ea typeface="Verdana" pitchFamily="34" charset="0"/>
          <a:cs typeface="Verdana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 b="1">
          <a:solidFill>
            <a:srgbClr val="04314C"/>
          </a:solidFill>
          <a:latin typeface="Verdana" pitchFamily="34" charset="0"/>
          <a:ea typeface="Verdana" pitchFamily="34" charset="0"/>
          <a:cs typeface="Verdana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 b="1">
          <a:solidFill>
            <a:srgbClr val="04314C"/>
          </a:solidFill>
          <a:latin typeface="Verdana" pitchFamily="34" charset="0"/>
          <a:ea typeface="Verdana" pitchFamily="34" charset="0"/>
          <a:cs typeface="Verdana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 b="1">
          <a:solidFill>
            <a:srgbClr val="04314C"/>
          </a:solidFill>
          <a:latin typeface="Verdana" pitchFamily="34" charset="0"/>
          <a:ea typeface="Verdana" pitchFamily="34" charset="0"/>
          <a:cs typeface="Verdana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 b="1">
          <a:solidFill>
            <a:srgbClr val="04314C"/>
          </a:solidFill>
          <a:latin typeface="Verdana" pitchFamily="34" charset="0"/>
          <a:ea typeface="Verdana" pitchFamily="34" charset="0"/>
          <a:cs typeface="Verdan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7F1416"/>
        </a:buClr>
        <a:buFont typeface="Wingdings" pitchFamily="2" charset="2"/>
        <a:buChar char="§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7F1416"/>
        </a:buClr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7F1416"/>
        </a:buClr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7F1416"/>
        </a:buClr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7F1416"/>
        </a:buClr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Slide Number Placeholder 3"/>
          <p:cNvSpPr>
            <a:spLocks noGrp="1"/>
          </p:cNvSpPr>
          <p:nvPr>
            <p:ph type="sldNum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/>
            <a:fld id="{9D7A2997-605F-40EB-B5CC-130705E73C6A}" type="slidenum">
              <a:rPr lang="en-GB" altLang="en-US" smtClean="0">
                <a:solidFill>
                  <a:srgbClr val="7F1416"/>
                </a:solidFill>
              </a:rPr>
              <a:pPr eaLnBrk="1" hangingPunct="1"/>
              <a:t>1</a:t>
            </a:fld>
            <a:endParaRPr lang="en-GB" altLang="en-US">
              <a:solidFill>
                <a:srgbClr val="7F1416"/>
              </a:solidFill>
            </a:endParaRPr>
          </a:p>
        </p:txBody>
      </p:sp>
      <p:sp>
        <p:nvSpPr>
          <p:cNvPr id="5124" name="TextBox 5"/>
          <p:cNvSpPr txBox="1">
            <a:spLocks noChangeArrowheads="1"/>
          </p:cNvSpPr>
          <p:nvPr/>
        </p:nvSpPr>
        <p:spPr bwMode="auto">
          <a:xfrm>
            <a:off x="0" y="210420"/>
            <a:ext cx="9144000" cy="354012"/>
          </a:xfrm>
          <a:prstGeom prst="rect">
            <a:avLst/>
          </a:prstGeom>
          <a:solidFill>
            <a:srgbClr val="7F141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algn="ctr" eaLnBrk="1" hangingPunct="1"/>
            <a:endParaRPr lang="en-US" altLang="en-US" sz="1700" b="1" dirty="0">
              <a:solidFill>
                <a:schemeClr val="bg1"/>
              </a:solidFill>
            </a:endParaRPr>
          </a:p>
        </p:txBody>
      </p:sp>
      <p:pic>
        <p:nvPicPr>
          <p:cNvPr id="5125" name="Picture 5" descr="K:\Shelter Cluster\13. General Cluster\03 templates\Email-sig-Somalia-SC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781800" y="209550"/>
            <a:ext cx="2306638" cy="387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itle 1"/>
          <p:cNvSpPr txBox="1">
            <a:spLocks/>
          </p:cNvSpPr>
          <p:nvPr/>
        </p:nvSpPr>
        <p:spPr bwMode="auto">
          <a:xfrm>
            <a:off x="266700" y="685800"/>
            <a:ext cx="8610600" cy="541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3600" b="1" kern="1200">
                <a:solidFill>
                  <a:srgbClr val="04314C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04314C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04314C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04314C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04314C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04314C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04314C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04314C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04314C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9pPr>
          </a:lstStyle>
          <a:p>
            <a:pPr eaLnBrk="1" hangingPunct="1"/>
            <a:r>
              <a:rPr lang="en-US" altLang="en-US" sz="4000" dirty="0">
                <a:solidFill>
                  <a:srgbClr val="0070C0"/>
                </a:solidFill>
              </a:rPr>
              <a:t>SOMALIA SHELTER CLUSTER CASH RESPONSE</a:t>
            </a:r>
          </a:p>
          <a:p>
            <a:pPr marL="514350" indent="-514350" eaLnBrk="1" hangingPunct="1">
              <a:buFont typeface="Arial" panose="020B0604020202020204" pitchFamily="34" charset="0"/>
              <a:buChar char="•"/>
            </a:pPr>
            <a:endParaRPr lang="en-GB" altLang="en-US" sz="1800" i="1" dirty="0">
              <a:solidFill>
                <a:srgbClr val="0070C0"/>
              </a:solidFill>
            </a:endParaRPr>
          </a:p>
          <a:p>
            <a:pPr marL="514350" indent="-514350" eaLnBrk="1" hangingPunct="1">
              <a:buFont typeface="Arial" panose="020B0604020202020204" pitchFamily="34" charset="0"/>
              <a:buChar char="•"/>
            </a:pPr>
            <a:endParaRPr lang="en-GB" altLang="en-US" sz="1800" i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958178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Slide Number Placeholder 3"/>
          <p:cNvSpPr>
            <a:spLocks noGrp="1"/>
          </p:cNvSpPr>
          <p:nvPr>
            <p:ph type="sldNum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/>
            <a:fld id="{9D7A2997-605F-40EB-B5CC-130705E73C6A}" type="slidenum">
              <a:rPr lang="en-GB" altLang="en-US" smtClean="0">
                <a:solidFill>
                  <a:srgbClr val="7F1416"/>
                </a:solidFill>
              </a:rPr>
              <a:pPr eaLnBrk="1" hangingPunct="1"/>
              <a:t>2</a:t>
            </a:fld>
            <a:endParaRPr lang="en-GB" altLang="en-US">
              <a:solidFill>
                <a:srgbClr val="7F1416"/>
              </a:solidFill>
            </a:endParaRPr>
          </a:p>
        </p:txBody>
      </p:sp>
      <p:sp>
        <p:nvSpPr>
          <p:cNvPr id="5124" name="TextBox 5"/>
          <p:cNvSpPr txBox="1">
            <a:spLocks noChangeArrowheads="1"/>
          </p:cNvSpPr>
          <p:nvPr/>
        </p:nvSpPr>
        <p:spPr bwMode="auto">
          <a:xfrm>
            <a:off x="0" y="242888"/>
            <a:ext cx="9144000" cy="584775"/>
          </a:xfrm>
          <a:prstGeom prst="rect">
            <a:avLst/>
          </a:prstGeom>
          <a:solidFill>
            <a:srgbClr val="7F141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algn="ctr" eaLnBrk="1" hangingPunct="1"/>
            <a:r>
              <a:rPr lang="en-US" altLang="en-US" sz="3200" b="1" dirty="0">
                <a:solidFill>
                  <a:schemeClr val="bg1"/>
                </a:solidFill>
              </a:rPr>
              <a:t>INTRODUCTION</a:t>
            </a:r>
          </a:p>
        </p:txBody>
      </p:sp>
      <p:pic>
        <p:nvPicPr>
          <p:cNvPr id="5125" name="Picture 5" descr="K:\Shelter Cluster\13. General Cluster\03 templates\Email-sig-Somalia-SC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781800" y="209550"/>
            <a:ext cx="2306638" cy="387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itle 1"/>
          <p:cNvSpPr txBox="1">
            <a:spLocks/>
          </p:cNvSpPr>
          <p:nvPr/>
        </p:nvSpPr>
        <p:spPr bwMode="auto">
          <a:xfrm>
            <a:off x="266700" y="685800"/>
            <a:ext cx="8610600" cy="541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3600" b="1" kern="1200">
                <a:solidFill>
                  <a:srgbClr val="04314C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04314C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04314C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04314C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04314C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04314C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04314C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04314C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04314C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9pPr>
          </a:lstStyle>
          <a:p>
            <a:pPr marL="514350" indent="-514350" algn="l" eaLnBrk="1" hangingPunct="1">
              <a:buFont typeface="Arial" panose="020B0604020202020204" pitchFamily="34" charset="0"/>
              <a:buChar char="•"/>
            </a:pPr>
            <a:r>
              <a:rPr lang="en-GB" altLang="en-US" sz="1800" i="1" dirty="0">
                <a:solidFill>
                  <a:srgbClr val="0070C0"/>
                </a:solidFill>
              </a:rPr>
              <a:t>Cash-based interventions have been used by humanitarian organizations in Somalia since 2003.</a:t>
            </a:r>
          </a:p>
          <a:p>
            <a:pPr marL="514350" indent="-514350" algn="l" eaLnBrk="1" hangingPunct="1">
              <a:buFont typeface="Arial" panose="020B0604020202020204" pitchFamily="34" charset="0"/>
              <a:buChar char="•"/>
            </a:pPr>
            <a:endParaRPr lang="en-GB" altLang="en-US" sz="1800" i="1" dirty="0">
              <a:solidFill>
                <a:srgbClr val="0070C0"/>
              </a:solidFill>
            </a:endParaRPr>
          </a:p>
          <a:p>
            <a:pPr marL="514350" indent="-514350" algn="l" eaLnBrk="1" hangingPunct="1">
              <a:buFont typeface="Arial" panose="020B0604020202020204" pitchFamily="34" charset="0"/>
              <a:buChar char="•"/>
            </a:pPr>
            <a:r>
              <a:rPr lang="en-GB" altLang="en-US" sz="1800" i="1" dirty="0">
                <a:solidFill>
                  <a:srgbClr val="0070C0"/>
                </a:solidFill>
              </a:rPr>
              <a:t>Different mechanisms are in use: voucher, Mobile cash, electronic cash, and cash-in-hand.</a:t>
            </a:r>
          </a:p>
          <a:p>
            <a:pPr marL="514350" indent="-514350" algn="l" eaLnBrk="1" hangingPunct="1">
              <a:buFont typeface="Arial" panose="020B0604020202020204" pitchFamily="34" charset="0"/>
              <a:buChar char="•"/>
            </a:pPr>
            <a:endParaRPr lang="en-GB" altLang="en-US" sz="1800" i="1" dirty="0">
              <a:solidFill>
                <a:srgbClr val="0070C0"/>
              </a:solidFill>
            </a:endParaRPr>
          </a:p>
          <a:p>
            <a:pPr marL="514350" indent="-514350" algn="l" eaLnBrk="1" hangingPunct="1">
              <a:buFont typeface="Arial" panose="020B0604020202020204" pitchFamily="34" charset="0"/>
              <a:buChar char="•"/>
            </a:pPr>
            <a:r>
              <a:rPr lang="en-GB" altLang="en-US" sz="1800" i="1" dirty="0">
                <a:solidFill>
                  <a:srgbClr val="0070C0"/>
                </a:solidFill>
              </a:rPr>
              <a:t>Somalia Shelter Cluster has been sharing its cash response data with Somalia CWG, which coordinates both sectorial and multi-purpose cash response.</a:t>
            </a:r>
          </a:p>
          <a:p>
            <a:pPr marL="514350" indent="-514350" algn="l" eaLnBrk="1" hangingPunct="1">
              <a:buFont typeface="Arial" panose="020B0604020202020204" pitchFamily="34" charset="0"/>
              <a:buChar char="•"/>
            </a:pPr>
            <a:endParaRPr lang="en-GB" altLang="en-US" sz="1800" i="1" dirty="0">
              <a:solidFill>
                <a:srgbClr val="0070C0"/>
              </a:solidFill>
            </a:endParaRPr>
          </a:p>
          <a:p>
            <a:pPr marL="514350" indent="-514350" algn="l" eaLnBrk="1" hangingPunct="1">
              <a:buFont typeface="Arial" panose="020B0604020202020204" pitchFamily="34" charset="0"/>
              <a:buChar char="•"/>
            </a:pPr>
            <a:r>
              <a:rPr lang="en-GB" altLang="en-US" sz="1800" i="1" dirty="0">
                <a:solidFill>
                  <a:srgbClr val="0070C0"/>
                </a:solidFill>
              </a:rPr>
              <a:t>Since 2018, the cluster has committed to delivering more than 50% of shelter/NFI assistance through cash using the mantra “Why not cash?”</a:t>
            </a:r>
          </a:p>
          <a:p>
            <a:pPr marL="514350" indent="-514350" algn="l" eaLnBrk="1" hangingPunct="1">
              <a:buFont typeface="Arial" panose="020B0604020202020204" pitchFamily="34" charset="0"/>
              <a:buChar char="•"/>
            </a:pPr>
            <a:endParaRPr lang="en-GB" altLang="en-US" sz="1800" i="1" dirty="0">
              <a:solidFill>
                <a:srgbClr val="0070C0"/>
              </a:solidFill>
            </a:endParaRPr>
          </a:p>
          <a:p>
            <a:pPr marL="514350" indent="-514350" algn="l" eaLnBrk="1" hangingPunct="1">
              <a:buFont typeface="Arial" panose="020B0604020202020204" pitchFamily="34" charset="0"/>
              <a:buChar char="•"/>
            </a:pPr>
            <a:r>
              <a:rPr lang="en-GB" altLang="en-US" sz="1800" i="1" dirty="0">
                <a:solidFill>
                  <a:srgbClr val="0070C0"/>
                </a:solidFill>
              </a:rPr>
              <a:t>In 2020, Somalia Shelter Cluster delivered 25% of the assistance through cash. This was the 2</a:t>
            </a:r>
            <a:r>
              <a:rPr lang="en-GB" altLang="en-US" sz="1800" i="1" baseline="30000" dirty="0">
                <a:solidFill>
                  <a:srgbClr val="0070C0"/>
                </a:solidFill>
              </a:rPr>
              <a:t>nd</a:t>
            </a:r>
            <a:r>
              <a:rPr lang="en-GB" altLang="en-US" sz="1800" i="1" dirty="0">
                <a:solidFill>
                  <a:srgbClr val="0070C0"/>
                </a:solidFill>
              </a:rPr>
              <a:t> highest among all the clusters active in Somalia</a:t>
            </a:r>
          </a:p>
          <a:p>
            <a:pPr marL="514350" indent="-514350" algn="l" eaLnBrk="1" hangingPunct="1">
              <a:buFont typeface="Arial" panose="020B0604020202020204" pitchFamily="34" charset="0"/>
              <a:buChar char="•"/>
            </a:pPr>
            <a:endParaRPr lang="en-GB" altLang="en-US" sz="1800" i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239802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Slide Number Placeholder 3"/>
          <p:cNvSpPr>
            <a:spLocks noGrp="1"/>
          </p:cNvSpPr>
          <p:nvPr>
            <p:ph type="sldNum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/>
            <a:fld id="{9D7A2997-605F-40EB-B5CC-130705E73C6A}" type="slidenum">
              <a:rPr lang="en-GB" altLang="en-US" smtClean="0">
                <a:solidFill>
                  <a:srgbClr val="7F1416"/>
                </a:solidFill>
              </a:rPr>
              <a:pPr eaLnBrk="1" hangingPunct="1"/>
              <a:t>3</a:t>
            </a:fld>
            <a:endParaRPr lang="en-GB" altLang="en-US">
              <a:solidFill>
                <a:srgbClr val="7F1416"/>
              </a:solidFill>
            </a:endParaRPr>
          </a:p>
        </p:txBody>
      </p:sp>
      <p:sp>
        <p:nvSpPr>
          <p:cNvPr id="5124" name="TextBox 5"/>
          <p:cNvSpPr txBox="1">
            <a:spLocks noChangeArrowheads="1"/>
          </p:cNvSpPr>
          <p:nvPr/>
        </p:nvSpPr>
        <p:spPr bwMode="auto">
          <a:xfrm>
            <a:off x="0" y="242888"/>
            <a:ext cx="9144000" cy="400110"/>
          </a:xfrm>
          <a:prstGeom prst="rect">
            <a:avLst/>
          </a:prstGeom>
          <a:solidFill>
            <a:srgbClr val="7F141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altLang="en-US" sz="2000" b="1" dirty="0">
                <a:solidFill>
                  <a:schemeClr val="bg1"/>
                </a:solidFill>
              </a:rPr>
              <a:t>                    RATIONALLE FOR CASH RESPONSE IN SOMALIA</a:t>
            </a:r>
          </a:p>
        </p:txBody>
      </p:sp>
      <p:pic>
        <p:nvPicPr>
          <p:cNvPr id="5125" name="Picture 5" descr="K:\Shelter Cluster\13. General Cluster\03 templates\Email-sig-Somalia-SC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781800" y="209550"/>
            <a:ext cx="2306638" cy="387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itle 1"/>
          <p:cNvSpPr txBox="1">
            <a:spLocks/>
          </p:cNvSpPr>
          <p:nvPr/>
        </p:nvSpPr>
        <p:spPr bwMode="auto">
          <a:xfrm>
            <a:off x="266700" y="685800"/>
            <a:ext cx="8610600" cy="571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3600" b="1" kern="1200">
                <a:solidFill>
                  <a:srgbClr val="04314C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04314C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04314C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04314C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04314C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04314C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04314C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04314C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04314C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9pPr>
          </a:lstStyle>
          <a:p>
            <a:pPr marL="514350" indent="-514350" algn="l" eaLnBrk="1" hangingPunct="1">
              <a:buFont typeface="Arial" panose="020B0604020202020204" pitchFamily="34" charset="0"/>
              <a:buChar char="•"/>
            </a:pPr>
            <a:r>
              <a:rPr lang="en-GB" altLang="en-US" sz="1600" i="1" dirty="0">
                <a:solidFill>
                  <a:srgbClr val="0070C0"/>
                </a:solidFill>
              </a:rPr>
              <a:t>There is high insecurity and poor roads infrastructure in Somalia. This makes transportation of shelter and NFI kits very difficult</a:t>
            </a:r>
          </a:p>
          <a:p>
            <a:pPr marL="514350" indent="-514350" algn="l" eaLnBrk="1" hangingPunct="1">
              <a:buFont typeface="Arial" panose="020B0604020202020204" pitchFamily="34" charset="0"/>
              <a:buChar char="•"/>
            </a:pPr>
            <a:endParaRPr lang="en-GB" altLang="en-US" sz="1600" i="1" dirty="0">
              <a:solidFill>
                <a:srgbClr val="0070C0"/>
              </a:solidFill>
            </a:endParaRPr>
          </a:p>
          <a:p>
            <a:pPr marL="514350" indent="-514350" algn="l" eaLnBrk="1" hangingPunct="1">
              <a:buFont typeface="Arial" panose="020B0604020202020204" pitchFamily="34" charset="0"/>
              <a:buChar char="•"/>
            </a:pPr>
            <a:r>
              <a:rPr lang="en-GB" altLang="en-US" sz="1600" i="1" dirty="0">
                <a:solidFill>
                  <a:srgbClr val="0070C0"/>
                </a:solidFill>
              </a:rPr>
              <a:t>Packaging items with organization logos is also a security risk</a:t>
            </a:r>
          </a:p>
          <a:p>
            <a:pPr marL="514350" indent="-514350" algn="l" eaLnBrk="1" hangingPunct="1">
              <a:buFont typeface="Arial" panose="020B0604020202020204" pitchFamily="34" charset="0"/>
              <a:buChar char="•"/>
            </a:pPr>
            <a:endParaRPr lang="en-GB" altLang="en-US" sz="1600" i="1" dirty="0">
              <a:solidFill>
                <a:srgbClr val="0070C0"/>
              </a:solidFill>
            </a:endParaRPr>
          </a:p>
          <a:p>
            <a:pPr marL="514350" indent="-514350" algn="l" eaLnBrk="1" hangingPunct="1">
              <a:buFont typeface="Arial" panose="020B0604020202020204" pitchFamily="34" charset="0"/>
              <a:buChar char="•"/>
            </a:pPr>
            <a:r>
              <a:rPr lang="en-GB" altLang="en-US" sz="1600" i="1" dirty="0">
                <a:solidFill>
                  <a:srgbClr val="0070C0"/>
                </a:solidFill>
              </a:rPr>
              <a:t>shelter and NFI kits are bulky and expensive to transport by air</a:t>
            </a:r>
          </a:p>
          <a:p>
            <a:pPr marL="514350" indent="-514350" algn="l" eaLnBrk="1" hangingPunct="1">
              <a:buFont typeface="Arial" panose="020B0604020202020204" pitchFamily="34" charset="0"/>
              <a:buChar char="•"/>
            </a:pPr>
            <a:endParaRPr lang="en-GB" altLang="en-US" sz="1600" i="1" dirty="0">
              <a:solidFill>
                <a:srgbClr val="0070C0"/>
              </a:solidFill>
            </a:endParaRPr>
          </a:p>
          <a:p>
            <a:pPr marL="514350" indent="-514350" algn="l" eaLnBrk="1" hangingPunct="1">
              <a:buFont typeface="Arial" panose="020B0604020202020204" pitchFamily="34" charset="0"/>
              <a:buChar char="•"/>
            </a:pPr>
            <a:r>
              <a:rPr lang="en-GB" altLang="en-US" sz="1600" i="1" dirty="0">
                <a:solidFill>
                  <a:srgbClr val="0070C0"/>
                </a:solidFill>
              </a:rPr>
              <a:t>PDMs have shown cash to be preferred by beneficiaries.</a:t>
            </a:r>
          </a:p>
          <a:p>
            <a:pPr marL="514350" indent="-514350" algn="l" eaLnBrk="1" hangingPunct="1">
              <a:buFont typeface="Arial" panose="020B0604020202020204" pitchFamily="34" charset="0"/>
              <a:buChar char="•"/>
            </a:pPr>
            <a:endParaRPr lang="en-GB" altLang="en-US" sz="1600" i="1" dirty="0">
              <a:solidFill>
                <a:srgbClr val="0070C0"/>
              </a:solidFill>
            </a:endParaRPr>
          </a:p>
          <a:p>
            <a:pPr marL="514350" indent="-514350" algn="l" eaLnBrk="1" hangingPunct="1">
              <a:buFont typeface="Arial" panose="020B0604020202020204" pitchFamily="34" charset="0"/>
              <a:buChar char="•"/>
            </a:pPr>
            <a:r>
              <a:rPr lang="en-GB" altLang="en-US" sz="1600" i="1" dirty="0">
                <a:solidFill>
                  <a:srgbClr val="0070C0"/>
                </a:solidFill>
              </a:rPr>
              <a:t>Cash assistance promotes local economy</a:t>
            </a:r>
          </a:p>
          <a:p>
            <a:pPr marL="514350" indent="-514350" algn="l" eaLnBrk="1" hangingPunct="1">
              <a:buFont typeface="Arial" panose="020B0604020202020204" pitchFamily="34" charset="0"/>
              <a:buChar char="•"/>
            </a:pPr>
            <a:endParaRPr lang="en-GB" altLang="en-US" sz="1600" i="1" dirty="0">
              <a:solidFill>
                <a:srgbClr val="0070C0"/>
              </a:solidFill>
            </a:endParaRPr>
          </a:p>
          <a:p>
            <a:pPr marL="514350" indent="-514350" algn="l" eaLnBrk="1" hangingPunct="1">
              <a:buFont typeface="Arial" panose="020B0604020202020204" pitchFamily="34" charset="0"/>
              <a:buChar char="•"/>
            </a:pPr>
            <a:r>
              <a:rPr lang="en-GB" altLang="en-US" sz="1600" i="1" dirty="0">
                <a:solidFill>
                  <a:srgbClr val="0070C0"/>
                </a:solidFill>
              </a:rPr>
              <a:t>In-kind kits limit beneficiary choices</a:t>
            </a:r>
          </a:p>
          <a:p>
            <a:pPr marL="514350" indent="-514350" algn="l" eaLnBrk="1" hangingPunct="1">
              <a:buFont typeface="Arial" panose="020B0604020202020204" pitchFamily="34" charset="0"/>
              <a:buChar char="•"/>
            </a:pPr>
            <a:endParaRPr lang="en-GB" altLang="en-US" sz="1600" i="1" dirty="0">
              <a:solidFill>
                <a:srgbClr val="0070C0"/>
              </a:solidFill>
            </a:endParaRPr>
          </a:p>
          <a:p>
            <a:pPr marL="514350" indent="-514350" algn="l" eaLnBrk="1" hangingPunct="1">
              <a:buFont typeface="Arial" panose="020B0604020202020204" pitchFamily="34" charset="0"/>
              <a:buChar char="•"/>
            </a:pPr>
            <a:r>
              <a:rPr lang="en-GB" altLang="en-US" sz="1600" i="1" dirty="0">
                <a:solidFill>
                  <a:srgbClr val="0070C0"/>
                </a:solidFill>
              </a:rPr>
              <a:t>Some items in the standard kit lasts much longer than others. It makes no sense to distribute again the same kit as is the case in protracted displacement.</a:t>
            </a:r>
          </a:p>
          <a:p>
            <a:pPr marL="514350" indent="-514350" algn="l" eaLnBrk="1" hangingPunct="1">
              <a:buFont typeface="Arial" panose="020B0604020202020204" pitchFamily="34" charset="0"/>
              <a:buChar char="•"/>
            </a:pPr>
            <a:endParaRPr lang="en-GB" altLang="en-US" sz="1600" i="1" dirty="0">
              <a:solidFill>
                <a:srgbClr val="0070C0"/>
              </a:solidFill>
            </a:endParaRPr>
          </a:p>
          <a:p>
            <a:pPr marL="514350" indent="-514350" algn="l" eaLnBrk="1" hangingPunct="1">
              <a:buFont typeface="Arial" panose="020B0604020202020204" pitchFamily="34" charset="0"/>
              <a:buChar char="•"/>
            </a:pPr>
            <a:r>
              <a:rPr lang="en-GB" altLang="en-US" sz="1600" i="1" dirty="0">
                <a:solidFill>
                  <a:srgbClr val="0070C0"/>
                </a:solidFill>
              </a:rPr>
              <a:t>Shelter/NFI markets are functional</a:t>
            </a:r>
          </a:p>
          <a:p>
            <a:pPr marL="514350" indent="-514350" algn="l" eaLnBrk="1" hangingPunct="1">
              <a:buFont typeface="Arial" panose="020B0604020202020204" pitchFamily="34" charset="0"/>
              <a:buChar char="•"/>
            </a:pPr>
            <a:endParaRPr lang="en-GB" altLang="en-US" sz="1600" i="1" dirty="0">
              <a:solidFill>
                <a:srgbClr val="0070C0"/>
              </a:solidFill>
            </a:endParaRPr>
          </a:p>
          <a:p>
            <a:pPr marL="514350" indent="-514350" algn="l" eaLnBrk="1" hangingPunct="1">
              <a:buFont typeface="Arial" panose="020B0604020202020204" pitchFamily="34" charset="0"/>
              <a:buChar char="•"/>
            </a:pPr>
            <a:r>
              <a:rPr lang="en-GB" altLang="en-US" sz="1600" i="1" dirty="0">
                <a:solidFill>
                  <a:srgbClr val="0070C0"/>
                </a:solidFill>
              </a:rPr>
              <a:t>Mobile money works well in Somalia</a:t>
            </a:r>
          </a:p>
          <a:p>
            <a:pPr marL="514350" indent="-514350" algn="l" eaLnBrk="1" hangingPunct="1">
              <a:buFont typeface="Arial" panose="020B0604020202020204" pitchFamily="34" charset="0"/>
              <a:buChar char="•"/>
            </a:pPr>
            <a:endParaRPr lang="en-GB" altLang="en-US" sz="1600" i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594005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7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7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7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7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Slide Number Placeholder 3"/>
          <p:cNvSpPr>
            <a:spLocks noGrp="1"/>
          </p:cNvSpPr>
          <p:nvPr>
            <p:ph type="sldNum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/>
            <a:fld id="{9D7A2997-605F-40EB-B5CC-130705E73C6A}" type="slidenum">
              <a:rPr lang="en-GB" altLang="en-US" smtClean="0">
                <a:solidFill>
                  <a:srgbClr val="7F1416"/>
                </a:solidFill>
              </a:rPr>
              <a:pPr eaLnBrk="1" hangingPunct="1"/>
              <a:t>4</a:t>
            </a:fld>
            <a:endParaRPr lang="en-GB" altLang="en-US">
              <a:solidFill>
                <a:srgbClr val="7F1416"/>
              </a:solidFill>
            </a:endParaRPr>
          </a:p>
        </p:txBody>
      </p:sp>
      <p:sp>
        <p:nvSpPr>
          <p:cNvPr id="5124" name="TextBox 5"/>
          <p:cNvSpPr txBox="1">
            <a:spLocks noChangeArrowheads="1"/>
          </p:cNvSpPr>
          <p:nvPr/>
        </p:nvSpPr>
        <p:spPr bwMode="auto">
          <a:xfrm>
            <a:off x="0" y="242888"/>
            <a:ext cx="9144000" cy="400110"/>
          </a:xfrm>
          <a:prstGeom prst="rect">
            <a:avLst/>
          </a:prstGeom>
          <a:solidFill>
            <a:srgbClr val="7F141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altLang="en-US" sz="2000" b="1" dirty="0">
                <a:solidFill>
                  <a:schemeClr val="bg1"/>
                </a:solidFill>
              </a:rPr>
              <a:t>                    CHALLANGES IN CASH RESPONSE IN SOMALIA</a:t>
            </a:r>
          </a:p>
        </p:txBody>
      </p:sp>
      <p:pic>
        <p:nvPicPr>
          <p:cNvPr id="5125" name="Picture 5" descr="K:\Shelter Cluster\13. General Cluster\03 templates\Email-sig-Somalia-SC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781800" y="209550"/>
            <a:ext cx="2306638" cy="387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itle 1"/>
          <p:cNvSpPr txBox="1">
            <a:spLocks/>
          </p:cNvSpPr>
          <p:nvPr/>
        </p:nvSpPr>
        <p:spPr bwMode="auto">
          <a:xfrm>
            <a:off x="266700" y="707228"/>
            <a:ext cx="8610600" cy="571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3600" b="1" kern="1200">
                <a:solidFill>
                  <a:srgbClr val="04314C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04314C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04314C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04314C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04314C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04314C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04314C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04314C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04314C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9pPr>
          </a:lstStyle>
          <a:p>
            <a:pPr marL="514350" indent="-514350" algn="l" eaLnBrk="1" hangingPunct="1">
              <a:buFont typeface="Arial" panose="020B0604020202020204" pitchFamily="34" charset="0"/>
              <a:buChar char="•"/>
            </a:pPr>
            <a:r>
              <a:rPr lang="en-GB" altLang="en-US" sz="2400" i="1" dirty="0">
                <a:solidFill>
                  <a:srgbClr val="0070C0"/>
                </a:solidFill>
              </a:rPr>
              <a:t>Market Information Gap</a:t>
            </a:r>
          </a:p>
          <a:p>
            <a:pPr marL="514350" indent="-514350" algn="l" eaLnBrk="1" hangingPunct="1">
              <a:buFont typeface="Arial" panose="020B0604020202020204" pitchFamily="34" charset="0"/>
              <a:buChar char="•"/>
            </a:pPr>
            <a:endParaRPr lang="en-GB" altLang="en-US" sz="2400" i="1" dirty="0">
              <a:solidFill>
                <a:srgbClr val="0070C0"/>
              </a:solidFill>
            </a:endParaRPr>
          </a:p>
          <a:p>
            <a:pPr marL="514350" indent="-514350" algn="l" eaLnBrk="1" hangingPunct="1">
              <a:buFont typeface="Arial" panose="020B0604020202020204" pitchFamily="34" charset="0"/>
              <a:buChar char="•"/>
            </a:pPr>
            <a:r>
              <a:rPr lang="en-GB" altLang="en-US" sz="2400" i="1" dirty="0">
                <a:solidFill>
                  <a:srgbClr val="0070C0"/>
                </a:solidFill>
              </a:rPr>
              <a:t>Lack of capacity within local organizations</a:t>
            </a:r>
          </a:p>
          <a:p>
            <a:pPr marL="514350" indent="-514350" algn="l" eaLnBrk="1" hangingPunct="1">
              <a:buFont typeface="Arial" panose="020B0604020202020204" pitchFamily="34" charset="0"/>
              <a:buChar char="•"/>
            </a:pPr>
            <a:endParaRPr lang="en-GB" altLang="en-US" sz="2400" i="1" dirty="0">
              <a:solidFill>
                <a:srgbClr val="0070C0"/>
              </a:solidFill>
            </a:endParaRPr>
          </a:p>
          <a:p>
            <a:pPr marL="514350" indent="-514350" algn="l" eaLnBrk="1" hangingPunct="1">
              <a:buFont typeface="Arial" panose="020B0604020202020204" pitchFamily="34" charset="0"/>
              <a:buChar char="•"/>
            </a:pPr>
            <a:r>
              <a:rPr lang="en-GB" altLang="en-US" sz="2400" i="1" dirty="0">
                <a:solidFill>
                  <a:srgbClr val="0070C0"/>
                </a:solidFill>
              </a:rPr>
              <a:t>Inability of markets to meet demands when there is a spike in demand</a:t>
            </a:r>
          </a:p>
          <a:p>
            <a:pPr marL="514350" indent="-514350" algn="l" eaLnBrk="1" hangingPunct="1">
              <a:buFont typeface="Arial" panose="020B0604020202020204" pitchFamily="34" charset="0"/>
              <a:buChar char="•"/>
            </a:pPr>
            <a:endParaRPr lang="en-GB" altLang="en-US" sz="2400" i="1" dirty="0">
              <a:solidFill>
                <a:srgbClr val="0070C0"/>
              </a:solidFill>
            </a:endParaRPr>
          </a:p>
          <a:p>
            <a:pPr marL="514350" indent="-514350" algn="l" eaLnBrk="1" hangingPunct="1">
              <a:buFont typeface="Arial" panose="020B0604020202020204" pitchFamily="34" charset="0"/>
              <a:buChar char="•"/>
            </a:pPr>
            <a:r>
              <a:rPr lang="en-GB" altLang="en-US" sz="2400" i="1" dirty="0">
                <a:solidFill>
                  <a:srgbClr val="0070C0"/>
                </a:solidFill>
              </a:rPr>
              <a:t>Protection concerns</a:t>
            </a:r>
          </a:p>
          <a:p>
            <a:pPr marL="514350" indent="-514350" algn="l" eaLnBrk="1" hangingPunct="1">
              <a:buFont typeface="Arial" panose="020B0604020202020204" pitchFamily="34" charset="0"/>
              <a:buChar char="•"/>
            </a:pPr>
            <a:endParaRPr lang="en-GB" altLang="en-US" sz="2400" i="1" dirty="0">
              <a:solidFill>
                <a:srgbClr val="0070C0"/>
              </a:solidFill>
            </a:endParaRPr>
          </a:p>
          <a:p>
            <a:pPr marL="514350" indent="-514350" algn="l" eaLnBrk="1" hangingPunct="1">
              <a:buFont typeface="Arial" panose="020B0604020202020204" pitchFamily="34" charset="0"/>
              <a:buChar char="•"/>
            </a:pPr>
            <a:r>
              <a:rPr lang="en-GB" altLang="en-US" sz="2400" i="1" dirty="0">
                <a:solidFill>
                  <a:srgbClr val="0070C0"/>
                </a:solidFill>
              </a:rPr>
              <a:t>Need for quality assurance in shelter construction</a:t>
            </a:r>
          </a:p>
          <a:p>
            <a:pPr marL="514350" indent="-514350" algn="l" eaLnBrk="1" hangingPunct="1">
              <a:buFont typeface="Arial" panose="020B0604020202020204" pitchFamily="34" charset="0"/>
              <a:buChar char="•"/>
            </a:pPr>
            <a:endParaRPr lang="en-GB" altLang="en-US" sz="2400" i="1" dirty="0">
              <a:solidFill>
                <a:srgbClr val="0070C0"/>
              </a:solidFill>
            </a:endParaRPr>
          </a:p>
          <a:p>
            <a:pPr marL="514350" indent="-514350" algn="l" eaLnBrk="1" hangingPunct="1">
              <a:buFont typeface="Arial" panose="020B0604020202020204" pitchFamily="34" charset="0"/>
              <a:buChar char="•"/>
            </a:pPr>
            <a:endParaRPr lang="en-GB" altLang="en-US" sz="2400" i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033218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Slide Number Placeholder 3"/>
          <p:cNvSpPr>
            <a:spLocks noGrp="1"/>
          </p:cNvSpPr>
          <p:nvPr>
            <p:ph type="sldNum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/>
            <a:fld id="{9D7A2997-605F-40EB-B5CC-130705E73C6A}" type="slidenum">
              <a:rPr lang="en-GB" altLang="en-US" smtClean="0">
                <a:solidFill>
                  <a:srgbClr val="7F1416"/>
                </a:solidFill>
              </a:rPr>
              <a:pPr eaLnBrk="1" hangingPunct="1"/>
              <a:t>5</a:t>
            </a:fld>
            <a:endParaRPr lang="en-GB" altLang="en-US">
              <a:solidFill>
                <a:srgbClr val="7F1416"/>
              </a:solidFill>
            </a:endParaRPr>
          </a:p>
        </p:txBody>
      </p:sp>
      <p:sp>
        <p:nvSpPr>
          <p:cNvPr id="5124" name="TextBox 5"/>
          <p:cNvSpPr txBox="1">
            <a:spLocks noChangeArrowheads="1"/>
          </p:cNvSpPr>
          <p:nvPr/>
        </p:nvSpPr>
        <p:spPr bwMode="auto">
          <a:xfrm>
            <a:off x="0" y="242888"/>
            <a:ext cx="9144000" cy="400110"/>
          </a:xfrm>
          <a:prstGeom prst="rect">
            <a:avLst/>
          </a:prstGeom>
          <a:solidFill>
            <a:srgbClr val="7F141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altLang="en-US" sz="2000" b="1" dirty="0">
                <a:solidFill>
                  <a:schemeClr val="bg1"/>
                </a:solidFill>
              </a:rPr>
              <a:t>                  SOMALIA SHELTER CLUSTER CASH INITIATIVES</a:t>
            </a:r>
          </a:p>
        </p:txBody>
      </p:sp>
      <p:pic>
        <p:nvPicPr>
          <p:cNvPr id="5125" name="Picture 5" descr="K:\Shelter Cluster\13. General Cluster\03 templates\Email-sig-Somalia-SC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781800" y="209550"/>
            <a:ext cx="2306638" cy="387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itle 1"/>
          <p:cNvSpPr txBox="1">
            <a:spLocks/>
          </p:cNvSpPr>
          <p:nvPr/>
        </p:nvSpPr>
        <p:spPr bwMode="auto">
          <a:xfrm>
            <a:off x="266700" y="685800"/>
            <a:ext cx="8610600" cy="571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3600" b="1" kern="1200">
                <a:solidFill>
                  <a:srgbClr val="04314C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04314C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04314C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04314C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04314C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04314C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04314C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04314C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04314C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9pPr>
          </a:lstStyle>
          <a:p>
            <a:pPr eaLnBrk="1" hangingPunct="1"/>
            <a:r>
              <a:rPr lang="en-GB" altLang="en-US" sz="2000" i="1" dirty="0">
                <a:solidFill>
                  <a:schemeClr val="accent6">
                    <a:lumMod val="50000"/>
                  </a:schemeClr>
                </a:solidFill>
              </a:rPr>
              <a:t>JOINT MARKET MONITORING (JMM)</a:t>
            </a:r>
          </a:p>
          <a:p>
            <a:pPr marL="514350" indent="-514350" algn="l" eaLnBrk="1" hangingPunct="1">
              <a:buFont typeface="Arial" panose="020B0604020202020204" pitchFamily="34" charset="0"/>
              <a:buChar char="•"/>
            </a:pPr>
            <a:endParaRPr lang="en-GB" altLang="en-US" sz="1600" i="1" dirty="0">
              <a:solidFill>
                <a:srgbClr val="0070C0"/>
              </a:solidFill>
            </a:endParaRPr>
          </a:p>
          <a:p>
            <a:pPr marL="514350" indent="-514350" algn="l" eaLnBrk="1" hangingPunct="1">
              <a:buFont typeface="Arial" panose="020B0604020202020204" pitchFamily="34" charset="0"/>
              <a:buChar char="•"/>
            </a:pPr>
            <a:r>
              <a:rPr lang="en-GB" altLang="en-US" sz="2000" i="1" dirty="0">
                <a:solidFill>
                  <a:srgbClr val="0070C0"/>
                </a:solidFill>
              </a:rPr>
              <a:t>An initiative of REACH, Shelter, WASH, and Education Clusters</a:t>
            </a:r>
          </a:p>
          <a:p>
            <a:pPr marL="514350" indent="-514350" algn="l" eaLnBrk="1" hangingPunct="1">
              <a:buFont typeface="Arial" panose="020B0604020202020204" pitchFamily="34" charset="0"/>
              <a:buChar char="•"/>
            </a:pPr>
            <a:endParaRPr lang="en-GB" altLang="en-US" sz="2000" i="1" dirty="0">
              <a:solidFill>
                <a:srgbClr val="0070C0"/>
              </a:solidFill>
            </a:endParaRPr>
          </a:p>
          <a:p>
            <a:pPr marL="514350" indent="-514350" algn="l" eaLnBrk="1" hangingPunct="1">
              <a:buFont typeface="Arial" panose="020B0604020202020204" pitchFamily="34" charset="0"/>
              <a:buChar char="•"/>
            </a:pPr>
            <a:r>
              <a:rPr lang="en-GB" altLang="en-US" sz="2000" i="1" dirty="0">
                <a:solidFill>
                  <a:srgbClr val="0070C0"/>
                </a:solidFill>
              </a:rPr>
              <a:t>Provides regular and updated monitoring information of a broad range of non-food items (NFIs) markets’ functionality</a:t>
            </a:r>
          </a:p>
          <a:p>
            <a:pPr marL="514350" indent="-514350" algn="l" eaLnBrk="1" hangingPunct="1">
              <a:buFont typeface="Arial" panose="020B0604020202020204" pitchFamily="34" charset="0"/>
              <a:buChar char="•"/>
            </a:pPr>
            <a:endParaRPr lang="en-GB" altLang="en-US" sz="2000" i="1" dirty="0">
              <a:solidFill>
                <a:srgbClr val="0070C0"/>
              </a:solidFill>
            </a:endParaRPr>
          </a:p>
          <a:p>
            <a:pPr marL="514350" indent="-514350" algn="l" eaLnBrk="1" hangingPunct="1">
              <a:buFont typeface="Arial" panose="020B0604020202020204" pitchFamily="34" charset="0"/>
              <a:buChar char="•"/>
            </a:pPr>
            <a:r>
              <a:rPr lang="en-GB" altLang="en-US" sz="2000" i="1" dirty="0">
                <a:solidFill>
                  <a:srgbClr val="0070C0"/>
                </a:solidFill>
              </a:rPr>
              <a:t>Informs cluster programming and cash responses</a:t>
            </a:r>
          </a:p>
          <a:p>
            <a:pPr marL="514350" indent="-514350" algn="l" eaLnBrk="1" hangingPunct="1">
              <a:buFont typeface="Arial" panose="020B0604020202020204" pitchFamily="34" charset="0"/>
              <a:buChar char="•"/>
            </a:pPr>
            <a:endParaRPr lang="en-GB" altLang="en-US" sz="2000" i="1" dirty="0">
              <a:solidFill>
                <a:srgbClr val="0070C0"/>
              </a:solidFill>
            </a:endParaRPr>
          </a:p>
          <a:p>
            <a:pPr marL="514350" indent="-514350" algn="l" eaLnBrk="1" hangingPunct="1">
              <a:buFont typeface="Arial" panose="020B0604020202020204" pitchFamily="34" charset="0"/>
              <a:buChar char="•"/>
            </a:pPr>
            <a:r>
              <a:rPr lang="en-GB" altLang="en-US" sz="2000" i="1" dirty="0">
                <a:solidFill>
                  <a:srgbClr val="0070C0"/>
                </a:solidFill>
              </a:rPr>
              <a:t>Complements existing supply chain and price monitoring of the main minimum expenditure basket (MEB) items</a:t>
            </a:r>
          </a:p>
          <a:p>
            <a:pPr marL="514350" indent="-514350" algn="l" eaLnBrk="1" hangingPunct="1">
              <a:buFont typeface="Arial" panose="020B0604020202020204" pitchFamily="34" charset="0"/>
              <a:buChar char="•"/>
            </a:pPr>
            <a:endParaRPr lang="en-GB" altLang="en-US" sz="2000" i="1" dirty="0">
              <a:solidFill>
                <a:srgbClr val="0070C0"/>
              </a:solidFill>
            </a:endParaRPr>
          </a:p>
          <a:p>
            <a:pPr marL="514350" indent="-514350" algn="l" eaLnBrk="1" hangingPunct="1">
              <a:buFont typeface="Arial" panose="020B0604020202020204" pitchFamily="34" charset="0"/>
              <a:buChar char="•"/>
            </a:pPr>
            <a:r>
              <a:rPr lang="en-GB" altLang="en-US" sz="2000" i="1" dirty="0">
                <a:solidFill>
                  <a:srgbClr val="0070C0"/>
                </a:solidFill>
              </a:rPr>
              <a:t>Data collection and analysis done quarterly</a:t>
            </a:r>
          </a:p>
          <a:p>
            <a:pPr marL="514350" indent="-514350" algn="l" eaLnBrk="1" hangingPunct="1">
              <a:buFont typeface="Arial" panose="020B0604020202020204" pitchFamily="34" charset="0"/>
              <a:buChar char="•"/>
            </a:pPr>
            <a:endParaRPr lang="en-GB" altLang="en-US" sz="2000" i="1" dirty="0">
              <a:solidFill>
                <a:srgbClr val="0070C0"/>
              </a:solidFill>
            </a:endParaRPr>
          </a:p>
          <a:p>
            <a:pPr marL="514350" indent="-514350" algn="l" eaLnBrk="1" hangingPunct="1">
              <a:buFont typeface="Arial" panose="020B0604020202020204" pitchFamily="34" charset="0"/>
              <a:buChar char="•"/>
            </a:pPr>
            <a:r>
              <a:rPr lang="en-GB" altLang="en-US" sz="2000" i="1" dirty="0">
                <a:solidFill>
                  <a:srgbClr val="0070C0"/>
                </a:solidFill>
              </a:rPr>
              <a:t>JMM Survey confirmed partners rely on JMM data</a:t>
            </a:r>
          </a:p>
          <a:p>
            <a:pPr marL="514350" indent="-514350" algn="l" eaLnBrk="1" hangingPunct="1">
              <a:buFont typeface="Arial" panose="020B0604020202020204" pitchFamily="34" charset="0"/>
              <a:buChar char="•"/>
            </a:pPr>
            <a:endParaRPr lang="en-GB" altLang="en-US" sz="1600" i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62656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Slide Number Placeholder 3"/>
          <p:cNvSpPr>
            <a:spLocks noGrp="1"/>
          </p:cNvSpPr>
          <p:nvPr>
            <p:ph type="sldNum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/>
            <a:fld id="{9D7A2997-605F-40EB-B5CC-130705E73C6A}" type="slidenum">
              <a:rPr lang="en-GB" altLang="en-US" smtClean="0">
                <a:solidFill>
                  <a:srgbClr val="7F1416"/>
                </a:solidFill>
              </a:rPr>
              <a:pPr eaLnBrk="1" hangingPunct="1"/>
              <a:t>6</a:t>
            </a:fld>
            <a:endParaRPr lang="en-GB" altLang="en-US">
              <a:solidFill>
                <a:srgbClr val="7F1416"/>
              </a:solidFill>
            </a:endParaRPr>
          </a:p>
        </p:txBody>
      </p:sp>
      <p:sp>
        <p:nvSpPr>
          <p:cNvPr id="5124" name="TextBox 5"/>
          <p:cNvSpPr txBox="1">
            <a:spLocks noChangeArrowheads="1"/>
          </p:cNvSpPr>
          <p:nvPr/>
        </p:nvSpPr>
        <p:spPr bwMode="auto">
          <a:xfrm>
            <a:off x="0" y="242888"/>
            <a:ext cx="9144000" cy="400110"/>
          </a:xfrm>
          <a:prstGeom prst="rect">
            <a:avLst/>
          </a:prstGeom>
          <a:solidFill>
            <a:srgbClr val="7F141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altLang="en-US" sz="2000" b="1" dirty="0">
                <a:solidFill>
                  <a:schemeClr val="bg1"/>
                </a:solidFill>
              </a:rPr>
              <a:t>                  SOMALIA SHELTER CLUSTER CASH INITIATIVES</a:t>
            </a:r>
          </a:p>
        </p:txBody>
      </p:sp>
      <p:pic>
        <p:nvPicPr>
          <p:cNvPr id="5125" name="Picture 5" descr="K:\Shelter Cluster\13. General Cluster\03 templates\Email-sig-Somalia-SC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781800" y="209550"/>
            <a:ext cx="2306638" cy="387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itle 1"/>
          <p:cNvSpPr txBox="1">
            <a:spLocks/>
          </p:cNvSpPr>
          <p:nvPr/>
        </p:nvSpPr>
        <p:spPr bwMode="auto">
          <a:xfrm>
            <a:off x="266700" y="685800"/>
            <a:ext cx="8610600" cy="571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3600" b="1" kern="1200">
                <a:solidFill>
                  <a:srgbClr val="04314C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04314C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04314C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04314C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04314C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04314C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04314C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04314C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04314C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9pPr>
          </a:lstStyle>
          <a:p>
            <a:pPr marL="514350" indent="-514350" algn="l" eaLnBrk="1" hangingPunct="1">
              <a:buFont typeface="Arial" panose="020B0604020202020204" pitchFamily="34" charset="0"/>
              <a:buChar char="•"/>
            </a:pPr>
            <a:r>
              <a:rPr lang="en-GB" altLang="en-US" sz="1600" i="1" dirty="0">
                <a:solidFill>
                  <a:schemeClr val="accent6">
                    <a:lumMod val="50000"/>
                  </a:schemeClr>
                </a:solidFill>
              </a:rPr>
              <a:t>NFI &amp; SHELTER GUIDELINES</a:t>
            </a:r>
          </a:p>
          <a:p>
            <a:pPr marL="514350" indent="-514350" algn="l" eaLnBrk="1" hangingPunct="1">
              <a:buFont typeface="Arial" panose="020B0604020202020204" pitchFamily="34" charset="0"/>
              <a:buChar char="•"/>
            </a:pPr>
            <a:endParaRPr lang="en-GB" altLang="en-US" sz="1600" i="1" dirty="0">
              <a:solidFill>
                <a:schemeClr val="accent6">
                  <a:lumMod val="50000"/>
                </a:schemeClr>
              </a:solidFill>
            </a:endParaRPr>
          </a:p>
          <a:p>
            <a:pPr marL="971550" lvl="1" indent="-514350" algn="l" eaLnBrk="1" hangingPunct="1">
              <a:buFont typeface="Wingdings" panose="05000000000000000000" pitchFamily="2" charset="2"/>
              <a:buChar char="Ø"/>
            </a:pPr>
            <a:r>
              <a:rPr lang="en-GB" altLang="en-US" sz="1600" i="1" dirty="0">
                <a:solidFill>
                  <a:srgbClr val="0070C0"/>
                </a:solidFill>
              </a:rPr>
              <a:t>Clearly mentions the modalities, each with the associated risks and mitigation measures</a:t>
            </a:r>
          </a:p>
          <a:p>
            <a:pPr algn="l" eaLnBrk="1" hangingPunct="1"/>
            <a:endParaRPr lang="en-GB" altLang="en-US" sz="1600" i="1" dirty="0">
              <a:solidFill>
                <a:srgbClr val="0070C0"/>
              </a:solidFill>
            </a:endParaRPr>
          </a:p>
          <a:p>
            <a:pPr marL="514350" indent="-514350" algn="l" eaLnBrk="1" hangingPunct="1">
              <a:buFont typeface="Arial" panose="020B0604020202020204" pitchFamily="34" charset="0"/>
              <a:buChar char="•"/>
            </a:pPr>
            <a:endParaRPr lang="en-GB" altLang="en-US" sz="1600" i="1" dirty="0">
              <a:solidFill>
                <a:srgbClr val="0070C0"/>
              </a:solidFill>
            </a:endParaRPr>
          </a:p>
          <a:p>
            <a:pPr marL="514350" indent="-514350" algn="l" eaLnBrk="1" hangingPunct="1">
              <a:buFont typeface="Arial" panose="020B0604020202020204" pitchFamily="34" charset="0"/>
              <a:buChar char="•"/>
            </a:pPr>
            <a:r>
              <a:rPr lang="en-GB" altLang="en-US" sz="1600" i="1" dirty="0">
                <a:solidFill>
                  <a:schemeClr val="accent6">
                    <a:lumMod val="50000"/>
                  </a:schemeClr>
                </a:solidFill>
              </a:rPr>
              <a:t>PDM/PCM</a:t>
            </a:r>
          </a:p>
          <a:p>
            <a:pPr marL="514350" indent="-514350" algn="l" eaLnBrk="1" hangingPunct="1">
              <a:buFont typeface="Arial" panose="020B0604020202020204" pitchFamily="34" charset="0"/>
              <a:buChar char="•"/>
            </a:pPr>
            <a:endParaRPr lang="en-GB" altLang="en-US" sz="1600" i="1" dirty="0">
              <a:solidFill>
                <a:srgbClr val="0070C0"/>
              </a:solidFill>
            </a:endParaRPr>
          </a:p>
          <a:p>
            <a:pPr marL="971550" lvl="1" indent="-514350" algn="l" eaLnBrk="1" hangingPunct="1">
              <a:buFont typeface="Wingdings" panose="05000000000000000000" pitchFamily="2" charset="2"/>
              <a:buChar char="Ø"/>
            </a:pPr>
            <a:r>
              <a:rPr lang="en-GB" altLang="en-US" sz="1600" i="1" dirty="0">
                <a:solidFill>
                  <a:srgbClr val="0070C0"/>
                </a:solidFill>
              </a:rPr>
              <a:t>Separate tools designed for both in-kind and cash based responses</a:t>
            </a:r>
          </a:p>
          <a:p>
            <a:pPr marL="971550" lvl="1" indent="-514350" algn="l" eaLnBrk="1" hangingPunct="1">
              <a:buFont typeface="Wingdings" panose="05000000000000000000" pitchFamily="2" charset="2"/>
              <a:buChar char="Ø"/>
            </a:pPr>
            <a:endParaRPr lang="en-GB" altLang="en-US" sz="1600" i="1" dirty="0">
              <a:solidFill>
                <a:srgbClr val="0070C0"/>
              </a:solidFill>
            </a:endParaRPr>
          </a:p>
          <a:p>
            <a:pPr marL="971550" lvl="1" indent="-514350" algn="l" eaLnBrk="1" hangingPunct="1">
              <a:buFont typeface="Wingdings" panose="05000000000000000000" pitchFamily="2" charset="2"/>
              <a:buChar char="Ø"/>
            </a:pPr>
            <a:r>
              <a:rPr lang="en-GB" altLang="en-US" sz="1600" i="1" dirty="0">
                <a:solidFill>
                  <a:srgbClr val="0070C0"/>
                </a:solidFill>
              </a:rPr>
              <a:t>Evaluates the appropriateness of each modality</a:t>
            </a:r>
          </a:p>
          <a:p>
            <a:pPr marL="971550" lvl="1" indent="-514350" algn="l" eaLnBrk="1" hangingPunct="1">
              <a:buFont typeface="Wingdings" panose="05000000000000000000" pitchFamily="2" charset="2"/>
              <a:buChar char="Ø"/>
            </a:pPr>
            <a:endParaRPr lang="en-GB" altLang="en-US" sz="1600" i="1" dirty="0">
              <a:solidFill>
                <a:srgbClr val="0070C0"/>
              </a:solidFill>
            </a:endParaRPr>
          </a:p>
          <a:p>
            <a:pPr marL="971550" lvl="1" indent="-514350" algn="l" eaLnBrk="1" hangingPunct="1">
              <a:buFont typeface="Wingdings" panose="05000000000000000000" pitchFamily="2" charset="2"/>
              <a:buChar char="Ø"/>
            </a:pPr>
            <a:r>
              <a:rPr lang="en-GB" altLang="en-US" sz="1600" i="1" dirty="0">
                <a:solidFill>
                  <a:srgbClr val="0070C0"/>
                </a:solidFill>
              </a:rPr>
              <a:t>Seeks to identify the risks involved with each modality (Access, conflict in the HH, etc.)</a:t>
            </a:r>
          </a:p>
          <a:p>
            <a:pPr marL="971550" lvl="1" indent="-514350" algn="l" eaLnBrk="1" hangingPunct="1">
              <a:buFont typeface="Wingdings" panose="05000000000000000000" pitchFamily="2" charset="2"/>
              <a:buChar char="Ø"/>
            </a:pPr>
            <a:endParaRPr lang="en-GB" altLang="en-US" sz="1600" i="1" dirty="0">
              <a:solidFill>
                <a:srgbClr val="0070C0"/>
              </a:solidFill>
            </a:endParaRPr>
          </a:p>
          <a:p>
            <a:pPr marL="971550" lvl="1" indent="-514350" algn="l" eaLnBrk="1" hangingPunct="1">
              <a:buFont typeface="Wingdings" panose="05000000000000000000" pitchFamily="2" charset="2"/>
              <a:buChar char="Ø"/>
            </a:pPr>
            <a:r>
              <a:rPr lang="en-GB" altLang="en-US" sz="1600" i="1" dirty="0">
                <a:solidFill>
                  <a:srgbClr val="0070C0"/>
                </a:solidFill>
              </a:rPr>
              <a:t>Evaluates the beneficiary preferences (modality)</a:t>
            </a:r>
          </a:p>
          <a:p>
            <a:pPr marL="971550" lvl="1" indent="-514350" algn="l" eaLnBrk="1" hangingPunct="1">
              <a:buFont typeface="Wingdings" panose="05000000000000000000" pitchFamily="2" charset="2"/>
              <a:buChar char="Ø"/>
            </a:pPr>
            <a:endParaRPr lang="en-GB" altLang="en-US" sz="1600" i="1" dirty="0">
              <a:solidFill>
                <a:srgbClr val="0070C0"/>
              </a:solidFill>
            </a:endParaRPr>
          </a:p>
          <a:p>
            <a:pPr marL="971550" lvl="1" indent="-514350" algn="l" eaLnBrk="1" hangingPunct="1">
              <a:buFont typeface="Wingdings" panose="05000000000000000000" pitchFamily="2" charset="2"/>
              <a:buChar char="Ø"/>
            </a:pPr>
            <a:r>
              <a:rPr lang="en-GB" altLang="en-US" sz="1600" i="1" dirty="0">
                <a:solidFill>
                  <a:srgbClr val="0070C0"/>
                </a:solidFill>
              </a:rPr>
              <a:t>Cluster to produce a consolidated report within a month with learnings</a:t>
            </a:r>
          </a:p>
          <a:p>
            <a:pPr marL="514350" indent="-514350" algn="l" eaLnBrk="1" hangingPunct="1">
              <a:buFont typeface="Arial" panose="020B0604020202020204" pitchFamily="34" charset="0"/>
              <a:buChar char="•"/>
            </a:pPr>
            <a:endParaRPr lang="en-GB" altLang="en-US" sz="1600" i="1" dirty="0">
              <a:solidFill>
                <a:srgbClr val="0070C0"/>
              </a:solidFill>
            </a:endParaRPr>
          </a:p>
          <a:p>
            <a:pPr marL="514350" indent="-514350" algn="l" eaLnBrk="1" hangingPunct="1">
              <a:buFont typeface="Arial" panose="020B0604020202020204" pitchFamily="34" charset="0"/>
              <a:buChar char="•"/>
            </a:pPr>
            <a:endParaRPr lang="en-GB" altLang="en-US" sz="1600" i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175055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7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7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7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7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Somalia Shelter Cluster Powerpoint Template V 1 0">
  <a:themeElements>
    <a:clrScheme name="Shelter Cluster 3 Soft">
      <a:dk1>
        <a:sysClr val="windowText" lastClr="000000"/>
      </a:dk1>
      <a:lt1>
        <a:sysClr val="window" lastClr="FFFFFF"/>
      </a:lt1>
      <a:dk2>
        <a:srgbClr val="04314C"/>
      </a:dk2>
      <a:lt2>
        <a:srgbClr val="F6F6F6"/>
      </a:lt2>
      <a:accent1>
        <a:srgbClr val="365A70"/>
      </a:accent1>
      <a:accent2>
        <a:srgbClr val="FFC133"/>
      </a:accent2>
      <a:accent3>
        <a:srgbClr val="994345"/>
      </a:accent3>
      <a:accent4>
        <a:srgbClr val="84C559"/>
      </a:accent4>
      <a:accent5>
        <a:srgbClr val="FD3333"/>
      </a:accent5>
      <a:accent6>
        <a:srgbClr val="459FD5"/>
      </a:accent6>
      <a:hlink>
        <a:srgbClr val="994345"/>
      </a:hlink>
      <a:folHlink>
        <a:srgbClr val="7030A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6B7D25836F67646A98C66F1CDD61673" ma:contentTypeVersion="13" ma:contentTypeDescription="Create a new document." ma:contentTypeScope="" ma:versionID="adc8f3ca07986f805c302c7efdf7c911">
  <xsd:schema xmlns:xsd="http://www.w3.org/2001/XMLSchema" xmlns:xs="http://www.w3.org/2001/XMLSchema" xmlns:p="http://schemas.microsoft.com/office/2006/metadata/properties" xmlns:ns3="6df68d03-0d94-44b1-a9a2-765e7690f201" xmlns:ns4="1d8ebf77-cd33-4f18-bb2b-d077fe339d9a" targetNamespace="http://schemas.microsoft.com/office/2006/metadata/properties" ma:root="true" ma:fieldsID="1db84d49c1a0d18b3ce2a7828dcf4130" ns3:_="" ns4:_="">
    <xsd:import namespace="6df68d03-0d94-44b1-a9a2-765e7690f201"/>
    <xsd:import namespace="1d8ebf77-cd33-4f18-bb2b-d077fe339d9a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MediaServiceLocation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df68d03-0d94-44b1-a9a2-765e7690f20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d8ebf77-cd33-4f18-bb2b-d077fe339d9a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0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AFC0B5CC-BB24-4896-833C-63D0833DF3B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df68d03-0d94-44b1-a9a2-765e7690f201"/>
    <ds:schemaRef ds:uri="1d8ebf77-cd33-4f18-bb2b-d077fe339d9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37C27DB5-4338-4A07-AD18-AD49BAFEE7E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4A8A019D-DFEA-419A-B99B-0500F27D875F}">
  <ds:schemaRefs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Somalia Shelter Cluster Powerpoint Template V 1 0</Template>
  <TotalTime>5335</TotalTime>
  <Words>429</Words>
  <Application>Microsoft Office PowerPoint</Application>
  <PresentationFormat>On-screen Show (4:3)</PresentationFormat>
  <Paragraphs>76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Verdana</vt:lpstr>
      <vt:lpstr>Wingdings</vt:lpstr>
      <vt:lpstr>Somalia Shelter Cluster Powerpoint Template V 1 0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UNHCR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UNHCRuser</dc:creator>
  <cp:lastModifiedBy>Padmore Ochieng Okal</cp:lastModifiedBy>
  <cp:revision>165</cp:revision>
  <cp:lastPrinted>2013-03-26T11:03:47Z</cp:lastPrinted>
  <dcterms:created xsi:type="dcterms:W3CDTF">2015-04-09T13:02:09Z</dcterms:created>
  <dcterms:modified xsi:type="dcterms:W3CDTF">2021-04-28T10:15:07Z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0x010100C6B7D25836F67646A98C66F1CDD61673</vt:lpwstr>
  </property>
</Properties>
</file>